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7"/>
  </p:notesMasterIdLst>
  <p:sldIdLst>
    <p:sldId id="256" r:id="rId2"/>
    <p:sldId id="257"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58" r:id="rId17"/>
    <p:sldId id="273" r:id="rId18"/>
    <p:sldId id="274" r:id="rId19"/>
    <p:sldId id="366" r:id="rId20"/>
    <p:sldId id="276" r:id="rId21"/>
    <p:sldId id="345" r:id="rId22"/>
    <p:sldId id="278" r:id="rId23"/>
    <p:sldId id="367" r:id="rId24"/>
    <p:sldId id="280" r:id="rId25"/>
    <p:sldId id="368" r:id="rId26"/>
    <p:sldId id="282" r:id="rId27"/>
    <p:sldId id="369" r:id="rId28"/>
    <p:sldId id="284" r:id="rId29"/>
    <p:sldId id="370" r:id="rId30"/>
    <p:sldId id="286" r:id="rId31"/>
    <p:sldId id="288" r:id="rId32"/>
    <p:sldId id="350" r:id="rId33"/>
    <p:sldId id="290" r:id="rId34"/>
    <p:sldId id="292" r:id="rId35"/>
    <p:sldId id="351" r:id="rId36"/>
    <p:sldId id="261" r:id="rId37"/>
    <p:sldId id="293" r:id="rId38"/>
    <p:sldId id="352" r:id="rId39"/>
    <p:sldId id="295" r:id="rId40"/>
    <p:sldId id="371" r:id="rId41"/>
    <p:sldId id="297" r:id="rId42"/>
    <p:sldId id="372"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03" r:id="rId56"/>
    <p:sldId id="317" r:id="rId57"/>
    <p:sldId id="319" r:id="rId58"/>
    <p:sldId id="320" r:id="rId59"/>
    <p:sldId id="316" r:id="rId60"/>
    <p:sldId id="373" r:id="rId61"/>
    <p:sldId id="322" r:id="rId62"/>
    <p:sldId id="356" r:id="rId63"/>
    <p:sldId id="324" r:id="rId64"/>
    <p:sldId id="357" r:id="rId65"/>
    <p:sldId id="326" r:id="rId66"/>
    <p:sldId id="358" r:id="rId67"/>
    <p:sldId id="328" r:id="rId68"/>
    <p:sldId id="374" r:id="rId69"/>
    <p:sldId id="332" r:id="rId70"/>
    <p:sldId id="330" r:id="rId71"/>
    <p:sldId id="375" r:id="rId72"/>
    <p:sldId id="333" r:id="rId73"/>
    <p:sldId id="376" r:id="rId74"/>
    <p:sldId id="335" r:id="rId75"/>
    <p:sldId id="377" r:id="rId76"/>
    <p:sldId id="337" r:id="rId77"/>
    <p:sldId id="378" r:id="rId78"/>
    <p:sldId id="318" r:id="rId79"/>
    <p:sldId id="339" r:id="rId80"/>
    <p:sldId id="379" r:id="rId81"/>
    <p:sldId id="341" r:id="rId82"/>
    <p:sldId id="365" r:id="rId83"/>
    <p:sldId id="380" r:id="rId84"/>
    <p:sldId id="381" r:id="rId85"/>
    <p:sldId id="344"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3481" autoAdjust="0"/>
  </p:normalViewPr>
  <p:slideViewPr>
    <p:cSldViewPr>
      <p:cViewPr varScale="1">
        <p:scale>
          <a:sx n="70" d="100"/>
          <a:sy n="70" d="100"/>
        </p:scale>
        <p:origin x="67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Droid Sans" panose="020B0606030804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Droid Sans" panose="020B0606030804020204" pitchFamily="34" charset="0"/>
              </a:defRPr>
            </a:lvl1pPr>
          </a:lstStyle>
          <a:p>
            <a:fld id="{BFB6C4BE-500E-4A36-9019-B97BADCB5E62}" type="datetimeFigureOut">
              <a:rPr lang="en-US" smtClean="0"/>
              <a:pPr/>
              <a:t>4/14/2024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Droid Sans" panose="020B0606030804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Droid Sans" panose="020B0606030804020204" pitchFamily="34" charset="0"/>
              </a:defRPr>
            </a:lvl1pPr>
          </a:lstStyle>
          <a:p>
            <a:fld id="{E7179C27-CD86-46E5-A9B4-BB98116C9155}" type="slidenum">
              <a:rPr lang="en-US" smtClean="0"/>
              <a:pPr/>
              <a:t>‹#›</a:t>
            </a:fld>
            <a:endParaRPr lang="en-US" dirty="0"/>
          </a:p>
        </p:txBody>
      </p:sp>
    </p:spTree>
    <p:extLst>
      <p:ext uri="{BB962C8B-B14F-4D97-AF65-F5344CB8AC3E}">
        <p14:creationId xmlns:p14="http://schemas.microsoft.com/office/powerpoint/2010/main" val="3452516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Droid Sans" panose="020B0606030804020204" pitchFamily="34" charset="0"/>
        <a:ea typeface="+mn-ea"/>
        <a:cs typeface="+mn-cs"/>
      </a:defRPr>
    </a:lvl1pPr>
    <a:lvl2pPr marL="457200" algn="l" defTabSz="914400" rtl="0" eaLnBrk="1" latinLnBrk="0" hangingPunct="1">
      <a:defRPr sz="1200" kern="1200">
        <a:solidFill>
          <a:schemeClr val="tx1"/>
        </a:solidFill>
        <a:latin typeface="Droid Sans" panose="020B0606030804020204" pitchFamily="34" charset="0"/>
        <a:ea typeface="+mn-ea"/>
        <a:cs typeface="+mn-cs"/>
      </a:defRPr>
    </a:lvl2pPr>
    <a:lvl3pPr marL="914400" algn="l" defTabSz="914400" rtl="0" eaLnBrk="1" latinLnBrk="0" hangingPunct="1">
      <a:defRPr sz="1200" kern="1200">
        <a:solidFill>
          <a:schemeClr val="tx1"/>
        </a:solidFill>
        <a:latin typeface="Droid Sans" panose="020B0606030804020204" pitchFamily="34" charset="0"/>
        <a:ea typeface="+mn-ea"/>
        <a:cs typeface="+mn-cs"/>
      </a:defRPr>
    </a:lvl3pPr>
    <a:lvl4pPr marL="1371600" algn="l" defTabSz="914400" rtl="0" eaLnBrk="1" latinLnBrk="0" hangingPunct="1">
      <a:defRPr sz="1200" kern="1200">
        <a:solidFill>
          <a:schemeClr val="tx1"/>
        </a:solidFill>
        <a:latin typeface="Droid Sans" panose="020B0606030804020204" pitchFamily="34" charset="0"/>
        <a:ea typeface="+mn-ea"/>
        <a:cs typeface="+mn-cs"/>
      </a:defRPr>
    </a:lvl4pPr>
    <a:lvl5pPr marL="1828800" algn="l" defTabSz="914400" rtl="0" eaLnBrk="1" latinLnBrk="0" hangingPunct="1">
      <a:defRPr sz="1200" kern="1200">
        <a:solidFill>
          <a:schemeClr val="tx1"/>
        </a:solidFill>
        <a:latin typeface="Droid Sans" panose="020B06060308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Subelement</a:t>
            </a:r>
            <a:r>
              <a:rPr lang="en-US" baseline="0" dirty="0"/>
              <a:t> T9  ANTENNAS AND FEED LINES. </a:t>
            </a:r>
            <a:r>
              <a:rPr lang="en-US" dirty="0"/>
              <a:t>Technician Training</a:t>
            </a:r>
            <a:r>
              <a:rPr lang="en-US" baseline="0" dirty="0"/>
              <a:t> Slides for 2022 </a:t>
            </a:r>
            <a:r>
              <a:rPr lang="en-US" dirty="0"/>
              <a:t>Question Pool  Good through</a:t>
            </a:r>
            <a:r>
              <a:rPr lang="en-US" baseline="0" dirty="0"/>
              <a:t> June 30, 2026  Assembled by Washington Ham Trainers, Daniel Stevens KL7WM.  </a:t>
            </a:r>
            <a:endParaRPr lang="en-US" dirty="0"/>
          </a:p>
          <a:p>
            <a:endParaRPr lang="en-US" dirty="0"/>
          </a:p>
        </p:txBody>
      </p:sp>
      <p:sp>
        <p:nvSpPr>
          <p:cNvPr id="4" name="Slide Number Placeholder 3"/>
          <p:cNvSpPr>
            <a:spLocks noGrp="1"/>
          </p:cNvSpPr>
          <p:nvPr>
            <p:ph type="sldNum" sz="quarter" idx="5"/>
          </p:nvPr>
        </p:nvSpPr>
        <p:spPr/>
        <p:txBody>
          <a:bodyPr/>
          <a:lstStyle/>
          <a:p>
            <a:fld id="{E7179C27-CD86-46E5-A9B4-BB98116C9155}" type="slidenum">
              <a:rPr lang="en-US" smtClean="0"/>
              <a:pPr/>
              <a:t>1</a:t>
            </a:fld>
            <a:endParaRPr lang="en-US" dirty="0"/>
          </a:p>
        </p:txBody>
      </p:sp>
    </p:spTree>
    <p:extLst>
      <p:ext uri="{BB962C8B-B14F-4D97-AF65-F5344CB8AC3E}">
        <p14:creationId xmlns:p14="http://schemas.microsoft.com/office/powerpoint/2010/main" val="1693240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08A0F9B-3D60-4DF1-A2A7-A27972176518}" type="slidenum">
              <a:rPr lang="en-US" altLang="en-US" smtClean="0">
                <a:latin typeface="Liberation Serif" panose="02020603050405020304" pitchFamily="18" charset="0"/>
              </a:rPr>
              <a:pPr eaLnBrk="1" hangingPunct="1">
                <a:spcBef>
                  <a:spcPct val="0"/>
                </a:spcBef>
              </a:pPr>
              <a:t>11</a:t>
            </a:fld>
            <a:endParaRPr lang="en-US" altLang="en-US" dirty="0">
              <a:latin typeface="Liberation Serif" panose="02020603050405020304" pitchFamily="18"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An isotropic resonator is an imaginary point in free space that radiates equally well in all directions.  Since this isn’t an a physical antenna and the “performance” is poor, manufacturers often use it for comparison.  To convert dBi to dBd, subtract 2.15 dB from the dBi value.  If a manufacturer publishes dBd values, they are likely honest values because they’re lower.</a:t>
            </a:r>
          </a:p>
        </p:txBody>
      </p:sp>
    </p:spTree>
    <p:extLst>
      <p:ext uri="{BB962C8B-B14F-4D97-AF65-F5344CB8AC3E}">
        <p14:creationId xmlns:p14="http://schemas.microsoft.com/office/powerpoint/2010/main" val="3632469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eaLnBrk="0" hangingPunct="0">
              <a:spcBef>
                <a:spcPct val="30000"/>
              </a:spcBef>
              <a:defRPr sz="1200">
                <a:solidFill>
                  <a:schemeClr val="tx1"/>
                </a:solidFill>
                <a:latin typeface="Calibri" pitchFamily="34" charset="0"/>
              </a:defRPr>
            </a:lvl1pPr>
            <a:lvl2pPr marL="742950" indent="-285750" defTabSz="912813" eaLnBrk="0" hangingPunct="0">
              <a:spcBef>
                <a:spcPct val="30000"/>
              </a:spcBef>
              <a:defRPr sz="1200">
                <a:solidFill>
                  <a:schemeClr val="tx1"/>
                </a:solidFill>
                <a:latin typeface="Calibri" pitchFamily="34" charset="0"/>
              </a:defRPr>
            </a:lvl2pPr>
            <a:lvl3pPr marL="1143000" indent="-228600" defTabSz="912813" eaLnBrk="0" hangingPunct="0">
              <a:spcBef>
                <a:spcPct val="30000"/>
              </a:spcBef>
              <a:defRPr sz="1200">
                <a:solidFill>
                  <a:schemeClr val="tx1"/>
                </a:solidFill>
                <a:latin typeface="Calibri" pitchFamily="34" charset="0"/>
              </a:defRPr>
            </a:lvl3pPr>
            <a:lvl4pPr marL="1600200" indent="-228600" defTabSz="912813" eaLnBrk="0" hangingPunct="0">
              <a:spcBef>
                <a:spcPct val="30000"/>
              </a:spcBef>
              <a:defRPr sz="1200">
                <a:solidFill>
                  <a:schemeClr val="tx1"/>
                </a:solidFill>
                <a:latin typeface="Calibri" pitchFamily="34" charset="0"/>
              </a:defRPr>
            </a:lvl4pPr>
            <a:lvl5pPr marL="2057400" indent="-228600" defTabSz="912813" eaLnBrk="0" hangingPunct="0">
              <a:spcBef>
                <a:spcPct val="30000"/>
              </a:spcBef>
              <a:defRPr sz="1200">
                <a:solidFill>
                  <a:schemeClr val="tx1"/>
                </a:solidFill>
                <a:latin typeface="Calibri" pitchFamily="34" charset="0"/>
              </a:defRPr>
            </a:lvl5pPr>
            <a:lvl6pPr marL="2514600" indent="-228600" defTabSz="912813" eaLnBrk="0" fontAlgn="base" hangingPunct="0">
              <a:spcBef>
                <a:spcPct val="30000"/>
              </a:spcBef>
              <a:spcAft>
                <a:spcPct val="0"/>
              </a:spcAft>
              <a:defRPr sz="1200">
                <a:solidFill>
                  <a:schemeClr val="tx1"/>
                </a:solidFill>
                <a:latin typeface="Calibri" pitchFamily="34" charset="0"/>
              </a:defRPr>
            </a:lvl6pPr>
            <a:lvl7pPr marL="2971800" indent="-228600" defTabSz="912813" eaLnBrk="0" fontAlgn="base" hangingPunct="0">
              <a:spcBef>
                <a:spcPct val="30000"/>
              </a:spcBef>
              <a:spcAft>
                <a:spcPct val="0"/>
              </a:spcAft>
              <a:defRPr sz="1200">
                <a:solidFill>
                  <a:schemeClr val="tx1"/>
                </a:solidFill>
                <a:latin typeface="Calibri" pitchFamily="34" charset="0"/>
              </a:defRPr>
            </a:lvl7pPr>
            <a:lvl8pPr marL="3429000" indent="-228600" defTabSz="912813" eaLnBrk="0" fontAlgn="base" hangingPunct="0">
              <a:spcBef>
                <a:spcPct val="30000"/>
              </a:spcBef>
              <a:spcAft>
                <a:spcPct val="0"/>
              </a:spcAft>
              <a:defRPr sz="1200">
                <a:solidFill>
                  <a:schemeClr val="tx1"/>
                </a:solidFill>
                <a:latin typeface="Calibri" pitchFamily="34" charset="0"/>
              </a:defRPr>
            </a:lvl8pPr>
            <a:lvl9pPr marL="3886200" indent="-228600" defTabSz="9128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C75EFC9-CEF0-43CC-9CEA-7D3212E98DC2}" type="slidenum">
              <a:rPr lang="en-US" altLang="en-US" smtClean="0">
                <a:latin typeface="Arial" charset="0"/>
              </a:rPr>
              <a:pPr eaLnBrk="1" hangingPunct="1">
                <a:spcBef>
                  <a:spcPct val="0"/>
                </a:spcBef>
              </a:pPr>
              <a:t>12</a:t>
            </a:fld>
            <a:endParaRPr lang="en-US" altLang="en-US">
              <a:latin typeface="Arial" charset="0"/>
            </a:endParaRPr>
          </a:p>
        </p:txBody>
      </p:sp>
      <p:sp>
        <p:nvSpPr>
          <p:cNvPr id="962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nchor="b"/>
          <a:lstStyle>
            <a:lvl1pPr defTabSz="928688" eaLnBrk="0" hangingPunct="0">
              <a:spcBef>
                <a:spcPct val="30000"/>
              </a:spcBef>
              <a:defRPr sz="1200">
                <a:solidFill>
                  <a:schemeClr val="tx1"/>
                </a:solidFill>
                <a:latin typeface="Calibri" pitchFamily="34" charset="0"/>
              </a:defRPr>
            </a:lvl1pPr>
            <a:lvl2pPr marL="742950" indent="-285750" defTabSz="928688" eaLnBrk="0" hangingPunct="0">
              <a:spcBef>
                <a:spcPct val="30000"/>
              </a:spcBef>
              <a:defRPr sz="1200">
                <a:solidFill>
                  <a:schemeClr val="tx1"/>
                </a:solidFill>
                <a:latin typeface="Calibri" pitchFamily="34" charset="0"/>
              </a:defRPr>
            </a:lvl2pPr>
            <a:lvl3pPr marL="1143000" indent="-228600" defTabSz="928688" eaLnBrk="0" hangingPunct="0">
              <a:spcBef>
                <a:spcPct val="30000"/>
              </a:spcBef>
              <a:defRPr sz="1200">
                <a:solidFill>
                  <a:schemeClr val="tx1"/>
                </a:solidFill>
                <a:latin typeface="Calibri" pitchFamily="34" charset="0"/>
              </a:defRPr>
            </a:lvl3pPr>
            <a:lvl4pPr marL="1600200" indent="-228600" defTabSz="928688" eaLnBrk="0" hangingPunct="0">
              <a:spcBef>
                <a:spcPct val="30000"/>
              </a:spcBef>
              <a:defRPr sz="1200">
                <a:solidFill>
                  <a:schemeClr val="tx1"/>
                </a:solidFill>
                <a:latin typeface="Calibri" pitchFamily="34" charset="0"/>
              </a:defRPr>
            </a:lvl4pPr>
            <a:lvl5pPr marL="2057400" indent="-228600" defTabSz="928688" eaLnBrk="0" hangingPunct="0">
              <a:spcBef>
                <a:spcPct val="30000"/>
              </a:spcBef>
              <a:defRPr sz="1200">
                <a:solidFill>
                  <a:schemeClr val="tx1"/>
                </a:solidFill>
                <a:latin typeface="Calibri" pitchFamily="34" charset="0"/>
              </a:defRPr>
            </a:lvl5pPr>
            <a:lvl6pPr marL="2514600" indent="-228600" defTabSz="928688" eaLnBrk="0" fontAlgn="base" hangingPunct="0">
              <a:spcBef>
                <a:spcPct val="30000"/>
              </a:spcBef>
              <a:spcAft>
                <a:spcPct val="0"/>
              </a:spcAft>
              <a:defRPr sz="1200">
                <a:solidFill>
                  <a:schemeClr val="tx1"/>
                </a:solidFill>
                <a:latin typeface="Calibri" pitchFamily="34" charset="0"/>
              </a:defRPr>
            </a:lvl6pPr>
            <a:lvl7pPr marL="2971800" indent="-228600" defTabSz="928688" eaLnBrk="0" fontAlgn="base" hangingPunct="0">
              <a:spcBef>
                <a:spcPct val="30000"/>
              </a:spcBef>
              <a:spcAft>
                <a:spcPct val="0"/>
              </a:spcAft>
              <a:defRPr sz="1200">
                <a:solidFill>
                  <a:schemeClr val="tx1"/>
                </a:solidFill>
                <a:latin typeface="Calibri" pitchFamily="34" charset="0"/>
              </a:defRPr>
            </a:lvl7pPr>
            <a:lvl8pPr marL="3429000" indent="-228600" defTabSz="928688" eaLnBrk="0" fontAlgn="base" hangingPunct="0">
              <a:spcBef>
                <a:spcPct val="30000"/>
              </a:spcBef>
              <a:spcAft>
                <a:spcPct val="0"/>
              </a:spcAft>
              <a:defRPr sz="1200">
                <a:solidFill>
                  <a:schemeClr val="tx1"/>
                </a:solidFill>
                <a:latin typeface="Calibri" pitchFamily="34" charset="0"/>
              </a:defRPr>
            </a:lvl8pPr>
            <a:lvl9pPr marL="3886200" indent="-228600" defTabSz="928688"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1D00E296-0E28-4FA0-8D9C-10444F706579}" type="slidenum">
              <a:rPr lang="en-US" altLang="en-US">
                <a:latin typeface="Liberation Serif" panose="02020603050405020304" pitchFamily="18" charset="0"/>
              </a:rPr>
              <a:pPr algn="r">
                <a:spcBef>
                  <a:spcPct val="0"/>
                </a:spcBef>
              </a:pPr>
              <a:t>12</a:t>
            </a:fld>
            <a:endParaRPr lang="en-US" altLang="en-US" dirty="0">
              <a:latin typeface="Liberation Serif" panose="02020603050405020304" pitchFamily="18" charset="0"/>
            </a:endParaRPr>
          </a:p>
        </p:txBody>
      </p:sp>
      <p:sp>
        <p:nvSpPr>
          <p:cNvPr id="9626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driven element of a quad is a full wave loop, so each side is quarter wave.  In this picture the feed is along the bottom, horizontal wire.  This means the polarization of this antenna is horizontal.  If the antenna were rotated 90 degrees so the feed were on a vertical side, the polarization would be vertical.  Like the Yagi, reflector elements are ~3% larger and director elements are ~3% smaller than driven elements.</a:t>
            </a:r>
          </a:p>
        </p:txBody>
      </p:sp>
    </p:spTree>
    <p:extLst>
      <p:ext uri="{BB962C8B-B14F-4D97-AF65-F5344CB8AC3E}">
        <p14:creationId xmlns:p14="http://schemas.microsoft.com/office/powerpoint/2010/main" val="2593546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eaLnBrk="0" hangingPunct="0">
              <a:spcBef>
                <a:spcPct val="30000"/>
              </a:spcBef>
              <a:defRPr sz="1200">
                <a:solidFill>
                  <a:schemeClr val="tx1"/>
                </a:solidFill>
                <a:latin typeface="Calibri" pitchFamily="34" charset="0"/>
              </a:defRPr>
            </a:lvl1pPr>
            <a:lvl2pPr marL="742950" indent="-285750" defTabSz="912813" eaLnBrk="0" hangingPunct="0">
              <a:spcBef>
                <a:spcPct val="30000"/>
              </a:spcBef>
              <a:defRPr sz="1200">
                <a:solidFill>
                  <a:schemeClr val="tx1"/>
                </a:solidFill>
                <a:latin typeface="Calibri" pitchFamily="34" charset="0"/>
              </a:defRPr>
            </a:lvl2pPr>
            <a:lvl3pPr marL="1143000" indent="-228600" defTabSz="912813" eaLnBrk="0" hangingPunct="0">
              <a:spcBef>
                <a:spcPct val="30000"/>
              </a:spcBef>
              <a:defRPr sz="1200">
                <a:solidFill>
                  <a:schemeClr val="tx1"/>
                </a:solidFill>
                <a:latin typeface="Calibri" pitchFamily="34" charset="0"/>
              </a:defRPr>
            </a:lvl3pPr>
            <a:lvl4pPr marL="1600200" indent="-228600" defTabSz="912813" eaLnBrk="0" hangingPunct="0">
              <a:spcBef>
                <a:spcPct val="30000"/>
              </a:spcBef>
              <a:defRPr sz="1200">
                <a:solidFill>
                  <a:schemeClr val="tx1"/>
                </a:solidFill>
                <a:latin typeface="Calibri" pitchFamily="34" charset="0"/>
              </a:defRPr>
            </a:lvl4pPr>
            <a:lvl5pPr marL="2057400" indent="-228600" defTabSz="912813" eaLnBrk="0" hangingPunct="0">
              <a:spcBef>
                <a:spcPct val="30000"/>
              </a:spcBef>
              <a:defRPr sz="1200">
                <a:solidFill>
                  <a:schemeClr val="tx1"/>
                </a:solidFill>
                <a:latin typeface="Calibri" pitchFamily="34" charset="0"/>
              </a:defRPr>
            </a:lvl5pPr>
            <a:lvl6pPr marL="2514600" indent="-228600" defTabSz="912813" eaLnBrk="0" fontAlgn="base" hangingPunct="0">
              <a:spcBef>
                <a:spcPct val="30000"/>
              </a:spcBef>
              <a:spcAft>
                <a:spcPct val="0"/>
              </a:spcAft>
              <a:defRPr sz="1200">
                <a:solidFill>
                  <a:schemeClr val="tx1"/>
                </a:solidFill>
                <a:latin typeface="Calibri" pitchFamily="34" charset="0"/>
              </a:defRPr>
            </a:lvl6pPr>
            <a:lvl7pPr marL="2971800" indent="-228600" defTabSz="912813" eaLnBrk="0" fontAlgn="base" hangingPunct="0">
              <a:spcBef>
                <a:spcPct val="30000"/>
              </a:spcBef>
              <a:spcAft>
                <a:spcPct val="0"/>
              </a:spcAft>
              <a:defRPr sz="1200">
                <a:solidFill>
                  <a:schemeClr val="tx1"/>
                </a:solidFill>
                <a:latin typeface="Calibri" pitchFamily="34" charset="0"/>
              </a:defRPr>
            </a:lvl7pPr>
            <a:lvl8pPr marL="3429000" indent="-228600" defTabSz="912813" eaLnBrk="0" fontAlgn="base" hangingPunct="0">
              <a:spcBef>
                <a:spcPct val="30000"/>
              </a:spcBef>
              <a:spcAft>
                <a:spcPct val="0"/>
              </a:spcAft>
              <a:defRPr sz="1200">
                <a:solidFill>
                  <a:schemeClr val="tx1"/>
                </a:solidFill>
                <a:latin typeface="Calibri" pitchFamily="34" charset="0"/>
              </a:defRPr>
            </a:lvl8pPr>
            <a:lvl9pPr marL="3886200" indent="-228600" defTabSz="9128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68E9E7F-2F67-4357-98D3-AB649B1331C6}" type="slidenum">
              <a:rPr lang="en-US" altLang="en-US" smtClean="0">
                <a:latin typeface="Arial" charset="0"/>
              </a:rPr>
              <a:pPr eaLnBrk="1" hangingPunct="1">
                <a:spcBef>
                  <a:spcPct val="0"/>
                </a:spcBef>
              </a:pPr>
              <a:t>13</a:t>
            </a:fld>
            <a:endParaRPr lang="en-US" altLang="en-US">
              <a:latin typeface="Arial" charset="0"/>
            </a:endParaRPr>
          </a:p>
        </p:txBody>
      </p:sp>
      <p:sp>
        <p:nvSpPr>
          <p:cNvPr id="972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nchor="b"/>
          <a:lstStyle>
            <a:lvl1pPr defTabSz="928688" eaLnBrk="0" hangingPunct="0">
              <a:spcBef>
                <a:spcPct val="30000"/>
              </a:spcBef>
              <a:defRPr sz="1200">
                <a:solidFill>
                  <a:schemeClr val="tx1"/>
                </a:solidFill>
                <a:latin typeface="Calibri" pitchFamily="34" charset="0"/>
              </a:defRPr>
            </a:lvl1pPr>
            <a:lvl2pPr marL="742950" indent="-285750" defTabSz="928688" eaLnBrk="0" hangingPunct="0">
              <a:spcBef>
                <a:spcPct val="30000"/>
              </a:spcBef>
              <a:defRPr sz="1200">
                <a:solidFill>
                  <a:schemeClr val="tx1"/>
                </a:solidFill>
                <a:latin typeface="Calibri" pitchFamily="34" charset="0"/>
              </a:defRPr>
            </a:lvl2pPr>
            <a:lvl3pPr marL="1143000" indent="-228600" defTabSz="928688" eaLnBrk="0" hangingPunct="0">
              <a:spcBef>
                <a:spcPct val="30000"/>
              </a:spcBef>
              <a:defRPr sz="1200">
                <a:solidFill>
                  <a:schemeClr val="tx1"/>
                </a:solidFill>
                <a:latin typeface="Calibri" pitchFamily="34" charset="0"/>
              </a:defRPr>
            </a:lvl3pPr>
            <a:lvl4pPr marL="1600200" indent="-228600" defTabSz="928688" eaLnBrk="0" hangingPunct="0">
              <a:spcBef>
                <a:spcPct val="30000"/>
              </a:spcBef>
              <a:defRPr sz="1200">
                <a:solidFill>
                  <a:schemeClr val="tx1"/>
                </a:solidFill>
                <a:latin typeface="Calibri" pitchFamily="34" charset="0"/>
              </a:defRPr>
            </a:lvl4pPr>
            <a:lvl5pPr marL="2057400" indent="-228600" defTabSz="928688" eaLnBrk="0" hangingPunct="0">
              <a:spcBef>
                <a:spcPct val="30000"/>
              </a:spcBef>
              <a:defRPr sz="1200">
                <a:solidFill>
                  <a:schemeClr val="tx1"/>
                </a:solidFill>
                <a:latin typeface="Calibri" pitchFamily="34" charset="0"/>
              </a:defRPr>
            </a:lvl5pPr>
            <a:lvl6pPr marL="2514600" indent="-228600" defTabSz="928688" eaLnBrk="0" fontAlgn="base" hangingPunct="0">
              <a:spcBef>
                <a:spcPct val="30000"/>
              </a:spcBef>
              <a:spcAft>
                <a:spcPct val="0"/>
              </a:spcAft>
              <a:defRPr sz="1200">
                <a:solidFill>
                  <a:schemeClr val="tx1"/>
                </a:solidFill>
                <a:latin typeface="Calibri" pitchFamily="34" charset="0"/>
              </a:defRPr>
            </a:lvl6pPr>
            <a:lvl7pPr marL="2971800" indent="-228600" defTabSz="928688" eaLnBrk="0" fontAlgn="base" hangingPunct="0">
              <a:spcBef>
                <a:spcPct val="30000"/>
              </a:spcBef>
              <a:spcAft>
                <a:spcPct val="0"/>
              </a:spcAft>
              <a:defRPr sz="1200">
                <a:solidFill>
                  <a:schemeClr val="tx1"/>
                </a:solidFill>
                <a:latin typeface="Calibri" pitchFamily="34" charset="0"/>
              </a:defRPr>
            </a:lvl7pPr>
            <a:lvl8pPr marL="3429000" indent="-228600" defTabSz="928688" eaLnBrk="0" fontAlgn="base" hangingPunct="0">
              <a:spcBef>
                <a:spcPct val="30000"/>
              </a:spcBef>
              <a:spcAft>
                <a:spcPct val="0"/>
              </a:spcAft>
              <a:defRPr sz="1200">
                <a:solidFill>
                  <a:schemeClr val="tx1"/>
                </a:solidFill>
                <a:latin typeface="Calibri" pitchFamily="34" charset="0"/>
              </a:defRPr>
            </a:lvl8pPr>
            <a:lvl9pPr marL="3886200" indent="-228600" defTabSz="928688"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906613FA-4065-4108-ABD2-4E5BC6AF8651}" type="slidenum">
              <a:rPr lang="en-US" altLang="en-US">
                <a:latin typeface="Liberation Serif" panose="02020603050405020304" pitchFamily="18" charset="0"/>
              </a:rPr>
              <a:pPr algn="r">
                <a:spcBef>
                  <a:spcPct val="0"/>
                </a:spcBef>
              </a:pPr>
              <a:t>13</a:t>
            </a:fld>
            <a:endParaRPr lang="en-US" altLang="en-US" dirty="0">
              <a:latin typeface="Liberation Serif" panose="02020603050405020304" pitchFamily="18" charset="0"/>
            </a:endParaRPr>
          </a:p>
        </p:txBody>
      </p:sp>
      <p:sp>
        <p:nvSpPr>
          <p:cNvPr id="9728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Delta loop antennas also have full wave elements and offer performance similar to quad antennas.  Because of the large elements, 2 element quads and deltas offer similar performance to a 3 element yagi.  In reference to the test questions, quads and deltas have nearly identical characteristics to yagis, just a bit more gain.</a:t>
            </a:r>
          </a:p>
        </p:txBody>
      </p:sp>
    </p:spTree>
    <p:extLst>
      <p:ext uri="{BB962C8B-B14F-4D97-AF65-F5344CB8AC3E}">
        <p14:creationId xmlns:p14="http://schemas.microsoft.com/office/powerpoint/2010/main" val="3024976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A99A950-EDD0-4D82-ADA7-7C95EA5E1FF5}" type="slidenum">
              <a:rPr lang="en-US" altLang="en-US" smtClean="0">
                <a:latin typeface="Liberation Serif" panose="02020603050405020304" pitchFamily="18" charset="0"/>
              </a:rPr>
              <a:pPr eaLnBrk="1" hangingPunct="1">
                <a:spcBef>
                  <a:spcPct val="0"/>
                </a:spcBef>
              </a:pPr>
              <a:t>34</a:t>
            </a:fld>
            <a:endParaRPr lang="en-US" altLang="en-US" dirty="0">
              <a:latin typeface="Liberation Serif" panose="02020603050405020304" pitchFamily="18" charset="0"/>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Since wavelength is provided, this calculation is much simpler.</a:t>
            </a:r>
          </a:p>
        </p:txBody>
      </p:sp>
    </p:spTree>
    <p:extLst>
      <p:ext uri="{BB962C8B-B14F-4D97-AF65-F5344CB8AC3E}">
        <p14:creationId xmlns:p14="http://schemas.microsoft.com/office/powerpoint/2010/main" val="1676226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A60249F-1076-431A-846D-278B59CFBAC2}" type="slidenum">
              <a:rPr lang="en-US" altLang="en-US" smtClean="0">
                <a:latin typeface="Liberation Serif" panose="02020603050405020304" pitchFamily="18" charset="0"/>
              </a:rPr>
              <a:pPr eaLnBrk="1" hangingPunct="1">
                <a:spcBef>
                  <a:spcPct val="0"/>
                </a:spcBef>
              </a:pPr>
              <a:t>36</a:t>
            </a:fld>
            <a:endParaRPr lang="en-US" altLang="en-US" dirty="0">
              <a:latin typeface="Liberation Serif" panose="02020603050405020304" pitchFamily="18"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 actual physical length will be slightly smaller because electron flow through a conductor is slower than the speed of light.  This decrease in speed is called “velocity factor” and is expressed as a percentage.  Copper has a velocity factor near 95 or 95% of the speed of light.  That also means an antenna made of copper will be about 95% the size of the theoretical value above.</a:t>
            </a:r>
          </a:p>
        </p:txBody>
      </p:sp>
    </p:spTree>
    <p:extLst>
      <p:ext uri="{BB962C8B-B14F-4D97-AF65-F5344CB8AC3E}">
        <p14:creationId xmlns:p14="http://schemas.microsoft.com/office/powerpoint/2010/main" val="4098328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24B4474-75E3-42EB-A8BA-C3B3E1995A59}" type="slidenum">
              <a:rPr lang="en-US" altLang="en-US" smtClean="0">
                <a:latin typeface="Liberation Serif" panose="02020603050405020304" pitchFamily="18" charset="0"/>
              </a:rPr>
              <a:pPr eaLnBrk="1" hangingPunct="1">
                <a:spcBef>
                  <a:spcPct val="0"/>
                </a:spcBef>
              </a:pPr>
              <a:t>56</a:t>
            </a:fld>
            <a:endParaRPr lang="en-US" altLang="en-US" dirty="0">
              <a:latin typeface="Liberation Serif" panose="02020603050405020304" pitchFamily="18" charset="0"/>
            </a:endParaRPr>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50 ohm impedance is important because it means using 75 ohm TV coax will cause a (small) impedance mismatch.  Larger differences, like those from twin lead and ladder line, require a transformer to allow a proper match.</a:t>
            </a:r>
          </a:p>
        </p:txBody>
      </p:sp>
    </p:spTree>
    <p:extLst>
      <p:ext uri="{BB962C8B-B14F-4D97-AF65-F5344CB8AC3E}">
        <p14:creationId xmlns:p14="http://schemas.microsoft.com/office/powerpoint/2010/main" val="2401851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BBFDBE3-2E77-4280-A4E0-C9A8D916784A}" type="slidenum">
              <a:rPr lang="en-US" altLang="en-US" smtClean="0">
                <a:latin typeface="Liberation Serif" panose="02020603050405020304" pitchFamily="18" charset="0"/>
              </a:rPr>
              <a:pPr eaLnBrk="1" hangingPunct="1">
                <a:spcBef>
                  <a:spcPct val="0"/>
                </a:spcBef>
              </a:pPr>
              <a:t>58</a:t>
            </a:fld>
            <a:endParaRPr lang="en-US" altLang="en-US" dirty="0">
              <a:latin typeface="Liberation Serif" panose="02020603050405020304" pitchFamily="18" charset="0"/>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Waves traveling through a transmission line will continue until they meet an obstruction – a change in impedance.  An open or short will result in the complete reflection of the wave shown above.  This would create a perfect standing wave.  In cases where there is simply an impedance mismatch, only some of the energy would be reflected creating smaller standing waves.  These standing waves are energy lost, although whatever isn’t lost in the feed line will eventually will reflect and radiate.</a:t>
            </a:r>
          </a:p>
        </p:txBody>
      </p:sp>
    </p:spTree>
    <p:extLst>
      <p:ext uri="{BB962C8B-B14F-4D97-AF65-F5344CB8AC3E}">
        <p14:creationId xmlns:p14="http://schemas.microsoft.com/office/powerpoint/2010/main" val="942757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24DFE61-F60A-4749-822E-60BC2FD1A57A}" type="slidenum">
              <a:rPr lang="en-US" altLang="en-US" smtClean="0">
                <a:latin typeface="Liberation Serif" panose="02020603050405020304" pitchFamily="18" charset="0"/>
              </a:rPr>
              <a:pPr eaLnBrk="1" hangingPunct="1">
                <a:spcBef>
                  <a:spcPct val="0"/>
                </a:spcBef>
              </a:pPr>
              <a:t>78</a:t>
            </a:fld>
            <a:endParaRPr lang="en-US" altLang="en-US" dirty="0">
              <a:latin typeface="Liberation Serif" panose="02020603050405020304" pitchFamily="18"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solidFill>
                  <a:schemeClr val="bg2"/>
                </a:solidFill>
              </a:rPr>
              <a:t>Notice how losses go up as frequency increases for each coax type.  Coax losses shown above are for 100 feet lengths. Loss is a length multiplier, so a 200 ft length would have twice the loss shown above and a 50 ft length would have half the loss. This multiplier factor is why you should keep cable installation lengths between radios and antennas as short as practical!</a:t>
            </a:r>
          </a:p>
          <a:p>
            <a:pPr eaLnBrk="1" hangingPunct="1">
              <a:spcBef>
                <a:spcPct val="0"/>
              </a:spcBef>
            </a:pPr>
            <a:endParaRPr lang="en-US" altLang="en-US">
              <a:solidFill>
                <a:schemeClr val="bg2"/>
              </a:solidFill>
            </a:endParaRPr>
          </a:p>
          <a:p>
            <a:pPr eaLnBrk="1" hangingPunct="1">
              <a:spcBef>
                <a:spcPct val="0"/>
              </a:spcBef>
            </a:pPr>
            <a:r>
              <a:rPr lang="en-US" altLang="en-US">
                <a:solidFill>
                  <a:schemeClr val="bg2"/>
                </a:solidFill>
              </a:rPr>
              <a:t>Most coax is 50 or 75 ohms, although there are a few other types.  It’s important to match impedances thoughout the antenna system to insure maximum power transfer.</a:t>
            </a:r>
          </a:p>
          <a:p>
            <a:pPr eaLnBrk="1" hangingPunct="1">
              <a:spcBef>
                <a:spcPct val="0"/>
              </a:spcBef>
            </a:pPr>
            <a:endParaRPr lang="en-US" altLang="en-US"/>
          </a:p>
        </p:txBody>
      </p:sp>
    </p:spTree>
    <p:extLst>
      <p:ext uri="{BB962C8B-B14F-4D97-AF65-F5344CB8AC3E}">
        <p14:creationId xmlns:p14="http://schemas.microsoft.com/office/powerpoint/2010/main" val="3055809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9A2D603-8139-4E5F-920F-50EACF8D8322}" type="slidenum">
              <a:rPr lang="en-US" altLang="en-US" smtClean="0">
                <a:latin typeface="Liberation Serif" panose="02020603050405020304" pitchFamily="18" charset="0"/>
              </a:rPr>
              <a:pPr eaLnBrk="1" hangingPunct="1">
                <a:spcBef>
                  <a:spcPct val="0"/>
                </a:spcBef>
              </a:pPr>
              <a:t>3</a:t>
            </a:fld>
            <a:endParaRPr lang="en-US" altLang="en-US" dirty="0">
              <a:latin typeface="Liberation Serif" panose="02020603050405020304" pitchFamily="18"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Antennas can be classified in any number of ways. For example their orientation, size, shape. We can also classify them by and operation parameter such as gain, directivity, impedance. We can also arrange them by physical properties line flexible, shortened, loaded, active, etc. There are lots of ways to classify them.</a:t>
            </a:r>
          </a:p>
          <a:p>
            <a:pPr eaLnBrk="1" hangingPunct="1"/>
            <a:r>
              <a:rPr lang="en-US" altLang="en-US"/>
              <a:t>For the test, there are three thing we care about: Orientation, Directivity and Size.</a:t>
            </a:r>
          </a:p>
        </p:txBody>
      </p:sp>
    </p:spTree>
    <p:extLst>
      <p:ext uri="{BB962C8B-B14F-4D97-AF65-F5344CB8AC3E}">
        <p14:creationId xmlns:p14="http://schemas.microsoft.com/office/powerpoint/2010/main" val="3447240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C1E7D8E-2B99-4C2E-A40C-075ED21835C2}" type="slidenum">
              <a:rPr lang="en-US" altLang="en-US" smtClean="0">
                <a:latin typeface="Liberation Serif" panose="02020603050405020304" pitchFamily="18" charset="0"/>
              </a:rPr>
              <a:pPr eaLnBrk="1" hangingPunct="1">
                <a:spcBef>
                  <a:spcPct val="0"/>
                </a:spcBef>
              </a:pPr>
              <a:t>4</a:t>
            </a:fld>
            <a:endParaRPr lang="en-US" altLang="en-US" dirty="0">
              <a:latin typeface="Liberation Serif" panose="02020603050405020304" pitchFamily="18" charset="0"/>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 actual physical length will be slightly smaller because electron flow through a conductor is slower than the speed of light.  This decrease in speed is called “velocity factor” and is expressed as a percentage.  Copper has a velocity factor near 95 or 95% of the speed of light.  That also means an antenna made of copper will be about 95% the size of the theoretical value above.</a:t>
            </a:r>
          </a:p>
        </p:txBody>
      </p:sp>
    </p:spTree>
    <p:extLst>
      <p:ext uri="{BB962C8B-B14F-4D97-AF65-F5344CB8AC3E}">
        <p14:creationId xmlns:p14="http://schemas.microsoft.com/office/powerpoint/2010/main" val="387412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77EE5D8-CD78-41B4-A715-C8ABAC23258C}" type="slidenum">
              <a:rPr lang="en-US" altLang="en-US" smtClean="0">
                <a:latin typeface="Liberation Serif" panose="02020603050405020304" pitchFamily="18" charset="0"/>
              </a:rPr>
              <a:pPr eaLnBrk="1" hangingPunct="1">
                <a:spcBef>
                  <a:spcPct val="0"/>
                </a:spcBef>
              </a:pPr>
              <a:t>5</a:t>
            </a:fld>
            <a:endParaRPr lang="en-US" altLang="en-US" dirty="0">
              <a:latin typeface="Liberation Serif" panose="02020603050405020304" pitchFamily="18"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 dipole is a a half wavelength piece of wire connected at the center (1/4 wave on each side).  If the dipole antenna was the red line, the lobes above and below show the radiation pattern at ½ wavelength above the ground.  This pattern actually rotates around the wire like a donut.  As the antenna is lowered below ½ wavelength, the lobes flatten until it becomes nearly omnidirectional.</a:t>
            </a:r>
          </a:p>
        </p:txBody>
      </p:sp>
    </p:spTree>
    <p:extLst>
      <p:ext uri="{BB962C8B-B14F-4D97-AF65-F5344CB8AC3E}">
        <p14:creationId xmlns:p14="http://schemas.microsoft.com/office/powerpoint/2010/main" val="2013089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B65E0D2-2E0C-4E36-9D58-E85925586F97}" type="slidenum">
              <a:rPr lang="en-US" altLang="en-US" smtClean="0">
                <a:latin typeface="Liberation Serif" panose="02020603050405020304" pitchFamily="18" charset="0"/>
              </a:rPr>
              <a:pPr eaLnBrk="1" hangingPunct="1">
                <a:spcBef>
                  <a:spcPct val="0"/>
                </a:spcBef>
              </a:pPr>
              <a:t>6</a:t>
            </a:fld>
            <a:endParaRPr lang="en-US" altLang="en-US" dirty="0">
              <a:latin typeface="Liberation Serif" panose="02020603050405020304" pitchFamily="18"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 actual physical length will be slightly smaller because electron flow through a conductor is slower than the speed of light.  This decrease in speed is called “velocity factor” and is expressed as a percentage.  Copper has a velocity factor near 95 or 95% of the speed of light.  That also means an antenna made of copper will be about 95% the size of the theoretical value above.</a:t>
            </a:r>
          </a:p>
          <a:p>
            <a:pPr eaLnBrk="1" hangingPunct="1"/>
            <a:endParaRPr lang="en-US" altLang="en-US"/>
          </a:p>
        </p:txBody>
      </p:sp>
    </p:spTree>
    <p:extLst>
      <p:ext uri="{BB962C8B-B14F-4D97-AF65-F5344CB8AC3E}">
        <p14:creationId xmlns:p14="http://schemas.microsoft.com/office/powerpoint/2010/main" val="4281811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A406A83-500A-46FA-9A19-51DF567F2D66}" type="slidenum">
              <a:rPr lang="en-US" altLang="en-US" smtClean="0">
                <a:latin typeface="Liberation Serif" panose="02020603050405020304" pitchFamily="18" charset="0"/>
              </a:rPr>
              <a:pPr eaLnBrk="1" hangingPunct="1">
                <a:spcBef>
                  <a:spcPct val="0"/>
                </a:spcBef>
              </a:pPr>
              <a:t>7</a:t>
            </a:fld>
            <a:endParaRPr lang="en-US" altLang="en-US" dirty="0">
              <a:latin typeface="Liberation Serif" panose="02020603050405020304" pitchFamily="18"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Notice how ground affects the performance of the system.  Over an average ground the maximum strength is 6dB less (4 fold) and has a higher radiation angle.</a:t>
            </a:r>
          </a:p>
        </p:txBody>
      </p:sp>
    </p:spTree>
    <p:extLst>
      <p:ext uri="{BB962C8B-B14F-4D97-AF65-F5344CB8AC3E}">
        <p14:creationId xmlns:p14="http://schemas.microsoft.com/office/powerpoint/2010/main" val="992198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eaLnBrk="0" hangingPunct="0">
              <a:spcBef>
                <a:spcPct val="30000"/>
              </a:spcBef>
              <a:defRPr sz="1200">
                <a:solidFill>
                  <a:schemeClr val="tx1"/>
                </a:solidFill>
                <a:latin typeface="Calibri" pitchFamily="34" charset="0"/>
              </a:defRPr>
            </a:lvl1pPr>
            <a:lvl2pPr marL="742950" indent="-285750" defTabSz="912813" eaLnBrk="0" hangingPunct="0">
              <a:spcBef>
                <a:spcPct val="30000"/>
              </a:spcBef>
              <a:defRPr sz="1200">
                <a:solidFill>
                  <a:schemeClr val="tx1"/>
                </a:solidFill>
                <a:latin typeface="Calibri" pitchFamily="34" charset="0"/>
              </a:defRPr>
            </a:lvl2pPr>
            <a:lvl3pPr marL="1143000" indent="-228600" defTabSz="912813" eaLnBrk="0" hangingPunct="0">
              <a:spcBef>
                <a:spcPct val="30000"/>
              </a:spcBef>
              <a:defRPr sz="1200">
                <a:solidFill>
                  <a:schemeClr val="tx1"/>
                </a:solidFill>
                <a:latin typeface="Calibri" pitchFamily="34" charset="0"/>
              </a:defRPr>
            </a:lvl3pPr>
            <a:lvl4pPr marL="1600200" indent="-228600" defTabSz="912813" eaLnBrk="0" hangingPunct="0">
              <a:spcBef>
                <a:spcPct val="30000"/>
              </a:spcBef>
              <a:defRPr sz="1200">
                <a:solidFill>
                  <a:schemeClr val="tx1"/>
                </a:solidFill>
                <a:latin typeface="Calibri" pitchFamily="34" charset="0"/>
              </a:defRPr>
            </a:lvl4pPr>
            <a:lvl5pPr marL="2057400" indent="-228600" defTabSz="912813" eaLnBrk="0" hangingPunct="0">
              <a:spcBef>
                <a:spcPct val="30000"/>
              </a:spcBef>
              <a:defRPr sz="1200">
                <a:solidFill>
                  <a:schemeClr val="tx1"/>
                </a:solidFill>
                <a:latin typeface="Calibri" pitchFamily="34" charset="0"/>
              </a:defRPr>
            </a:lvl5pPr>
            <a:lvl6pPr marL="2514600" indent="-228600" defTabSz="912813" eaLnBrk="0" fontAlgn="base" hangingPunct="0">
              <a:spcBef>
                <a:spcPct val="30000"/>
              </a:spcBef>
              <a:spcAft>
                <a:spcPct val="0"/>
              </a:spcAft>
              <a:defRPr sz="1200">
                <a:solidFill>
                  <a:schemeClr val="tx1"/>
                </a:solidFill>
                <a:latin typeface="Calibri" pitchFamily="34" charset="0"/>
              </a:defRPr>
            </a:lvl6pPr>
            <a:lvl7pPr marL="2971800" indent="-228600" defTabSz="912813" eaLnBrk="0" fontAlgn="base" hangingPunct="0">
              <a:spcBef>
                <a:spcPct val="30000"/>
              </a:spcBef>
              <a:spcAft>
                <a:spcPct val="0"/>
              </a:spcAft>
              <a:defRPr sz="1200">
                <a:solidFill>
                  <a:schemeClr val="tx1"/>
                </a:solidFill>
                <a:latin typeface="Calibri" pitchFamily="34" charset="0"/>
              </a:defRPr>
            </a:lvl7pPr>
            <a:lvl8pPr marL="3429000" indent="-228600" defTabSz="912813" eaLnBrk="0" fontAlgn="base" hangingPunct="0">
              <a:spcBef>
                <a:spcPct val="30000"/>
              </a:spcBef>
              <a:spcAft>
                <a:spcPct val="0"/>
              </a:spcAft>
              <a:defRPr sz="1200">
                <a:solidFill>
                  <a:schemeClr val="tx1"/>
                </a:solidFill>
                <a:latin typeface="Calibri" pitchFamily="34" charset="0"/>
              </a:defRPr>
            </a:lvl8pPr>
            <a:lvl9pPr marL="3886200" indent="-228600" defTabSz="9128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17F2B13-F027-4FF2-8194-6F90BC85E095}" type="slidenum">
              <a:rPr lang="en-US" altLang="en-US" smtClean="0">
                <a:latin typeface="Liberation Serif" panose="02020603050405020304" pitchFamily="18" charset="0"/>
              </a:rPr>
              <a:pPr eaLnBrk="1" hangingPunct="1">
                <a:spcBef>
                  <a:spcPct val="0"/>
                </a:spcBef>
              </a:pPr>
              <a:t>8</a:t>
            </a:fld>
            <a:endParaRPr lang="en-US" altLang="en-US" dirty="0">
              <a:latin typeface="Liberation Serif" panose="02020603050405020304" pitchFamily="18"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If the vertical is ground mounted, the radials should be on or near the surface of the ground.</a:t>
            </a:r>
          </a:p>
        </p:txBody>
      </p:sp>
    </p:spTree>
    <p:extLst>
      <p:ext uri="{BB962C8B-B14F-4D97-AF65-F5344CB8AC3E}">
        <p14:creationId xmlns:p14="http://schemas.microsoft.com/office/powerpoint/2010/main" val="2915230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0DE4D15-874F-4444-B647-D298564BEFFC}" type="slidenum">
              <a:rPr lang="en-US" altLang="en-US" smtClean="0">
                <a:latin typeface="Liberation Serif" panose="02020603050405020304" pitchFamily="18" charset="0"/>
              </a:rPr>
              <a:pPr eaLnBrk="1" hangingPunct="1">
                <a:spcBef>
                  <a:spcPct val="0"/>
                </a:spcBef>
              </a:pPr>
              <a:t>9</a:t>
            </a:fld>
            <a:endParaRPr lang="en-US" altLang="en-US" dirty="0">
              <a:latin typeface="Liberation Serif" panose="02020603050405020304" pitchFamily="18" charset="0"/>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Note the driven element with the balun attached, the smaller directors, larger reflector and the pattern with a large front lobe.  The driven element is approximately a half have dipole.  As parasitic elements (directors and reflectors) are added and the boom length is increased, the more gain is provided by the antenna.  Reflectors are placed behind the driven element to reflect the power forward and the directors act as conductors in front of the wave.  Reflectors are generally ~3% longer than the driven element and directors ~3% shorter.  Five element yagis like this one yield 10-12dB gain over a dipole, based on the design of the antenna.  </a:t>
            </a:r>
          </a:p>
          <a:p>
            <a:pPr eaLnBrk="1" hangingPunct="1"/>
            <a:r>
              <a:rPr lang="en-US" altLang="en-US"/>
              <a:t>Antenna designers have to balance forward gain, front-to-back ratio, bandwidth and feedpoint impedance when designing an antenna.  Some antennas will be optimized for maximum forward gain to improve their output and others may have better front-to-back rations to improve their noise rejection.  Antenna bandwidth can be increased by using larger diameter elements.  Gain is largely a function of boom length.</a:t>
            </a:r>
          </a:p>
        </p:txBody>
      </p:sp>
    </p:spTree>
    <p:extLst>
      <p:ext uri="{BB962C8B-B14F-4D97-AF65-F5344CB8AC3E}">
        <p14:creationId xmlns:p14="http://schemas.microsoft.com/office/powerpoint/2010/main" val="2272123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870EBD1-C839-4530-B84A-8337BE458817}" type="slidenum">
              <a:rPr lang="en-US" altLang="en-US" smtClean="0">
                <a:latin typeface="Liberation Serif" panose="02020603050405020304" pitchFamily="18" charset="0"/>
              </a:rPr>
              <a:pPr eaLnBrk="1" hangingPunct="1">
                <a:spcBef>
                  <a:spcPct val="0"/>
                </a:spcBef>
              </a:pPr>
              <a:t>10</a:t>
            </a:fld>
            <a:endParaRPr lang="en-US" altLang="en-US" dirty="0">
              <a:latin typeface="Liberation Serif" panose="02020603050405020304" pitchFamily="18"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An isotropic resonator is an imaginary point in free space that radiates equally well in all directions.  Since this isn’t an a physical antenna and the “performance” is poor, manufacturers often use it for comparison.  To convert dBi to dBd, subtract 2.15 dB from the dBi value.  If a manufacturer publishes dBd values, they are likely honest values because they’re lower.</a:t>
            </a:r>
          </a:p>
        </p:txBody>
      </p:sp>
    </p:spTree>
    <p:extLst>
      <p:ext uri="{BB962C8B-B14F-4D97-AF65-F5344CB8AC3E}">
        <p14:creationId xmlns:p14="http://schemas.microsoft.com/office/powerpoint/2010/main" val="3020136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0"/>
            <a:ext cx="7772400" cy="1470025"/>
          </a:xfrm>
        </p:spPr>
        <p:txBody>
          <a:bodyPr>
            <a:normAutofit/>
          </a:bodyPr>
          <a:lstStyle>
            <a:lvl1pPr>
              <a:defRPr sz="2800" b="1">
                <a:solidFill>
                  <a:schemeClr val="bg1">
                    <a:lumMod val="95000"/>
                    <a:lumOff val="5000"/>
                  </a:schemeClr>
                </a:solidFill>
                <a:latin typeface="Liberation Serif" pitchFamily="18" charset="0"/>
                <a:ea typeface="Liberation Serif" pitchFamily="18" charset="0"/>
                <a:cs typeface="Liberation Serif" pitchFamily="18" charset="0"/>
              </a:defRPr>
            </a:lvl1pPr>
          </a:lstStyle>
          <a:p>
            <a:br>
              <a:rPr lang="en-US" dirty="0"/>
            </a:br>
            <a:br>
              <a:rPr lang="en-US" dirty="0"/>
            </a:br>
            <a:r>
              <a:rPr lang="en-US" dirty="0"/>
              <a:t>Click to edit Master title style</a:t>
            </a:r>
          </a:p>
        </p:txBody>
      </p:sp>
      <p:sp>
        <p:nvSpPr>
          <p:cNvPr id="3" name="Subtitle 2"/>
          <p:cNvSpPr>
            <a:spLocks noGrp="1"/>
          </p:cNvSpPr>
          <p:nvPr>
            <p:ph type="subTitle" idx="1"/>
          </p:nvPr>
        </p:nvSpPr>
        <p:spPr>
          <a:xfrm>
            <a:off x="1371600" y="2514600"/>
            <a:ext cx="6400800" cy="3657600"/>
          </a:xfrm>
        </p:spPr>
        <p:txBody>
          <a:bodyPr>
            <a:normAutofit/>
          </a:bodyPr>
          <a:lstStyle>
            <a:lvl1pPr marL="0" indent="0" algn="l">
              <a:buNone/>
              <a:defRPr sz="2400" b="0">
                <a:solidFill>
                  <a:schemeClr val="bg1">
                    <a:lumMod val="95000"/>
                    <a:lumOff val="5000"/>
                  </a:schemeClr>
                </a:solidFill>
                <a:latin typeface="Liberation Sans" pitchFamily="34" charset="0"/>
                <a:ea typeface="Liberation Sans" pitchFamily="34" charset="0"/>
                <a:cs typeface="Liberation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Date Placeholder 8"/>
          <p:cNvSpPr>
            <a:spLocks noGrp="1"/>
          </p:cNvSpPr>
          <p:nvPr>
            <p:ph type="dt" sz="half" idx="10"/>
          </p:nvPr>
        </p:nvSpPr>
        <p:spPr/>
        <p:txBody>
          <a:bodyPr/>
          <a:lstStyle/>
          <a:p>
            <a:fld id="{25C78CED-8138-4E79-8FCE-B5C6F3A61FB5}" type="datetime1">
              <a:rPr lang="en-US" smtClean="0"/>
              <a:t>4/14/2024</a:t>
            </a:fld>
            <a:endParaRPr lang="en-US" dirty="0"/>
          </a:p>
        </p:txBody>
      </p:sp>
      <p:sp>
        <p:nvSpPr>
          <p:cNvPr id="11" name="Slide Number Placeholder 10"/>
          <p:cNvSpPr>
            <a:spLocks noGrp="1"/>
          </p:cNvSpPr>
          <p:nvPr>
            <p:ph type="sldNum" sz="quarter" idx="12"/>
          </p:nvPr>
        </p:nvSpPr>
        <p:spPr/>
        <p:txBody>
          <a:bodyPr/>
          <a:lstStyle>
            <a:lvl1pPr>
              <a:defRPr>
                <a:solidFill>
                  <a:schemeClr val="bg1">
                    <a:lumMod val="95000"/>
                    <a:lumOff val="5000"/>
                  </a:schemeClr>
                </a:solidFill>
              </a:defRPr>
            </a:lvl1pPr>
          </a:lstStyle>
          <a:p>
            <a:fld id="{5A2483EB-AB9C-40AC-9AA1-C2AD9590A9DB}" type="slidenum">
              <a:rPr lang="en-US" smtClean="0"/>
              <a:pPr/>
              <a:t>‹#›</a:t>
            </a:fld>
            <a:endParaRPr lang="en-US" dirty="0"/>
          </a:p>
        </p:txBody>
      </p:sp>
      <p:sp>
        <p:nvSpPr>
          <p:cNvPr id="12" name="Footer Placeholder 11"/>
          <p:cNvSpPr>
            <a:spLocks noGrp="1"/>
          </p:cNvSpPr>
          <p:nvPr>
            <p:ph type="ftr" sz="quarter" idx="13"/>
          </p:nvPr>
        </p:nvSpPr>
        <p:spPr/>
        <p:txBody>
          <a:bodyPr/>
          <a:lstStyle>
            <a:lvl1pPr>
              <a:defRPr>
                <a:solidFill>
                  <a:schemeClr val="bg1">
                    <a:lumMod val="95000"/>
                    <a:lumOff val="5000"/>
                  </a:schemeClr>
                </a:solidFill>
              </a:defRPr>
            </a:lvl1pPr>
          </a:lstStyle>
          <a:p>
            <a:r>
              <a:rPr lang="en-US"/>
              <a:t>ANTENNAS AND FEED LINES 2022</a:t>
            </a:r>
            <a:endParaRPr lang="en-US" dirty="0"/>
          </a:p>
        </p:txBody>
      </p:sp>
    </p:spTree>
    <p:extLst>
      <p:ext uri="{BB962C8B-B14F-4D97-AF65-F5344CB8AC3E}">
        <p14:creationId xmlns:p14="http://schemas.microsoft.com/office/powerpoint/2010/main" val="2575063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sldNum" sz="quarter" idx="10"/>
          </p:nvPr>
        </p:nvSpPr>
        <p:spPr>
          <a:ln/>
        </p:spPr>
        <p:txBody>
          <a:bodyPr/>
          <a:lstStyle>
            <a:lvl1pPr>
              <a:defRPr/>
            </a:lvl1pPr>
          </a:lstStyle>
          <a:p>
            <a:pPr>
              <a:defRPr/>
            </a:pPr>
            <a:fld id="{A17BEF96-39B6-46C1-925D-A238855F39C4}" type="slidenum">
              <a:rPr lang="en-US"/>
              <a:pPr>
                <a:defRPr/>
              </a:pPr>
              <a:t>‹#›</a:t>
            </a:fld>
            <a:endParaRPr lang="en-US" dirty="0"/>
          </a:p>
        </p:txBody>
      </p:sp>
      <p:sp>
        <p:nvSpPr>
          <p:cNvPr id="6" name="Rectangle 13"/>
          <p:cNvSpPr>
            <a:spLocks noGrp="1" noChangeArrowheads="1"/>
          </p:cNvSpPr>
          <p:nvPr>
            <p:ph type="ftr" sz="quarter" idx="11"/>
          </p:nvPr>
        </p:nvSpPr>
        <p:spPr>
          <a:ln/>
        </p:spPr>
        <p:txBody>
          <a:bodyPr/>
          <a:lstStyle>
            <a:lvl1pPr>
              <a:defRPr/>
            </a:lvl1pPr>
          </a:lstStyle>
          <a:p>
            <a:pPr>
              <a:defRPr/>
            </a:pPr>
            <a:r>
              <a:rPr lang="en-US"/>
              <a:t>ANTENNAS AND FEED LINES 2022</a:t>
            </a:r>
            <a:endParaRPr lang="en-US" dirty="0"/>
          </a:p>
        </p:txBody>
      </p:sp>
    </p:spTree>
    <p:extLst>
      <p:ext uri="{BB962C8B-B14F-4D97-AF65-F5344CB8AC3E}">
        <p14:creationId xmlns:p14="http://schemas.microsoft.com/office/powerpoint/2010/main" val="2056211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24624D9F-64FA-4F04-B4E5-A650627D95CE}" type="slidenum">
              <a:rPr lang="en-US"/>
              <a:pPr>
                <a:defRPr/>
              </a:pPr>
              <a:t>‹#›</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r>
              <a:rPr lang="en-US"/>
              <a:t>ANTENNAS AND FEED LINES 2022</a:t>
            </a:r>
          </a:p>
        </p:txBody>
      </p:sp>
    </p:spTree>
    <p:extLst>
      <p:ext uri="{BB962C8B-B14F-4D97-AF65-F5344CB8AC3E}">
        <p14:creationId xmlns:p14="http://schemas.microsoft.com/office/powerpoint/2010/main" val="2180114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162113AA-94ED-4563-AC73-7DF741A4662B}" type="slidenum">
              <a:rPr lang="en-US"/>
              <a:pPr>
                <a:defRPr/>
              </a:pPr>
              <a:t>‹#›</a:t>
            </a:fld>
            <a:endParaRPr lang="en-US"/>
          </a:p>
        </p:txBody>
      </p:sp>
      <p:sp>
        <p:nvSpPr>
          <p:cNvPr id="3" name="Rectangle 13"/>
          <p:cNvSpPr>
            <a:spLocks noGrp="1" noChangeArrowheads="1"/>
          </p:cNvSpPr>
          <p:nvPr>
            <p:ph type="ftr" sz="quarter" idx="11"/>
          </p:nvPr>
        </p:nvSpPr>
        <p:spPr>
          <a:ln/>
        </p:spPr>
        <p:txBody>
          <a:bodyPr/>
          <a:lstStyle>
            <a:lvl1pPr>
              <a:defRPr/>
            </a:lvl1pPr>
          </a:lstStyle>
          <a:p>
            <a:pPr>
              <a:defRPr/>
            </a:pPr>
            <a:r>
              <a:rPr lang="en-US"/>
              <a:t>ANTENNAS AND FEED LINES 2022</a:t>
            </a:r>
          </a:p>
        </p:txBody>
      </p:sp>
    </p:spTree>
    <p:extLst>
      <p:ext uri="{BB962C8B-B14F-4D97-AF65-F5344CB8AC3E}">
        <p14:creationId xmlns:p14="http://schemas.microsoft.com/office/powerpoint/2010/main" val="13815034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60000"/>
                <a:lumOff val="40000"/>
              </a:schemeClr>
            </a:gs>
            <a:gs pos="20000">
              <a:schemeClr val="bg2">
                <a:lumMod val="66000"/>
                <a:lumOff val="34000"/>
              </a:schemeClr>
            </a:gs>
            <a:gs pos="70000">
              <a:schemeClr val="bg2">
                <a:lumMod val="75000"/>
                <a:alpha val="78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Liberation Sans" pitchFamily="34" charset="0"/>
                <a:ea typeface="Liberation Sans" pitchFamily="34" charset="0"/>
                <a:cs typeface="Liberation Sans" pitchFamily="34" charset="0"/>
              </a:defRPr>
            </a:lvl1pPr>
          </a:lstStyle>
          <a:p>
            <a:fld id="{6E475F4F-F6B3-41A4-BC81-D68B28B1674B}" type="datetime1">
              <a:rPr lang="en-US" smtClean="0"/>
              <a:t>4/14/2024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95000"/>
                    <a:lumOff val="5000"/>
                  </a:schemeClr>
                </a:solidFill>
                <a:latin typeface="Liberation Sans" pitchFamily="34" charset="0"/>
                <a:ea typeface="Liberation Sans" pitchFamily="34" charset="0"/>
                <a:cs typeface="Liberation Sans" pitchFamily="34" charset="0"/>
              </a:defRPr>
            </a:lvl1pPr>
          </a:lstStyle>
          <a:p>
            <a:r>
              <a:rPr lang="en-US"/>
              <a:t>ANTENNAS AND FEED LINES 2022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95000"/>
                    <a:lumOff val="5000"/>
                  </a:schemeClr>
                </a:solidFill>
                <a:latin typeface="Liberation Sans" pitchFamily="34" charset="0"/>
                <a:ea typeface="Liberation Sans" pitchFamily="34" charset="0"/>
                <a:cs typeface="Liberation Sans" pitchFamily="34" charset="0"/>
              </a:defRPr>
            </a:lvl1pPr>
          </a:lstStyle>
          <a:p>
            <a:fld id="{5A2483EB-AB9C-40AC-9AA1-C2AD9590A9DB}" type="slidenum">
              <a:rPr lang="en-US" smtClean="0"/>
              <a:pPr/>
              <a:t>‹#›</a:t>
            </a:fld>
            <a:endParaRPr lang="en-US" dirty="0"/>
          </a:p>
        </p:txBody>
      </p:sp>
    </p:spTree>
    <p:extLst>
      <p:ext uri="{BB962C8B-B14F-4D97-AF65-F5344CB8AC3E}">
        <p14:creationId xmlns:p14="http://schemas.microsoft.com/office/powerpoint/2010/main" val="7595314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dt="0"/>
  <p:txStyles>
    <p:titleStyle>
      <a:lvl1pPr algn="ctr" defTabSz="914400" rtl="0" eaLnBrk="1" latinLnBrk="0" hangingPunct="1">
        <a:spcBef>
          <a:spcPct val="0"/>
        </a:spcBef>
        <a:buNone/>
        <a:defRPr lang="en-US" sz="2800" kern="1200" dirty="0">
          <a:solidFill>
            <a:schemeClr val="bg1">
              <a:lumMod val="95000"/>
              <a:lumOff val="5000"/>
            </a:schemeClr>
          </a:solidFill>
          <a:latin typeface="Liberation Serif" pitchFamily="18" charset="0"/>
          <a:ea typeface="Liberation Serif" pitchFamily="18" charset="0"/>
          <a:cs typeface="Liberation Serif"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Liberation Sans" pitchFamily="34" charset="0"/>
          <a:ea typeface="Liberation Sans" pitchFamily="34" charset="0"/>
          <a:cs typeface="Liberation Sans" pitchFamily="34" charset="0"/>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Liberation Sans" pitchFamily="34" charset="0"/>
          <a:ea typeface="Liberation Sans" pitchFamily="34" charset="0"/>
          <a:cs typeface="Liberation Sans" pitchFamily="34" charset="0"/>
        </a:defRPr>
      </a:lvl2pPr>
      <a:lvl3pPr marL="1143000" indent="-22860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Liberation Sans" pitchFamily="34" charset="0"/>
          <a:ea typeface="Liberation Sans" pitchFamily="34" charset="0"/>
          <a:cs typeface="Liberation Sans" pitchFamily="34" charset="0"/>
        </a:defRPr>
      </a:lvl3pPr>
      <a:lvl4pPr marL="1600200" indent="-22860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Liberation Sans" pitchFamily="34" charset="0"/>
          <a:ea typeface="Liberation Sans" pitchFamily="34" charset="0"/>
          <a:cs typeface="Liberation Sans" pitchFamily="34" charset="0"/>
        </a:defRPr>
      </a:lvl4pPr>
      <a:lvl5pPr marL="2057400" indent="-228600" algn="l" defTabSz="914400" rtl="0" eaLnBrk="1" latinLnBrk="0" hangingPunct="1">
        <a:spcBef>
          <a:spcPct val="20000"/>
        </a:spcBef>
        <a:buFont typeface="Arial" panose="020B0604020202020204" pitchFamily="34" charset="0"/>
        <a:buChar char="»"/>
        <a:defRPr lang="en-US" sz="2400" b="0" kern="1200" dirty="0">
          <a:solidFill>
            <a:schemeClr val="bg1">
              <a:lumMod val="95000"/>
              <a:lumOff val="5000"/>
            </a:schemeClr>
          </a:solidFill>
          <a:latin typeface="Liberation Sans" pitchFamily="34" charset="0"/>
          <a:ea typeface="Liberation Sans" pitchFamily="34" charset="0"/>
          <a:cs typeface="Liberation Sans"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5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SUBELEMENT   T9 </a:t>
            </a:r>
          </a:p>
        </p:txBody>
      </p:sp>
      <p:sp>
        <p:nvSpPr>
          <p:cNvPr id="3" name="Subtitle 2"/>
          <p:cNvSpPr>
            <a:spLocks noGrp="1"/>
          </p:cNvSpPr>
          <p:nvPr>
            <p:ph type="subTitle" idx="1"/>
          </p:nvPr>
        </p:nvSpPr>
        <p:spPr/>
        <p:txBody>
          <a:bodyPr/>
          <a:lstStyle/>
          <a:p>
            <a:pPr algn="ctr"/>
            <a:r>
              <a:rPr lang="en-US" b="1" dirty="0"/>
              <a:t>ANTENNAS AND FEED LINES</a:t>
            </a:r>
          </a:p>
          <a:p>
            <a:pPr algn="ctr"/>
            <a:endParaRPr lang="en-US" b="1" dirty="0"/>
          </a:p>
          <a:p>
            <a:pPr algn="ctr"/>
            <a:r>
              <a:rPr lang="en-US" b="1" dirty="0"/>
              <a:t>[2 Exam Questions - 2 Groups]</a:t>
            </a:r>
          </a:p>
          <a:p>
            <a:r>
              <a:rPr lang="en-US" dirty="0"/>
              <a:t> </a:t>
            </a:r>
          </a:p>
        </p:txBody>
      </p:sp>
      <p:sp>
        <p:nvSpPr>
          <p:cNvPr id="4" name="Footer Placeholder 3"/>
          <p:cNvSpPr>
            <a:spLocks noGrp="1"/>
          </p:cNvSpPr>
          <p:nvPr>
            <p:ph type="ftr" sz="quarter" idx="13"/>
          </p:nvPr>
        </p:nvSpPr>
        <p:spPr/>
        <p:txBody>
          <a:bodyPr/>
          <a:lstStyle/>
          <a:p>
            <a:r>
              <a:rPr lang="en-US"/>
              <a:t>ANTENNAS AND FEED LINES 2022</a:t>
            </a:r>
          </a:p>
        </p:txBody>
      </p:sp>
      <p:sp>
        <p:nvSpPr>
          <p:cNvPr id="5" name="Slide Number Placeholder 4"/>
          <p:cNvSpPr>
            <a:spLocks noGrp="1"/>
          </p:cNvSpPr>
          <p:nvPr>
            <p:ph type="sldNum" sz="quarter" idx="12"/>
          </p:nvPr>
        </p:nvSpPr>
        <p:spPr/>
        <p:txBody>
          <a:bodyPr/>
          <a:lstStyle/>
          <a:p>
            <a:fld id="{5A2483EB-AB9C-40AC-9AA1-C2AD9590A9DB}" type="slidenum">
              <a:rPr lang="en-US" smtClean="0"/>
              <a:pPr/>
              <a:t>1</a:t>
            </a:fld>
            <a:endParaRPr lang="en-US"/>
          </a:p>
        </p:txBody>
      </p:sp>
    </p:spTree>
    <p:extLst>
      <p:ext uri="{BB962C8B-B14F-4D97-AF65-F5344CB8AC3E}">
        <p14:creationId xmlns:p14="http://schemas.microsoft.com/office/powerpoint/2010/main" val="213874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Footer Placeholder 3"/>
          <p:cNvSpPr>
            <a:spLocks noGrp="1"/>
          </p:cNvSpPr>
          <p:nvPr>
            <p:ph type="ftr" sz="quarter" idx="11"/>
          </p:nvPr>
        </p:nvSpPr>
        <p:spPr>
          <a:xfrm>
            <a:off x="6553200" y="6248400"/>
            <a:ext cx="2133600" cy="476250"/>
          </a:xfrm>
        </p:spPr>
        <p:txBody>
          <a:bodyPr/>
          <a:lstStyle/>
          <a:p>
            <a:pPr algn="r">
              <a:defRPr/>
            </a:pPr>
            <a:r>
              <a:rPr lang="en-US"/>
              <a:t>ANTENNAS AND FEED LINES 2022</a:t>
            </a:r>
          </a:p>
        </p:txBody>
      </p:sp>
      <p:sp>
        <p:nvSpPr>
          <p:cNvPr id="485" name="Slide Number Placeholder 4"/>
          <p:cNvSpPr>
            <a:spLocks noGrp="1"/>
          </p:cNvSpPr>
          <p:nvPr>
            <p:ph type="sldNum" sz="quarter" idx="10"/>
          </p:nvPr>
        </p:nvSpPr>
        <p:spPr>
          <a:xfrm>
            <a:off x="304800" y="6248400"/>
            <a:ext cx="5715000" cy="476250"/>
          </a:xfrm>
        </p:spPr>
        <p:txBody>
          <a:bodyPr/>
          <a:lstStyle/>
          <a:p>
            <a:pPr algn="l">
              <a:defRPr/>
            </a:pPr>
            <a:fld id="{1E59C89C-59E2-4EE2-9A22-22862B52991C}" type="slidenum">
              <a:rPr lang="en-US" smtClean="0"/>
              <a:pPr algn="l">
                <a:defRPr/>
              </a:pPr>
              <a:t>10</a:t>
            </a:fld>
            <a:endParaRPr lang="en-US"/>
          </a:p>
        </p:txBody>
      </p:sp>
      <p:sp>
        <p:nvSpPr>
          <p:cNvPr id="1449986" name="Rectangle 2"/>
          <p:cNvSpPr>
            <a:spLocks noGrp="1" noRot="1" noChangeArrowheads="1"/>
          </p:cNvSpPr>
          <p:nvPr>
            <p:ph type="title"/>
          </p:nvPr>
        </p:nvSpPr>
        <p:spPr>
          <a:xfrm>
            <a:off x="546100" y="0"/>
            <a:ext cx="8026400" cy="1866900"/>
          </a:xfrm>
        </p:spPr>
        <p:txBody>
          <a:bodyPr/>
          <a:lstStyle/>
          <a:p>
            <a:pPr algn="ctr">
              <a:defRPr/>
            </a:pPr>
            <a:r>
              <a:rPr lang="en-US" sz="4000" b="1" dirty="0">
                <a:solidFill>
                  <a:schemeClr val="bg1"/>
                </a:solidFill>
              </a:rPr>
              <a:t>Yagi Radiation Pattern</a:t>
            </a:r>
          </a:p>
        </p:txBody>
      </p:sp>
      <p:grpSp>
        <p:nvGrpSpPr>
          <p:cNvPr id="13317" name="Group 3"/>
          <p:cNvGrpSpPr>
            <a:grpSpLocks/>
          </p:cNvGrpSpPr>
          <p:nvPr/>
        </p:nvGrpSpPr>
        <p:grpSpPr bwMode="auto">
          <a:xfrm>
            <a:off x="558800" y="1816100"/>
            <a:ext cx="4257675" cy="4262438"/>
            <a:chOff x="620" y="1180"/>
            <a:chExt cx="2210" cy="2149"/>
          </a:xfrm>
        </p:grpSpPr>
        <p:sp>
          <p:nvSpPr>
            <p:cNvPr id="13319" name="Freeform 4"/>
            <p:cNvSpPr>
              <a:spLocks/>
            </p:cNvSpPr>
            <p:nvPr/>
          </p:nvSpPr>
          <p:spPr bwMode="auto">
            <a:xfrm>
              <a:off x="1731" y="1180"/>
              <a:ext cx="29" cy="44"/>
            </a:xfrm>
            <a:custGeom>
              <a:avLst/>
              <a:gdLst>
                <a:gd name="T0" fmla="*/ 12 w 29"/>
                <a:gd name="T1" fmla="*/ 0 h 44"/>
                <a:gd name="T2" fmla="*/ 6 w 29"/>
                <a:gd name="T3" fmla="*/ 3 h 44"/>
                <a:gd name="T4" fmla="*/ 2 w 29"/>
                <a:gd name="T5" fmla="*/ 8 h 44"/>
                <a:gd name="T6" fmla="*/ 0 w 29"/>
                <a:gd name="T7" fmla="*/ 19 h 44"/>
                <a:gd name="T8" fmla="*/ 0 w 29"/>
                <a:gd name="T9" fmla="*/ 25 h 44"/>
                <a:gd name="T10" fmla="*/ 2 w 29"/>
                <a:gd name="T11" fmla="*/ 35 h 44"/>
                <a:gd name="T12" fmla="*/ 6 w 29"/>
                <a:gd name="T13" fmla="*/ 41 h 44"/>
                <a:gd name="T14" fmla="*/ 12 w 29"/>
                <a:gd name="T15" fmla="*/ 43 h 44"/>
                <a:gd name="T16" fmla="*/ 16 w 29"/>
                <a:gd name="T17" fmla="*/ 43 h 44"/>
                <a:gd name="T18" fmla="*/ 22 w 29"/>
                <a:gd name="T19" fmla="*/ 41 h 44"/>
                <a:gd name="T20" fmla="*/ 26 w 29"/>
                <a:gd name="T21" fmla="*/ 35 h 44"/>
                <a:gd name="T22" fmla="*/ 28 w 29"/>
                <a:gd name="T23" fmla="*/ 25 h 44"/>
                <a:gd name="T24" fmla="*/ 28 w 29"/>
                <a:gd name="T25" fmla="*/ 19 h 44"/>
                <a:gd name="T26" fmla="*/ 26 w 29"/>
                <a:gd name="T27" fmla="*/ 8 h 44"/>
                <a:gd name="T28" fmla="*/ 22 w 29"/>
                <a:gd name="T29" fmla="*/ 3 h 44"/>
                <a:gd name="T30" fmla="*/ 16 w 29"/>
                <a:gd name="T31" fmla="*/ 0 h 44"/>
                <a:gd name="T32" fmla="*/ 12 w 29"/>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44"/>
                <a:gd name="T53" fmla="*/ 29 w 29"/>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44">
                  <a:moveTo>
                    <a:pt x="12" y="0"/>
                  </a:moveTo>
                  <a:lnTo>
                    <a:pt x="6" y="3"/>
                  </a:lnTo>
                  <a:lnTo>
                    <a:pt x="2" y="8"/>
                  </a:lnTo>
                  <a:lnTo>
                    <a:pt x="0" y="19"/>
                  </a:lnTo>
                  <a:lnTo>
                    <a:pt x="0" y="25"/>
                  </a:lnTo>
                  <a:lnTo>
                    <a:pt x="2" y="35"/>
                  </a:lnTo>
                  <a:lnTo>
                    <a:pt x="6" y="41"/>
                  </a:lnTo>
                  <a:lnTo>
                    <a:pt x="12" y="43"/>
                  </a:lnTo>
                  <a:lnTo>
                    <a:pt x="16" y="43"/>
                  </a:lnTo>
                  <a:lnTo>
                    <a:pt x="22" y="41"/>
                  </a:lnTo>
                  <a:lnTo>
                    <a:pt x="26" y="35"/>
                  </a:lnTo>
                  <a:lnTo>
                    <a:pt x="28" y="25"/>
                  </a:lnTo>
                  <a:lnTo>
                    <a:pt x="28" y="19"/>
                  </a:lnTo>
                  <a:lnTo>
                    <a:pt x="26" y="8"/>
                  </a:lnTo>
                  <a:lnTo>
                    <a:pt x="22" y="3"/>
                  </a:lnTo>
                  <a:lnTo>
                    <a:pt x="16" y="0"/>
                  </a:lnTo>
                  <a:lnTo>
                    <a:pt x="12"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0" name="Line 5"/>
            <p:cNvSpPr>
              <a:spLocks noChangeShapeType="1"/>
            </p:cNvSpPr>
            <p:nvPr/>
          </p:nvSpPr>
          <p:spPr bwMode="auto">
            <a:xfrm flipH="1">
              <a:off x="1165" y="1317"/>
              <a:ext cx="2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21" name="Freeform 6"/>
            <p:cNvSpPr>
              <a:spLocks/>
            </p:cNvSpPr>
            <p:nvPr/>
          </p:nvSpPr>
          <p:spPr bwMode="auto">
            <a:xfrm>
              <a:off x="1161" y="1317"/>
              <a:ext cx="29" cy="44"/>
            </a:xfrm>
            <a:custGeom>
              <a:avLst/>
              <a:gdLst>
                <a:gd name="T0" fmla="*/ 26 w 29"/>
                <a:gd name="T1" fmla="*/ 0 h 44"/>
                <a:gd name="T2" fmla="*/ 13 w 29"/>
                <a:gd name="T3" fmla="*/ 17 h 44"/>
                <a:gd name="T4" fmla="*/ 20 w 29"/>
                <a:gd name="T5" fmla="*/ 17 h 44"/>
                <a:gd name="T6" fmla="*/ 24 w 29"/>
                <a:gd name="T7" fmla="*/ 18 h 44"/>
                <a:gd name="T8" fmla="*/ 26 w 29"/>
                <a:gd name="T9" fmla="*/ 21 h 44"/>
                <a:gd name="T10" fmla="*/ 28 w 29"/>
                <a:gd name="T11" fmla="*/ 26 h 44"/>
                <a:gd name="T12" fmla="*/ 28 w 29"/>
                <a:gd name="T13" fmla="*/ 30 h 44"/>
                <a:gd name="T14" fmla="*/ 26 w 29"/>
                <a:gd name="T15" fmla="*/ 37 h 44"/>
                <a:gd name="T16" fmla="*/ 22 w 29"/>
                <a:gd name="T17" fmla="*/ 41 h 44"/>
                <a:gd name="T18" fmla="*/ 16 w 29"/>
                <a:gd name="T19" fmla="*/ 43 h 44"/>
                <a:gd name="T20" fmla="*/ 9 w 29"/>
                <a:gd name="T21" fmla="*/ 43 h 44"/>
                <a:gd name="T22" fmla="*/ 4 w 29"/>
                <a:gd name="T23" fmla="*/ 41 h 44"/>
                <a:gd name="T24" fmla="*/ 1 w 29"/>
                <a:gd name="T25" fmla="*/ 38 h 44"/>
                <a:gd name="T26" fmla="*/ 0 w 29"/>
                <a:gd name="T27" fmla="*/ 34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44"/>
                <a:gd name="T44" fmla="*/ 29 w 29"/>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44">
                  <a:moveTo>
                    <a:pt x="26" y="0"/>
                  </a:moveTo>
                  <a:lnTo>
                    <a:pt x="13" y="17"/>
                  </a:lnTo>
                  <a:lnTo>
                    <a:pt x="20" y="17"/>
                  </a:lnTo>
                  <a:lnTo>
                    <a:pt x="24" y="18"/>
                  </a:lnTo>
                  <a:lnTo>
                    <a:pt x="26" y="21"/>
                  </a:lnTo>
                  <a:lnTo>
                    <a:pt x="28" y="26"/>
                  </a:lnTo>
                  <a:lnTo>
                    <a:pt x="28" y="30"/>
                  </a:lnTo>
                  <a:lnTo>
                    <a:pt x="26" y="37"/>
                  </a:lnTo>
                  <a:lnTo>
                    <a:pt x="22" y="41"/>
                  </a:lnTo>
                  <a:lnTo>
                    <a:pt x="16" y="43"/>
                  </a:lnTo>
                  <a:lnTo>
                    <a:pt x="9" y="43"/>
                  </a:lnTo>
                  <a:lnTo>
                    <a:pt x="4" y="41"/>
                  </a:lnTo>
                  <a:lnTo>
                    <a:pt x="1" y="38"/>
                  </a:lnTo>
                  <a:lnTo>
                    <a:pt x="0" y="34"/>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2" name="Freeform 7"/>
            <p:cNvSpPr>
              <a:spLocks/>
            </p:cNvSpPr>
            <p:nvPr/>
          </p:nvSpPr>
          <p:spPr bwMode="auto">
            <a:xfrm>
              <a:off x="1201" y="1317"/>
              <a:ext cx="29" cy="44"/>
            </a:xfrm>
            <a:custGeom>
              <a:avLst/>
              <a:gdLst>
                <a:gd name="T0" fmla="*/ 4 w 29"/>
                <a:gd name="T1" fmla="*/ 0 h 44"/>
                <a:gd name="T2" fmla="*/ 26 w 29"/>
                <a:gd name="T3" fmla="*/ 0 h 44"/>
                <a:gd name="T4" fmla="*/ 14 w 29"/>
                <a:gd name="T5" fmla="*/ 17 h 44"/>
                <a:gd name="T6" fmla="*/ 20 w 29"/>
                <a:gd name="T7" fmla="*/ 17 h 44"/>
                <a:gd name="T8" fmla="*/ 24 w 29"/>
                <a:gd name="T9" fmla="*/ 18 h 44"/>
                <a:gd name="T10" fmla="*/ 26 w 29"/>
                <a:gd name="T11" fmla="*/ 21 h 44"/>
                <a:gd name="T12" fmla="*/ 28 w 29"/>
                <a:gd name="T13" fmla="*/ 26 h 44"/>
                <a:gd name="T14" fmla="*/ 28 w 29"/>
                <a:gd name="T15" fmla="*/ 30 h 44"/>
                <a:gd name="T16" fmla="*/ 26 w 29"/>
                <a:gd name="T17" fmla="*/ 37 h 44"/>
                <a:gd name="T18" fmla="*/ 22 w 29"/>
                <a:gd name="T19" fmla="*/ 41 h 44"/>
                <a:gd name="T20" fmla="*/ 16 w 29"/>
                <a:gd name="T21" fmla="*/ 43 h 44"/>
                <a:gd name="T22" fmla="*/ 10 w 29"/>
                <a:gd name="T23" fmla="*/ 43 h 44"/>
                <a:gd name="T24" fmla="*/ 4 w 29"/>
                <a:gd name="T25" fmla="*/ 41 h 44"/>
                <a:gd name="T26" fmla="*/ 2 w 29"/>
                <a:gd name="T27" fmla="*/ 38 h 44"/>
                <a:gd name="T28" fmla="*/ 0 w 29"/>
                <a:gd name="T29" fmla="*/ 34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44"/>
                <a:gd name="T47" fmla="*/ 29 w 29"/>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44">
                  <a:moveTo>
                    <a:pt x="4" y="0"/>
                  </a:moveTo>
                  <a:lnTo>
                    <a:pt x="26" y="0"/>
                  </a:lnTo>
                  <a:lnTo>
                    <a:pt x="14" y="17"/>
                  </a:lnTo>
                  <a:lnTo>
                    <a:pt x="20" y="17"/>
                  </a:lnTo>
                  <a:lnTo>
                    <a:pt x="24" y="18"/>
                  </a:lnTo>
                  <a:lnTo>
                    <a:pt x="26" y="21"/>
                  </a:lnTo>
                  <a:lnTo>
                    <a:pt x="28" y="26"/>
                  </a:lnTo>
                  <a:lnTo>
                    <a:pt x="28" y="30"/>
                  </a:lnTo>
                  <a:lnTo>
                    <a:pt x="26" y="37"/>
                  </a:lnTo>
                  <a:lnTo>
                    <a:pt x="22" y="41"/>
                  </a:lnTo>
                  <a:lnTo>
                    <a:pt x="16" y="43"/>
                  </a:lnTo>
                  <a:lnTo>
                    <a:pt x="10" y="43"/>
                  </a:lnTo>
                  <a:lnTo>
                    <a:pt x="4" y="41"/>
                  </a:lnTo>
                  <a:lnTo>
                    <a:pt x="2" y="38"/>
                  </a:lnTo>
                  <a:lnTo>
                    <a:pt x="0" y="34"/>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3" name="Freeform 8"/>
            <p:cNvSpPr>
              <a:spLocks/>
            </p:cNvSpPr>
            <p:nvPr/>
          </p:nvSpPr>
          <p:spPr bwMode="auto">
            <a:xfrm>
              <a:off x="1241" y="1317"/>
              <a:ext cx="29" cy="44"/>
            </a:xfrm>
            <a:custGeom>
              <a:avLst/>
              <a:gdLst>
                <a:gd name="T0" fmla="*/ 6 w 29"/>
                <a:gd name="T1" fmla="*/ 2 h 44"/>
                <a:gd name="T2" fmla="*/ 12 w 29"/>
                <a:gd name="T3" fmla="*/ 0 h 44"/>
                <a:gd name="T4" fmla="*/ 6 w 29"/>
                <a:gd name="T5" fmla="*/ 2 h 44"/>
                <a:gd name="T6" fmla="*/ 3 w 29"/>
                <a:gd name="T7" fmla="*/ 8 h 44"/>
                <a:gd name="T8" fmla="*/ 0 w 29"/>
                <a:gd name="T9" fmla="*/ 18 h 44"/>
                <a:gd name="T10" fmla="*/ 0 w 29"/>
                <a:gd name="T11" fmla="*/ 25 h 44"/>
                <a:gd name="T12" fmla="*/ 3 w 29"/>
                <a:gd name="T13" fmla="*/ 34 h 44"/>
                <a:gd name="T14" fmla="*/ 6 w 29"/>
                <a:gd name="T15" fmla="*/ 41 h 44"/>
                <a:gd name="T16" fmla="*/ 12 w 29"/>
                <a:gd name="T17" fmla="*/ 43 h 44"/>
                <a:gd name="T18" fmla="*/ 16 w 29"/>
                <a:gd name="T19" fmla="*/ 43 h 44"/>
                <a:gd name="T20" fmla="*/ 23 w 29"/>
                <a:gd name="T21" fmla="*/ 41 h 44"/>
                <a:gd name="T22" fmla="*/ 27 w 29"/>
                <a:gd name="T23" fmla="*/ 34 h 44"/>
                <a:gd name="T24" fmla="*/ 28 w 29"/>
                <a:gd name="T25" fmla="*/ 25 h 44"/>
                <a:gd name="T26" fmla="*/ 28 w 29"/>
                <a:gd name="T27" fmla="*/ 18 h 44"/>
                <a:gd name="T28" fmla="*/ 27 w 29"/>
                <a:gd name="T29" fmla="*/ 8 h 44"/>
                <a:gd name="T30" fmla="*/ 23 w 29"/>
                <a:gd name="T31" fmla="*/ 2 h 44"/>
                <a:gd name="T32" fmla="*/ 16 w 29"/>
                <a:gd name="T33" fmla="*/ 0 h 44"/>
                <a:gd name="T34" fmla="*/ 12 w 29"/>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4"/>
                <a:gd name="T56" fmla="*/ 29 w 29"/>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4">
                  <a:moveTo>
                    <a:pt x="6" y="2"/>
                  </a:moveTo>
                  <a:lnTo>
                    <a:pt x="12" y="0"/>
                  </a:lnTo>
                  <a:lnTo>
                    <a:pt x="6" y="2"/>
                  </a:lnTo>
                  <a:lnTo>
                    <a:pt x="3" y="8"/>
                  </a:lnTo>
                  <a:lnTo>
                    <a:pt x="0" y="18"/>
                  </a:lnTo>
                  <a:lnTo>
                    <a:pt x="0" y="25"/>
                  </a:lnTo>
                  <a:lnTo>
                    <a:pt x="3" y="34"/>
                  </a:lnTo>
                  <a:lnTo>
                    <a:pt x="6" y="41"/>
                  </a:lnTo>
                  <a:lnTo>
                    <a:pt x="12" y="43"/>
                  </a:lnTo>
                  <a:lnTo>
                    <a:pt x="16" y="43"/>
                  </a:lnTo>
                  <a:lnTo>
                    <a:pt x="23" y="41"/>
                  </a:lnTo>
                  <a:lnTo>
                    <a:pt x="27" y="34"/>
                  </a:lnTo>
                  <a:lnTo>
                    <a:pt x="28" y="25"/>
                  </a:lnTo>
                  <a:lnTo>
                    <a:pt x="28" y="18"/>
                  </a:lnTo>
                  <a:lnTo>
                    <a:pt x="27" y="8"/>
                  </a:lnTo>
                  <a:lnTo>
                    <a:pt x="23" y="2"/>
                  </a:lnTo>
                  <a:lnTo>
                    <a:pt x="16" y="0"/>
                  </a:lnTo>
                  <a:lnTo>
                    <a:pt x="12"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4" name="Line 9"/>
            <p:cNvSpPr>
              <a:spLocks noChangeShapeType="1"/>
            </p:cNvSpPr>
            <p:nvPr/>
          </p:nvSpPr>
          <p:spPr bwMode="auto">
            <a:xfrm flipH="1">
              <a:off x="766" y="1704"/>
              <a:ext cx="2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25" name="Freeform 10"/>
            <p:cNvSpPr>
              <a:spLocks/>
            </p:cNvSpPr>
            <p:nvPr/>
          </p:nvSpPr>
          <p:spPr bwMode="auto">
            <a:xfrm>
              <a:off x="762" y="1704"/>
              <a:ext cx="29" cy="45"/>
            </a:xfrm>
            <a:custGeom>
              <a:avLst/>
              <a:gdLst>
                <a:gd name="T0" fmla="*/ 26 w 29"/>
                <a:gd name="T1" fmla="*/ 0 h 45"/>
                <a:gd name="T2" fmla="*/ 14 w 29"/>
                <a:gd name="T3" fmla="*/ 17 h 45"/>
                <a:gd name="T4" fmla="*/ 20 w 29"/>
                <a:gd name="T5" fmla="*/ 17 h 45"/>
                <a:gd name="T6" fmla="*/ 24 w 29"/>
                <a:gd name="T7" fmla="*/ 19 h 45"/>
                <a:gd name="T8" fmla="*/ 26 w 29"/>
                <a:gd name="T9" fmla="*/ 21 h 45"/>
                <a:gd name="T10" fmla="*/ 28 w 29"/>
                <a:gd name="T11" fmla="*/ 27 h 45"/>
                <a:gd name="T12" fmla="*/ 28 w 29"/>
                <a:gd name="T13" fmla="*/ 31 h 45"/>
                <a:gd name="T14" fmla="*/ 26 w 29"/>
                <a:gd name="T15" fmla="*/ 37 h 45"/>
                <a:gd name="T16" fmla="*/ 22 w 29"/>
                <a:gd name="T17" fmla="*/ 41 h 45"/>
                <a:gd name="T18" fmla="*/ 16 w 29"/>
                <a:gd name="T19" fmla="*/ 44 h 45"/>
                <a:gd name="T20" fmla="*/ 10 w 29"/>
                <a:gd name="T21" fmla="*/ 44 h 45"/>
                <a:gd name="T22" fmla="*/ 4 w 29"/>
                <a:gd name="T23" fmla="*/ 41 h 45"/>
                <a:gd name="T24" fmla="*/ 2 w 29"/>
                <a:gd name="T25" fmla="*/ 39 h 45"/>
                <a:gd name="T26" fmla="*/ 0 w 29"/>
                <a:gd name="T27" fmla="*/ 35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45"/>
                <a:gd name="T44" fmla="*/ 29 w 29"/>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45">
                  <a:moveTo>
                    <a:pt x="26" y="0"/>
                  </a:moveTo>
                  <a:lnTo>
                    <a:pt x="14" y="17"/>
                  </a:lnTo>
                  <a:lnTo>
                    <a:pt x="20" y="17"/>
                  </a:lnTo>
                  <a:lnTo>
                    <a:pt x="24" y="19"/>
                  </a:lnTo>
                  <a:lnTo>
                    <a:pt x="26" y="21"/>
                  </a:lnTo>
                  <a:lnTo>
                    <a:pt x="28" y="27"/>
                  </a:lnTo>
                  <a:lnTo>
                    <a:pt x="28" y="31"/>
                  </a:lnTo>
                  <a:lnTo>
                    <a:pt x="26" y="37"/>
                  </a:lnTo>
                  <a:lnTo>
                    <a:pt x="22" y="41"/>
                  </a:lnTo>
                  <a:lnTo>
                    <a:pt x="16" y="44"/>
                  </a:lnTo>
                  <a:lnTo>
                    <a:pt x="10" y="44"/>
                  </a:lnTo>
                  <a:lnTo>
                    <a:pt x="4" y="41"/>
                  </a:lnTo>
                  <a:lnTo>
                    <a:pt x="2" y="39"/>
                  </a:lnTo>
                  <a:lnTo>
                    <a:pt x="0" y="35"/>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6" name="Freeform 11"/>
            <p:cNvSpPr>
              <a:spLocks/>
            </p:cNvSpPr>
            <p:nvPr/>
          </p:nvSpPr>
          <p:spPr bwMode="auto">
            <a:xfrm>
              <a:off x="802" y="1704"/>
              <a:ext cx="30" cy="45"/>
            </a:xfrm>
            <a:custGeom>
              <a:avLst/>
              <a:gdLst>
                <a:gd name="T0" fmla="*/ 6 w 30"/>
                <a:gd name="T1" fmla="*/ 3 h 45"/>
                <a:gd name="T2" fmla="*/ 12 w 30"/>
                <a:gd name="T3" fmla="*/ 0 h 45"/>
                <a:gd name="T4" fmla="*/ 6 w 30"/>
                <a:gd name="T5" fmla="*/ 3 h 45"/>
                <a:gd name="T6" fmla="*/ 2 w 30"/>
                <a:gd name="T7" fmla="*/ 8 h 45"/>
                <a:gd name="T8" fmla="*/ 0 w 30"/>
                <a:gd name="T9" fmla="*/ 19 h 45"/>
                <a:gd name="T10" fmla="*/ 0 w 30"/>
                <a:gd name="T11" fmla="*/ 25 h 45"/>
                <a:gd name="T12" fmla="*/ 2 w 30"/>
                <a:gd name="T13" fmla="*/ 35 h 45"/>
                <a:gd name="T14" fmla="*/ 6 w 30"/>
                <a:gd name="T15" fmla="*/ 41 h 45"/>
                <a:gd name="T16" fmla="*/ 12 w 30"/>
                <a:gd name="T17" fmla="*/ 44 h 45"/>
                <a:gd name="T18" fmla="*/ 16 w 30"/>
                <a:gd name="T19" fmla="*/ 44 h 45"/>
                <a:gd name="T20" fmla="*/ 22 w 30"/>
                <a:gd name="T21" fmla="*/ 41 h 45"/>
                <a:gd name="T22" fmla="*/ 26 w 30"/>
                <a:gd name="T23" fmla="*/ 35 h 45"/>
                <a:gd name="T24" fmla="*/ 29 w 30"/>
                <a:gd name="T25" fmla="*/ 25 h 45"/>
                <a:gd name="T26" fmla="*/ 29 w 30"/>
                <a:gd name="T27" fmla="*/ 19 h 45"/>
                <a:gd name="T28" fmla="*/ 26 w 30"/>
                <a:gd name="T29" fmla="*/ 8 h 45"/>
                <a:gd name="T30" fmla="*/ 22 w 30"/>
                <a:gd name="T31" fmla="*/ 3 h 45"/>
                <a:gd name="T32" fmla="*/ 16 w 30"/>
                <a:gd name="T33" fmla="*/ 0 h 45"/>
                <a:gd name="T34" fmla="*/ 12 w 30"/>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5"/>
                <a:gd name="T56" fmla="*/ 30 w 30"/>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5">
                  <a:moveTo>
                    <a:pt x="6" y="3"/>
                  </a:moveTo>
                  <a:lnTo>
                    <a:pt x="12" y="0"/>
                  </a:lnTo>
                  <a:lnTo>
                    <a:pt x="6" y="3"/>
                  </a:lnTo>
                  <a:lnTo>
                    <a:pt x="2" y="8"/>
                  </a:lnTo>
                  <a:lnTo>
                    <a:pt x="0" y="19"/>
                  </a:lnTo>
                  <a:lnTo>
                    <a:pt x="0" y="25"/>
                  </a:lnTo>
                  <a:lnTo>
                    <a:pt x="2" y="35"/>
                  </a:lnTo>
                  <a:lnTo>
                    <a:pt x="6" y="41"/>
                  </a:lnTo>
                  <a:lnTo>
                    <a:pt x="12" y="44"/>
                  </a:lnTo>
                  <a:lnTo>
                    <a:pt x="16" y="44"/>
                  </a:lnTo>
                  <a:lnTo>
                    <a:pt x="22" y="41"/>
                  </a:lnTo>
                  <a:lnTo>
                    <a:pt x="26" y="35"/>
                  </a:lnTo>
                  <a:lnTo>
                    <a:pt x="29" y="25"/>
                  </a:lnTo>
                  <a:lnTo>
                    <a:pt x="29" y="19"/>
                  </a:lnTo>
                  <a:lnTo>
                    <a:pt x="26" y="8"/>
                  </a:lnTo>
                  <a:lnTo>
                    <a:pt x="22" y="3"/>
                  </a:lnTo>
                  <a:lnTo>
                    <a:pt x="16" y="0"/>
                  </a:lnTo>
                  <a:lnTo>
                    <a:pt x="12"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7" name="Freeform 12"/>
            <p:cNvSpPr>
              <a:spLocks/>
            </p:cNvSpPr>
            <p:nvPr/>
          </p:nvSpPr>
          <p:spPr bwMode="auto">
            <a:xfrm>
              <a:off x="842" y="1704"/>
              <a:ext cx="30" cy="45"/>
            </a:xfrm>
            <a:custGeom>
              <a:avLst/>
              <a:gdLst>
                <a:gd name="T0" fmla="*/ 6 w 30"/>
                <a:gd name="T1" fmla="*/ 3 h 45"/>
                <a:gd name="T2" fmla="*/ 13 w 30"/>
                <a:gd name="T3" fmla="*/ 0 h 45"/>
                <a:gd name="T4" fmla="*/ 6 w 30"/>
                <a:gd name="T5" fmla="*/ 3 h 45"/>
                <a:gd name="T6" fmla="*/ 2 w 30"/>
                <a:gd name="T7" fmla="*/ 8 h 45"/>
                <a:gd name="T8" fmla="*/ 0 w 30"/>
                <a:gd name="T9" fmla="*/ 19 h 45"/>
                <a:gd name="T10" fmla="*/ 0 w 30"/>
                <a:gd name="T11" fmla="*/ 25 h 45"/>
                <a:gd name="T12" fmla="*/ 2 w 30"/>
                <a:gd name="T13" fmla="*/ 35 h 45"/>
                <a:gd name="T14" fmla="*/ 6 w 30"/>
                <a:gd name="T15" fmla="*/ 41 h 45"/>
                <a:gd name="T16" fmla="*/ 13 w 30"/>
                <a:gd name="T17" fmla="*/ 44 h 45"/>
                <a:gd name="T18" fmla="*/ 17 w 30"/>
                <a:gd name="T19" fmla="*/ 44 h 45"/>
                <a:gd name="T20" fmla="*/ 22 w 30"/>
                <a:gd name="T21" fmla="*/ 41 h 45"/>
                <a:gd name="T22" fmla="*/ 26 w 30"/>
                <a:gd name="T23" fmla="*/ 35 h 45"/>
                <a:gd name="T24" fmla="*/ 29 w 30"/>
                <a:gd name="T25" fmla="*/ 25 h 45"/>
                <a:gd name="T26" fmla="*/ 29 w 30"/>
                <a:gd name="T27" fmla="*/ 19 h 45"/>
                <a:gd name="T28" fmla="*/ 26 w 30"/>
                <a:gd name="T29" fmla="*/ 8 h 45"/>
                <a:gd name="T30" fmla="*/ 22 w 30"/>
                <a:gd name="T31" fmla="*/ 3 h 45"/>
                <a:gd name="T32" fmla="*/ 17 w 30"/>
                <a:gd name="T33" fmla="*/ 0 h 45"/>
                <a:gd name="T34" fmla="*/ 13 w 30"/>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5"/>
                <a:gd name="T56" fmla="*/ 30 w 30"/>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5">
                  <a:moveTo>
                    <a:pt x="6" y="3"/>
                  </a:moveTo>
                  <a:lnTo>
                    <a:pt x="13" y="0"/>
                  </a:lnTo>
                  <a:lnTo>
                    <a:pt x="6" y="3"/>
                  </a:lnTo>
                  <a:lnTo>
                    <a:pt x="2" y="8"/>
                  </a:lnTo>
                  <a:lnTo>
                    <a:pt x="0" y="19"/>
                  </a:lnTo>
                  <a:lnTo>
                    <a:pt x="0" y="25"/>
                  </a:lnTo>
                  <a:lnTo>
                    <a:pt x="2" y="35"/>
                  </a:lnTo>
                  <a:lnTo>
                    <a:pt x="6" y="41"/>
                  </a:lnTo>
                  <a:lnTo>
                    <a:pt x="13" y="44"/>
                  </a:lnTo>
                  <a:lnTo>
                    <a:pt x="17" y="44"/>
                  </a:lnTo>
                  <a:lnTo>
                    <a:pt x="22" y="41"/>
                  </a:lnTo>
                  <a:lnTo>
                    <a:pt x="26" y="35"/>
                  </a:lnTo>
                  <a:lnTo>
                    <a:pt x="29" y="25"/>
                  </a:lnTo>
                  <a:lnTo>
                    <a:pt x="29" y="19"/>
                  </a:lnTo>
                  <a:lnTo>
                    <a:pt x="26" y="8"/>
                  </a:lnTo>
                  <a:lnTo>
                    <a:pt x="22" y="3"/>
                  </a:lnTo>
                  <a:lnTo>
                    <a:pt x="17" y="0"/>
                  </a:lnTo>
                  <a:lnTo>
                    <a:pt x="13"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8" name="Freeform 13"/>
            <p:cNvSpPr>
              <a:spLocks/>
            </p:cNvSpPr>
            <p:nvPr/>
          </p:nvSpPr>
          <p:spPr bwMode="auto">
            <a:xfrm>
              <a:off x="620" y="2230"/>
              <a:ext cx="30" cy="45"/>
            </a:xfrm>
            <a:custGeom>
              <a:avLst/>
              <a:gdLst>
                <a:gd name="T0" fmla="*/ 3 w 30"/>
                <a:gd name="T1" fmla="*/ 9 h 45"/>
                <a:gd name="T2" fmla="*/ 3 w 30"/>
                <a:gd name="T3" fmla="*/ 11 h 45"/>
                <a:gd name="T4" fmla="*/ 3 w 30"/>
                <a:gd name="T5" fmla="*/ 9 h 45"/>
                <a:gd name="T6" fmla="*/ 4 w 30"/>
                <a:gd name="T7" fmla="*/ 4 h 45"/>
                <a:gd name="T8" fmla="*/ 7 w 30"/>
                <a:gd name="T9" fmla="*/ 3 h 45"/>
                <a:gd name="T10" fmla="*/ 11 w 30"/>
                <a:gd name="T11" fmla="*/ 0 h 45"/>
                <a:gd name="T12" fmla="*/ 19 w 30"/>
                <a:gd name="T13" fmla="*/ 0 h 45"/>
                <a:gd name="T14" fmla="*/ 23 w 30"/>
                <a:gd name="T15" fmla="*/ 3 h 45"/>
                <a:gd name="T16" fmla="*/ 25 w 30"/>
                <a:gd name="T17" fmla="*/ 4 h 45"/>
                <a:gd name="T18" fmla="*/ 27 w 30"/>
                <a:gd name="T19" fmla="*/ 9 h 45"/>
                <a:gd name="T20" fmla="*/ 27 w 30"/>
                <a:gd name="T21" fmla="*/ 13 h 45"/>
                <a:gd name="T22" fmla="*/ 25 w 30"/>
                <a:gd name="T23" fmla="*/ 17 h 45"/>
                <a:gd name="T24" fmla="*/ 21 w 30"/>
                <a:gd name="T25" fmla="*/ 23 h 45"/>
                <a:gd name="T26" fmla="*/ 0 w 30"/>
                <a:gd name="T27" fmla="*/ 44 h 45"/>
                <a:gd name="T28" fmla="*/ 29 w 30"/>
                <a:gd name="T29" fmla="*/ 44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45"/>
                <a:gd name="T47" fmla="*/ 30 w 30"/>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45">
                  <a:moveTo>
                    <a:pt x="3" y="9"/>
                  </a:moveTo>
                  <a:lnTo>
                    <a:pt x="3" y="11"/>
                  </a:lnTo>
                  <a:lnTo>
                    <a:pt x="3" y="9"/>
                  </a:lnTo>
                  <a:lnTo>
                    <a:pt x="4" y="4"/>
                  </a:lnTo>
                  <a:lnTo>
                    <a:pt x="7" y="3"/>
                  </a:lnTo>
                  <a:lnTo>
                    <a:pt x="11" y="0"/>
                  </a:lnTo>
                  <a:lnTo>
                    <a:pt x="19" y="0"/>
                  </a:lnTo>
                  <a:lnTo>
                    <a:pt x="23" y="3"/>
                  </a:lnTo>
                  <a:lnTo>
                    <a:pt x="25" y="4"/>
                  </a:lnTo>
                  <a:lnTo>
                    <a:pt x="27" y="9"/>
                  </a:lnTo>
                  <a:lnTo>
                    <a:pt x="27" y="13"/>
                  </a:lnTo>
                  <a:lnTo>
                    <a:pt x="25" y="17"/>
                  </a:lnTo>
                  <a:lnTo>
                    <a:pt x="21" y="23"/>
                  </a:lnTo>
                  <a:lnTo>
                    <a:pt x="0" y="44"/>
                  </a:lnTo>
                  <a:lnTo>
                    <a:pt x="29" y="44"/>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9" name="Freeform 14"/>
            <p:cNvSpPr>
              <a:spLocks/>
            </p:cNvSpPr>
            <p:nvPr/>
          </p:nvSpPr>
          <p:spPr bwMode="auto">
            <a:xfrm>
              <a:off x="661" y="2230"/>
              <a:ext cx="29" cy="45"/>
            </a:xfrm>
            <a:custGeom>
              <a:avLst/>
              <a:gdLst>
                <a:gd name="T0" fmla="*/ 0 w 29"/>
                <a:gd name="T1" fmla="*/ 0 h 45"/>
                <a:gd name="T2" fmla="*/ 28 w 29"/>
                <a:gd name="T3" fmla="*/ 0 h 45"/>
                <a:gd name="T4" fmla="*/ 8 w 29"/>
                <a:gd name="T5" fmla="*/ 44 h 45"/>
                <a:gd name="T6" fmla="*/ 0 60000 65536"/>
                <a:gd name="T7" fmla="*/ 0 60000 65536"/>
                <a:gd name="T8" fmla="*/ 0 60000 65536"/>
                <a:gd name="T9" fmla="*/ 0 w 29"/>
                <a:gd name="T10" fmla="*/ 0 h 45"/>
                <a:gd name="T11" fmla="*/ 29 w 29"/>
                <a:gd name="T12" fmla="*/ 45 h 45"/>
              </a:gdLst>
              <a:ahLst/>
              <a:cxnLst>
                <a:cxn ang="T6">
                  <a:pos x="T0" y="T1"/>
                </a:cxn>
                <a:cxn ang="T7">
                  <a:pos x="T2" y="T3"/>
                </a:cxn>
                <a:cxn ang="T8">
                  <a:pos x="T4" y="T5"/>
                </a:cxn>
              </a:cxnLst>
              <a:rect l="T9" t="T10" r="T11" b="T12"/>
              <a:pathLst>
                <a:path w="29" h="45">
                  <a:moveTo>
                    <a:pt x="0" y="0"/>
                  </a:moveTo>
                  <a:lnTo>
                    <a:pt x="28" y="0"/>
                  </a:lnTo>
                  <a:lnTo>
                    <a:pt x="8" y="44"/>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30" name="Freeform 15"/>
            <p:cNvSpPr>
              <a:spLocks/>
            </p:cNvSpPr>
            <p:nvPr/>
          </p:nvSpPr>
          <p:spPr bwMode="auto">
            <a:xfrm>
              <a:off x="702" y="2230"/>
              <a:ext cx="29" cy="45"/>
            </a:xfrm>
            <a:custGeom>
              <a:avLst/>
              <a:gdLst>
                <a:gd name="T0" fmla="*/ 5 w 29"/>
                <a:gd name="T1" fmla="*/ 3 h 45"/>
                <a:gd name="T2" fmla="*/ 11 w 29"/>
                <a:gd name="T3" fmla="*/ 0 h 45"/>
                <a:gd name="T4" fmla="*/ 5 w 29"/>
                <a:gd name="T5" fmla="*/ 3 h 45"/>
                <a:gd name="T6" fmla="*/ 1 w 29"/>
                <a:gd name="T7" fmla="*/ 9 h 45"/>
                <a:gd name="T8" fmla="*/ 0 w 29"/>
                <a:gd name="T9" fmla="*/ 19 h 45"/>
                <a:gd name="T10" fmla="*/ 0 w 29"/>
                <a:gd name="T11" fmla="*/ 25 h 45"/>
                <a:gd name="T12" fmla="*/ 1 w 29"/>
                <a:gd name="T13" fmla="*/ 35 h 45"/>
                <a:gd name="T14" fmla="*/ 5 w 29"/>
                <a:gd name="T15" fmla="*/ 41 h 45"/>
                <a:gd name="T16" fmla="*/ 11 w 29"/>
                <a:gd name="T17" fmla="*/ 44 h 45"/>
                <a:gd name="T18" fmla="*/ 16 w 29"/>
                <a:gd name="T19" fmla="*/ 44 h 45"/>
                <a:gd name="T20" fmla="*/ 21 w 29"/>
                <a:gd name="T21" fmla="*/ 41 h 45"/>
                <a:gd name="T22" fmla="*/ 26 w 29"/>
                <a:gd name="T23" fmla="*/ 35 h 45"/>
                <a:gd name="T24" fmla="*/ 28 w 29"/>
                <a:gd name="T25" fmla="*/ 25 h 45"/>
                <a:gd name="T26" fmla="*/ 28 w 29"/>
                <a:gd name="T27" fmla="*/ 19 h 45"/>
                <a:gd name="T28" fmla="*/ 26 w 29"/>
                <a:gd name="T29" fmla="*/ 9 h 45"/>
                <a:gd name="T30" fmla="*/ 21 w 29"/>
                <a:gd name="T31" fmla="*/ 3 h 45"/>
                <a:gd name="T32" fmla="*/ 16 w 29"/>
                <a:gd name="T33" fmla="*/ 0 h 45"/>
                <a:gd name="T34" fmla="*/ 11 w 29"/>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5"/>
                <a:gd name="T56" fmla="*/ 29 w 29"/>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5">
                  <a:moveTo>
                    <a:pt x="5" y="3"/>
                  </a:moveTo>
                  <a:lnTo>
                    <a:pt x="11" y="0"/>
                  </a:lnTo>
                  <a:lnTo>
                    <a:pt x="5" y="3"/>
                  </a:lnTo>
                  <a:lnTo>
                    <a:pt x="1" y="9"/>
                  </a:lnTo>
                  <a:lnTo>
                    <a:pt x="0" y="19"/>
                  </a:lnTo>
                  <a:lnTo>
                    <a:pt x="0" y="25"/>
                  </a:lnTo>
                  <a:lnTo>
                    <a:pt x="1" y="35"/>
                  </a:lnTo>
                  <a:lnTo>
                    <a:pt x="5" y="41"/>
                  </a:lnTo>
                  <a:lnTo>
                    <a:pt x="11" y="44"/>
                  </a:lnTo>
                  <a:lnTo>
                    <a:pt x="16" y="44"/>
                  </a:lnTo>
                  <a:lnTo>
                    <a:pt x="21" y="41"/>
                  </a:lnTo>
                  <a:lnTo>
                    <a:pt x="26" y="35"/>
                  </a:lnTo>
                  <a:lnTo>
                    <a:pt x="28" y="25"/>
                  </a:lnTo>
                  <a:lnTo>
                    <a:pt x="28" y="19"/>
                  </a:lnTo>
                  <a:lnTo>
                    <a:pt x="26" y="9"/>
                  </a:lnTo>
                  <a:lnTo>
                    <a:pt x="21" y="3"/>
                  </a:lnTo>
                  <a:lnTo>
                    <a:pt x="16" y="0"/>
                  </a:lnTo>
                  <a:lnTo>
                    <a:pt x="11"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31" name="Freeform 16"/>
            <p:cNvSpPr>
              <a:spLocks/>
            </p:cNvSpPr>
            <p:nvPr/>
          </p:nvSpPr>
          <p:spPr bwMode="auto">
            <a:xfrm>
              <a:off x="776" y="2759"/>
              <a:ext cx="29" cy="43"/>
            </a:xfrm>
            <a:custGeom>
              <a:avLst/>
              <a:gdLst>
                <a:gd name="T0" fmla="*/ 2 w 29"/>
                <a:gd name="T1" fmla="*/ 8 h 43"/>
                <a:gd name="T2" fmla="*/ 2 w 29"/>
                <a:gd name="T3" fmla="*/ 9 h 43"/>
                <a:gd name="T4" fmla="*/ 2 w 29"/>
                <a:gd name="T5" fmla="*/ 8 h 43"/>
                <a:gd name="T6" fmla="*/ 4 w 29"/>
                <a:gd name="T7" fmla="*/ 4 h 43"/>
                <a:gd name="T8" fmla="*/ 6 w 29"/>
                <a:gd name="T9" fmla="*/ 1 h 43"/>
                <a:gd name="T10" fmla="*/ 10 w 29"/>
                <a:gd name="T11" fmla="*/ 0 h 43"/>
                <a:gd name="T12" fmla="*/ 18 w 29"/>
                <a:gd name="T13" fmla="*/ 0 h 43"/>
                <a:gd name="T14" fmla="*/ 22 w 29"/>
                <a:gd name="T15" fmla="*/ 1 h 43"/>
                <a:gd name="T16" fmla="*/ 24 w 29"/>
                <a:gd name="T17" fmla="*/ 4 h 43"/>
                <a:gd name="T18" fmla="*/ 26 w 29"/>
                <a:gd name="T19" fmla="*/ 8 h 43"/>
                <a:gd name="T20" fmla="*/ 26 w 29"/>
                <a:gd name="T21" fmla="*/ 12 h 43"/>
                <a:gd name="T22" fmla="*/ 24 w 29"/>
                <a:gd name="T23" fmla="*/ 16 h 43"/>
                <a:gd name="T24" fmla="*/ 20 w 29"/>
                <a:gd name="T25" fmla="*/ 21 h 43"/>
                <a:gd name="T26" fmla="*/ 0 w 29"/>
                <a:gd name="T27" fmla="*/ 42 h 43"/>
                <a:gd name="T28" fmla="*/ 28 w 29"/>
                <a:gd name="T29" fmla="*/ 42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43"/>
                <a:gd name="T47" fmla="*/ 29 w 29"/>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43">
                  <a:moveTo>
                    <a:pt x="2" y="8"/>
                  </a:moveTo>
                  <a:lnTo>
                    <a:pt x="2" y="9"/>
                  </a:lnTo>
                  <a:lnTo>
                    <a:pt x="2" y="8"/>
                  </a:lnTo>
                  <a:lnTo>
                    <a:pt x="4" y="4"/>
                  </a:lnTo>
                  <a:lnTo>
                    <a:pt x="6" y="1"/>
                  </a:lnTo>
                  <a:lnTo>
                    <a:pt x="10" y="0"/>
                  </a:lnTo>
                  <a:lnTo>
                    <a:pt x="18" y="0"/>
                  </a:lnTo>
                  <a:lnTo>
                    <a:pt x="22" y="1"/>
                  </a:lnTo>
                  <a:lnTo>
                    <a:pt x="24" y="4"/>
                  </a:lnTo>
                  <a:lnTo>
                    <a:pt x="26" y="8"/>
                  </a:lnTo>
                  <a:lnTo>
                    <a:pt x="26" y="12"/>
                  </a:lnTo>
                  <a:lnTo>
                    <a:pt x="24" y="16"/>
                  </a:lnTo>
                  <a:lnTo>
                    <a:pt x="20" y="21"/>
                  </a:lnTo>
                  <a:lnTo>
                    <a:pt x="0" y="42"/>
                  </a:lnTo>
                  <a:lnTo>
                    <a:pt x="28" y="42"/>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32" name="Line 17"/>
            <p:cNvSpPr>
              <a:spLocks noChangeShapeType="1"/>
            </p:cNvSpPr>
            <p:nvPr/>
          </p:nvSpPr>
          <p:spPr bwMode="auto">
            <a:xfrm flipV="1">
              <a:off x="816" y="2759"/>
              <a:ext cx="20" cy="2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33" name="Line 18"/>
            <p:cNvSpPr>
              <a:spLocks noChangeShapeType="1"/>
            </p:cNvSpPr>
            <p:nvPr/>
          </p:nvSpPr>
          <p:spPr bwMode="auto">
            <a:xfrm flipH="1">
              <a:off x="816" y="2787"/>
              <a:ext cx="3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34" name="Line 19"/>
            <p:cNvSpPr>
              <a:spLocks noChangeShapeType="1"/>
            </p:cNvSpPr>
            <p:nvPr/>
          </p:nvSpPr>
          <p:spPr bwMode="auto">
            <a:xfrm flipV="1">
              <a:off x="836" y="2759"/>
              <a:ext cx="0" cy="4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35" name="Freeform 20"/>
            <p:cNvSpPr>
              <a:spLocks/>
            </p:cNvSpPr>
            <p:nvPr/>
          </p:nvSpPr>
          <p:spPr bwMode="auto">
            <a:xfrm>
              <a:off x="857" y="2759"/>
              <a:ext cx="29" cy="43"/>
            </a:xfrm>
            <a:custGeom>
              <a:avLst/>
              <a:gdLst>
                <a:gd name="T0" fmla="*/ 6 w 29"/>
                <a:gd name="T1" fmla="*/ 1 h 43"/>
                <a:gd name="T2" fmla="*/ 12 w 29"/>
                <a:gd name="T3" fmla="*/ 0 h 43"/>
                <a:gd name="T4" fmla="*/ 6 w 29"/>
                <a:gd name="T5" fmla="*/ 1 h 43"/>
                <a:gd name="T6" fmla="*/ 2 w 29"/>
                <a:gd name="T7" fmla="*/ 8 h 43"/>
                <a:gd name="T8" fmla="*/ 0 w 29"/>
                <a:gd name="T9" fmla="*/ 17 h 43"/>
                <a:gd name="T10" fmla="*/ 0 w 29"/>
                <a:gd name="T11" fmla="*/ 24 h 43"/>
                <a:gd name="T12" fmla="*/ 2 w 29"/>
                <a:gd name="T13" fmla="*/ 34 h 43"/>
                <a:gd name="T14" fmla="*/ 6 w 29"/>
                <a:gd name="T15" fmla="*/ 40 h 43"/>
                <a:gd name="T16" fmla="*/ 12 w 29"/>
                <a:gd name="T17" fmla="*/ 42 h 43"/>
                <a:gd name="T18" fmla="*/ 15 w 29"/>
                <a:gd name="T19" fmla="*/ 42 h 43"/>
                <a:gd name="T20" fmla="*/ 22 w 29"/>
                <a:gd name="T21" fmla="*/ 40 h 43"/>
                <a:gd name="T22" fmla="*/ 26 w 29"/>
                <a:gd name="T23" fmla="*/ 34 h 43"/>
                <a:gd name="T24" fmla="*/ 28 w 29"/>
                <a:gd name="T25" fmla="*/ 24 h 43"/>
                <a:gd name="T26" fmla="*/ 28 w 29"/>
                <a:gd name="T27" fmla="*/ 17 h 43"/>
                <a:gd name="T28" fmla="*/ 26 w 29"/>
                <a:gd name="T29" fmla="*/ 8 h 43"/>
                <a:gd name="T30" fmla="*/ 22 w 29"/>
                <a:gd name="T31" fmla="*/ 1 h 43"/>
                <a:gd name="T32" fmla="*/ 15 w 29"/>
                <a:gd name="T33" fmla="*/ 0 h 43"/>
                <a:gd name="T34" fmla="*/ 12 w 29"/>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3"/>
                <a:gd name="T56" fmla="*/ 29 w 29"/>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3">
                  <a:moveTo>
                    <a:pt x="6" y="1"/>
                  </a:moveTo>
                  <a:lnTo>
                    <a:pt x="12" y="0"/>
                  </a:lnTo>
                  <a:lnTo>
                    <a:pt x="6" y="1"/>
                  </a:lnTo>
                  <a:lnTo>
                    <a:pt x="2" y="8"/>
                  </a:lnTo>
                  <a:lnTo>
                    <a:pt x="0" y="17"/>
                  </a:lnTo>
                  <a:lnTo>
                    <a:pt x="0" y="24"/>
                  </a:lnTo>
                  <a:lnTo>
                    <a:pt x="2" y="34"/>
                  </a:lnTo>
                  <a:lnTo>
                    <a:pt x="6" y="40"/>
                  </a:lnTo>
                  <a:lnTo>
                    <a:pt x="12" y="42"/>
                  </a:lnTo>
                  <a:lnTo>
                    <a:pt x="15" y="42"/>
                  </a:lnTo>
                  <a:lnTo>
                    <a:pt x="22" y="40"/>
                  </a:lnTo>
                  <a:lnTo>
                    <a:pt x="26" y="34"/>
                  </a:lnTo>
                  <a:lnTo>
                    <a:pt x="28" y="24"/>
                  </a:lnTo>
                  <a:lnTo>
                    <a:pt x="28" y="17"/>
                  </a:lnTo>
                  <a:lnTo>
                    <a:pt x="26" y="8"/>
                  </a:lnTo>
                  <a:lnTo>
                    <a:pt x="22" y="1"/>
                  </a:lnTo>
                  <a:lnTo>
                    <a:pt x="15" y="0"/>
                  </a:lnTo>
                  <a:lnTo>
                    <a:pt x="12"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36" name="Freeform 21"/>
            <p:cNvSpPr>
              <a:spLocks/>
            </p:cNvSpPr>
            <p:nvPr/>
          </p:nvSpPr>
          <p:spPr bwMode="auto">
            <a:xfrm>
              <a:off x="1163" y="3144"/>
              <a:ext cx="29" cy="44"/>
            </a:xfrm>
            <a:custGeom>
              <a:avLst/>
              <a:gdLst>
                <a:gd name="T0" fmla="*/ 2 w 29"/>
                <a:gd name="T1" fmla="*/ 9 h 44"/>
                <a:gd name="T2" fmla="*/ 2 w 29"/>
                <a:gd name="T3" fmla="*/ 11 h 44"/>
                <a:gd name="T4" fmla="*/ 2 w 29"/>
                <a:gd name="T5" fmla="*/ 9 h 44"/>
                <a:gd name="T6" fmla="*/ 4 w 29"/>
                <a:gd name="T7" fmla="*/ 4 h 44"/>
                <a:gd name="T8" fmla="*/ 6 w 29"/>
                <a:gd name="T9" fmla="*/ 2 h 44"/>
                <a:gd name="T10" fmla="*/ 10 w 29"/>
                <a:gd name="T11" fmla="*/ 0 h 44"/>
                <a:gd name="T12" fmla="*/ 18 w 29"/>
                <a:gd name="T13" fmla="*/ 0 h 44"/>
                <a:gd name="T14" fmla="*/ 22 w 29"/>
                <a:gd name="T15" fmla="*/ 2 h 44"/>
                <a:gd name="T16" fmla="*/ 24 w 29"/>
                <a:gd name="T17" fmla="*/ 4 h 44"/>
                <a:gd name="T18" fmla="*/ 26 w 29"/>
                <a:gd name="T19" fmla="*/ 9 h 44"/>
                <a:gd name="T20" fmla="*/ 26 w 29"/>
                <a:gd name="T21" fmla="*/ 13 h 44"/>
                <a:gd name="T22" fmla="*/ 24 w 29"/>
                <a:gd name="T23" fmla="*/ 17 h 44"/>
                <a:gd name="T24" fmla="*/ 20 w 29"/>
                <a:gd name="T25" fmla="*/ 23 h 44"/>
                <a:gd name="T26" fmla="*/ 0 w 29"/>
                <a:gd name="T27" fmla="*/ 43 h 44"/>
                <a:gd name="T28" fmla="*/ 28 w 29"/>
                <a:gd name="T29" fmla="*/ 43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44"/>
                <a:gd name="T47" fmla="*/ 29 w 29"/>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44">
                  <a:moveTo>
                    <a:pt x="2" y="9"/>
                  </a:moveTo>
                  <a:lnTo>
                    <a:pt x="2" y="11"/>
                  </a:lnTo>
                  <a:lnTo>
                    <a:pt x="2" y="9"/>
                  </a:lnTo>
                  <a:lnTo>
                    <a:pt x="4" y="4"/>
                  </a:lnTo>
                  <a:lnTo>
                    <a:pt x="6" y="2"/>
                  </a:lnTo>
                  <a:lnTo>
                    <a:pt x="10" y="0"/>
                  </a:lnTo>
                  <a:lnTo>
                    <a:pt x="18" y="0"/>
                  </a:lnTo>
                  <a:lnTo>
                    <a:pt x="22" y="2"/>
                  </a:lnTo>
                  <a:lnTo>
                    <a:pt x="24" y="4"/>
                  </a:lnTo>
                  <a:lnTo>
                    <a:pt x="26" y="9"/>
                  </a:lnTo>
                  <a:lnTo>
                    <a:pt x="26" y="13"/>
                  </a:lnTo>
                  <a:lnTo>
                    <a:pt x="24" y="17"/>
                  </a:lnTo>
                  <a:lnTo>
                    <a:pt x="20" y="23"/>
                  </a:lnTo>
                  <a:lnTo>
                    <a:pt x="0" y="43"/>
                  </a:lnTo>
                  <a:lnTo>
                    <a:pt x="28" y="43"/>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37" name="Freeform 22"/>
            <p:cNvSpPr>
              <a:spLocks/>
            </p:cNvSpPr>
            <p:nvPr/>
          </p:nvSpPr>
          <p:spPr bwMode="auto">
            <a:xfrm>
              <a:off x="1204" y="3144"/>
              <a:ext cx="17" cy="44"/>
            </a:xfrm>
            <a:custGeom>
              <a:avLst/>
              <a:gdLst>
                <a:gd name="T0" fmla="*/ 0 w 17"/>
                <a:gd name="T1" fmla="*/ 9 h 44"/>
                <a:gd name="T2" fmla="*/ 7 w 17"/>
                <a:gd name="T3" fmla="*/ 7 h 44"/>
                <a:gd name="T4" fmla="*/ 16 w 17"/>
                <a:gd name="T5" fmla="*/ 0 h 44"/>
                <a:gd name="T6" fmla="*/ 16 w 17"/>
                <a:gd name="T7" fmla="*/ 43 h 44"/>
                <a:gd name="T8" fmla="*/ 0 60000 65536"/>
                <a:gd name="T9" fmla="*/ 0 60000 65536"/>
                <a:gd name="T10" fmla="*/ 0 60000 65536"/>
                <a:gd name="T11" fmla="*/ 0 60000 65536"/>
                <a:gd name="T12" fmla="*/ 0 w 17"/>
                <a:gd name="T13" fmla="*/ 0 h 44"/>
                <a:gd name="T14" fmla="*/ 17 w 17"/>
                <a:gd name="T15" fmla="*/ 44 h 44"/>
              </a:gdLst>
              <a:ahLst/>
              <a:cxnLst>
                <a:cxn ang="T8">
                  <a:pos x="T0" y="T1"/>
                </a:cxn>
                <a:cxn ang="T9">
                  <a:pos x="T2" y="T3"/>
                </a:cxn>
                <a:cxn ang="T10">
                  <a:pos x="T4" y="T5"/>
                </a:cxn>
                <a:cxn ang="T11">
                  <a:pos x="T6" y="T7"/>
                </a:cxn>
              </a:cxnLst>
              <a:rect l="T12" t="T13" r="T14" b="T15"/>
              <a:pathLst>
                <a:path w="17" h="44">
                  <a:moveTo>
                    <a:pt x="0" y="9"/>
                  </a:moveTo>
                  <a:lnTo>
                    <a:pt x="7" y="7"/>
                  </a:lnTo>
                  <a:lnTo>
                    <a:pt x="16" y="0"/>
                  </a:lnTo>
                  <a:lnTo>
                    <a:pt x="16" y="43"/>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38" name="Freeform 23"/>
            <p:cNvSpPr>
              <a:spLocks/>
            </p:cNvSpPr>
            <p:nvPr/>
          </p:nvSpPr>
          <p:spPr bwMode="auto">
            <a:xfrm>
              <a:off x="1236" y="3144"/>
              <a:ext cx="29" cy="44"/>
            </a:xfrm>
            <a:custGeom>
              <a:avLst/>
              <a:gdLst>
                <a:gd name="T0" fmla="*/ 5 w 29"/>
                <a:gd name="T1" fmla="*/ 2 h 44"/>
                <a:gd name="T2" fmla="*/ 12 w 29"/>
                <a:gd name="T3" fmla="*/ 0 h 44"/>
                <a:gd name="T4" fmla="*/ 5 w 29"/>
                <a:gd name="T5" fmla="*/ 2 h 44"/>
                <a:gd name="T6" fmla="*/ 2 w 29"/>
                <a:gd name="T7" fmla="*/ 9 h 44"/>
                <a:gd name="T8" fmla="*/ 0 w 29"/>
                <a:gd name="T9" fmla="*/ 19 h 44"/>
                <a:gd name="T10" fmla="*/ 0 w 29"/>
                <a:gd name="T11" fmla="*/ 25 h 44"/>
                <a:gd name="T12" fmla="*/ 2 w 29"/>
                <a:gd name="T13" fmla="*/ 35 h 44"/>
                <a:gd name="T14" fmla="*/ 5 w 29"/>
                <a:gd name="T15" fmla="*/ 41 h 44"/>
                <a:gd name="T16" fmla="*/ 12 w 29"/>
                <a:gd name="T17" fmla="*/ 43 h 44"/>
                <a:gd name="T18" fmla="*/ 16 w 29"/>
                <a:gd name="T19" fmla="*/ 43 h 44"/>
                <a:gd name="T20" fmla="*/ 22 w 29"/>
                <a:gd name="T21" fmla="*/ 41 h 44"/>
                <a:gd name="T22" fmla="*/ 26 w 29"/>
                <a:gd name="T23" fmla="*/ 35 h 44"/>
                <a:gd name="T24" fmla="*/ 28 w 29"/>
                <a:gd name="T25" fmla="*/ 25 h 44"/>
                <a:gd name="T26" fmla="*/ 28 w 29"/>
                <a:gd name="T27" fmla="*/ 19 h 44"/>
                <a:gd name="T28" fmla="*/ 26 w 29"/>
                <a:gd name="T29" fmla="*/ 9 h 44"/>
                <a:gd name="T30" fmla="*/ 22 w 29"/>
                <a:gd name="T31" fmla="*/ 2 h 44"/>
                <a:gd name="T32" fmla="*/ 16 w 29"/>
                <a:gd name="T33" fmla="*/ 0 h 44"/>
                <a:gd name="T34" fmla="*/ 12 w 29"/>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4"/>
                <a:gd name="T56" fmla="*/ 29 w 29"/>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4">
                  <a:moveTo>
                    <a:pt x="5" y="2"/>
                  </a:moveTo>
                  <a:lnTo>
                    <a:pt x="12" y="0"/>
                  </a:lnTo>
                  <a:lnTo>
                    <a:pt x="5" y="2"/>
                  </a:lnTo>
                  <a:lnTo>
                    <a:pt x="2" y="9"/>
                  </a:lnTo>
                  <a:lnTo>
                    <a:pt x="0" y="19"/>
                  </a:lnTo>
                  <a:lnTo>
                    <a:pt x="0" y="25"/>
                  </a:lnTo>
                  <a:lnTo>
                    <a:pt x="2" y="35"/>
                  </a:lnTo>
                  <a:lnTo>
                    <a:pt x="5" y="41"/>
                  </a:lnTo>
                  <a:lnTo>
                    <a:pt x="12" y="43"/>
                  </a:lnTo>
                  <a:lnTo>
                    <a:pt x="16" y="43"/>
                  </a:lnTo>
                  <a:lnTo>
                    <a:pt x="22" y="41"/>
                  </a:lnTo>
                  <a:lnTo>
                    <a:pt x="26" y="35"/>
                  </a:lnTo>
                  <a:lnTo>
                    <a:pt x="28" y="25"/>
                  </a:lnTo>
                  <a:lnTo>
                    <a:pt x="28" y="19"/>
                  </a:lnTo>
                  <a:lnTo>
                    <a:pt x="26" y="9"/>
                  </a:lnTo>
                  <a:lnTo>
                    <a:pt x="22" y="2"/>
                  </a:lnTo>
                  <a:lnTo>
                    <a:pt x="16" y="0"/>
                  </a:lnTo>
                  <a:lnTo>
                    <a:pt x="12"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39" name="Freeform 24"/>
            <p:cNvSpPr>
              <a:spLocks/>
            </p:cNvSpPr>
            <p:nvPr/>
          </p:nvSpPr>
          <p:spPr bwMode="auto">
            <a:xfrm>
              <a:off x="1695" y="3285"/>
              <a:ext cx="17" cy="44"/>
            </a:xfrm>
            <a:custGeom>
              <a:avLst/>
              <a:gdLst>
                <a:gd name="T0" fmla="*/ 0 w 17"/>
                <a:gd name="T1" fmla="*/ 8 h 44"/>
                <a:gd name="T2" fmla="*/ 7 w 17"/>
                <a:gd name="T3" fmla="*/ 6 h 44"/>
                <a:gd name="T4" fmla="*/ 16 w 17"/>
                <a:gd name="T5" fmla="*/ 0 h 44"/>
                <a:gd name="T6" fmla="*/ 16 w 17"/>
                <a:gd name="T7" fmla="*/ 43 h 44"/>
                <a:gd name="T8" fmla="*/ 0 60000 65536"/>
                <a:gd name="T9" fmla="*/ 0 60000 65536"/>
                <a:gd name="T10" fmla="*/ 0 60000 65536"/>
                <a:gd name="T11" fmla="*/ 0 60000 65536"/>
                <a:gd name="T12" fmla="*/ 0 w 17"/>
                <a:gd name="T13" fmla="*/ 0 h 44"/>
                <a:gd name="T14" fmla="*/ 17 w 17"/>
                <a:gd name="T15" fmla="*/ 44 h 44"/>
              </a:gdLst>
              <a:ahLst/>
              <a:cxnLst>
                <a:cxn ang="T8">
                  <a:pos x="T0" y="T1"/>
                </a:cxn>
                <a:cxn ang="T9">
                  <a:pos x="T2" y="T3"/>
                </a:cxn>
                <a:cxn ang="T10">
                  <a:pos x="T4" y="T5"/>
                </a:cxn>
                <a:cxn ang="T11">
                  <a:pos x="T6" y="T7"/>
                </a:cxn>
              </a:cxnLst>
              <a:rect l="T12" t="T13" r="T14" b="T15"/>
              <a:pathLst>
                <a:path w="17" h="44">
                  <a:moveTo>
                    <a:pt x="0" y="8"/>
                  </a:moveTo>
                  <a:lnTo>
                    <a:pt x="7" y="6"/>
                  </a:lnTo>
                  <a:lnTo>
                    <a:pt x="16" y="0"/>
                  </a:lnTo>
                  <a:lnTo>
                    <a:pt x="16" y="43"/>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40" name="Freeform 25"/>
            <p:cNvSpPr>
              <a:spLocks/>
            </p:cNvSpPr>
            <p:nvPr/>
          </p:nvSpPr>
          <p:spPr bwMode="auto">
            <a:xfrm>
              <a:off x="1727" y="3285"/>
              <a:ext cx="29" cy="44"/>
            </a:xfrm>
            <a:custGeom>
              <a:avLst/>
              <a:gdLst>
                <a:gd name="T0" fmla="*/ 4 w 29"/>
                <a:gd name="T1" fmla="*/ 2 h 44"/>
                <a:gd name="T2" fmla="*/ 10 w 29"/>
                <a:gd name="T3" fmla="*/ 0 h 44"/>
                <a:gd name="T4" fmla="*/ 4 w 29"/>
                <a:gd name="T5" fmla="*/ 2 h 44"/>
                <a:gd name="T6" fmla="*/ 2 w 29"/>
                <a:gd name="T7" fmla="*/ 6 h 44"/>
                <a:gd name="T8" fmla="*/ 2 w 29"/>
                <a:gd name="T9" fmla="*/ 10 h 44"/>
                <a:gd name="T10" fmla="*/ 4 w 29"/>
                <a:gd name="T11" fmla="*/ 14 h 44"/>
                <a:gd name="T12" fmla="*/ 8 w 29"/>
                <a:gd name="T13" fmla="*/ 16 h 44"/>
                <a:gd name="T14" fmla="*/ 16 w 29"/>
                <a:gd name="T15" fmla="*/ 18 h 44"/>
                <a:gd name="T16" fmla="*/ 22 w 29"/>
                <a:gd name="T17" fmla="*/ 20 h 44"/>
                <a:gd name="T18" fmla="*/ 26 w 29"/>
                <a:gd name="T19" fmla="*/ 24 h 44"/>
                <a:gd name="T20" fmla="*/ 28 w 29"/>
                <a:gd name="T21" fmla="*/ 28 h 44"/>
                <a:gd name="T22" fmla="*/ 28 w 29"/>
                <a:gd name="T23" fmla="*/ 34 h 44"/>
                <a:gd name="T24" fmla="*/ 26 w 29"/>
                <a:gd name="T25" fmla="*/ 38 h 44"/>
                <a:gd name="T26" fmla="*/ 24 w 29"/>
                <a:gd name="T27" fmla="*/ 40 h 44"/>
                <a:gd name="T28" fmla="*/ 17 w 29"/>
                <a:gd name="T29" fmla="*/ 43 h 44"/>
                <a:gd name="T30" fmla="*/ 10 w 29"/>
                <a:gd name="T31" fmla="*/ 43 h 44"/>
                <a:gd name="T32" fmla="*/ 4 w 29"/>
                <a:gd name="T33" fmla="*/ 40 h 44"/>
                <a:gd name="T34" fmla="*/ 2 w 29"/>
                <a:gd name="T35" fmla="*/ 38 h 44"/>
                <a:gd name="T36" fmla="*/ 0 w 29"/>
                <a:gd name="T37" fmla="*/ 34 h 44"/>
                <a:gd name="T38" fmla="*/ 0 w 29"/>
                <a:gd name="T39" fmla="*/ 28 h 44"/>
                <a:gd name="T40" fmla="*/ 2 w 29"/>
                <a:gd name="T41" fmla="*/ 24 h 44"/>
                <a:gd name="T42" fmla="*/ 6 w 29"/>
                <a:gd name="T43" fmla="*/ 20 h 44"/>
                <a:gd name="T44" fmla="*/ 12 w 29"/>
                <a:gd name="T45" fmla="*/ 18 h 44"/>
                <a:gd name="T46" fmla="*/ 20 w 29"/>
                <a:gd name="T47" fmla="*/ 16 h 44"/>
                <a:gd name="T48" fmla="*/ 24 w 29"/>
                <a:gd name="T49" fmla="*/ 14 h 44"/>
                <a:gd name="T50" fmla="*/ 26 w 29"/>
                <a:gd name="T51" fmla="*/ 10 h 44"/>
                <a:gd name="T52" fmla="*/ 26 w 29"/>
                <a:gd name="T53" fmla="*/ 6 h 44"/>
                <a:gd name="T54" fmla="*/ 24 w 29"/>
                <a:gd name="T55" fmla="*/ 2 h 44"/>
                <a:gd name="T56" fmla="*/ 17 w 29"/>
                <a:gd name="T57" fmla="*/ 0 h 44"/>
                <a:gd name="T58" fmla="*/ 10 w 29"/>
                <a:gd name="T59" fmla="*/ 0 h 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
                <a:gd name="T91" fmla="*/ 0 h 44"/>
                <a:gd name="T92" fmla="*/ 29 w 29"/>
                <a:gd name="T93" fmla="*/ 44 h 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 h="44">
                  <a:moveTo>
                    <a:pt x="4" y="2"/>
                  </a:moveTo>
                  <a:lnTo>
                    <a:pt x="10" y="0"/>
                  </a:lnTo>
                  <a:lnTo>
                    <a:pt x="4" y="2"/>
                  </a:lnTo>
                  <a:lnTo>
                    <a:pt x="2" y="6"/>
                  </a:lnTo>
                  <a:lnTo>
                    <a:pt x="2" y="10"/>
                  </a:lnTo>
                  <a:lnTo>
                    <a:pt x="4" y="14"/>
                  </a:lnTo>
                  <a:lnTo>
                    <a:pt x="8" y="16"/>
                  </a:lnTo>
                  <a:lnTo>
                    <a:pt x="16" y="18"/>
                  </a:lnTo>
                  <a:lnTo>
                    <a:pt x="22" y="20"/>
                  </a:lnTo>
                  <a:lnTo>
                    <a:pt x="26" y="24"/>
                  </a:lnTo>
                  <a:lnTo>
                    <a:pt x="28" y="28"/>
                  </a:lnTo>
                  <a:lnTo>
                    <a:pt x="28" y="34"/>
                  </a:lnTo>
                  <a:lnTo>
                    <a:pt x="26" y="38"/>
                  </a:lnTo>
                  <a:lnTo>
                    <a:pt x="24" y="40"/>
                  </a:lnTo>
                  <a:lnTo>
                    <a:pt x="17" y="43"/>
                  </a:lnTo>
                  <a:lnTo>
                    <a:pt x="10" y="43"/>
                  </a:lnTo>
                  <a:lnTo>
                    <a:pt x="4" y="40"/>
                  </a:lnTo>
                  <a:lnTo>
                    <a:pt x="2" y="38"/>
                  </a:lnTo>
                  <a:lnTo>
                    <a:pt x="0" y="34"/>
                  </a:lnTo>
                  <a:lnTo>
                    <a:pt x="0" y="28"/>
                  </a:lnTo>
                  <a:lnTo>
                    <a:pt x="2" y="24"/>
                  </a:lnTo>
                  <a:lnTo>
                    <a:pt x="6" y="20"/>
                  </a:lnTo>
                  <a:lnTo>
                    <a:pt x="12" y="18"/>
                  </a:lnTo>
                  <a:lnTo>
                    <a:pt x="20" y="16"/>
                  </a:lnTo>
                  <a:lnTo>
                    <a:pt x="24" y="14"/>
                  </a:lnTo>
                  <a:lnTo>
                    <a:pt x="26" y="10"/>
                  </a:lnTo>
                  <a:lnTo>
                    <a:pt x="26" y="6"/>
                  </a:lnTo>
                  <a:lnTo>
                    <a:pt x="24" y="2"/>
                  </a:lnTo>
                  <a:lnTo>
                    <a:pt x="17" y="0"/>
                  </a:lnTo>
                  <a:lnTo>
                    <a:pt x="1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41" name="Freeform 26"/>
            <p:cNvSpPr>
              <a:spLocks/>
            </p:cNvSpPr>
            <p:nvPr/>
          </p:nvSpPr>
          <p:spPr bwMode="auto">
            <a:xfrm>
              <a:off x="1767" y="3285"/>
              <a:ext cx="29" cy="44"/>
            </a:xfrm>
            <a:custGeom>
              <a:avLst/>
              <a:gdLst>
                <a:gd name="T0" fmla="*/ 6 w 29"/>
                <a:gd name="T1" fmla="*/ 2 h 44"/>
                <a:gd name="T2" fmla="*/ 12 w 29"/>
                <a:gd name="T3" fmla="*/ 0 h 44"/>
                <a:gd name="T4" fmla="*/ 6 w 29"/>
                <a:gd name="T5" fmla="*/ 2 h 44"/>
                <a:gd name="T6" fmla="*/ 2 w 29"/>
                <a:gd name="T7" fmla="*/ 8 h 44"/>
                <a:gd name="T8" fmla="*/ 0 w 29"/>
                <a:gd name="T9" fmla="*/ 18 h 44"/>
                <a:gd name="T10" fmla="*/ 0 w 29"/>
                <a:gd name="T11" fmla="*/ 24 h 44"/>
                <a:gd name="T12" fmla="*/ 2 w 29"/>
                <a:gd name="T13" fmla="*/ 34 h 44"/>
                <a:gd name="T14" fmla="*/ 6 w 29"/>
                <a:gd name="T15" fmla="*/ 40 h 44"/>
                <a:gd name="T16" fmla="*/ 12 w 29"/>
                <a:gd name="T17" fmla="*/ 43 h 44"/>
                <a:gd name="T18" fmla="*/ 16 w 29"/>
                <a:gd name="T19" fmla="*/ 43 h 44"/>
                <a:gd name="T20" fmla="*/ 22 w 29"/>
                <a:gd name="T21" fmla="*/ 40 h 44"/>
                <a:gd name="T22" fmla="*/ 26 w 29"/>
                <a:gd name="T23" fmla="*/ 34 h 44"/>
                <a:gd name="T24" fmla="*/ 28 w 29"/>
                <a:gd name="T25" fmla="*/ 24 h 44"/>
                <a:gd name="T26" fmla="*/ 28 w 29"/>
                <a:gd name="T27" fmla="*/ 18 h 44"/>
                <a:gd name="T28" fmla="*/ 26 w 29"/>
                <a:gd name="T29" fmla="*/ 8 h 44"/>
                <a:gd name="T30" fmla="*/ 22 w 29"/>
                <a:gd name="T31" fmla="*/ 2 h 44"/>
                <a:gd name="T32" fmla="*/ 16 w 29"/>
                <a:gd name="T33" fmla="*/ 0 h 44"/>
                <a:gd name="T34" fmla="*/ 12 w 29"/>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4"/>
                <a:gd name="T56" fmla="*/ 29 w 29"/>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4">
                  <a:moveTo>
                    <a:pt x="6" y="2"/>
                  </a:moveTo>
                  <a:lnTo>
                    <a:pt x="12" y="0"/>
                  </a:lnTo>
                  <a:lnTo>
                    <a:pt x="6" y="2"/>
                  </a:lnTo>
                  <a:lnTo>
                    <a:pt x="2" y="8"/>
                  </a:lnTo>
                  <a:lnTo>
                    <a:pt x="0" y="18"/>
                  </a:lnTo>
                  <a:lnTo>
                    <a:pt x="0" y="24"/>
                  </a:lnTo>
                  <a:lnTo>
                    <a:pt x="2" y="34"/>
                  </a:lnTo>
                  <a:lnTo>
                    <a:pt x="6" y="40"/>
                  </a:lnTo>
                  <a:lnTo>
                    <a:pt x="12" y="43"/>
                  </a:lnTo>
                  <a:lnTo>
                    <a:pt x="16" y="43"/>
                  </a:lnTo>
                  <a:lnTo>
                    <a:pt x="22" y="40"/>
                  </a:lnTo>
                  <a:lnTo>
                    <a:pt x="26" y="34"/>
                  </a:lnTo>
                  <a:lnTo>
                    <a:pt x="28" y="24"/>
                  </a:lnTo>
                  <a:lnTo>
                    <a:pt x="28" y="18"/>
                  </a:lnTo>
                  <a:lnTo>
                    <a:pt x="26" y="8"/>
                  </a:lnTo>
                  <a:lnTo>
                    <a:pt x="22" y="2"/>
                  </a:lnTo>
                  <a:lnTo>
                    <a:pt x="16" y="0"/>
                  </a:lnTo>
                  <a:lnTo>
                    <a:pt x="12"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42" name="Freeform 27"/>
            <p:cNvSpPr>
              <a:spLocks/>
            </p:cNvSpPr>
            <p:nvPr/>
          </p:nvSpPr>
          <p:spPr bwMode="auto">
            <a:xfrm>
              <a:off x="2225" y="3137"/>
              <a:ext cx="17" cy="44"/>
            </a:xfrm>
            <a:custGeom>
              <a:avLst/>
              <a:gdLst>
                <a:gd name="T0" fmla="*/ 0 w 17"/>
                <a:gd name="T1" fmla="*/ 8 h 44"/>
                <a:gd name="T2" fmla="*/ 6 w 17"/>
                <a:gd name="T3" fmla="*/ 6 h 44"/>
                <a:gd name="T4" fmla="*/ 16 w 17"/>
                <a:gd name="T5" fmla="*/ 0 h 44"/>
                <a:gd name="T6" fmla="*/ 16 w 17"/>
                <a:gd name="T7" fmla="*/ 43 h 44"/>
                <a:gd name="T8" fmla="*/ 0 60000 65536"/>
                <a:gd name="T9" fmla="*/ 0 60000 65536"/>
                <a:gd name="T10" fmla="*/ 0 60000 65536"/>
                <a:gd name="T11" fmla="*/ 0 60000 65536"/>
                <a:gd name="T12" fmla="*/ 0 w 17"/>
                <a:gd name="T13" fmla="*/ 0 h 44"/>
                <a:gd name="T14" fmla="*/ 17 w 17"/>
                <a:gd name="T15" fmla="*/ 44 h 44"/>
              </a:gdLst>
              <a:ahLst/>
              <a:cxnLst>
                <a:cxn ang="T8">
                  <a:pos x="T0" y="T1"/>
                </a:cxn>
                <a:cxn ang="T9">
                  <a:pos x="T2" y="T3"/>
                </a:cxn>
                <a:cxn ang="T10">
                  <a:pos x="T4" y="T5"/>
                </a:cxn>
                <a:cxn ang="T11">
                  <a:pos x="T6" y="T7"/>
                </a:cxn>
              </a:cxnLst>
              <a:rect l="T12" t="T13" r="T14" b="T15"/>
              <a:pathLst>
                <a:path w="17" h="44">
                  <a:moveTo>
                    <a:pt x="0" y="8"/>
                  </a:moveTo>
                  <a:lnTo>
                    <a:pt x="6" y="6"/>
                  </a:lnTo>
                  <a:lnTo>
                    <a:pt x="16" y="0"/>
                  </a:lnTo>
                  <a:lnTo>
                    <a:pt x="16" y="43"/>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43" name="Line 28"/>
            <p:cNvSpPr>
              <a:spLocks noChangeShapeType="1"/>
            </p:cNvSpPr>
            <p:nvPr/>
          </p:nvSpPr>
          <p:spPr bwMode="auto">
            <a:xfrm>
              <a:off x="2261" y="3137"/>
              <a:ext cx="2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44" name="Freeform 29"/>
            <p:cNvSpPr>
              <a:spLocks/>
            </p:cNvSpPr>
            <p:nvPr/>
          </p:nvSpPr>
          <p:spPr bwMode="auto">
            <a:xfrm>
              <a:off x="2257" y="3137"/>
              <a:ext cx="29" cy="44"/>
            </a:xfrm>
            <a:custGeom>
              <a:avLst/>
              <a:gdLst>
                <a:gd name="T0" fmla="*/ 4 w 29"/>
                <a:gd name="T1" fmla="*/ 0 h 44"/>
                <a:gd name="T2" fmla="*/ 3 w 29"/>
                <a:gd name="T3" fmla="*/ 18 h 44"/>
                <a:gd name="T4" fmla="*/ 4 w 29"/>
                <a:gd name="T5" fmla="*/ 16 h 44"/>
                <a:gd name="T6" fmla="*/ 11 w 29"/>
                <a:gd name="T7" fmla="*/ 14 h 44"/>
                <a:gd name="T8" fmla="*/ 17 w 29"/>
                <a:gd name="T9" fmla="*/ 14 h 44"/>
                <a:gd name="T10" fmla="*/ 23 w 29"/>
                <a:gd name="T11" fmla="*/ 16 h 44"/>
                <a:gd name="T12" fmla="*/ 27 w 29"/>
                <a:gd name="T13" fmla="*/ 20 h 44"/>
                <a:gd name="T14" fmla="*/ 28 w 29"/>
                <a:gd name="T15" fmla="*/ 26 h 44"/>
                <a:gd name="T16" fmla="*/ 28 w 29"/>
                <a:gd name="T17" fmla="*/ 31 h 44"/>
                <a:gd name="T18" fmla="*/ 27 w 29"/>
                <a:gd name="T19" fmla="*/ 36 h 44"/>
                <a:gd name="T20" fmla="*/ 23 w 29"/>
                <a:gd name="T21" fmla="*/ 40 h 44"/>
                <a:gd name="T22" fmla="*/ 17 w 29"/>
                <a:gd name="T23" fmla="*/ 43 h 44"/>
                <a:gd name="T24" fmla="*/ 11 w 29"/>
                <a:gd name="T25" fmla="*/ 43 h 44"/>
                <a:gd name="T26" fmla="*/ 4 w 29"/>
                <a:gd name="T27" fmla="*/ 40 h 44"/>
                <a:gd name="T28" fmla="*/ 3 w 29"/>
                <a:gd name="T29" fmla="*/ 39 h 44"/>
                <a:gd name="T30" fmla="*/ 0 w 29"/>
                <a:gd name="T31" fmla="*/ 35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44"/>
                <a:gd name="T50" fmla="*/ 29 w 29"/>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44">
                  <a:moveTo>
                    <a:pt x="4" y="0"/>
                  </a:moveTo>
                  <a:lnTo>
                    <a:pt x="3" y="18"/>
                  </a:lnTo>
                  <a:lnTo>
                    <a:pt x="4" y="16"/>
                  </a:lnTo>
                  <a:lnTo>
                    <a:pt x="11" y="14"/>
                  </a:lnTo>
                  <a:lnTo>
                    <a:pt x="17" y="14"/>
                  </a:lnTo>
                  <a:lnTo>
                    <a:pt x="23" y="16"/>
                  </a:lnTo>
                  <a:lnTo>
                    <a:pt x="27" y="20"/>
                  </a:lnTo>
                  <a:lnTo>
                    <a:pt x="28" y="26"/>
                  </a:lnTo>
                  <a:lnTo>
                    <a:pt x="28" y="31"/>
                  </a:lnTo>
                  <a:lnTo>
                    <a:pt x="27" y="36"/>
                  </a:lnTo>
                  <a:lnTo>
                    <a:pt x="23" y="40"/>
                  </a:lnTo>
                  <a:lnTo>
                    <a:pt x="17" y="43"/>
                  </a:lnTo>
                  <a:lnTo>
                    <a:pt x="11" y="43"/>
                  </a:lnTo>
                  <a:lnTo>
                    <a:pt x="4" y="40"/>
                  </a:lnTo>
                  <a:lnTo>
                    <a:pt x="3" y="39"/>
                  </a:lnTo>
                  <a:lnTo>
                    <a:pt x="0" y="35"/>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45" name="Freeform 30"/>
            <p:cNvSpPr>
              <a:spLocks/>
            </p:cNvSpPr>
            <p:nvPr/>
          </p:nvSpPr>
          <p:spPr bwMode="auto">
            <a:xfrm>
              <a:off x="2298" y="3137"/>
              <a:ext cx="29" cy="44"/>
            </a:xfrm>
            <a:custGeom>
              <a:avLst/>
              <a:gdLst>
                <a:gd name="T0" fmla="*/ 7 w 29"/>
                <a:gd name="T1" fmla="*/ 2 h 44"/>
                <a:gd name="T2" fmla="*/ 12 w 29"/>
                <a:gd name="T3" fmla="*/ 0 h 44"/>
                <a:gd name="T4" fmla="*/ 7 w 29"/>
                <a:gd name="T5" fmla="*/ 2 h 44"/>
                <a:gd name="T6" fmla="*/ 2 w 29"/>
                <a:gd name="T7" fmla="*/ 8 h 44"/>
                <a:gd name="T8" fmla="*/ 0 w 29"/>
                <a:gd name="T9" fmla="*/ 18 h 44"/>
                <a:gd name="T10" fmla="*/ 0 w 29"/>
                <a:gd name="T11" fmla="*/ 24 h 44"/>
                <a:gd name="T12" fmla="*/ 2 w 29"/>
                <a:gd name="T13" fmla="*/ 35 h 44"/>
                <a:gd name="T14" fmla="*/ 7 w 29"/>
                <a:gd name="T15" fmla="*/ 40 h 44"/>
                <a:gd name="T16" fmla="*/ 12 w 29"/>
                <a:gd name="T17" fmla="*/ 43 h 44"/>
                <a:gd name="T18" fmla="*/ 16 w 29"/>
                <a:gd name="T19" fmla="*/ 43 h 44"/>
                <a:gd name="T20" fmla="*/ 22 w 29"/>
                <a:gd name="T21" fmla="*/ 40 h 44"/>
                <a:gd name="T22" fmla="*/ 26 w 29"/>
                <a:gd name="T23" fmla="*/ 35 h 44"/>
                <a:gd name="T24" fmla="*/ 28 w 29"/>
                <a:gd name="T25" fmla="*/ 24 h 44"/>
                <a:gd name="T26" fmla="*/ 28 w 29"/>
                <a:gd name="T27" fmla="*/ 18 h 44"/>
                <a:gd name="T28" fmla="*/ 26 w 29"/>
                <a:gd name="T29" fmla="*/ 8 h 44"/>
                <a:gd name="T30" fmla="*/ 22 w 29"/>
                <a:gd name="T31" fmla="*/ 2 h 44"/>
                <a:gd name="T32" fmla="*/ 16 w 29"/>
                <a:gd name="T33" fmla="*/ 0 h 44"/>
                <a:gd name="T34" fmla="*/ 12 w 29"/>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4"/>
                <a:gd name="T56" fmla="*/ 29 w 29"/>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4">
                  <a:moveTo>
                    <a:pt x="7" y="2"/>
                  </a:moveTo>
                  <a:lnTo>
                    <a:pt x="12" y="0"/>
                  </a:lnTo>
                  <a:lnTo>
                    <a:pt x="7" y="2"/>
                  </a:lnTo>
                  <a:lnTo>
                    <a:pt x="2" y="8"/>
                  </a:lnTo>
                  <a:lnTo>
                    <a:pt x="0" y="18"/>
                  </a:lnTo>
                  <a:lnTo>
                    <a:pt x="0" y="24"/>
                  </a:lnTo>
                  <a:lnTo>
                    <a:pt x="2" y="35"/>
                  </a:lnTo>
                  <a:lnTo>
                    <a:pt x="7" y="40"/>
                  </a:lnTo>
                  <a:lnTo>
                    <a:pt x="12" y="43"/>
                  </a:lnTo>
                  <a:lnTo>
                    <a:pt x="16" y="43"/>
                  </a:lnTo>
                  <a:lnTo>
                    <a:pt x="22" y="40"/>
                  </a:lnTo>
                  <a:lnTo>
                    <a:pt x="26" y="35"/>
                  </a:lnTo>
                  <a:lnTo>
                    <a:pt x="28" y="24"/>
                  </a:lnTo>
                  <a:lnTo>
                    <a:pt x="28" y="18"/>
                  </a:lnTo>
                  <a:lnTo>
                    <a:pt x="26" y="8"/>
                  </a:lnTo>
                  <a:lnTo>
                    <a:pt x="22" y="2"/>
                  </a:lnTo>
                  <a:lnTo>
                    <a:pt x="16" y="0"/>
                  </a:lnTo>
                  <a:lnTo>
                    <a:pt x="12"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46" name="Freeform 31"/>
            <p:cNvSpPr>
              <a:spLocks/>
            </p:cNvSpPr>
            <p:nvPr/>
          </p:nvSpPr>
          <p:spPr bwMode="auto">
            <a:xfrm>
              <a:off x="2609" y="2754"/>
              <a:ext cx="17" cy="43"/>
            </a:xfrm>
            <a:custGeom>
              <a:avLst/>
              <a:gdLst>
                <a:gd name="T0" fmla="*/ 0 w 17"/>
                <a:gd name="T1" fmla="*/ 8 h 43"/>
                <a:gd name="T2" fmla="*/ 7 w 17"/>
                <a:gd name="T3" fmla="*/ 5 h 43"/>
                <a:gd name="T4" fmla="*/ 16 w 17"/>
                <a:gd name="T5" fmla="*/ 0 h 43"/>
                <a:gd name="T6" fmla="*/ 16 w 17"/>
                <a:gd name="T7" fmla="*/ 42 h 43"/>
                <a:gd name="T8" fmla="*/ 0 60000 65536"/>
                <a:gd name="T9" fmla="*/ 0 60000 65536"/>
                <a:gd name="T10" fmla="*/ 0 60000 65536"/>
                <a:gd name="T11" fmla="*/ 0 60000 65536"/>
                <a:gd name="T12" fmla="*/ 0 w 17"/>
                <a:gd name="T13" fmla="*/ 0 h 43"/>
                <a:gd name="T14" fmla="*/ 17 w 17"/>
                <a:gd name="T15" fmla="*/ 43 h 43"/>
              </a:gdLst>
              <a:ahLst/>
              <a:cxnLst>
                <a:cxn ang="T8">
                  <a:pos x="T0" y="T1"/>
                </a:cxn>
                <a:cxn ang="T9">
                  <a:pos x="T2" y="T3"/>
                </a:cxn>
                <a:cxn ang="T10">
                  <a:pos x="T4" y="T5"/>
                </a:cxn>
                <a:cxn ang="T11">
                  <a:pos x="T6" y="T7"/>
                </a:cxn>
              </a:cxnLst>
              <a:rect l="T12" t="T13" r="T14" b="T15"/>
              <a:pathLst>
                <a:path w="17" h="43">
                  <a:moveTo>
                    <a:pt x="0" y="8"/>
                  </a:moveTo>
                  <a:lnTo>
                    <a:pt x="7" y="5"/>
                  </a:lnTo>
                  <a:lnTo>
                    <a:pt x="16" y="0"/>
                  </a:lnTo>
                  <a:lnTo>
                    <a:pt x="16" y="42"/>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47" name="Freeform 32"/>
            <p:cNvSpPr>
              <a:spLocks/>
            </p:cNvSpPr>
            <p:nvPr/>
          </p:nvSpPr>
          <p:spPr bwMode="auto">
            <a:xfrm>
              <a:off x="2641" y="2754"/>
              <a:ext cx="30" cy="43"/>
            </a:xfrm>
            <a:custGeom>
              <a:avLst/>
              <a:gdLst>
                <a:gd name="T0" fmla="*/ 2 w 30"/>
                <a:gd name="T1" fmla="*/ 10 h 43"/>
                <a:gd name="T2" fmla="*/ 2 w 30"/>
                <a:gd name="T3" fmla="*/ 8 h 43"/>
                <a:gd name="T4" fmla="*/ 4 w 30"/>
                <a:gd name="T5" fmla="*/ 4 h 43"/>
                <a:gd name="T6" fmla="*/ 6 w 30"/>
                <a:gd name="T7" fmla="*/ 1 h 43"/>
                <a:gd name="T8" fmla="*/ 10 w 30"/>
                <a:gd name="T9" fmla="*/ 0 h 43"/>
                <a:gd name="T10" fmla="*/ 18 w 30"/>
                <a:gd name="T11" fmla="*/ 0 h 43"/>
                <a:gd name="T12" fmla="*/ 22 w 30"/>
                <a:gd name="T13" fmla="*/ 1 h 43"/>
                <a:gd name="T14" fmla="*/ 25 w 30"/>
                <a:gd name="T15" fmla="*/ 4 h 43"/>
                <a:gd name="T16" fmla="*/ 26 w 30"/>
                <a:gd name="T17" fmla="*/ 8 h 43"/>
                <a:gd name="T18" fmla="*/ 26 w 30"/>
                <a:gd name="T19" fmla="*/ 12 h 43"/>
                <a:gd name="T20" fmla="*/ 25 w 30"/>
                <a:gd name="T21" fmla="*/ 16 h 43"/>
                <a:gd name="T22" fmla="*/ 21 w 30"/>
                <a:gd name="T23" fmla="*/ 22 h 43"/>
                <a:gd name="T24" fmla="*/ 0 w 30"/>
                <a:gd name="T25" fmla="*/ 42 h 43"/>
                <a:gd name="T26" fmla="*/ 29 w 30"/>
                <a:gd name="T27" fmla="*/ 42 h 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43"/>
                <a:gd name="T44" fmla="*/ 30 w 30"/>
                <a:gd name="T45" fmla="*/ 43 h 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43">
                  <a:moveTo>
                    <a:pt x="2" y="10"/>
                  </a:moveTo>
                  <a:lnTo>
                    <a:pt x="2" y="8"/>
                  </a:lnTo>
                  <a:lnTo>
                    <a:pt x="4" y="4"/>
                  </a:lnTo>
                  <a:lnTo>
                    <a:pt x="6" y="1"/>
                  </a:lnTo>
                  <a:lnTo>
                    <a:pt x="10" y="0"/>
                  </a:lnTo>
                  <a:lnTo>
                    <a:pt x="18" y="0"/>
                  </a:lnTo>
                  <a:lnTo>
                    <a:pt x="22" y="1"/>
                  </a:lnTo>
                  <a:lnTo>
                    <a:pt x="25" y="4"/>
                  </a:lnTo>
                  <a:lnTo>
                    <a:pt x="26" y="8"/>
                  </a:lnTo>
                  <a:lnTo>
                    <a:pt x="26" y="12"/>
                  </a:lnTo>
                  <a:lnTo>
                    <a:pt x="25" y="16"/>
                  </a:lnTo>
                  <a:lnTo>
                    <a:pt x="21" y="22"/>
                  </a:lnTo>
                  <a:lnTo>
                    <a:pt x="0" y="42"/>
                  </a:lnTo>
                  <a:lnTo>
                    <a:pt x="29" y="42"/>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48" name="Freeform 33"/>
            <p:cNvSpPr>
              <a:spLocks/>
            </p:cNvSpPr>
            <p:nvPr/>
          </p:nvSpPr>
          <p:spPr bwMode="auto">
            <a:xfrm>
              <a:off x="2682" y="2754"/>
              <a:ext cx="29" cy="43"/>
            </a:xfrm>
            <a:custGeom>
              <a:avLst/>
              <a:gdLst>
                <a:gd name="T0" fmla="*/ 6 w 29"/>
                <a:gd name="T1" fmla="*/ 1 h 43"/>
                <a:gd name="T2" fmla="*/ 12 w 29"/>
                <a:gd name="T3" fmla="*/ 0 h 43"/>
                <a:gd name="T4" fmla="*/ 6 w 29"/>
                <a:gd name="T5" fmla="*/ 1 h 43"/>
                <a:gd name="T6" fmla="*/ 1 w 29"/>
                <a:gd name="T7" fmla="*/ 8 h 43"/>
                <a:gd name="T8" fmla="*/ 0 w 29"/>
                <a:gd name="T9" fmla="*/ 18 h 43"/>
                <a:gd name="T10" fmla="*/ 0 w 29"/>
                <a:gd name="T11" fmla="*/ 24 h 43"/>
                <a:gd name="T12" fmla="*/ 1 w 29"/>
                <a:gd name="T13" fmla="*/ 34 h 43"/>
                <a:gd name="T14" fmla="*/ 6 w 29"/>
                <a:gd name="T15" fmla="*/ 40 h 43"/>
                <a:gd name="T16" fmla="*/ 12 w 29"/>
                <a:gd name="T17" fmla="*/ 42 h 43"/>
                <a:gd name="T18" fmla="*/ 16 w 29"/>
                <a:gd name="T19" fmla="*/ 42 h 43"/>
                <a:gd name="T20" fmla="*/ 22 w 29"/>
                <a:gd name="T21" fmla="*/ 40 h 43"/>
                <a:gd name="T22" fmla="*/ 26 w 29"/>
                <a:gd name="T23" fmla="*/ 34 h 43"/>
                <a:gd name="T24" fmla="*/ 28 w 29"/>
                <a:gd name="T25" fmla="*/ 24 h 43"/>
                <a:gd name="T26" fmla="*/ 28 w 29"/>
                <a:gd name="T27" fmla="*/ 18 h 43"/>
                <a:gd name="T28" fmla="*/ 26 w 29"/>
                <a:gd name="T29" fmla="*/ 8 h 43"/>
                <a:gd name="T30" fmla="*/ 22 w 29"/>
                <a:gd name="T31" fmla="*/ 1 h 43"/>
                <a:gd name="T32" fmla="*/ 16 w 29"/>
                <a:gd name="T33" fmla="*/ 0 h 43"/>
                <a:gd name="T34" fmla="*/ 12 w 29"/>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3"/>
                <a:gd name="T56" fmla="*/ 29 w 29"/>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3">
                  <a:moveTo>
                    <a:pt x="6" y="1"/>
                  </a:moveTo>
                  <a:lnTo>
                    <a:pt x="12" y="0"/>
                  </a:lnTo>
                  <a:lnTo>
                    <a:pt x="6" y="1"/>
                  </a:lnTo>
                  <a:lnTo>
                    <a:pt x="1" y="8"/>
                  </a:lnTo>
                  <a:lnTo>
                    <a:pt x="0" y="18"/>
                  </a:lnTo>
                  <a:lnTo>
                    <a:pt x="0" y="24"/>
                  </a:lnTo>
                  <a:lnTo>
                    <a:pt x="1" y="34"/>
                  </a:lnTo>
                  <a:lnTo>
                    <a:pt x="6" y="40"/>
                  </a:lnTo>
                  <a:lnTo>
                    <a:pt x="12" y="42"/>
                  </a:lnTo>
                  <a:lnTo>
                    <a:pt x="16" y="42"/>
                  </a:lnTo>
                  <a:lnTo>
                    <a:pt x="22" y="40"/>
                  </a:lnTo>
                  <a:lnTo>
                    <a:pt x="26" y="34"/>
                  </a:lnTo>
                  <a:lnTo>
                    <a:pt x="28" y="24"/>
                  </a:lnTo>
                  <a:lnTo>
                    <a:pt x="28" y="18"/>
                  </a:lnTo>
                  <a:lnTo>
                    <a:pt x="26" y="8"/>
                  </a:lnTo>
                  <a:lnTo>
                    <a:pt x="22" y="1"/>
                  </a:lnTo>
                  <a:lnTo>
                    <a:pt x="16" y="0"/>
                  </a:lnTo>
                  <a:lnTo>
                    <a:pt x="12"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49" name="Freeform 34"/>
            <p:cNvSpPr>
              <a:spLocks/>
            </p:cNvSpPr>
            <p:nvPr/>
          </p:nvSpPr>
          <p:spPr bwMode="auto">
            <a:xfrm>
              <a:off x="2761" y="2231"/>
              <a:ext cx="27" cy="44"/>
            </a:xfrm>
            <a:custGeom>
              <a:avLst/>
              <a:gdLst>
                <a:gd name="T0" fmla="*/ 24 w 27"/>
                <a:gd name="T1" fmla="*/ 20 h 44"/>
                <a:gd name="T2" fmla="*/ 26 w 27"/>
                <a:gd name="T3" fmla="*/ 15 h 44"/>
                <a:gd name="T4" fmla="*/ 24 w 27"/>
                <a:gd name="T5" fmla="*/ 20 h 44"/>
                <a:gd name="T6" fmla="*/ 20 w 27"/>
                <a:gd name="T7" fmla="*/ 24 h 44"/>
                <a:gd name="T8" fmla="*/ 14 w 27"/>
                <a:gd name="T9" fmla="*/ 27 h 44"/>
                <a:gd name="T10" fmla="*/ 12 w 27"/>
                <a:gd name="T11" fmla="*/ 27 h 44"/>
                <a:gd name="T12" fmla="*/ 6 w 27"/>
                <a:gd name="T13" fmla="*/ 24 h 44"/>
                <a:gd name="T14" fmla="*/ 2 w 27"/>
                <a:gd name="T15" fmla="*/ 20 h 44"/>
                <a:gd name="T16" fmla="*/ 0 w 27"/>
                <a:gd name="T17" fmla="*/ 15 h 44"/>
                <a:gd name="T18" fmla="*/ 0 w 27"/>
                <a:gd name="T19" fmla="*/ 12 h 44"/>
                <a:gd name="T20" fmla="*/ 2 w 27"/>
                <a:gd name="T21" fmla="*/ 6 h 44"/>
                <a:gd name="T22" fmla="*/ 6 w 27"/>
                <a:gd name="T23" fmla="*/ 2 h 44"/>
                <a:gd name="T24" fmla="*/ 12 w 27"/>
                <a:gd name="T25" fmla="*/ 0 h 44"/>
                <a:gd name="T26" fmla="*/ 14 w 27"/>
                <a:gd name="T27" fmla="*/ 0 h 44"/>
                <a:gd name="T28" fmla="*/ 20 w 27"/>
                <a:gd name="T29" fmla="*/ 2 h 44"/>
                <a:gd name="T30" fmla="*/ 24 w 27"/>
                <a:gd name="T31" fmla="*/ 6 h 44"/>
                <a:gd name="T32" fmla="*/ 26 w 27"/>
                <a:gd name="T33" fmla="*/ 15 h 44"/>
                <a:gd name="T34" fmla="*/ 26 w 27"/>
                <a:gd name="T35" fmla="*/ 24 h 44"/>
                <a:gd name="T36" fmla="*/ 24 w 27"/>
                <a:gd name="T37" fmla="*/ 34 h 44"/>
                <a:gd name="T38" fmla="*/ 20 w 27"/>
                <a:gd name="T39" fmla="*/ 40 h 44"/>
                <a:gd name="T40" fmla="*/ 14 w 27"/>
                <a:gd name="T41" fmla="*/ 43 h 44"/>
                <a:gd name="T42" fmla="*/ 10 w 27"/>
                <a:gd name="T43" fmla="*/ 43 h 44"/>
                <a:gd name="T44" fmla="*/ 4 w 27"/>
                <a:gd name="T45" fmla="*/ 40 h 44"/>
                <a:gd name="T46" fmla="*/ 2 w 27"/>
                <a:gd name="T47" fmla="*/ 36 h 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
                <a:gd name="T73" fmla="*/ 0 h 44"/>
                <a:gd name="T74" fmla="*/ 27 w 27"/>
                <a:gd name="T75" fmla="*/ 44 h 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 h="44">
                  <a:moveTo>
                    <a:pt x="24" y="20"/>
                  </a:moveTo>
                  <a:lnTo>
                    <a:pt x="26" y="15"/>
                  </a:lnTo>
                  <a:lnTo>
                    <a:pt x="24" y="20"/>
                  </a:lnTo>
                  <a:lnTo>
                    <a:pt x="20" y="24"/>
                  </a:lnTo>
                  <a:lnTo>
                    <a:pt x="14" y="27"/>
                  </a:lnTo>
                  <a:lnTo>
                    <a:pt x="12" y="27"/>
                  </a:lnTo>
                  <a:lnTo>
                    <a:pt x="6" y="24"/>
                  </a:lnTo>
                  <a:lnTo>
                    <a:pt x="2" y="20"/>
                  </a:lnTo>
                  <a:lnTo>
                    <a:pt x="0" y="15"/>
                  </a:lnTo>
                  <a:lnTo>
                    <a:pt x="0" y="12"/>
                  </a:lnTo>
                  <a:lnTo>
                    <a:pt x="2" y="6"/>
                  </a:lnTo>
                  <a:lnTo>
                    <a:pt x="6" y="2"/>
                  </a:lnTo>
                  <a:lnTo>
                    <a:pt x="12" y="0"/>
                  </a:lnTo>
                  <a:lnTo>
                    <a:pt x="14" y="0"/>
                  </a:lnTo>
                  <a:lnTo>
                    <a:pt x="20" y="2"/>
                  </a:lnTo>
                  <a:lnTo>
                    <a:pt x="24" y="6"/>
                  </a:lnTo>
                  <a:lnTo>
                    <a:pt x="26" y="15"/>
                  </a:lnTo>
                  <a:lnTo>
                    <a:pt x="26" y="24"/>
                  </a:lnTo>
                  <a:lnTo>
                    <a:pt x="24" y="34"/>
                  </a:lnTo>
                  <a:lnTo>
                    <a:pt x="20" y="40"/>
                  </a:lnTo>
                  <a:lnTo>
                    <a:pt x="14" y="43"/>
                  </a:lnTo>
                  <a:lnTo>
                    <a:pt x="10" y="43"/>
                  </a:lnTo>
                  <a:lnTo>
                    <a:pt x="4" y="40"/>
                  </a:lnTo>
                  <a:lnTo>
                    <a:pt x="2" y="36"/>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50" name="Freeform 35"/>
            <p:cNvSpPr>
              <a:spLocks/>
            </p:cNvSpPr>
            <p:nvPr/>
          </p:nvSpPr>
          <p:spPr bwMode="auto">
            <a:xfrm>
              <a:off x="2801" y="2231"/>
              <a:ext cx="29" cy="44"/>
            </a:xfrm>
            <a:custGeom>
              <a:avLst/>
              <a:gdLst>
                <a:gd name="T0" fmla="*/ 6 w 29"/>
                <a:gd name="T1" fmla="*/ 2 h 44"/>
                <a:gd name="T2" fmla="*/ 13 w 29"/>
                <a:gd name="T3" fmla="*/ 0 h 44"/>
                <a:gd name="T4" fmla="*/ 6 w 29"/>
                <a:gd name="T5" fmla="*/ 2 h 44"/>
                <a:gd name="T6" fmla="*/ 2 w 29"/>
                <a:gd name="T7" fmla="*/ 8 h 44"/>
                <a:gd name="T8" fmla="*/ 0 w 29"/>
                <a:gd name="T9" fmla="*/ 19 h 44"/>
                <a:gd name="T10" fmla="*/ 0 w 29"/>
                <a:gd name="T11" fmla="*/ 24 h 44"/>
                <a:gd name="T12" fmla="*/ 2 w 29"/>
                <a:gd name="T13" fmla="*/ 34 h 44"/>
                <a:gd name="T14" fmla="*/ 6 w 29"/>
                <a:gd name="T15" fmla="*/ 40 h 44"/>
                <a:gd name="T16" fmla="*/ 13 w 29"/>
                <a:gd name="T17" fmla="*/ 43 h 44"/>
                <a:gd name="T18" fmla="*/ 17 w 29"/>
                <a:gd name="T19" fmla="*/ 43 h 44"/>
                <a:gd name="T20" fmla="*/ 22 w 29"/>
                <a:gd name="T21" fmla="*/ 40 h 44"/>
                <a:gd name="T22" fmla="*/ 26 w 29"/>
                <a:gd name="T23" fmla="*/ 34 h 44"/>
                <a:gd name="T24" fmla="*/ 28 w 29"/>
                <a:gd name="T25" fmla="*/ 24 h 44"/>
                <a:gd name="T26" fmla="*/ 28 w 29"/>
                <a:gd name="T27" fmla="*/ 19 h 44"/>
                <a:gd name="T28" fmla="*/ 26 w 29"/>
                <a:gd name="T29" fmla="*/ 8 h 44"/>
                <a:gd name="T30" fmla="*/ 22 w 29"/>
                <a:gd name="T31" fmla="*/ 2 h 44"/>
                <a:gd name="T32" fmla="*/ 17 w 29"/>
                <a:gd name="T33" fmla="*/ 0 h 44"/>
                <a:gd name="T34" fmla="*/ 13 w 29"/>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4"/>
                <a:gd name="T56" fmla="*/ 29 w 29"/>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4">
                  <a:moveTo>
                    <a:pt x="6" y="2"/>
                  </a:moveTo>
                  <a:lnTo>
                    <a:pt x="13" y="0"/>
                  </a:lnTo>
                  <a:lnTo>
                    <a:pt x="6" y="2"/>
                  </a:lnTo>
                  <a:lnTo>
                    <a:pt x="2" y="8"/>
                  </a:lnTo>
                  <a:lnTo>
                    <a:pt x="0" y="19"/>
                  </a:lnTo>
                  <a:lnTo>
                    <a:pt x="0" y="24"/>
                  </a:lnTo>
                  <a:lnTo>
                    <a:pt x="2" y="34"/>
                  </a:lnTo>
                  <a:lnTo>
                    <a:pt x="6" y="40"/>
                  </a:lnTo>
                  <a:lnTo>
                    <a:pt x="13" y="43"/>
                  </a:lnTo>
                  <a:lnTo>
                    <a:pt x="17" y="43"/>
                  </a:lnTo>
                  <a:lnTo>
                    <a:pt x="22" y="40"/>
                  </a:lnTo>
                  <a:lnTo>
                    <a:pt x="26" y="34"/>
                  </a:lnTo>
                  <a:lnTo>
                    <a:pt x="28" y="24"/>
                  </a:lnTo>
                  <a:lnTo>
                    <a:pt x="28" y="19"/>
                  </a:lnTo>
                  <a:lnTo>
                    <a:pt x="26" y="8"/>
                  </a:lnTo>
                  <a:lnTo>
                    <a:pt x="22" y="2"/>
                  </a:lnTo>
                  <a:lnTo>
                    <a:pt x="17" y="0"/>
                  </a:lnTo>
                  <a:lnTo>
                    <a:pt x="13"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51" name="Freeform 36"/>
            <p:cNvSpPr>
              <a:spLocks/>
            </p:cNvSpPr>
            <p:nvPr/>
          </p:nvSpPr>
          <p:spPr bwMode="auto">
            <a:xfrm>
              <a:off x="2625" y="1707"/>
              <a:ext cx="27" cy="43"/>
            </a:xfrm>
            <a:custGeom>
              <a:avLst/>
              <a:gdLst>
                <a:gd name="T0" fmla="*/ 25 w 27"/>
                <a:gd name="T1" fmla="*/ 6 h 43"/>
                <a:gd name="T2" fmla="*/ 22 w 27"/>
                <a:gd name="T3" fmla="*/ 2 h 43"/>
                <a:gd name="T4" fmla="*/ 17 w 27"/>
                <a:gd name="T5" fmla="*/ 0 h 43"/>
                <a:gd name="T6" fmla="*/ 13 w 27"/>
                <a:gd name="T7" fmla="*/ 0 h 43"/>
                <a:gd name="T8" fmla="*/ 6 w 27"/>
                <a:gd name="T9" fmla="*/ 2 h 43"/>
                <a:gd name="T10" fmla="*/ 2 w 27"/>
                <a:gd name="T11" fmla="*/ 8 h 43"/>
                <a:gd name="T12" fmla="*/ 0 w 27"/>
                <a:gd name="T13" fmla="*/ 18 h 43"/>
                <a:gd name="T14" fmla="*/ 0 w 27"/>
                <a:gd name="T15" fmla="*/ 29 h 43"/>
                <a:gd name="T16" fmla="*/ 2 w 27"/>
                <a:gd name="T17" fmla="*/ 37 h 43"/>
                <a:gd name="T18" fmla="*/ 6 w 27"/>
                <a:gd name="T19" fmla="*/ 41 h 43"/>
                <a:gd name="T20" fmla="*/ 13 w 27"/>
                <a:gd name="T21" fmla="*/ 42 h 43"/>
                <a:gd name="T22" fmla="*/ 14 w 27"/>
                <a:gd name="T23" fmla="*/ 42 h 43"/>
                <a:gd name="T24" fmla="*/ 21 w 27"/>
                <a:gd name="T25" fmla="*/ 41 h 43"/>
                <a:gd name="T26" fmla="*/ 25 w 27"/>
                <a:gd name="T27" fmla="*/ 37 h 43"/>
                <a:gd name="T28" fmla="*/ 26 w 27"/>
                <a:gd name="T29" fmla="*/ 30 h 43"/>
                <a:gd name="T30" fmla="*/ 26 w 27"/>
                <a:gd name="T31" fmla="*/ 29 h 43"/>
                <a:gd name="T32" fmla="*/ 25 w 27"/>
                <a:gd name="T33" fmla="*/ 22 h 43"/>
                <a:gd name="T34" fmla="*/ 21 w 27"/>
                <a:gd name="T35" fmla="*/ 18 h 43"/>
                <a:gd name="T36" fmla="*/ 14 w 27"/>
                <a:gd name="T37" fmla="*/ 17 h 43"/>
                <a:gd name="T38" fmla="*/ 13 w 27"/>
                <a:gd name="T39" fmla="*/ 17 h 43"/>
                <a:gd name="T40" fmla="*/ 6 w 27"/>
                <a:gd name="T41" fmla="*/ 18 h 43"/>
                <a:gd name="T42" fmla="*/ 2 w 27"/>
                <a:gd name="T43" fmla="*/ 22 h 43"/>
                <a:gd name="T44" fmla="*/ 0 w 27"/>
                <a:gd name="T45" fmla="*/ 29 h 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
                <a:gd name="T70" fmla="*/ 0 h 43"/>
                <a:gd name="T71" fmla="*/ 27 w 27"/>
                <a:gd name="T72" fmla="*/ 43 h 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 h="43">
                  <a:moveTo>
                    <a:pt x="25" y="6"/>
                  </a:moveTo>
                  <a:lnTo>
                    <a:pt x="22" y="2"/>
                  </a:lnTo>
                  <a:lnTo>
                    <a:pt x="17" y="0"/>
                  </a:lnTo>
                  <a:lnTo>
                    <a:pt x="13" y="0"/>
                  </a:lnTo>
                  <a:lnTo>
                    <a:pt x="6" y="2"/>
                  </a:lnTo>
                  <a:lnTo>
                    <a:pt x="2" y="8"/>
                  </a:lnTo>
                  <a:lnTo>
                    <a:pt x="0" y="18"/>
                  </a:lnTo>
                  <a:lnTo>
                    <a:pt x="0" y="29"/>
                  </a:lnTo>
                  <a:lnTo>
                    <a:pt x="2" y="37"/>
                  </a:lnTo>
                  <a:lnTo>
                    <a:pt x="6" y="41"/>
                  </a:lnTo>
                  <a:lnTo>
                    <a:pt x="13" y="42"/>
                  </a:lnTo>
                  <a:lnTo>
                    <a:pt x="14" y="42"/>
                  </a:lnTo>
                  <a:lnTo>
                    <a:pt x="21" y="41"/>
                  </a:lnTo>
                  <a:lnTo>
                    <a:pt x="25" y="37"/>
                  </a:lnTo>
                  <a:lnTo>
                    <a:pt x="26" y="30"/>
                  </a:lnTo>
                  <a:lnTo>
                    <a:pt x="26" y="29"/>
                  </a:lnTo>
                  <a:lnTo>
                    <a:pt x="25" y="22"/>
                  </a:lnTo>
                  <a:lnTo>
                    <a:pt x="21" y="18"/>
                  </a:lnTo>
                  <a:lnTo>
                    <a:pt x="14" y="17"/>
                  </a:lnTo>
                  <a:lnTo>
                    <a:pt x="13" y="17"/>
                  </a:lnTo>
                  <a:lnTo>
                    <a:pt x="6" y="18"/>
                  </a:lnTo>
                  <a:lnTo>
                    <a:pt x="2" y="22"/>
                  </a:lnTo>
                  <a:lnTo>
                    <a:pt x="0" y="29"/>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52" name="Freeform 37"/>
            <p:cNvSpPr>
              <a:spLocks/>
            </p:cNvSpPr>
            <p:nvPr/>
          </p:nvSpPr>
          <p:spPr bwMode="auto">
            <a:xfrm>
              <a:off x="2666" y="1707"/>
              <a:ext cx="29" cy="43"/>
            </a:xfrm>
            <a:custGeom>
              <a:avLst/>
              <a:gdLst>
                <a:gd name="T0" fmla="*/ 6 w 29"/>
                <a:gd name="T1" fmla="*/ 2 h 43"/>
                <a:gd name="T2" fmla="*/ 12 w 29"/>
                <a:gd name="T3" fmla="*/ 0 h 43"/>
                <a:gd name="T4" fmla="*/ 6 w 29"/>
                <a:gd name="T5" fmla="*/ 2 h 43"/>
                <a:gd name="T6" fmla="*/ 2 w 29"/>
                <a:gd name="T7" fmla="*/ 8 h 43"/>
                <a:gd name="T8" fmla="*/ 0 w 29"/>
                <a:gd name="T9" fmla="*/ 18 h 43"/>
                <a:gd name="T10" fmla="*/ 0 w 29"/>
                <a:gd name="T11" fmla="*/ 25 h 43"/>
                <a:gd name="T12" fmla="*/ 2 w 29"/>
                <a:gd name="T13" fmla="*/ 34 h 43"/>
                <a:gd name="T14" fmla="*/ 6 w 29"/>
                <a:gd name="T15" fmla="*/ 41 h 43"/>
                <a:gd name="T16" fmla="*/ 12 w 29"/>
                <a:gd name="T17" fmla="*/ 42 h 43"/>
                <a:gd name="T18" fmla="*/ 16 w 29"/>
                <a:gd name="T19" fmla="*/ 42 h 43"/>
                <a:gd name="T20" fmla="*/ 22 w 29"/>
                <a:gd name="T21" fmla="*/ 41 h 43"/>
                <a:gd name="T22" fmla="*/ 26 w 29"/>
                <a:gd name="T23" fmla="*/ 34 h 43"/>
                <a:gd name="T24" fmla="*/ 28 w 29"/>
                <a:gd name="T25" fmla="*/ 25 h 43"/>
                <a:gd name="T26" fmla="*/ 28 w 29"/>
                <a:gd name="T27" fmla="*/ 18 h 43"/>
                <a:gd name="T28" fmla="*/ 26 w 29"/>
                <a:gd name="T29" fmla="*/ 8 h 43"/>
                <a:gd name="T30" fmla="*/ 22 w 29"/>
                <a:gd name="T31" fmla="*/ 2 h 43"/>
                <a:gd name="T32" fmla="*/ 16 w 29"/>
                <a:gd name="T33" fmla="*/ 0 h 43"/>
                <a:gd name="T34" fmla="*/ 12 w 29"/>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3"/>
                <a:gd name="T56" fmla="*/ 29 w 29"/>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3">
                  <a:moveTo>
                    <a:pt x="6" y="2"/>
                  </a:moveTo>
                  <a:lnTo>
                    <a:pt x="12" y="0"/>
                  </a:lnTo>
                  <a:lnTo>
                    <a:pt x="6" y="2"/>
                  </a:lnTo>
                  <a:lnTo>
                    <a:pt x="2" y="8"/>
                  </a:lnTo>
                  <a:lnTo>
                    <a:pt x="0" y="18"/>
                  </a:lnTo>
                  <a:lnTo>
                    <a:pt x="0" y="25"/>
                  </a:lnTo>
                  <a:lnTo>
                    <a:pt x="2" y="34"/>
                  </a:lnTo>
                  <a:lnTo>
                    <a:pt x="6" y="41"/>
                  </a:lnTo>
                  <a:lnTo>
                    <a:pt x="12" y="42"/>
                  </a:lnTo>
                  <a:lnTo>
                    <a:pt x="16" y="42"/>
                  </a:lnTo>
                  <a:lnTo>
                    <a:pt x="22" y="41"/>
                  </a:lnTo>
                  <a:lnTo>
                    <a:pt x="26" y="34"/>
                  </a:lnTo>
                  <a:lnTo>
                    <a:pt x="28" y="25"/>
                  </a:lnTo>
                  <a:lnTo>
                    <a:pt x="28" y="18"/>
                  </a:lnTo>
                  <a:lnTo>
                    <a:pt x="26" y="8"/>
                  </a:lnTo>
                  <a:lnTo>
                    <a:pt x="22" y="2"/>
                  </a:lnTo>
                  <a:lnTo>
                    <a:pt x="16" y="0"/>
                  </a:lnTo>
                  <a:lnTo>
                    <a:pt x="12"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53" name="Line 38"/>
            <p:cNvSpPr>
              <a:spLocks noChangeShapeType="1"/>
            </p:cNvSpPr>
            <p:nvPr/>
          </p:nvSpPr>
          <p:spPr bwMode="auto">
            <a:xfrm flipH="1">
              <a:off x="2243" y="1321"/>
              <a:ext cx="2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54" name="Freeform 39"/>
            <p:cNvSpPr>
              <a:spLocks/>
            </p:cNvSpPr>
            <p:nvPr/>
          </p:nvSpPr>
          <p:spPr bwMode="auto">
            <a:xfrm>
              <a:off x="2239" y="1321"/>
              <a:ext cx="30" cy="44"/>
            </a:xfrm>
            <a:custGeom>
              <a:avLst/>
              <a:gdLst>
                <a:gd name="T0" fmla="*/ 26 w 30"/>
                <a:gd name="T1" fmla="*/ 0 h 44"/>
                <a:gd name="T2" fmla="*/ 14 w 30"/>
                <a:gd name="T3" fmla="*/ 16 h 44"/>
                <a:gd name="T4" fmla="*/ 20 w 30"/>
                <a:gd name="T5" fmla="*/ 16 h 44"/>
                <a:gd name="T6" fmla="*/ 24 w 30"/>
                <a:gd name="T7" fmla="*/ 18 h 44"/>
                <a:gd name="T8" fmla="*/ 26 w 30"/>
                <a:gd name="T9" fmla="*/ 20 h 44"/>
                <a:gd name="T10" fmla="*/ 29 w 30"/>
                <a:gd name="T11" fmla="*/ 26 h 44"/>
                <a:gd name="T12" fmla="*/ 29 w 30"/>
                <a:gd name="T13" fmla="*/ 30 h 44"/>
                <a:gd name="T14" fmla="*/ 26 w 30"/>
                <a:gd name="T15" fmla="*/ 37 h 44"/>
                <a:gd name="T16" fmla="*/ 22 w 30"/>
                <a:gd name="T17" fmla="*/ 41 h 44"/>
                <a:gd name="T18" fmla="*/ 16 w 30"/>
                <a:gd name="T19" fmla="*/ 43 h 44"/>
                <a:gd name="T20" fmla="*/ 10 w 30"/>
                <a:gd name="T21" fmla="*/ 43 h 44"/>
                <a:gd name="T22" fmla="*/ 4 w 30"/>
                <a:gd name="T23" fmla="*/ 41 h 44"/>
                <a:gd name="T24" fmla="*/ 2 w 30"/>
                <a:gd name="T25" fmla="*/ 39 h 44"/>
                <a:gd name="T26" fmla="*/ 0 w 30"/>
                <a:gd name="T27" fmla="*/ 34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44"/>
                <a:gd name="T44" fmla="*/ 30 w 30"/>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44">
                  <a:moveTo>
                    <a:pt x="26" y="0"/>
                  </a:moveTo>
                  <a:lnTo>
                    <a:pt x="14" y="16"/>
                  </a:lnTo>
                  <a:lnTo>
                    <a:pt x="20" y="16"/>
                  </a:lnTo>
                  <a:lnTo>
                    <a:pt x="24" y="18"/>
                  </a:lnTo>
                  <a:lnTo>
                    <a:pt x="26" y="20"/>
                  </a:lnTo>
                  <a:lnTo>
                    <a:pt x="29" y="26"/>
                  </a:lnTo>
                  <a:lnTo>
                    <a:pt x="29" y="30"/>
                  </a:lnTo>
                  <a:lnTo>
                    <a:pt x="26" y="37"/>
                  </a:lnTo>
                  <a:lnTo>
                    <a:pt x="22" y="41"/>
                  </a:lnTo>
                  <a:lnTo>
                    <a:pt x="16" y="43"/>
                  </a:lnTo>
                  <a:lnTo>
                    <a:pt x="10" y="43"/>
                  </a:lnTo>
                  <a:lnTo>
                    <a:pt x="4" y="41"/>
                  </a:lnTo>
                  <a:lnTo>
                    <a:pt x="2" y="39"/>
                  </a:lnTo>
                  <a:lnTo>
                    <a:pt x="0" y="34"/>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55" name="Freeform 40"/>
            <p:cNvSpPr>
              <a:spLocks/>
            </p:cNvSpPr>
            <p:nvPr/>
          </p:nvSpPr>
          <p:spPr bwMode="auto">
            <a:xfrm>
              <a:off x="2279" y="1321"/>
              <a:ext cx="30" cy="44"/>
            </a:xfrm>
            <a:custGeom>
              <a:avLst/>
              <a:gdLst>
                <a:gd name="T0" fmla="*/ 6 w 30"/>
                <a:gd name="T1" fmla="*/ 2 h 44"/>
                <a:gd name="T2" fmla="*/ 13 w 30"/>
                <a:gd name="T3" fmla="*/ 0 h 44"/>
                <a:gd name="T4" fmla="*/ 6 w 30"/>
                <a:gd name="T5" fmla="*/ 2 h 44"/>
                <a:gd name="T6" fmla="*/ 2 w 30"/>
                <a:gd name="T7" fmla="*/ 8 h 44"/>
                <a:gd name="T8" fmla="*/ 0 w 30"/>
                <a:gd name="T9" fmla="*/ 18 h 44"/>
                <a:gd name="T10" fmla="*/ 0 w 30"/>
                <a:gd name="T11" fmla="*/ 24 h 44"/>
                <a:gd name="T12" fmla="*/ 2 w 30"/>
                <a:gd name="T13" fmla="*/ 34 h 44"/>
                <a:gd name="T14" fmla="*/ 6 w 30"/>
                <a:gd name="T15" fmla="*/ 41 h 44"/>
                <a:gd name="T16" fmla="*/ 13 w 30"/>
                <a:gd name="T17" fmla="*/ 43 h 44"/>
                <a:gd name="T18" fmla="*/ 17 w 30"/>
                <a:gd name="T19" fmla="*/ 43 h 44"/>
                <a:gd name="T20" fmla="*/ 23 w 30"/>
                <a:gd name="T21" fmla="*/ 41 h 44"/>
                <a:gd name="T22" fmla="*/ 26 w 30"/>
                <a:gd name="T23" fmla="*/ 34 h 44"/>
                <a:gd name="T24" fmla="*/ 29 w 30"/>
                <a:gd name="T25" fmla="*/ 24 h 44"/>
                <a:gd name="T26" fmla="*/ 29 w 30"/>
                <a:gd name="T27" fmla="*/ 18 h 44"/>
                <a:gd name="T28" fmla="*/ 26 w 30"/>
                <a:gd name="T29" fmla="*/ 8 h 44"/>
                <a:gd name="T30" fmla="*/ 23 w 30"/>
                <a:gd name="T31" fmla="*/ 2 h 44"/>
                <a:gd name="T32" fmla="*/ 17 w 30"/>
                <a:gd name="T33" fmla="*/ 0 h 44"/>
                <a:gd name="T34" fmla="*/ 13 w 30"/>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4"/>
                <a:gd name="T56" fmla="*/ 30 w 30"/>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4">
                  <a:moveTo>
                    <a:pt x="6" y="2"/>
                  </a:moveTo>
                  <a:lnTo>
                    <a:pt x="13" y="0"/>
                  </a:lnTo>
                  <a:lnTo>
                    <a:pt x="6" y="2"/>
                  </a:lnTo>
                  <a:lnTo>
                    <a:pt x="2" y="8"/>
                  </a:lnTo>
                  <a:lnTo>
                    <a:pt x="0" y="18"/>
                  </a:lnTo>
                  <a:lnTo>
                    <a:pt x="0" y="24"/>
                  </a:lnTo>
                  <a:lnTo>
                    <a:pt x="2" y="34"/>
                  </a:lnTo>
                  <a:lnTo>
                    <a:pt x="6" y="41"/>
                  </a:lnTo>
                  <a:lnTo>
                    <a:pt x="13" y="43"/>
                  </a:lnTo>
                  <a:lnTo>
                    <a:pt x="17" y="43"/>
                  </a:lnTo>
                  <a:lnTo>
                    <a:pt x="23" y="41"/>
                  </a:lnTo>
                  <a:lnTo>
                    <a:pt x="26" y="34"/>
                  </a:lnTo>
                  <a:lnTo>
                    <a:pt x="29" y="24"/>
                  </a:lnTo>
                  <a:lnTo>
                    <a:pt x="29" y="18"/>
                  </a:lnTo>
                  <a:lnTo>
                    <a:pt x="26" y="8"/>
                  </a:lnTo>
                  <a:lnTo>
                    <a:pt x="23" y="2"/>
                  </a:lnTo>
                  <a:lnTo>
                    <a:pt x="17" y="0"/>
                  </a:lnTo>
                  <a:lnTo>
                    <a:pt x="13"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56" name="Freeform 41"/>
            <p:cNvSpPr>
              <a:spLocks/>
            </p:cNvSpPr>
            <p:nvPr/>
          </p:nvSpPr>
          <p:spPr bwMode="auto">
            <a:xfrm>
              <a:off x="760" y="1268"/>
              <a:ext cx="1972" cy="1902"/>
            </a:xfrm>
            <a:custGeom>
              <a:avLst/>
              <a:gdLst>
                <a:gd name="T0" fmla="*/ 1967 w 1972"/>
                <a:gd name="T1" fmla="*/ 903 h 1902"/>
                <a:gd name="T2" fmla="*/ 1957 w 1972"/>
                <a:gd name="T3" fmla="*/ 820 h 1902"/>
                <a:gd name="T4" fmla="*/ 1939 w 1972"/>
                <a:gd name="T5" fmla="*/ 738 h 1902"/>
                <a:gd name="T6" fmla="*/ 1915 w 1972"/>
                <a:gd name="T7" fmla="*/ 657 h 1902"/>
                <a:gd name="T8" fmla="*/ 1884 w 1972"/>
                <a:gd name="T9" fmla="*/ 580 h 1902"/>
                <a:gd name="T10" fmla="*/ 1846 w 1972"/>
                <a:gd name="T11" fmla="*/ 505 h 1902"/>
                <a:gd name="T12" fmla="*/ 1802 w 1972"/>
                <a:gd name="T13" fmla="*/ 434 h 1902"/>
                <a:gd name="T14" fmla="*/ 1753 w 1972"/>
                <a:gd name="T15" fmla="*/ 367 h 1902"/>
                <a:gd name="T16" fmla="*/ 1698 w 1972"/>
                <a:gd name="T17" fmla="*/ 304 h 1902"/>
                <a:gd name="T18" fmla="*/ 1637 w 1972"/>
                <a:gd name="T19" fmla="*/ 246 h 1902"/>
                <a:gd name="T20" fmla="*/ 1572 w 1972"/>
                <a:gd name="T21" fmla="*/ 193 h 1902"/>
                <a:gd name="T22" fmla="*/ 1502 w 1972"/>
                <a:gd name="T23" fmla="*/ 147 h 1902"/>
                <a:gd name="T24" fmla="*/ 1429 w 1972"/>
                <a:gd name="T25" fmla="*/ 106 h 1902"/>
                <a:gd name="T26" fmla="*/ 1352 w 1972"/>
                <a:gd name="T27" fmla="*/ 71 h 1902"/>
                <a:gd name="T28" fmla="*/ 1274 w 1972"/>
                <a:gd name="T29" fmla="*/ 43 h 1902"/>
                <a:gd name="T30" fmla="*/ 1193 w 1972"/>
                <a:gd name="T31" fmla="*/ 23 h 1902"/>
                <a:gd name="T32" fmla="*/ 1111 w 1972"/>
                <a:gd name="T33" fmla="*/ 8 h 1902"/>
                <a:gd name="T34" fmla="*/ 1027 w 1972"/>
                <a:gd name="T35" fmla="*/ 1 h 1902"/>
                <a:gd name="T36" fmla="*/ 943 w 1972"/>
                <a:gd name="T37" fmla="*/ 1 h 1902"/>
                <a:gd name="T38" fmla="*/ 860 w 1972"/>
                <a:gd name="T39" fmla="*/ 8 h 1902"/>
                <a:gd name="T40" fmla="*/ 777 w 1972"/>
                <a:gd name="T41" fmla="*/ 23 h 1902"/>
                <a:gd name="T42" fmla="*/ 696 w 1972"/>
                <a:gd name="T43" fmla="*/ 43 h 1902"/>
                <a:gd name="T44" fmla="*/ 618 w 1972"/>
                <a:gd name="T45" fmla="*/ 71 h 1902"/>
                <a:gd name="T46" fmla="*/ 541 w 1972"/>
                <a:gd name="T47" fmla="*/ 106 h 1902"/>
                <a:gd name="T48" fmla="*/ 468 w 1972"/>
                <a:gd name="T49" fmla="*/ 147 h 1902"/>
                <a:gd name="T50" fmla="*/ 399 w 1972"/>
                <a:gd name="T51" fmla="*/ 193 h 1902"/>
                <a:gd name="T52" fmla="*/ 334 w 1972"/>
                <a:gd name="T53" fmla="*/ 246 h 1902"/>
                <a:gd name="T54" fmla="*/ 273 w 1972"/>
                <a:gd name="T55" fmla="*/ 304 h 1902"/>
                <a:gd name="T56" fmla="*/ 218 w 1972"/>
                <a:gd name="T57" fmla="*/ 367 h 1902"/>
                <a:gd name="T58" fmla="*/ 168 w 1972"/>
                <a:gd name="T59" fmla="*/ 434 h 1902"/>
                <a:gd name="T60" fmla="*/ 124 w 1972"/>
                <a:gd name="T61" fmla="*/ 505 h 1902"/>
                <a:gd name="T62" fmla="*/ 87 w 1972"/>
                <a:gd name="T63" fmla="*/ 580 h 1902"/>
                <a:gd name="T64" fmla="*/ 56 w 1972"/>
                <a:gd name="T65" fmla="*/ 657 h 1902"/>
                <a:gd name="T66" fmla="*/ 31 w 1972"/>
                <a:gd name="T67" fmla="*/ 738 h 1902"/>
                <a:gd name="T68" fmla="*/ 13 w 1972"/>
                <a:gd name="T69" fmla="*/ 820 h 1902"/>
                <a:gd name="T70" fmla="*/ 3 w 1972"/>
                <a:gd name="T71" fmla="*/ 903 h 1902"/>
                <a:gd name="T72" fmla="*/ 0 w 1972"/>
                <a:gd name="T73" fmla="*/ 986 h 1902"/>
                <a:gd name="T74" fmla="*/ 3 w 1972"/>
                <a:gd name="T75" fmla="*/ 1070 h 1902"/>
                <a:gd name="T76" fmla="*/ 13 w 1972"/>
                <a:gd name="T77" fmla="*/ 1153 h 1902"/>
                <a:gd name="T78" fmla="*/ 31 w 1972"/>
                <a:gd name="T79" fmla="*/ 1235 h 1902"/>
                <a:gd name="T80" fmla="*/ 56 w 1972"/>
                <a:gd name="T81" fmla="*/ 1315 h 1902"/>
                <a:gd name="T82" fmla="*/ 87 w 1972"/>
                <a:gd name="T83" fmla="*/ 1392 h 1902"/>
                <a:gd name="T84" fmla="*/ 124 w 1972"/>
                <a:gd name="T85" fmla="*/ 1467 h 1902"/>
                <a:gd name="T86" fmla="*/ 168 w 1972"/>
                <a:gd name="T87" fmla="*/ 1538 h 1902"/>
                <a:gd name="T88" fmla="*/ 218 w 1972"/>
                <a:gd name="T89" fmla="*/ 1606 h 1902"/>
                <a:gd name="T90" fmla="*/ 273 w 1972"/>
                <a:gd name="T91" fmla="*/ 1668 h 1902"/>
                <a:gd name="T92" fmla="*/ 334 w 1972"/>
                <a:gd name="T93" fmla="*/ 1727 h 1902"/>
                <a:gd name="T94" fmla="*/ 399 w 1972"/>
                <a:gd name="T95" fmla="*/ 1779 h 1902"/>
                <a:gd name="T96" fmla="*/ 468 w 1972"/>
                <a:gd name="T97" fmla="*/ 1826 h 1902"/>
                <a:gd name="T98" fmla="*/ 541 w 1972"/>
                <a:gd name="T99" fmla="*/ 1867 h 1902"/>
                <a:gd name="T100" fmla="*/ 618 w 1972"/>
                <a:gd name="T101" fmla="*/ 1901 h 19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72"/>
                <a:gd name="T154" fmla="*/ 0 h 1902"/>
                <a:gd name="T155" fmla="*/ 1972 w 1972"/>
                <a:gd name="T156" fmla="*/ 1902 h 19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72" h="1902">
                  <a:moveTo>
                    <a:pt x="1971" y="945"/>
                  </a:moveTo>
                  <a:lnTo>
                    <a:pt x="1967" y="903"/>
                  </a:lnTo>
                  <a:lnTo>
                    <a:pt x="1963" y="861"/>
                  </a:lnTo>
                  <a:lnTo>
                    <a:pt x="1957" y="820"/>
                  </a:lnTo>
                  <a:lnTo>
                    <a:pt x="1949" y="778"/>
                  </a:lnTo>
                  <a:lnTo>
                    <a:pt x="1939" y="738"/>
                  </a:lnTo>
                  <a:lnTo>
                    <a:pt x="1928" y="697"/>
                  </a:lnTo>
                  <a:lnTo>
                    <a:pt x="1915" y="657"/>
                  </a:lnTo>
                  <a:lnTo>
                    <a:pt x="1900" y="619"/>
                  </a:lnTo>
                  <a:lnTo>
                    <a:pt x="1884" y="580"/>
                  </a:lnTo>
                  <a:lnTo>
                    <a:pt x="1866" y="542"/>
                  </a:lnTo>
                  <a:lnTo>
                    <a:pt x="1846" y="505"/>
                  </a:lnTo>
                  <a:lnTo>
                    <a:pt x="1825" y="469"/>
                  </a:lnTo>
                  <a:lnTo>
                    <a:pt x="1802" y="434"/>
                  </a:lnTo>
                  <a:lnTo>
                    <a:pt x="1778" y="400"/>
                  </a:lnTo>
                  <a:lnTo>
                    <a:pt x="1753" y="367"/>
                  </a:lnTo>
                  <a:lnTo>
                    <a:pt x="1726" y="335"/>
                  </a:lnTo>
                  <a:lnTo>
                    <a:pt x="1698" y="304"/>
                  </a:lnTo>
                  <a:lnTo>
                    <a:pt x="1668" y="275"/>
                  </a:lnTo>
                  <a:lnTo>
                    <a:pt x="1637" y="246"/>
                  </a:lnTo>
                  <a:lnTo>
                    <a:pt x="1605" y="220"/>
                  </a:lnTo>
                  <a:lnTo>
                    <a:pt x="1572" y="193"/>
                  </a:lnTo>
                  <a:lnTo>
                    <a:pt x="1537" y="169"/>
                  </a:lnTo>
                  <a:lnTo>
                    <a:pt x="1502" y="147"/>
                  </a:lnTo>
                  <a:lnTo>
                    <a:pt x="1466" y="125"/>
                  </a:lnTo>
                  <a:lnTo>
                    <a:pt x="1429" y="106"/>
                  </a:lnTo>
                  <a:lnTo>
                    <a:pt x="1391" y="87"/>
                  </a:lnTo>
                  <a:lnTo>
                    <a:pt x="1352" y="71"/>
                  </a:lnTo>
                  <a:lnTo>
                    <a:pt x="1314" y="57"/>
                  </a:lnTo>
                  <a:lnTo>
                    <a:pt x="1274" y="43"/>
                  </a:lnTo>
                  <a:lnTo>
                    <a:pt x="1234" y="32"/>
                  </a:lnTo>
                  <a:lnTo>
                    <a:pt x="1193" y="23"/>
                  </a:lnTo>
                  <a:lnTo>
                    <a:pt x="1152" y="15"/>
                  </a:lnTo>
                  <a:lnTo>
                    <a:pt x="1111" y="8"/>
                  </a:lnTo>
                  <a:lnTo>
                    <a:pt x="1068" y="3"/>
                  </a:lnTo>
                  <a:lnTo>
                    <a:pt x="1027" y="1"/>
                  </a:lnTo>
                  <a:lnTo>
                    <a:pt x="985" y="0"/>
                  </a:lnTo>
                  <a:lnTo>
                    <a:pt x="943" y="1"/>
                  </a:lnTo>
                  <a:lnTo>
                    <a:pt x="902" y="3"/>
                  </a:lnTo>
                  <a:lnTo>
                    <a:pt x="860" y="8"/>
                  </a:lnTo>
                  <a:lnTo>
                    <a:pt x="818" y="15"/>
                  </a:lnTo>
                  <a:lnTo>
                    <a:pt x="777" y="23"/>
                  </a:lnTo>
                  <a:lnTo>
                    <a:pt x="737" y="32"/>
                  </a:lnTo>
                  <a:lnTo>
                    <a:pt x="696" y="43"/>
                  </a:lnTo>
                  <a:lnTo>
                    <a:pt x="657" y="57"/>
                  </a:lnTo>
                  <a:lnTo>
                    <a:pt x="618" y="71"/>
                  </a:lnTo>
                  <a:lnTo>
                    <a:pt x="579" y="87"/>
                  </a:lnTo>
                  <a:lnTo>
                    <a:pt x="541" y="106"/>
                  </a:lnTo>
                  <a:lnTo>
                    <a:pt x="505" y="125"/>
                  </a:lnTo>
                  <a:lnTo>
                    <a:pt x="468" y="147"/>
                  </a:lnTo>
                  <a:lnTo>
                    <a:pt x="433" y="169"/>
                  </a:lnTo>
                  <a:lnTo>
                    <a:pt x="399" y="193"/>
                  </a:lnTo>
                  <a:lnTo>
                    <a:pt x="365" y="220"/>
                  </a:lnTo>
                  <a:lnTo>
                    <a:pt x="334" y="246"/>
                  </a:lnTo>
                  <a:lnTo>
                    <a:pt x="303" y="275"/>
                  </a:lnTo>
                  <a:lnTo>
                    <a:pt x="273" y="304"/>
                  </a:lnTo>
                  <a:lnTo>
                    <a:pt x="244" y="335"/>
                  </a:lnTo>
                  <a:lnTo>
                    <a:pt x="218" y="367"/>
                  </a:lnTo>
                  <a:lnTo>
                    <a:pt x="192" y="400"/>
                  </a:lnTo>
                  <a:lnTo>
                    <a:pt x="168" y="434"/>
                  </a:lnTo>
                  <a:lnTo>
                    <a:pt x="145" y="469"/>
                  </a:lnTo>
                  <a:lnTo>
                    <a:pt x="124" y="505"/>
                  </a:lnTo>
                  <a:lnTo>
                    <a:pt x="104" y="542"/>
                  </a:lnTo>
                  <a:lnTo>
                    <a:pt x="87" y="580"/>
                  </a:lnTo>
                  <a:lnTo>
                    <a:pt x="70" y="619"/>
                  </a:lnTo>
                  <a:lnTo>
                    <a:pt x="56" y="657"/>
                  </a:lnTo>
                  <a:lnTo>
                    <a:pt x="43" y="697"/>
                  </a:lnTo>
                  <a:lnTo>
                    <a:pt x="31" y="738"/>
                  </a:lnTo>
                  <a:lnTo>
                    <a:pt x="21" y="778"/>
                  </a:lnTo>
                  <a:lnTo>
                    <a:pt x="13" y="820"/>
                  </a:lnTo>
                  <a:lnTo>
                    <a:pt x="7" y="861"/>
                  </a:lnTo>
                  <a:lnTo>
                    <a:pt x="3" y="903"/>
                  </a:lnTo>
                  <a:lnTo>
                    <a:pt x="0" y="945"/>
                  </a:lnTo>
                  <a:lnTo>
                    <a:pt x="0" y="986"/>
                  </a:lnTo>
                  <a:lnTo>
                    <a:pt x="0" y="1028"/>
                  </a:lnTo>
                  <a:lnTo>
                    <a:pt x="3" y="1070"/>
                  </a:lnTo>
                  <a:lnTo>
                    <a:pt x="7" y="1111"/>
                  </a:lnTo>
                  <a:lnTo>
                    <a:pt x="13" y="1153"/>
                  </a:lnTo>
                  <a:lnTo>
                    <a:pt x="21" y="1194"/>
                  </a:lnTo>
                  <a:lnTo>
                    <a:pt x="31" y="1235"/>
                  </a:lnTo>
                  <a:lnTo>
                    <a:pt x="43" y="1275"/>
                  </a:lnTo>
                  <a:lnTo>
                    <a:pt x="56" y="1315"/>
                  </a:lnTo>
                  <a:lnTo>
                    <a:pt x="70" y="1354"/>
                  </a:lnTo>
                  <a:lnTo>
                    <a:pt x="87" y="1392"/>
                  </a:lnTo>
                  <a:lnTo>
                    <a:pt x="104" y="1430"/>
                  </a:lnTo>
                  <a:lnTo>
                    <a:pt x="124" y="1467"/>
                  </a:lnTo>
                  <a:lnTo>
                    <a:pt x="145" y="1503"/>
                  </a:lnTo>
                  <a:lnTo>
                    <a:pt x="168" y="1538"/>
                  </a:lnTo>
                  <a:lnTo>
                    <a:pt x="192" y="1572"/>
                  </a:lnTo>
                  <a:lnTo>
                    <a:pt x="218" y="1606"/>
                  </a:lnTo>
                  <a:lnTo>
                    <a:pt x="244" y="1637"/>
                  </a:lnTo>
                  <a:lnTo>
                    <a:pt x="273" y="1668"/>
                  </a:lnTo>
                  <a:lnTo>
                    <a:pt x="303" y="1698"/>
                  </a:lnTo>
                  <a:lnTo>
                    <a:pt x="334" y="1727"/>
                  </a:lnTo>
                  <a:lnTo>
                    <a:pt x="365" y="1753"/>
                  </a:lnTo>
                  <a:lnTo>
                    <a:pt x="399" y="1779"/>
                  </a:lnTo>
                  <a:lnTo>
                    <a:pt x="433" y="1803"/>
                  </a:lnTo>
                  <a:lnTo>
                    <a:pt x="468" y="1826"/>
                  </a:lnTo>
                  <a:lnTo>
                    <a:pt x="505" y="1847"/>
                  </a:lnTo>
                  <a:lnTo>
                    <a:pt x="541" y="1867"/>
                  </a:lnTo>
                  <a:lnTo>
                    <a:pt x="579" y="1885"/>
                  </a:lnTo>
                  <a:lnTo>
                    <a:pt x="618" y="1901"/>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57" name="Line 42"/>
            <p:cNvSpPr>
              <a:spLocks noChangeShapeType="1"/>
            </p:cNvSpPr>
            <p:nvPr/>
          </p:nvSpPr>
          <p:spPr bwMode="auto">
            <a:xfrm>
              <a:off x="2731" y="2213"/>
              <a:ext cx="0" cy="4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58" name="Freeform 43"/>
            <p:cNvSpPr>
              <a:spLocks/>
            </p:cNvSpPr>
            <p:nvPr/>
          </p:nvSpPr>
          <p:spPr bwMode="auto">
            <a:xfrm>
              <a:off x="1378" y="2254"/>
              <a:ext cx="1354" cy="987"/>
            </a:xfrm>
            <a:custGeom>
              <a:avLst/>
              <a:gdLst>
                <a:gd name="T0" fmla="*/ 0 w 1354"/>
                <a:gd name="T1" fmla="*/ 915 h 987"/>
                <a:gd name="T2" fmla="*/ 39 w 1354"/>
                <a:gd name="T3" fmla="*/ 930 h 987"/>
                <a:gd name="T4" fmla="*/ 78 w 1354"/>
                <a:gd name="T5" fmla="*/ 943 h 987"/>
                <a:gd name="T6" fmla="*/ 119 w 1354"/>
                <a:gd name="T7" fmla="*/ 955 h 987"/>
                <a:gd name="T8" fmla="*/ 159 w 1354"/>
                <a:gd name="T9" fmla="*/ 964 h 987"/>
                <a:gd name="T10" fmla="*/ 200 w 1354"/>
                <a:gd name="T11" fmla="*/ 972 h 987"/>
                <a:gd name="T12" fmla="*/ 242 w 1354"/>
                <a:gd name="T13" fmla="*/ 979 h 987"/>
                <a:gd name="T14" fmla="*/ 284 w 1354"/>
                <a:gd name="T15" fmla="*/ 983 h 987"/>
                <a:gd name="T16" fmla="*/ 325 w 1354"/>
                <a:gd name="T17" fmla="*/ 985 h 987"/>
                <a:gd name="T18" fmla="*/ 367 w 1354"/>
                <a:gd name="T19" fmla="*/ 986 h 987"/>
                <a:gd name="T20" fmla="*/ 409 w 1354"/>
                <a:gd name="T21" fmla="*/ 985 h 987"/>
                <a:gd name="T22" fmla="*/ 450 w 1354"/>
                <a:gd name="T23" fmla="*/ 983 h 987"/>
                <a:gd name="T24" fmla="*/ 493 w 1354"/>
                <a:gd name="T25" fmla="*/ 979 h 987"/>
                <a:gd name="T26" fmla="*/ 534 w 1354"/>
                <a:gd name="T27" fmla="*/ 972 h 987"/>
                <a:gd name="T28" fmla="*/ 575 w 1354"/>
                <a:gd name="T29" fmla="*/ 964 h 987"/>
                <a:gd name="T30" fmla="*/ 616 w 1354"/>
                <a:gd name="T31" fmla="*/ 955 h 987"/>
                <a:gd name="T32" fmla="*/ 656 w 1354"/>
                <a:gd name="T33" fmla="*/ 943 h 987"/>
                <a:gd name="T34" fmla="*/ 696 w 1354"/>
                <a:gd name="T35" fmla="*/ 930 h 987"/>
                <a:gd name="T36" fmla="*/ 734 w 1354"/>
                <a:gd name="T37" fmla="*/ 915 h 987"/>
                <a:gd name="T38" fmla="*/ 773 w 1354"/>
                <a:gd name="T39" fmla="*/ 899 h 987"/>
                <a:gd name="T40" fmla="*/ 811 w 1354"/>
                <a:gd name="T41" fmla="*/ 881 h 987"/>
                <a:gd name="T42" fmla="*/ 848 w 1354"/>
                <a:gd name="T43" fmla="*/ 861 h 987"/>
                <a:gd name="T44" fmla="*/ 884 w 1354"/>
                <a:gd name="T45" fmla="*/ 840 h 987"/>
                <a:gd name="T46" fmla="*/ 919 w 1354"/>
                <a:gd name="T47" fmla="*/ 817 h 987"/>
                <a:gd name="T48" fmla="*/ 954 w 1354"/>
                <a:gd name="T49" fmla="*/ 793 h 987"/>
                <a:gd name="T50" fmla="*/ 987 w 1354"/>
                <a:gd name="T51" fmla="*/ 767 h 987"/>
                <a:gd name="T52" fmla="*/ 1019 w 1354"/>
                <a:gd name="T53" fmla="*/ 741 h 987"/>
                <a:gd name="T54" fmla="*/ 1050 w 1354"/>
                <a:gd name="T55" fmla="*/ 712 h 987"/>
                <a:gd name="T56" fmla="*/ 1080 w 1354"/>
                <a:gd name="T57" fmla="*/ 682 h 987"/>
                <a:gd name="T58" fmla="*/ 1108 w 1354"/>
                <a:gd name="T59" fmla="*/ 651 h 987"/>
                <a:gd name="T60" fmla="*/ 1135 w 1354"/>
                <a:gd name="T61" fmla="*/ 620 h 987"/>
                <a:gd name="T62" fmla="*/ 1160 w 1354"/>
                <a:gd name="T63" fmla="*/ 586 h 987"/>
                <a:gd name="T64" fmla="*/ 1184 w 1354"/>
                <a:gd name="T65" fmla="*/ 552 h 987"/>
                <a:gd name="T66" fmla="*/ 1207 w 1354"/>
                <a:gd name="T67" fmla="*/ 517 h 987"/>
                <a:gd name="T68" fmla="*/ 1228 w 1354"/>
                <a:gd name="T69" fmla="*/ 481 h 987"/>
                <a:gd name="T70" fmla="*/ 1248 w 1354"/>
                <a:gd name="T71" fmla="*/ 444 h 987"/>
                <a:gd name="T72" fmla="*/ 1266 w 1354"/>
                <a:gd name="T73" fmla="*/ 406 h 987"/>
                <a:gd name="T74" fmla="*/ 1282 w 1354"/>
                <a:gd name="T75" fmla="*/ 368 h 987"/>
                <a:gd name="T76" fmla="*/ 1297 w 1354"/>
                <a:gd name="T77" fmla="*/ 329 h 987"/>
                <a:gd name="T78" fmla="*/ 1310 w 1354"/>
                <a:gd name="T79" fmla="*/ 289 h 987"/>
                <a:gd name="T80" fmla="*/ 1321 w 1354"/>
                <a:gd name="T81" fmla="*/ 249 h 987"/>
                <a:gd name="T82" fmla="*/ 1331 w 1354"/>
                <a:gd name="T83" fmla="*/ 208 h 987"/>
                <a:gd name="T84" fmla="*/ 1339 w 1354"/>
                <a:gd name="T85" fmla="*/ 167 h 987"/>
                <a:gd name="T86" fmla="*/ 1345 w 1354"/>
                <a:gd name="T87" fmla="*/ 125 h 987"/>
                <a:gd name="T88" fmla="*/ 1349 w 1354"/>
                <a:gd name="T89" fmla="*/ 84 h 987"/>
                <a:gd name="T90" fmla="*/ 1353 w 1354"/>
                <a:gd name="T91" fmla="*/ 42 h 987"/>
                <a:gd name="T92" fmla="*/ 1353 w 1354"/>
                <a:gd name="T93" fmla="*/ 0 h 9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54"/>
                <a:gd name="T142" fmla="*/ 0 h 987"/>
                <a:gd name="T143" fmla="*/ 1354 w 1354"/>
                <a:gd name="T144" fmla="*/ 987 h 9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54" h="987">
                  <a:moveTo>
                    <a:pt x="0" y="915"/>
                  </a:moveTo>
                  <a:lnTo>
                    <a:pt x="39" y="930"/>
                  </a:lnTo>
                  <a:lnTo>
                    <a:pt x="78" y="943"/>
                  </a:lnTo>
                  <a:lnTo>
                    <a:pt x="119" y="955"/>
                  </a:lnTo>
                  <a:lnTo>
                    <a:pt x="159" y="964"/>
                  </a:lnTo>
                  <a:lnTo>
                    <a:pt x="200" y="972"/>
                  </a:lnTo>
                  <a:lnTo>
                    <a:pt x="242" y="979"/>
                  </a:lnTo>
                  <a:lnTo>
                    <a:pt x="284" y="983"/>
                  </a:lnTo>
                  <a:lnTo>
                    <a:pt x="325" y="985"/>
                  </a:lnTo>
                  <a:lnTo>
                    <a:pt x="367" y="986"/>
                  </a:lnTo>
                  <a:lnTo>
                    <a:pt x="409" y="985"/>
                  </a:lnTo>
                  <a:lnTo>
                    <a:pt x="450" y="983"/>
                  </a:lnTo>
                  <a:lnTo>
                    <a:pt x="493" y="979"/>
                  </a:lnTo>
                  <a:lnTo>
                    <a:pt x="534" y="972"/>
                  </a:lnTo>
                  <a:lnTo>
                    <a:pt x="575" y="964"/>
                  </a:lnTo>
                  <a:lnTo>
                    <a:pt x="616" y="955"/>
                  </a:lnTo>
                  <a:lnTo>
                    <a:pt x="656" y="943"/>
                  </a:lnTo>
                  <a:lnTo>
                    <a:pt x="696" y="930"/>
                  </a:lnTo>
                  <a:lnTo>
                    <a:pt x="734" y="915"/>
                  </a:lnTo>
                  <a:lnTo>
                    <a:pt x="773" y="899"/>
                  </a:lnTo>
                  <a:lnTo>
                    <a:pt x="811" y="881"/>
                  </a:lnTo>
                  <a:lnTo>
                    <a:pt x="848" y="861"/>
                  </a:lnTo>
                  <a:lnTo>
                    <a:pt x="884" y="840"/>
                  </a:lnTo>
                  <a:lnTo>
                    <a:pt x="919" y="817"/>
                  </a:lnTo>
                  <a:lnTo>
                    <a:pt x="954" y="793"/>
                  </a:lnTo>
                  <a:lnTo>
                    <a:pt x="987" y="767"/>
                  </a:lnTo>
                  <a:lnTo>
                    <a:pt x="1019" y="741"/>
                  </a:lnTo>
                  <a:lnTo>
                    <a:pt x="1050" y="712"/>
                  </a:lnTo>
                  <a:lnTo>
                    <a:pt x="1080" y="682"/>
                  </a:lnTo>
                  <a:lnTo>
                    <a:pt x="1108" y="651"/>
                  </a:lnTo>
                  <a:lnTo>
                    <a:pt x="1135" y="620"/>
                  </a:lnTo>
                  <a:lnTo>
                    <a:pt x="1160" y="586"/>
                  </a:lnTo>
                  <a:lnTo>
                    <a:pt x="1184" y="552"/>
                  </a:lnTo>
                  <a:lnTo>
                    <a:pt x="1207" y="517"/>
                  </a:lnTo>
                  <a:lnTo>
                    <a:pt x="1228" y="481"/>
                  </a:lnTo>
                  <a:lnTo>
                    <a:pt x="1248" y="444"/>
                  </a:lnTo>
                  <a:lnTo>
                    <a:pt x="1266" y="406"/>
                  </a:lnTo>
                  <a:lnTo>
                    <a:pt x="1282" y="368"/>
                  </a:lnTo>
                  <a:lnTo>
                    <a:pt x="1297" y="329"/>
                  </a:lnTo>
                  <a:lnTo>
                    <a:pt x="1310" y="289"/>
                  </a:lnTo>
                  <a:lnTo>
                    <a:pt x="1321" y="249"/>
                  </a:lnTo>
                  <a:lnTo>
                    <a:pt x="1331" y="208"/>
                  </a:lnTo>
                  <a:lnTo>
                    <a:pt x="1339" y="167"/>
                  </a:lnTo>
                  <a:lnTo>
                    <a:pt x="1345" y="125"/>
                  </a:lnTo>
                  <a:lnTo>
                    <a:pt x="1349" y="84"/>
                  </a:lnTo>
                  <a:lnTo>
                    <a:pt x="1353" y="42"/>
                  </a:lnTo>
                  <a:lnTo>
                    <a:pt x="1353"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59" name="Line 44"/>
            <p:cNvSpPr>
              <a:spLocks noChangeShapeType="1"/>
            </p:cNvSpPr>
            <p:nvPr/>
          </p:nvSpPr>
          <p:spPr bwMode="auto">
            <a:xfrm flipH="1">
              <a:off x="1714" y="1426"/>
              <a:ext cx="3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60" name="Freeform 45"/>
            <p:cNvSpPr>
              <a:spLocks/>
            </p:cNvSpPr>
            <p:nvPr/>
          </p:nvSpPr>
          <p:spPr bwMode="auto">
            <a:xfrm>
              <a:off x="1759" y="1405"/>
              <a:ext cx="25" cy="37"/>
            </a:xfrm>
            <a:custGeom>
              <a:avLst/>
              <a:gdLst>
                <a:gd name="T0" fmla="*/ 4 w 25"/>
                <a:gd name="T1" fmla="*/ 0 h 37"/>
                <a:gd name="T2" fmla="*/ 22 w 25"/>
                <a:gd name="T3" fmla="*/ 0 h 37"/>
                <a:gd name="T4" fmla="*/ 12 w 25"/>
                <a:gd name="T5" fmla="*/ 14 h 37"/>
                <a:gd name="T6" fmla="*/ 17 w 25"/>
                <a:gd name="T7" fmla="*/ 14 h 37"/>
                <a:gd name="T8" fmla="*/ 20 w 25"/>
                <a:gd name="T9" fmla="*/ 15 h 37"/>
                <a:gd name="T10" fmla="*/ 22 w 25"/>
                <a:gd name="T11" fmla="*/ 18 h 37"/>
                <a:gd name="T12" fmla="*/ 24 w 25"/>
                <a:gd name="T13" fmla="*/ 23 h 37"/>
                <a:gd name="T14" fmla="*/ 24 w 25"/>
                <a:gd name="T15" fmla="*/ 26 h 37"/>
                <a:gd name="T16" fmla="*/ 22 w 25"/>
                <a:gd name="T17" fmla="*/ 31 h 37"/>
                <a:gd name="T18" fmla="*/ 19 w 25"/>
                <a:gd name="T19" fmla="*/ 35 h 37"/>
                <a:gd name="T20" fmla="*/ 14 w 25"/>
                <a:gd name="T21" fmla="*/ 36 h 37"/>
                <a:gd name="T22" fmla="*/ 8 w 25"/>
                <a:gd name="T23" fmla="*/ 36 h 37"/>
                <a:gd name="T24" fmla="*/ 4 w 25"/>
                <a:gd name="T25" fmla="*/ 35 h 37"/>
                <a:gd name="T26" fmla="*/ 1 w 25"/>
                <a:gd name="T27" fmla="*/ 33 h 37"/>
                <a:gd name="T28" fmla="*/ 0 w 25"/>
                <a:gd name="T29" fmla="*/ 29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37"/>
                <a:gd name="T47" fmla="*/ 25 w 25"/>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37">
                  <a:moveTo>
                    <a:pt x="4" y="0"/>
                  </a:moveTo>
                  <a:lnTo>
                    <a:pt x="22" y="0"/>
                  </a:lnTo>
                  <a:lnTo>
                    <a:pt x="12" y="14"/>
                  </a:lnTo>
                  <a:lnTo>
                    <a:pt x="17" y="14"/>
                  </a:lnTo>
                  <a:lnTo>
                    <a:pt x="20" y="15"/>
                  </a:lnTo>
                  <a:lnTo>
                    <a:pt x="22" y="18"/>
                  </a:lnTo>
                  <a:lnTo>
                    <a:pt x="24" y="23"/>
                  </a:lnTo>
                  <a:lnTo>
                    <a:pt x="24" y="26"/>
                  </a:lnTo>
                  <a:lnTo>
                    <a:pt x="22" y="31"/>
                  </a:lnTo>
                  <a:lnTo>
                    <a:pt x="19" y="35"/>
                  </a:lnTo>
                  <a:lnTo>
                    <a:pt x="14" y="36"/>
                  </a:lnTo>
                  <a:lnTo>
                    <a:pt x="8" y="36"/>
                  </a:lnTo>
                  <a:lnTo>
                    <a:pt x="4" y="35"/>
                  </a:lnTo>
                  <a:lnTo>
                    <a:pt x="1" y="33"/>
                  </a:lnTo>
                  <a:lnTo>
                    <a:pt x="0" y="29"/>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61" name="Line 46"/>
            <p:cNvSpPr>
              <a:spLocks noChangeShapeType="1"/>
            </p:cNvSpPr>
            <p:nvPr/>
          </p:nvSpPr>
          <p:spPr bwMode="auto">
            <a:xfrm flipH="1">
              <a:off x="1715" y="1556"/>
              <a:ext cx="3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62" name="Freeform 47"/>
            <p:cNvSpPr>
              <a:spLocks/>
            </p:cNvSpPr>
            <p:nvPr/>
          </p:nvSpPr>
          <p:spPr bwMode="auto">
            <a:xfrm>
              <a:off x="1759" y="1536"/>
              <a:ext cx="25" cy="37"/>
            </a:xfrm>
            <a:custGeom>
              <a:avLst/>
              <a:gdLst>
                <a:gd name="T0" fmla="*/ 21 w 25"/>
                <a:gd name="T1" fmla="*/ 4 h 37"/>
                <a:gd name="T2" fmla="*/ 20 w 25"/>
                <a:gd name="T3" fmla="*/ 1 h 37"/>
                <a:gd name="T4" fmla="*/ 15 w 25"/>
                <a:gd name="T5" fmla="*/ 0 h 37"/>
                <a:gd name="T6" fmla="*/ 11 w 25"/>
                <a:gd name="T7" fmla="*/ 0 h 37"/>
                <a:gd name="T8" fmla="*/ 6 w 25"/>
                <a:gd name="T9" fmla="*/ 1 h 37"/>
                <a:gd name="T10" fmla="*/ 2 w 25"/>
                <a:gd name="T11" fmla="*/ 6 h 37"/>
                <a:gd name="T12" fmla="*/ 0 w 25"/>
                <a:gd name="T13" fmla="*/ 15 h 37"/>
                <a:gd name="T14" fmla="*/ 0 w 25"/>
                <a:gd name="T15" fmla="*/ 24 h 37"/>
                <a:gd name="T16" fmla="*/ 2 w 25"/>
                <a:gd name="T17" fmla="*/ 30 h 37"/>
                <a:gd name="T18" fmla="*/ 6 w 25"/>
                <a:gd name="T19" fmla="*/ 34 h 37"/>
                <a:gd name="T20" fmla="*/ 11 w 25"/>
                <a:gd name="T21" fmla="*/ 36 h 37"/>
                <a:gd name="T22" fmla="*/ 12 w 25"/>
                <a:gd name="T23" fmla="*/ 36 h 37"/>
                <a:gd name="T24" fmla="*/ 18 w 25"/>
                <a:gd name="T25" fmla="*/ 34 h 37"/>
                <a:gd name="T26" fmla="*/ 21 w 25"/>
                <a:gd name="T27" fmla="*/ 30 h 37"/>
                <a:gd name="T28" fmla="*/ 24 w 25"/>
                <a:gd name="T29" fmla="*/ 25 h 37"/>
                <a:gd name="T30" fmla="*/ 24 w 25"/>
                <a:gd name="T31" fmla="*/ 24 h 37"/>
                <a:gd name="T32" fmla="*/ 21 w 25"/>
                <a:gd name="T33" fmla="*/ 19 h 37"/>
                <a:gd name="T34" fmla="*/ 18 w 25"/>
                <a:gd name="T35" fmla="*/ 15 h 37"/>
                <a:gd name="T36" fmla="*/ 12 w 25"/>
                <a:gd name="T37" fmla="*/ 13 h 37"/>
                <a:gd name="T38" fmla="*/ 11 w 25"/>
                <a:gd name="T39" fmla="*/ 13 h 37"/>
                <a:gd name="T40" fmla="*/ 6 w 25"/>
                <a:gd name="T41" fmla="*/ 15 h 37"/>
                <a:gd name="T42" fmla="*/ 2 w 25"/>
                <a:gd name="T43" fmla="*/ 19 h 37"/>
                <a:gd name="T44" fmla="*/ 0 w 25"/>
                <a:gd name="T45" fmla="*/ 24 h 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
                <a:gd name="T70" fmla="*/ 0 h 37"/>
                <a:gd name="T71" fmla="*/ 25 w 25"/>
                <a:gd name="T72" fmla="*/ 37 h 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 h="37">
                  <a:moveTo>
                    <a:pt x="21" y="4"/>
                  </a:moveTo>
                  <a:lnTo>
                    <a:pt x="20" y="1"/>
                  </a:lnTo>
                  <a:lnTo>
                    <a:pt x="15" y="0"/>
                  </a:lnTo>
                  <a:lnTo>
                    <a:pt x="11" y="0"/>
                  </a:lnTo>
                  <a:lnTo>
                    <a:pt x="6" y="1"/>
                  </a:lnTo>
                  <a:lnTo>
                    <a:pt x="2" y="6"/>
                  </a:lnTo>
                  <a:lnTo>
                    <a:pt x="0" y="15"/>
                  </a:lnTo>
                  <a:lnTo>
                    <a:pt x="0" y="24"/>
                  </a:lnTo>
                  <a:lnTo>
                    <a:pt x="2" y="30"/>
                  </a:lnTo>
                  <a:lnTo>
                    <a:pt x="6" y="34"/>
                  </a:lnTo>
                  <a:lnTo>
                    <a:pt x="11" y="36"/>
                  </a:lnTo>
                  <a:lnTo>
                    <a:pt x="12" y="36"/>
                  </a:lnTo>
                  <a:lnTo>
                    <a:pt x="18" y="34"/>
                  </a:lnTo>
                  <a:lnTo>
                    <a:pt x="21" y="30"/>
                  </a:lnTo>
                  <a:lnTo>
                    <a:pt x="24" y="25"/>
                  </a:lnTo>
                  <a:lnTo>
                    <a:pt x="24" y="24"/>
                  </a:lnTo>
                  <a:lnTo>
                    <a:pt x="21" y="19"/>
                  </a:lnTo>
                  <a:lnTo>
                    <a:pt x="18" y="15"/>
                  </a:lnTo>
                  <a:lnTo>
                    <a:pt x="12" y="13"/>
                  </a:lnTo>
                  <a:lnTo>
                    <a:pt x="11" y="13"/>
                  </a:lnTo>
                  <a:lnTo>
                    <a:pt x="6" y="15"/>
                  </a:lnTo>
                  <a:lnTo>
                    <a:pt x="2" y="19"/>
                  </a:lnTo>
                  <a:lnTo>
                    <a:pt x="0" y="24"/>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63" name="Line 48"/>
            <p:cNvSpPr>
              <a:spLocks noChangeShapeType="1"/>
            </p:cNvSpPr>
            <p:nvPr/>
          </p:nvSpPr>
          <p:spPr bwMode="auto">
            <a:xfrm flipH="1">
              <a:off x="1715" y="1672"/>
              <a:ext cx="3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64" name="Freeform 49"/>
            <p:cNvSpPr>
              <a:spLocks/>
            </p:cNvSpPr>
            <p:nvPr/>
          </p:nvSpPr>
          <p:spPr bwMode="auto">
            <a:xfrm>
              <a:off x="1759" y="1651"/>
              <a:ext cx="25" cy="37"/>
            </a:xfrm>
            <a:custGeom>
              <a:avLst/>
              <a:gdLst>
                <a:gd name="T0" fmla="*/ 21 w 25"/>
                <a:gd name="T1" fmla="*/ 17 h 37"/>
                <a:gd name="T2" fmla="*/ 24 w 25"/>
                <a:gd name="T3" fmla="*/ 12 h 37"/>
                <a:gd name="T4" fmla="*/ 21 w 25"/>
                <a:gd name="T5" fmla="*/ 17 h 37"/>
                <a:gd name="T6" fmla="*/ 18 w 25"/>
                <a:gd name="T7" fmla="*/ 21 h 37"/>
                <a:gd name="T8" fmla="*/ 12 w 25"/>
                <a:gd name="T9" fmla="*/ 22 h 37"/>
                <a:gd name="T10" fmla="*/ 11 w 25"/>
                <a:gd name="T11" fmla="*/ 22 h 37"/>
                <a:gd name="T12" fmla="*/ 6 w 25"/>
                <a:gd name="T13" fmla="*/ 21 h 37"/>
                <a:gd name="T14" fmla="*/ 2 w 25"/>
                <a:gd name="T15" fmla="*/ 17 h 37"/>
                <a:gd name="T16" fmla="*/ 0 w 25"/>
                <a:gd name="T17" fmla="*/ 12 h 37"/>
                <a:gd name="T18" fmla="*/ 0 w 25"/>
                <a:gd name="T19" fmla="*/ 10 h 37"/>
                <a:gd name="T20" fmla="*/ 2 w 25"/>
                <a:gd name="T21" fmla="*/ 5 h 37"/>
                <a:gd name="T22" fmla="*/ 6 w 25"/>
                <a:gd name="T23" fmla="*/ 1 h 37"/>
                <a:gd name="T24" fmla="*/ 11 w 25"/>
                <a:gd name="T25" fmla="*/ 0 h 37"/>
                <a:gd name="T26" fmla="*/ 12 w 25"/>
                <a:gd name="T27" fmla="*/ 0 h 37"/>
                <a:gd name="T28" fmla="*/ 18 w 25"/>
                <a:gd name="T29" fmla="*/ 1 h 37"/>
                <a:gd name="T30" fmla="*/ 21 w 25"/>
                <a:gd name="T31" fmla="*/ 5 h 37"/>
                <a:gd name="T32" fmla="*/ 24 w 25"/>
                <a:gd name="T33" fmla="*/ 12 h 37"/>
                <a:gd name="T34" fmla="*/ 24 w 25"/>
                <a:gd name="T35" fmla="*/ 21 h 37"/>
                <a:gd name="T36" fmla="*/ 21 w 25"/>
                <a:gd name="T37" fmla="*/ 29 h 37"/>
                <a:gd name="T38" fmla="*/ 18 w 25"/>
                <a:gd name="T39" fmla="*/ 34 h 37"/>
                <a:gd name="T40" fmla="*/ 12 w 25"/>
                <a:gd name="T41" fmla="*/ 36 h 37"/>
                <a:gd name="T42" fmla="*/ 9 w 25"/>
                <a:gd name="T43" fmla="*/ 36 h 37"/>
                <a:gd name="T44" fmla="*/ 4 w 25"/>
                <a:gd name="T45" fmla="*/ 34 h 37"/>
                <a:gd name="T46" fmla="*/ 2 w 25"/>
                <a:gd name="T47" fmla="*/ 30 h 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
                <a:gd name="T73" fmla="*/ 0 h 37"/>
                <a:gd name="T74" fmla="*/ 25 w 25"/>
                <a:gd name="T75" fmla="*/ 37 h 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 h="37">
                  <a:moveTo>
                    <a:pt x="21" y="17"/>
                  </a:moveTo>
                  <a:lnTo>
                    <a:pt x="24" y="12"/>
                  </a:lnTo>
                  <a:lnTo>
                    <a:pt x="21" y="17"/>
                  </a:lnTo>
                  <a:lnTo>
                    <a:pt x="18" y="21"/>
                  </a:lnTo>
                  <a:lnTo>
                    <a:pt x="12" y="22"/>
                  </a:lnTo>
                  <a:lnTo>
                    <a:pt x="11" y="22"/>
                  </a:lnTo>
                  <a:lnTo>
                    <a:pt x="6" y="21"/>
                  </a:lnTo>
                  <a:lnTo>
                    <a:pt x="2" y="17"/>
                  </a:lnTo>
                  <a:lnTo>
                    <a:pt x="0" y="12"/>
                  </a:lnTo>
                  <a:lnTo>
                    <a:pt x="0" y="10"/>
                  </a:lnTo>
                  <a:lnTo>
                    <a:pt x="2" y="5"/>
                  </a:lnTo>
                  <a:lnTo>
                    <a:pt x="6" y="1"/>
                  </a:lnTo>
                  <a:lnTo>
                    <a:pt x="11" y="0"/>
                  </a:lnTo>
                  <a:lnTo>
                    <a:pt x="12" y="0"/>
                  </a:lnTo>
                  <a:lnTo>
                    <a:pt x="18" y="1"/>
                  </a:lnTo>
                  <a:lnTo>
                    <a:pt x="21" y="5"/>
                  </a:lnTo>
                  <a:lnTo>
                    <a:pt x="24" y="12"/>
                  </a:lnTo>
                  <a:lnTo>
                    <a:pt x="24" y="21"/>
                  </a:lnTo>
                  <a:lnTo>
                    <a:pt x="21" y="29"/>
                  </a:lnTo>
                  <a:lnTo>
                    <a:pt x="18" y="34"/>
                  </a:lnTo>
                  <a:lnTo>
                    <a:pt x="12" y="36"/>
                  </a:lnTo>
                  <a:lnTo>
                    <a:pt x="9" y="36"/>
                  </a:lnTo>
                  <a:lnTo>
                    <a:pt x="4" y="34"/>
                  </a:lnTo>
                  <a:lnTo>
                    <a:pt x="2" y="3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65" name="Line 50"/>
            <p:cNvSpPr>
              <a:spLocks noChangeShapeType="1"/>
            </p:cNvSpPr>
            <p:nvPr/>
          </p:nvSpPr>
          <p:spPr bwMode="auto">
            <a:xfrm flipH="1">
              <a:off x="1699" y="1769"/>
              <a:ext cx="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66" name="Freeform 51"/>
            <p:cNvSpPr>
              <a:spLocks/>
            </p:cNvSpPr>
            <p:nvPr/>
          </p:nvSpPr>
          <p:spPr bwMode="auto">
            <a:xfrm>
              <a:off x="1745" y="1748"/>
              <a:ext cx="17" cy="38"/>
            </a:xfrm>
            <a:custGeom>
              <a:avLst/>
              <a:gdLst>
                <a:gd name="T0" fmla="*/ 0 w 17"/>
                <a:gd name="T1" fmla="*/ 7 h 38"/>
                <a:gd name="T2" fmla="*/ 5 w 17"/>
                <a:gd name="T3" fmla="*/ 5 h 38"/>
                <a:gd name="T4" fmla="*/ 16 w 17"/>
                <a:gd name="T5" fmla="*/ 0 h 38"/>
                <a:gd name="T6" fmla="*/ 16 w 17"/>
                <a:gd name="T7" fmla="*/ 37 h 38"/>
                <a:gd name="T8" fmla="*/ 0 60000 65536"/>
                <a:gd name="T9" fmla="*/ 0 60000 65536"/>
                <a:gd name="T10" fmla="*/ 0 60000 65536"/>
                <a:gd name="T11" fmla="*/ 0 60000 65536"/>
                <a:gd name="T12" fmla="*/ 0 w 17"/>
                <a:gd name="T13" fmla="*/ 0 h 38"/>
                <a:gd name="T14" fmla="*/ 17 w 17"/>
                <a:gd name="T15" fmla="*/ 38 h 38"/>
              </a:gdLst>
              <a:ahLst/>
              <a:cxnLst>
                <a:cxn ang="T8">
                  <a:pos x="T0" y="T1"/>
                </a:cxn>
                <a:cxn ang="T9">
                  <a:pos x="T2" y="T3"/>
                </a:cxn>
                <a:cxn ang="T10">
                  <a:pos x="T4" y="T5"/>
                </a:cxn>
                <a:cxn ang="T11">
                  <a:pos x="T6" y="T7"/>
                </a:cxn>
              </a:cxnLst>
              <a:rect l="T12" t="T13" r="T14" b="T15"/>
              <a:pathLst>
                <a:path w="17" h="38">
                  <a:moveTo>
                    <a:pt x="0" y="7"/>
                  </a:moveTo>
                  <a:lnTo>
                    <a:pt x="5" y="5"/>
                  </a:lnTo>
                  <a:lnTo>
                    <a:pt x="16" y="0"/>
                  </a:lnTo>
                  <a:lnTo>
                    <a:pt x="16" y="37"/>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67" name="Freeform 52"/>
            <p:cNvSpPr>
              <a:spLocks/>
            </p:cNvSpPr>
            <p:nvPr/>
          </p:nvSpPr>
          <p:spPr bwMode="auto">
            <a:xfrm>
              <a:off x="1773" y="1748"/>
              <a:ext cx="25" cy="38"/>
            </a:xfrm>
            <a:custGeom>
              <a:avLst/>
              <a:gdLst>
                <a:gd name="T0" fmla="*/ 2 w 25"/>
                <a:gd name="T1" fmla="*/ 9 h 38"/>
                <a:gd name="T2" fmla="*/ 2 w 25"/>
                <a:gd name="T3" fmla="*/ 7 h 38"/>
                <a:gd name="T4" fmla="*/ 3 w 25"/>
                <a:gd name="T5" fmla="*/ 3 h 38"/>
                <a:gd name="T6" fmla="*/ 5 w 25"/>
                <a:gd name="T7" fmla="*/ 1 h 38"/>
                <a:gd name="T8" fmla="*/ 8 w 25"/>
                <a:gd name="T9" fmla="*/ 0 h 38"/>
                <a:gd name="T10" fmla="*/ 15 w 25"/>
                <a:gd name="T11" fmla="*/ 0 h 38"/>
                <a:gd name="T12" fmla="*/ 18 w 25"/>
                <a:gd name="T13" fmla="*/ 1 h 38"/>
                <a:gd name="T14" fmla="*/ 21 w 25"/>
                <a:gd name="T15" fmla="*/ 3 h 38"/>
                <a:gd name="T16" fmla="*/ 22 w 25"/>
                <a:gd name="T17" fmla="*/ 7 h 38"/>
                <a:gd name="T18" fmla="*/ 22 w 25"/>
                <a:gd name="T19" fmla="*/ 10 h 38"/>
                <a:gd name="T20" fmla="*/ 21 w 25"/>
                <a:gd name="T21" fmla="*/ 13 h 38"/>
                <a:gd name="T22" fmla="*/ 17 w 25"/>
                <a:gd name="T23" fmla="*/ 19 h 38"/>
                <a:gd name="T24" fmla="*/ 0 w 25"/>
                <a:gd name="T25" fmla="*/ 37 h 38"/>
                <a:gd name="T26" fmla="*/ 24 w 25"/>
                <a:gd name="T27" fmla="*/ 37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38"/>
                <a:gd name="T44" fmla="*/ 25 w 25"/>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38">
                  <a:moveTo>
                    <a:pt x="2" y="9"/>
                  </a:moveTo>
                  <a:lnTo>
                    <a:pt x="2" y="7"/>
                  </a:lnTo>
                  <a:lnTo>
                    <a:pt x="3" y="3"/>
                  </a:lnTo>
                  <a:lnTo>
                    <a:pt x="5" y="1"/>
                  </a:lnTo>
                  <a:lnTo>
                    <a:pt x="8" y="0"/>
                  </a:lnTo>
                  <a:lnTo>
                    <a:pt x="15" y="0"/>
                  </a:lnTo>
                  <a:lnTo>
                    <a:pt x="18" y="1"/>
                  </a:lnTo>
                  <a:lnTo>
                    <a:pt x="21" y="3"/>
                  </a:lnTo>
                  <a:lnTo>
                    <a:pt x="22" y="7"/>
                  </a:lnTo>
                  <a:lnTo>
                    <a:pt x="22" y="10"/>
                  </a:lnTo>
                  <a:lnTo>
                    <a:pt x="21" y="13"/>
                  </a:lnTo>
                  <a:lnTo>
                    <a:pt x="17" y="19"/>
                  </a:lnTo>
                  <a:lnTo>
                    <a:pt x="0" y="37"/>
                  </a:lnTo>
                  <a:lnTo>
                    <a:pt x="24" y="37"/>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68" name="Line 53"/>
            <p:cNvSpPr>
              <a:spLocks noChangeShapeType="1"/>
            </p:cNvSpPr>
            <p:nvPr/>
          </p:nvSpPr>
          <p:spPr bwMode="auto">
            <a:xfrm flipH="1">
              <a:off x="1699" y="1914"/>
              <a:ext cx="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69" name="Freeform 54"/>
            <p:cNvSpPr>
              <a:spLocks/>
            </p:cNvSpPr>
            <p:nvPr/>
          </p:nvSpPr>
          <p:spPr bwMode="auto">
            <a:xfrm>
              <a:off x="1745" y="1893"/>
              <a:ext cx="17" cy="37"/>
            </a:xfrm>
            <a:custGeom>
              <a:avLst/>
              <a:gdLst>
                <a:gd name="T0" fmla="*/ 0 w 17"/>
                <a:gd name="T1" fmla="*/ 8 h 37"/>
                <a:gd name="T2" fmla="*/ 5 w 17"/>
                <a:gd name="T3" fmla="*/ 5 h 37"/>
                <a:gd name="T4" fmla="*/ 16 w 17"/>
                <a:gd name="T5" fmla="*/ 0 h 37"/>
                <a:gd name="T6" fmla="*/ 16 w 17"/>
                <a:gd name="T7" fmla="*/ 36 h 37"/>
                <a:gd name="T8" fmla="*/ 0 60000 65536"/>
                <a:gd name="T9" fmla="*/ 0 60000 65536"/>
                <a:gd name="T10" fmla="*/ 0 60000 65536"/>
                <a:gd name="T11" fmla="*/ 0 60000 65536"/>
                <a:gd name="T12" fmla="*/ 0 w 17"/>
                <a:gd name="T13" fmla="*/ 0 h 37"/>
                <a:gd name="T14" fmla="*/ 17 w 17"/>
                <a:gd name="T15" fmla="*/ 37 h 37"/>
              </a:gdLst>
              <a:ahLst/>
              <a:cxnLst>
                <a:cxn ang="T8">
                  <a:pos x="T0" y="T1"/>
                </a:cxn>
                <a:cxn ang="T9">
                  <a:pos x="T2" y="T3"/>
                </a:cxn>
                <a:cxn ang="T10">
                  <a:pos x="T4" y="T5"/>
                </a:cxn>
                <a:cxn ang="T11">
                  <a:pos x="T6" y="T7"/>
                </a:cxn>
              </a:cxnLst>
              <a:rect l="T12" t="T13" r="T14" b="T15"/>
              <a:pathLst>
                <a:path w="17" h="37">
                  <a:moveTo>
                    <a:pt x="0" y="8"/>
                  </a:moveTo>
                  <a:lnTo>
                    <a:pt x="5" y="5"/>
                  </a:lnTo>
                  <a:lnTo>
                    <a:pt x="16" y="0"/>
                  </a:lnTo>
                  <a:lnTo>
                    <a:pt x="16" y="36"/>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70" name="Freeform 55"/>
            <p:cNvSpPr>
              <a:spLocks/>
            </p:cNvSpPr>
            <p:nvPr/>
          </p:nvSpPr>
          <p:spPr bwMode="auto">
            <a:xfrm>
              <a:off x="1773" y="1893"/>
              <a:ext cx="25" cy="37"/>
            </a:xfrm>
            <a:custGeom>
              <a:avLst/>
              <a:gdLst>
                <a:gd name="T0" fmla="*/ 3 w 25"/>
                <a:gd name="T1" fmla="*/ 2 h 37"/>
                <a:gd name="T2" fmla="*/ 8 w 25"/>
                <a:gd name="T3" fmla="*/ 0 h 37"/>
                <a:gd name="T4" fmla="*/ 3 w 25"/>
                <a:gd name="T5" fmla="*/ 2 h 37"/>
                <a:gd name="T6" fmla="*/ 2 w 25"/>
                <a:gd name="T7" fmla="*/ 5 h 37"/>
                <a:gd name="T8" fmla="*/ 2 w 25"/>
                <a:gd name="T9" fmla="*/ 9 h 37"/>
                <a:gd name="T10" fmla="*/ 3 w 25"/>
                <a:gd name="T11" fmla="*/ 12 h 37"/>
                <a:gd name="T12" fmla="*/ 6 w 25"/>
                <a:gd name="T13" fmla="*/ 14 h 37"/>
                <a:gd name="T14" fmla="*/ 14 w 25"/>
                <a:gd name="T15" fmla="*/ 16 h 37"/>
                <a:gd name="T16" fmla="*/ 18 w 25"/>
                <a:gd name="T17" fmla="*/ 18 h 37"/>
                <a:gd name="T18" fmla="*/ 22 w 25"/>
                <a:gd name="T19" fmla="*/ 21 h 37"/>
                <a:gd name="T20" fmla="*/ 24 w 25"/>
                <a:gd name="T21" fmla="*/ 24 h 37"/>
                <a:gd name="T22" fmla="*/ 24 w 25"/>
                <a:gd name="T23" fmla="*/ 29 h 37"/>
                <a:gd name="T24" fmla="*/ 22 w 25"/>
                <a:gd name="T25" fmla="*/ 33 h 37"/>
                <a:gd name="T26" fmla="*/ 21 w 25"/>
                <a:gd name="T27" fmla="*/ 35 h 37"/>
                <a:gd name="T28" fmla="*/ 15 w 25"/>
                <a:gd name="T29" fmla="*/ 36 h 37"/>
                <a:gd name="T30" fmla="*/ 8 w 25"/>
                <a:gd name="T31" fmla="*/ 36 h 37"/>
                <a:gd name="T32" fmla="*/ 3 w 25"/>
                <a:gd name="T33" fmla="*/ 35 h 37"/>
                <a:gd name="T34" fmla="*/ 2 w 25"/>
                <a:gd name="T35" fmla="*/ 33 h 37"/>
                <a:gd name="T36" fmla="*/ 0 w 25"/>
                <a:gd name="T37" fmla="*/ 29 h 37"/>
                <a:gd name="T38" fmla="*/ 0 w 25"/>
                <a:gd name="T39" fmla="*/ 24 h 37"/>
                <a:gd name="T40" fmla="*/ 2 w 25"/>
                <a:gd name="T41" fmla="*/ 21 h 37"/>
                <a:gd name="T42" fmla="*/ 5 w 25"/>
                <a:gd name="T43" fmla="*/ 18 h 37"/>
                <a:gd name="T44" fmla="*/ 10 w 25"/>
                <a:gd name="T45" fmla="*/ 16 h 37"/>
                <a:gd name="T46" fmla="*/ 17 w 25"/>
                <a:gd name="T47" fmla="*/ 14 h 37"/>
                <a:gd name="T48" fmla="*/ 21 w 25"/>
                <a:gd name="T49" fmla="*/ 12 h 37"/>
                <a:gd name="T50" fmla="*/ 22 w 25"/>
                <a:gd name="T51" fmla="*/ 9 h 37"/>
                <a:gd name="T52" fmla="*/ 22 w 25"/>
                <a:gd name="T53" fmla="*/ 5 h 37"/>
                <a:gd name="T54" fmla="*/ 21 w 25"/>
                <a:gd name="T55" fmla="*/ 2 h 37"/>
                <a:gd name="T56" fmla="*/ 15 w 25"/>
                <a:gd name="T57" fmla="*/ 0 h 37"/>
                <a:gd name="T58" fmla="*/ 8 w 25"/>
                <a:gd name="T59" fmla="*/ 0 h 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
                <a:gd name="T91" fmla="*/ 0 h 37"/>
                <a:gd name="T92" fmla="*/ 25 w 25"/>
                <a:gd name="T93" fmla="*/ 37 h 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 h="37">
                  <a:moveTo>
                    <a:pt x="3" y="2"/>
                  </a:moveTo>
                  <a:lnTo>
                    <a:pt x="8" y="0"/>
                  </a:lnTo>
                  <a:lnTo>
                    <a:pt x="3" y="2"/>
                  </a:lnTo>
                  <a:lnTo>
                    <a:pt x="2" y="5"/>
                  </a:lnTo>
                  <a:lnTo>
                    <a:pt x="2" y="9"/>
                  </a:lnTo>
                  <a:lnTo>
                    <a:pt x="3" y="12"/>
                  </a:lnTo>
                  <a:lnTo>
                    <a:pt x="6" y="14"/>
                  </a:lnTo>
                  <a:lnTo>
                    <a:pt x="14" y="16"/>
                  </a:lnTo>
                  <a:lnTo>
                    <a:pt x="18" y="18"/>
                  </a:lnTo>
                  <a:lnTo>
                    <a:pt x="22" y="21"/>
                  </a:lnTo>
                  <a:lnTo>
                    <a:pt x="24" y="24"/>
                  </a:lnTo>
                  <a:lnTo>
                    <a:pt x="24" y="29"/>
                  </a:lnTo>
                  <a:lnTo>
                    <a:pt x="22" y="33"/>
                  </a:lnTo>
                  <a:lnTo>
                    <a:pt x="21" y="35"/>
                  </a:lnTo>
                  <a:lnTo>
                    <a:pt x="15" y="36"/>
                  </a:lnTo>
                  <a:lnTo>
                    <a:pt x="8" y="36"/>
                  </a:lnTo>
                  <a:lnTo>
                    <a:pt x="3" y="35"/>
                  </a:lnTo>
                  <a:lnTo>
                    <a:pt x="2" y="33"/>
                  </a:lnTo>
                  <a:lnTo>
                    <a:pt x="0" y="29"/>
                  </a:lnTo>
                  <a:lnTo>
                    <a:pt x="0" y="24"/>
                  </a:lnTo>
                  <a:lnTo>
                    <a:pt x="2" y="21"/>
                  </a:lnTo>
                  <a:lnTo>
                    <a:pt x="5" y="18"/>
                  </a:lnTo>
                  <a:lnTo>
                    <a:pt x="10" y="16"/>
                  </a:lnTo>
                  <a:lnTo>
                    <a:pt x="17" y="14"/>
                  </a:lnTo>
                  <a:lnTo>
                    <a:pt x="21" y="12"/>
                  </a:lnTo>
                  <a:lnTo>
                    <a:pt x="22" y="9"/>
                  </a:lnTo>
                  <a:lnTo>
                    <a:pt x="22" y="5"/>
                  </a:lnTo>
                  <a:lnTo>
                    <a:pt x="21" y="2"/>
                  </a:lnTo>
                  <a:lnTo>
                    <a:pt x="15" y="0"/>
                  </a:lnTo>
                  <a:lnTo>
                    <a:pt x="8"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71" name="Line 56"/>
            <p:cNvSpPr>
              <a:spLocks noChangeShapeType="1"/>
            </p:cNvSpPr>
            <p:nvPr/>
          </p:nvSpPr>
          <p:spPr bwMode="auto">
            <a:xfrm flipH="1">
              <a:off x="1695" y="2014"/>
              <a:ext cx="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72" name="Freeform 57"/>
            <p:cNvSpPr>
              <a:spLocks/>
            </p:cNvSpPr>
            <p:nvPr/>
          </p:nvSpPr>
          <p:spPr bwMode="auto">
            <a:xfrm>
              <a:off x="1740" y="1993"/>
              <a:ext cx="26" cy="37"/>
            </a:xfrm>
            <a:custGeom>
              <a:avLst/>
              <a:gdLst>
                <a:gd name="T0" fmla="*/ 3 w 26"/>
                <a:gd name="T1" fmla="*/ 9 h 37"/>
                <a:gd name="T2" fmla="*/ 3 w 26"/>
                <a:gd name="T3" fmla="*/ 7 h 37"/>
                <a:gd name="T4" fmla="*/ 4 w 26"/>
                <a:gd name="T5" fmla="*/ 4 h 37"/>
                <a:gd name="T6" fmla="*/ 6 w 26"/>
                <a:gd name="T7" fmla="*/ 2 h 37"/>
                <a:gd name="T8" fmla="*/ 9 w 26"/>
                <a:gd name="T9" fmla="*/ 0 h 37"/>
                <a:gd name="T10" fmla="*/ 16 w 26"/>
                <a:gd name="T11" fmla="*/ 0 h 37"/>
                <a:gd name="T12" fmla="*/ 19 w 26"/>
                <a:gd name="T13" fmla="*/ 2 h 37"/>
                <a:gd name="T14" fmla="*/ 21 w 26"/>
                <a:gd name="T15" fmla="*/ 4 h 37"/>
                <a:gd name="T16" fmla="*/ 23 w 26"/>
                <a:gd name="T17" fmla="*/ 7 h 37"/>
                <a:gd name="T18" fmla="*/ 23 w 26"/>
                <a:gd name="T19" fmla="*/ 11 h 37"/>
                <a:gd name="T20" fmla="*/ 21 w 26"/>
                <a:gd name="T21" fmla="*/ 14 h 37"/>
                <a:gd name="T22" fmla="*/ 18 w 26"/>
                <a:gd name="T23" fmla="*/ 20 h 37"/>
                <a:gd name="T24" fmla="*/ 0 w 26"/>
                <a:gd name="T25" fmla="*/ 36 h 37"/>
                <a:gd name="T26" fmla="*/ 25 w 26"/>
                <a:gd name="T27" fmla="*/ 36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7"/>
                <a:gd name="T44" fmla="*/ 26 w 26"/>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7">
                  <a:moveTo>
                    <a:pt x="3" y="9"/>
                  </a:moveTo>
                  <a:lnTo>
                    <a:pt x="3" y="7"/>
                  </a:lnTo>
                  <a:lnTo>
                    <a:pt x="4" y="4"/>
                  </a:lnTo>
                  <a:lnTo>
                    <a:pt x="6" y="2"/>
                  </a:lnTo>
                  <a:lnTo>
                    <a:pt x="9" y="0"/>
                  </a:lnTo>
                  <a:lnTo>
                    <a:pt x="16" y="0"/>
                  </a:lnTo>
                  <a:lnTo>
                    <a:pt x="19" y="2"/>
                  </a:lnTo>
                  <a:lnTo>
                    <a:pt x="21" y="4"/>
                  </a:lnTo>
                  <a:lnTo>
                    <a:pt x="23" y="7"/>
                  </a:lnTo>
                  <a:lnTo>
                    <a:pt x="23" y="11"/>
                  </a:lnTo>
                  <a:lnTo>
                    <a:pt x="21" y="14"/>
                  </a:lnTo>
                  <a:lnTo>
                    <a:pt x="18" y="20"/>
                  </a:lnTo>
                  <a:lnTo>
                    <a:pt x="0" y="36"/>
                  </a:lnTo>
                  <a:lnTo>
                    <a:pt x="25" y="36"/>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73" name="Line 58"/>
            <p:cNvSpPr>
              <a:spLocks noChangeShapeType="1"/>
            </p:cNvSpPr>
            <p:nvPr/>
          </p:nvSpPr>
          <p:spPr bwMode="auto">
            <a:xfrm flipV="1">
              <a:off x="1775" y="1993"/>
              <a:ext cx="18" cy="2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74" name="Line 59"/>
            <p:cNvSpPr>
              <a:spLocks noChangeShapeType="1"/>
            </p:cNvSpPr>
            <p:nvPr/>
          </p:nvSpPr>
          <p:spPr bwMode="auto">
            <a:xfrm flipH="1">
              <a:off x="1775" y="2017"/>
              <a:ext cx="2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75" name="Line 60"/>
            <p:cNvSpPr>
              <a:spLocks noChangeShapeType="1"/>
            </p:cNvSpPr>
            <p:nvPr/>
          </p:nvSpPr>
          <p:spPr bwMode="auto">
            <a:xfrm flipV="1">
              <a:off x="1793" y="1993"/>
              <a:ext cx="0" cy="3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76" name="Freeform 61"/>
            <p:cNvSpPr>
              <a:spLocks/>
            </p:cNvSpPr>
            <p:nvPr/>
          </p:nvSpPr>
          <p:spPr bwMode="auto">
            <a:xfrm>
              <a:off x="1586" y="2206"/>
              <a:ext cx="24" cy="19"/>
            </a:xfrm>
            <a:custGeom>
              <a:avLst/>
              <a:gdLst>
                <a:gd name="T0" fmla="*/ 18 w 24"/>
                <a:gd name="T1" fmla="*/ 18 h 19"/>
                <a:gd name="T2" fmla="*/ 0 w 24"/>
                <a:gd name="T3" fmla="*/ 10 h 19"/>
                <a:gd name="T4" fmla="*/ 5 w 24"/>
                <a:gd name="T5" fmla="*/ 0 h 19"/>
                <a:gd name="T6" fmla="*/ 23 w 24"/>
                <a:gd name="T7" fmla="*/ 8 h 19"/>
                <a:gd name="T8" fmla="*/ 18 w 24"/>
                <a:gd name="T9" fmla="*/ 18 h 19"/>
                <a:gd name="T10" fmla="*/ 0 60000 65536"/>
                <a:gd name="T11" fmla="*/ 0 60000 65536"/>
                <a:gd name="T12" fmla="*/ 0 60000 65536"/>
                <a:gd name="T13" fmla="*/ 0 60000 65536"/>
                <a:gd name="T14" fmla="*/ 0 60000 65536"/>
                <a:gd name="T15" fmla="*/ 0 w 24"/>
                <a:gd name="T16" fmla="*/ 0 h 19"/>
                <a:gd name="T17" fmla="*/ 24 w 24"/>
                <a:gd name="T18" fmla="*/ 19 h 19"/>
              </a:gdLst>
              <a:ahLst/>
              <a:cxnLst>
                <a:cxn ang="T10">
                  <a:pos x="T0" y="T1"/>
                </a:cxn>
                <a:cxn ang="T11">
                  <a:pos x="T2" y="T3"/>
                </a:cxn>
                <a:cxn ang="T12">
                  <a:pos x="T4" y="T5"/>
                </a:cxn>
                <a:cxn ang="T13">
                  <a:pos x="T6" y="T7"/>
                </a:cxn>
                <a:cxn ang="T14">
                  <a:pos x="T8" y="T9"/>
                </a:cxn>
              </a:cxnLst>
              <a:rect l="T15" t="T16" r="T17" b="T18"/>
              <a:pathLst>
                <a:path w="24" h="19">
                  <a:moveTo>
                    <a:pt x="18" y="18"/>
                  </a:moveTo>
                  <a:lnTo>
                    <a:pt x="0" y="10"/>
                  </a:lnTo>
                  <a:lnTo>
                    <a:pt x="5" y="0"/>
                  </a:lnTo>
                  <a:lnTo>
                    <a:pt x="23" y="8"/>
                  </a:lnTo>
                  <a:lnTo>
                    <a:pt x="18" y="18"/>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377" name="Freeform 62"/>
            <p:cNvSpPr>
              <a:spLocks/>
            </p:cNvSpPr>
            <p:nvPr/>
          </p:nvSpPr>
          <p:spPr bwMode="auto">
            <a:xfrm>
              <a:off x="1567" y="2196"/>
              <a:ext cx="25" cy="21"/>
            </a:xfrm>
            <a:custGeom>
              <a:avLst/>
              <a:gdLst>
                <a:gd name="T0" fmla="*/ 19 w 25"/>
                <a:gd name="T1" fmla="*/ 20 h 21"/>
                <a:gd name="T2" fmla="*/ 0 w 25"/>
                <a:gd name="T3" fmla="*/ 10 h 21"/>
                <a:gd name="T4" fmla="*/ 6 w 25"/>
                <a:gd name="T5" fmla="*/ 0 h 21"/>
                <a:gd name="T6" fmla="*/ 24 w 25"/>
                <a:gd name="T7" fmla="*/ 10 h 21"/>
                <a:gd name="T8" fmla="*/ 19 w 25"/>
                <a:gd name="T9" fmla="*/ 20 h 21"/>
                <a:gd name="T10" fmla="*/ 0 60000 65536"/>
                <a:gd name="T11" fmla="*/ 0 60000 65536"/>
                <a:gd name="T12" fmla="*/ 0 60000 65536"/>
                <a:gd name="T13" fmla="*/ 0 60000 65536"/>
                <a:gd name="T14" fmla="*/ 0 60000 65536"/>
                <a:gd name="T15" fmla="*/ 0 w 25"/>
                <a:gd name="T16" fmla="*/ 0 h 21"/>
                <a:gd name="T17" fmla="*/ 25 w 25"/>
                <a:gd name="T18" fmla="*/ 21 h 21"/>
              </a:gdLst>
              <a:ahLst/>
              <a:cxnLst>
                <a:cxn ang="T10">
                  <a:pos x="T0" y="T1"/>
                </a:cxn>
                <a:cxn ang="T11">
                  <a:pos x="T2" y="T3"/>
                </a:cxn>
                <a:cxn ang="T12">
                  <a:pos x="T4" y="T5"/>
                </a:cxn>
                <a:cxn ang="T13">
                  <a:pos x="T6" y="T7"/>
                </a:cxn>
                <a:cxn ang="T14">
                  <a:pos x="T8" y="T9"/>
                </a:cxn>
              </a:cxnLst>
              <a:rect l="T15" t="T16" r="T17" b="T18"/>
              <a:pathLst>
                <a:path w="25" h="21">
                  <a:moveTo>
                    <a:pt x="19" y="20"/>
                  </a:moveTo>
                  <a:lnTo>
                    <a:pt x="0" y="10"/>
                  </a:lnTo>
                  <a:lnTo>
                    <a:pt x="6" y="0"/>
                  </a:lnTo>
                  <a:lnTo>
                    <a:pt x="24" y="10"/>
                  </a:lnTo>
                  <a:lnTo>
                    <a:pt x="19" y="2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378" name="Freeform 63"/>
            <p:cNvSpPr>
              <a:spLocks/>
            </p:cNvSpPr>
            <p:nvPr/>
          </p:nvSpPr>
          <p:spPr bwMode="auto">
            <a:xfrm>
              <a:off x="1549" y="2185"/>
              <a:ext cx="25" cy="22"/>
            </a:xfrm>
            <a:custGeom>
              <a:avLst/>
              <a:gdLst>
                <a:gd name="T0" fmla="*/ 18 w 25"/>
                <a:gd name="T1" fmla="*/ 21 h 22"/>
                <a:gd name="T2" fmla="*/ 0 w 25"/>
                <a:gd name="T3" fmla="*/ 9 h 22"/>
                <a:gd name="T4" fmla="*/ 6 w 25"/>
                <a:gd name="T5" fmla="*/ 0 h 22"/>
                <a:gd name="T6" fmla="*/ 24 w 25"/>
                <a:gd name="T7" fmla="*/ 11 h 22"/>
                <a:gd name="T8" fmla="*/ 18 w 25"/>
                <a:gd name="T9" fmla="*/ 21 h 22"/>
                <a:gd name="T10" fmla="*/ 0 60000 65536"/>
                <a:gd name="T11" fmla="*/ 0 60000 65536"/>
                <a:gd name="T12" fmla="*/ 0 60000 65536"/>
                <a:gd name="T13" fmla="*/ 0 60000 65536"/>
                <a:gd name="T14" fmla="*/ 0 60000 65536"/>
                <a:gd name="T15" fmla="*/ 0 w 25"/>
                <a:gd name="T16" fmla="*/ 0 h 22"/>
                <a:gd name="T17" fmla="*/ 25 w 25"/>
                <a:gd name="T18" fmla="*/ 22 h 22"/>
              </a:gdLst>
              <a:ahLst/>
              <a:cxnLst>
                <a:cxn ang="T10">
                  <a:pos x="T0" y="T1"/>
                </a:cxn>
                <a:cxn ang="T11">
                  <a:pos x="T2" y="T3"/>
                </a:cxn>
                <a:cxn ang="T12">
                  <a:pos x="T4" y="T5"/>
                </a:cxn>
                <a:cxn ang="T13">
                  <a:pos x="T6" y="T7"/>
                </a:cxn>
                <a:cxn ang="T14">
                  <a:pos x="T8" y="T9"/>
                </a:cxn>
              </a:cxnLst>
              <a:rect l="T15" t="T16" r="T17" b="T18"/>
              <a:pathLst>
                <a:path w="25" h="22">
                  <a:moveTo>
                    <a:pt x="18" y="21"/>
                  </a:moveTo>
                  <a:lnTo>
                    <a:pt x="0" y="9"/>
                  </a:lnTo>
                  <a:lnTo>
                    <a:pt x="6" y="0"/>
                  </a:lnTo>
                  <a:lnTo>
                    <a:pt x="24" y="11"/>
                  </a:lnTo>
                  <a:lnTo>
                    <a:pt x="18" y="2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379" name="Freeform 64"/>
            <p:cNvSpPr>
              <a:spLocks/>
            </p:cNvSpPr>
            <p:nvPr/>
          </p:nvSpPr>
          <p:spPr bwMode="auto">
            <a:xfrm>
              <a:off x="1530" y="2173"/>
              <a:ext cx="26" cy="22"/>
            </a:xfrm>
            <a:custGeom>
              <a:avLst/>
              <a:gdLst>
                <a:gd name="T0" fmla="*/ 19 w 26"/>
                <a:gd name="T1" fmla="*/ 21 h 22"/>
                <a:gd name="T2" fmla="*/ 0 w 26"/>
                <a:gd name="T3" fmla="*/ 9 h 22"/>
                <a:gd name="T4" fmla="*/ 6 w 26"/>
                <a:gd name="T5" fmla="*/ 0 h 22"/>
                <a:gd name="T6" fmla="*/ 25 w 26"/>
                <a:gd name="T7" fmla="*/ 12 h 22"/>
                <a:gd name="T8" fmla="*/ 19 w 26"/>
                <a:gd name="T9" fmla="*/ 21 h 22"/>
                <a:gd name="T10" fmla="*/ 0 60000 65536"/>
                <a:gd name="T11" fmla="*/ 0 60000 65536"/>
                <a:gd name="T12" fmla="*/ 0 60000 65536"/>
                <a:gd name="T13" fmla="*/ 0 60000 65536"/>
                <a:gd name="T14" fmla="*/ 0 60000 65536"/>
                <a:gd name="T15" fmla="*/ 0 w 26"/>
                <a:gd name="T16" fmla="*/ 0 h 22"/>
                <a:gd name="T17" fmla="*/ 26 w 26"/>
                <a:gd name="T18" fmla="*/ 22 h 22"/>
              </a:gdLst>
              <a:ahLst/>
              <a:cxnLst>
                <a:cxn ang="T10">
                  <a:pos x="T0" y="T1"/>
                </a:cxn>
                <a:cxn ang="T11">
                  <a:pos x="T2" y="T3"/>
                </a:cxn>
                <a:cxn ang="T12">
                  <a:pos x="T4" y="T5"/>
                </a:cxn>
                <a:cxn ang="T13">
                  <a:pos x="T6" y="T7"/>
                </a:cxn>
                <a:cxn ang="T14">
                  <a:pos x="T8" y="T9"/>
                </a:cxn>
              </a:cxnLst>
              <a:rect l="T15" t="T16" r="T17" b="T18"/>
              <a:pathLst>
                <a:path w="26" h="22">
                  <a:moveTo>
                    <a:pt x="19" y="21"/>
                  </a:moveTo>
                  <a:lnTo>
                    <a:pt x="0" y="9"/>
                  </a:lnTo>
                  <a:lnTo>
                    <a:pt x="6" y="0"/>
                  </a:lnTo>
                  <a:lnTo>
                    <a:pt x="25" y="12"/>
                  </a:lnTo>
                  <a:lnTo>
                    <a:pt x="19" y="2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380" name="Freeform 65"/>
            <p:cNvSpPr>
              <a:spLocks/>
            </p:cNvSpPr>
            <p:nvPr/>
          </p:nvSpPr>
          <p:spPr bwMode="auto">
            <a:xfrm>
              <a:off x="1511" y="2159"/>
              <a:ext cx="26" cy="24"/>
            </a:xfrm>
            <a:custGeom>
              <a:avLst/>
              <a:gdLst>
                <a:gd name="T0" fmla="*/ 19 w 26"/>
                <a:gd name="T1" fmla="*/ 23 h 24"/>
                <a:gd name="T2" fmla="*/ 0 w 26"/>
                <a:gd name="T3" fmla="*/ 10 h 24"/>
                <a:gd name="T4" fmla="*/ 7 w 26"/>
                <a:gd name="T5" fmla="*/ 0 h 24"/>
                <a:gd name="T6" fmla="*/ 25 w 26"/>
                <a:gd name="T7" fmla="*/ 14 h 24"/>
                <a:gd name="T8" fmla="*/ 19 w 26"/>
                <a:gd name="T9" fmla="*/ 23 h 24"/>
                <a:gd name="T10" fmla="*/ 0 60000 65536"/>
                <a:gd name="T11" fmla="*/ 0 60000 65536"/>
                <a:gd name="T12" fmla="*/ 0 60000 65536"/>
                <a:gd name="T13" fmla="*/ 0 60000 65536"/>
                <a:gd name="T14" fmla="*/ 0 60000 65536"/>
                <a:gd name="T15" fmla="*/ 0 w 26"/>
                <a:gd name="T16" fmla="*/ 0 h 24"/>
                <a:gd name="T17" fmla="*/ 26 w 26"/>
                <a:gd name="T18" fmla="*/ 24 h 24"/>
              </a:gdLst>
              <a:ahLst/>
              <a:cxnLst>
                <a:cxn ang="T10">
                  <a:pos x="T0" y="T1"/>
                </a:cxn>
                <a:cxn ang="T11">
                  <a:pos x="T2" y="T3"/>
                </a:cxn>
                <a:cxn ang="T12">
                  <a:pos x="T4" y="T5"/>
                </a:cxn>
                <a:cxn ang="T13">
                  <a:pos x="T6" y="T7"/>
                </a:cxn>
                <a:cxn ang="T14">
                  <a:pos x="T8" y="T9"/>
                </a:cxn>
              </a:cxnLst>
              <a:rect l="T15" t="T16" r="T17" b="T18"/>
              <a:pathLst>
                <a:path w="26" h="24">
                  <a:moveTo>
                    <a:pt x="19" y="23"/>
                  </a:moveTo>
                  <a:lnTo>
                    <a:pt x="0" y="10"/>
                  </a:lnTo>
                  <a:lnTo>
                    <a:pt x="7" y="0"/>
                  </a:lnTo>
                  <a:lnTo>
                    <a:pt x="25" y="14"/>
                  </a:lnTo>
                  <a:lnTo>
                    <a:pt x="19" y="2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381" name="Freeform 66"/>
            <p:cNvSpPr>
              <a:spLocks/>
            </p:cNvSpPr>
            <p:nvPr/>
          </p:nvSpPr>
          <p:spPr bwMode="auto">
            <a:xfrm>
              <a:off x="1492" y="2145"/>
              <a:ext cx="27" cy="25"/>
            </a:xfrm>
            <a:custGeom>
              <a:avLst/>
              <a:gdLst>
                <a:gd name="T0" fmla="*/ 19 w 27"/>
                <a:gd name="T1" fmla="*/ 24 h 25"/>
                <a:gd name="T2" fmla="*/ 0 w 27"/>
                <a:gd name="T3" fmla="*/ 9 h 25"/>
                <a:gd name="T4" fmla="*/ 7 w 27"/>
                <a:gd name="T5" fmla="*/ 0 h 25"/>
                <a:gd name="T6" fmla="*/ 26 w 27"/>
                <a:gd name="T7" fmla="*/ 14 h 25"/>
                <a:gd name="T8" fmla="*/ 19 w 27"/>
                <a:gd name="T9" fmla="*/ 24 h 25"/>
                <a:gd name="T10" fmla="*/ 0 60000 65536"/>
                <a:gd name="T11" fmla="*/ 0 60000 65536"/>
                <a:gd name="T12" fmla="*/ 0 60000 65536"/>
                <a:gd name="T13" fmla="*/ 0 60000 65536"/>
                <a:gd name="T14" fmla="*/ 0 60000 65536"/>
                <a:gd name="T15" fmla="*/ 0 w 27"/>
                <a:gd name="T16" fmla="*/ 0 h 25"/>
                <a:gd name="T17" fmla="*/ 27 w 27"/>
                <a:gd name="T18" fmla="*/ 25 h 25"/>
              </a:gdLst>
              <a:ahLst/>
              <a:cxnLst>
                <a:cxn ang="T10">
                  <a:pos x="T0" y="T1"/>
                </a:cxn>
                <a:cxn ang="T11">
                  <a:pos x="T2" y="T3"/>
                </a:cxn>
                <a:cxn ang="T12">
                  <a:pos x="T4" y="T5"/>
                </a:cxn>
                <a:cxn ang="T13">
                  <a:pos x="T6" y="T7"/>
                </a:cxn>
                <a:cxn ang="T14">
                  <a:pos x="T8" y="T9"/>
                </a:cxn>
              </a:cxnLst>
              <a:rect l="T15" t="T16" r="T17" b="T18"/>
              <a:pathLst>
                <a:path w="27" h="25">
                  <a:moveTo>
                    <a:pt x="19" y="24"/>
                  </a:moveTo>
                  <a:lnTo>
                    <a:pt x="0" y="9"/>
                  </a:lnTo>
                  <a:lnTo>
                    <a:pt x="7" y="0"/>
                  </a:lnTo>
                  <a:lnTo>
                    <a:pt x="26" y="14"/>
                  </a:lnTo>
                  <a:lnTo>
                    <a:pt x="19" y="2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382" name="Freeform 67"/>
            <p:cNvSpPr>
              <a:spLocks/>
            </p:cNvSpPr>
            <p:nvPr/>
          </p:nvSpPr>
          <p:spPr bwMode="auto">
            <a:xfrm>
              <a:off x="1474" y="2130"/>
              <a:ext cx="26" cy="25"/>
            </a:xfrm>
            <a:custGeom>
              <a:avLst/>
              <a:gdLst>
                <a:gd name="T0" fmla="*/ 18 w 26"/>
                <a:gd name="T1" fmla="*/ 24 h 25"/>
                <a:gd name="T2" fmla="*/ 0 w 26"/>
                <a:gd name="T3" fmla="*/ 8 h 25"/>
                <a:gd name="T4" fmla="*/ 8 w 26"/>
                <a:gd name="T5" fmla="*/ 0 h 25"/>
                <a:gd name="T6" fmla="*/ 25 w 26"/>
                <a:gd name="T7" fmla="*/ 15 h 25"/>
                <a:gd name="T8" fmla="*/ 18 w 26"/>
                <a:gd name="T9" fmla="*/ 24 h 25"/>
                <a:gd name="T10" fmla="*/ 0 60000 65536"/>
                <a:gd name="T11" fmla="*/ 0 60000 65536"/>
                <a:gd name="T12" fmla="*/ 0 60000 65536"/>
                <a:gd name="T13" fmla="*/ 0 60000 65536"/>
                <a:gd name="T14" fmla="*/ 0 60000 65536"/>
                <a:gd name="T15" fmla="*/ 0 w 26"/>
                <a:gd name="T16" fmla="*/ 0 h 25"/>
                <a:gd name="T17" fmla="*/ 26 w 26"/>
                <a:gd name="T18" fmla="*/ 25 h 25"/>
              </a:gdLst>
              <a:ahLst/>
              <a:cxnLst>
                <a:cxn ang="T10">
                  <a:pos x="T0" y="T1"/>
                </a:cxn>
                <a:cxn ang="T11">
                  <a:pos x="T2" y="T3"/>
                </a:cxn>
                <a:cxn ang="T12">
                  <a:pos x="T4" y="T5"/>
                </a:cxn>
                <a:cxn ang="T13">
                  <a:pos x="T6" y="T7"/>
                </a:cxn>
                <a:cxn ang="T14">
                  <a:pos x="T8" y="T9"/>
                </a:cxn>
              </a:cxnLst>
              <a:rect l="T15" t="T16" r="T17" b="T18"/>
              <a:pathLst>
                <a:path w="26" h="25">
                  <a:moveTo>
                    <a:pt x="18" y="24"/>
                  </a:moveTo>
                  <a:lnTo>
                    <a:pt x="0" y="8"/>
                  </a:lnTo>
                  <a:lnTo>
                    <a:pt x="8" y="0"/>
                  </a:lnTo>
                  <a:lnTo>
                    <a:pt x="25" y="15"/>
                  </a:lnTo>
                  <a:lnTo>
                    <a:pt x="18" y="2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383" name="Freeform 68"/>
            <p:cNvSpPr>
              <a:spLocks/>
            </p:cNvSpPr>
            <p:nvPr/>
          </p:nvSpPr>
          <p:spPr bwMode="auto">
            <a:xfrm>
              <a:off x="1456" y="2113"/>
              <a:ext cx="27" cy="26"/>
            </a:xfrm>
            <a:custGeom>
              <a:avLst/>
              <a:gdLst>
                <a:gd name="T0" fmla="*/ 18 w 27"/>
                <a:gd name="T1" fmla="*/ 25 h 26"/>
                <a:gd name="T2" fmla="*/ 0 w 27"/>
                <a:gd name="T3" fmla="*/ 8 h 26"/>
                <a:gd name="T4" fmla="*/ 9 w 27"/>
                <a:gd name="T5" fmla="*/ 0 h 26"/>
                <a:gd name="T6" fmla="*/ 26 w 27"/>
                <a:gd name="T7" fmla="*/ 17 h 26"/>
                <a:gd name="T8" fmla="*/ 18 w 27"/>
                <a:gd name="T9" fmla="*/ 25 h 26"/>
                <a:gd name="T10" fmla="*/ 0 60000 65536"/>
                <a:gd name="T11" fmla="*/ 0 60000 65536"/>
                <a:gd name="T12" fmla="*/ 0 60000 65536"/>
                <a:gd name="T13" fmla="*/ 0 60000 65536"/>
                <a:gd name="T14" fmla="*/ 0 60000 65536"/>
                <a:gd name="T15" fmla="*/ 0 w 27"/>
                <a:gd name="T16" fmla="*/ 0 h 26"/>
                <a:gd name="T17" fmla="*/ 27 w 27"/>
                <a:gd name="T18" fmla="*/ 26 h 26"/>
              </a:gdLst>
              <a:ahLst/>
              <a:cxnLst>
                <a:cxn ang="T10">
                  <a:pos x="T0" y="T1"/>
                </a:cxn>
                <a:cxn ang="T11">
                  <a:pos x="T2" y="T3"/>
                </a:cxn>
                <a:cxn ang="T12">
                  <a:pos x="T4" y="T5"/>
                </a:cxn>
                <a:cxn ang="T13">
                  <a:pos x="T6" y="T7"/>
                </a:cxn>
                <a:cxn ang="T14">
                  <a:pos x="T8" y="T9"/>
                </a:cxn>
              </a:cxnLst>
              <a:rect l="T15" t="T16" r="T17" b="T18"/>
              <a:pathLst>
                <a:path w="27" h="26">
                  <a:moveTo>
                    <a:pt x="18" y="25"/>
                  </a:moveTo>
                  <a:lnTo>
                    <a:pt x="0" y="8"/>
                  </a:lnTo>
                  <a:lnTo>
                    <a:pt x="9" y="0"/>
                  </a:lnTo>
                  <a:lnTo>
                    <a:pt x="26" y="17"/>
                  </a:lnTo>
                  <a:lnTo>
                    <a:pt x="18" y="25"/>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384" name="Freeform 69"/>
            <p:cNvSpPr>
              <a:spLocks/>
            </p:cNvSpPr>
            <p:nvPr/>
          </p:nvSpPr>
          <p:spPr bwMode="auto">
            <a:xfrm>
              <a:off x="1439" y="2094"/>
              <a:ext cx="27" cy="28"/>
            </a:xfrm>
            <a:custGeom>
              <a:avLst/>
              <a:gdLst>
                <a:gd name="T0" fmla="*/ 17 w 27"/>
                <a:gd name="T1" fmla="*/ 27 h 28"/>
                <a:gd name="T2" fmla="*/ 0 w 27"/>
                <a:gd name="T3" fmla="*/ 8 h 28"/>
                <a:gd name="T4" fmla="*/ 9 w 27"/>
                <a:gd name="T5" fmla="*/ 0 h 28"/>
                <a:gd name="T6" fmla="*/ 26 w 27"/>
                <a:gd name="T7" fmla="*/ 19 h 28"/>
                <a:gd name="T8" fmla="*/ 17 w 27"/>
                <a:gd name="T9" fmla="*/ 27 h 28"/>
                <a:gd name="T10" fmla="*/ 0 60000 65536"/>
                <a:gd name="T11" fmla="*/ 0 60000 65536"/>
                <a:gd name="T12" fmla="*/ 0 60000 65536"/>
                <a:gd name="T13" fmla="*/ 0 60000 65536"/>
                <a:gd name="T14" fmla="*/ 0 60000 65536"/>
                <a:gd name="T15" fmla="*/ 0 w 27"/>
                <a:gd name="T16" fmla="*/ 0 h 28"/>
                <a:gd name="T17" fmla="*/ 27 w 27"/>
                <a:gd name="T18" fmla="*/ 28 h 28"/>
              </a:gdLst>
              <a:ahLst/>
              <a:cxnLst>
                <a:cxn ang="T10">
                  <a:pos x="T0" y="T1"/>
                </a:cxn>
                <a:cxn ang="T11">
                  <a:pos x="T2" y="T3"/>
                </a:cxn>
                <a:cxn ang="T12">
                  <a:pos x="T4" y="T5"/>
                </a:cxn>
                <a:cxn ang="T13">
                  <a:pos x="T6" y="T7"/>
                </a:cxn>
                <a:cxn ang="T14">
                  <a:pos x="T8" y="T9"/>
                </a:cxn>
              </a:cxnLst>
              <a:rect l="T15" t="T16" r="T17" b="T18"/>
              <a:pathLst>
                <a:path w="27" h="28">
                  <a:moveTo>
                    <a:pt x="17" y="27"/>
                  </a:moveTo>
                  <a:lnTo>
                    <a:pt x="0" y="8"/>
                  </a:lnTo>
                  <a:lnTo>
                    <a:pt x="9" y="0"/>
                  </a:lnTo>
                  <a:lnTo>
                    <a:pt x="26" y="19"/>
                  </a:lnTo>
                  <a:lnTo>
                    <a:pt x="17" y="27"/>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385" name="Freeform 70"/>
            <p:cNvSpPr>
              <a:spLocks/>
            </p:cNvSpPr>
            <p:nvPr/>
          </p:nvSpPr>
          <p:spPr bwMode="auto">
            <a:xfrm>
              <a:off x="1423" y="2076"/>
              <a:ext cx="26" cy="27"/>
            </a:xfrm>
            <a:custGeom>
              <a:avLst/>
              <a:gdLst>
                <a:gd name="T0" fmla="*/ 16 w 26"/>
                <a:gd name="T1" fmla="*/ 26 h 27"/>
                <a:gd name="T2" fmla="*/ 0 w 26"/>
                <a:gd name="T3" fmla="*/ 7 h 27"/>
                <a:gd name="T4" fmla="*/ 8 w 26"/>
                <a:gd name="T5" fmla="*/ 0 h 27"/>
                <a:gd name="T6" fmla="*/ 25 w 26"/>
                <a:gd name="T7" fmla="*/ 18 h 27"/>
                <a:gd name="T8" fmla="*/ 16 w 26"/>
                <a:gd name="T9" fmla="*/ 26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16" y="26"/>
                  </a:moveTo>
                  <a:lnTo>
                    <a:pt x="0" y="7"/>
                  </a:lnTo>
                  <a:lnTo>
                    <a:pt x="8" y="0"/>
                  </a:lnTo>
                  <a:lnTo>
                    <a:pt x="25" y="18"/>
                  </a:lnTo>
                  <a:lnTo>
                    <a:pt x="16" y="2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386" name="Freeform 71"/>
            <p:cNvSpPr>
              <a:spLocks/>
            </p:cNvSpPr>
            <p:nvPr/>
          </p:nvSpPr>
          <p:spPr bwMode="auto">
            <a:xfrm>
              <a:off x="1407" y="2057"/>
              <a:ext cx="25" cy="27"/>
            </a:xfrm>
            <a:custGeom>
              <a:avLst/>
              <a:gdLst>
                <a:gd name="T0" fmla="*/ 16 w 25"/>
                <a:gd name="T1" fmla="*/ 26 h 27"/>
                <a:gd name="T2" fmla="*/ 0 w 25"/>
                <a:gd name="T3" fmla="*/ 6 h 27"/>
                <a:gd name="T4" fmla="*/ 10 w 25"/>
                <a:gd name="T5" fmla="*/ 0 h 27"/>
                <a:gd name="T6" fmla="*/ 24 w 25"/>
                <a:gd name="T7" fmla="*/ 19 h 27"/>
                <a:gd name="T8" fmla="*/ 16 w 25"/>
                <a:gd name="T9" fmla="*/ 26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16" y="26"/>
                  </a:moveTo>
                  <a:lnTo>
                    <a:pt x="0" y="6"/>
                  </a:lnTo>
                  <a:lnTo>
                    <a:pt x="10" y="0"/>
                  </a:lnTo>
                  <a:lnTo>
                    <a:pt x="24" y="19"/>
                  </a:lnTo>
                  <a:lnTo>
                    <a:pt x="16" y="2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387" name="Freeform 72"/>
            <p:cNvSpPr>
              <a:spLocks/>
            </p:cNvSpPr>
            <p:nvPr/>
          </p:nvSpPr>
          <p:spPr bwMode="auto">
            <a:xfrm>
              <a:off x="1393" y="2037"/>
              <a:ext cx="25" cy="27"/>
            </a:xfrm>
            <a:custGeom>
              <a:avLst/>
              <a:gdLst>
                <a:gd name="T0" fmla="*/ 14 w 25"/>
                <a:gd name="T1" fmla="*/ 26 h 27"/>
                <a:gd name="T2" fmla="*/ 0 w 25"/>
                <a:gd name="T3" fmla="*/ 6 h 27"/>
                <a:gd name="T4" fmla="*/ 9 w 25"/>
                <a:gd name="T5" fmla="*/ 0 h 27"/>
                <a:gd name="T6" fmla="*/ 24 w 25"/>
                <a:gd name="T7" fmla="*/ 20 h 27"/>
                <a:gd name="T8" fmla="*/ 14 w 25"/>
                <a:gd name="T9" fmla="*/ 26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14" y="26"/>
                  </a:moveTo>
                  <a:lnTo>
                    <a:pt x="0" y="6"/>
                  </a:lnTo>
                  <a:lnTo>
                    <a:pt x="9" y="0"/>
                  </a:lnTo>
                  <a:lnTo>
                    <a:pt x="24" y="20"/>
                  </a:lnTo>
                  <a:lnTo>
                    <a:pt x="14" y="2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388" name="Freeform 73"/>
            <p:cNvSpPr>
              <a:spLocks/>
            </p:cNvSpPr>
            <p:nvPr/>
          </p:nvSpPr>
          <p:spPr bwMode="auto">
            <a:xfrm>
              <a:off x="1379" y="2016"/>
              <a:ext cx="24" cy="28"/>
            </a:xfrm>
            <a:custGeom>
              <a:avLst/>
              <a:gdLst>
                <a:gd name="T0" fmla="*/ 14 w 24"/>
                <a:gd name="T1" fmla="*/ 27 h 28"/>
                <a:gd name="T2" fmla="*/ 0 w 24"/>
                <a:gd name="T3" fmla="*/ 6 h 28"/>
                <a:gd name="T4" fmla="*/ 10 w 24"/>
                <a:gd name="T5" fmla="*/ 0 h 28"/>
                <a:gd name="T6" fmla="*/ 23 w 24"/>
                <a:gd name="T7" fmla="*/ 21 h 28"/>
                <a:gd name="T8" fmla="*/ 14 w 24"/>
                <a:gd name="T9" fmla="*/ 27 h 28"/>
                <a:gd name="T10" fmla="*/ 0 60000 65536"/>
                <a:gd name="T11" fmla="*/ 0 60000 65536"/>
                <a:gd name="T12" fmla="*/ 0 60000 65536"/>
                <a:gd name="T13" fmla="*/ 0 60000 65536"/>
                <a:gd name="T14" fmla="*/ 0 60000 65536"/>
                <a:gd name="T15" fmla="*/ 0 w 24"/>
                <a:gd name="T16" fmla="*/ 0 h 28"/>
                <a:gd name="T17" fmla="*/ 24 w 24"/>
                <a:gd name="T18" fmla="*/ 28 h 28"/>
              </a:gdLst>
              <a:ahLst/>
              <a:cxnLst>
                <a:cxn ang="T10">
                  <a:pos x="T0" y="T1"/>
                </a:cxn>
                <a:cxn ang="T11">
                  <a:pos x="T2" y="T3"/>
                </a:cxn>
                <a:cxn ang="T12">
                  <a:pos x="T4" y="T5"/>
                </a:cxn>
                <a:cxn ang="T13">
                  <a:pos x="T6" y="T7"/>
                </a:cxn>
                <a:cxn ang="T14">
                  <a:pos x="T8" y="T9"/>
                </a:cxn>
              </a:cxnLst>
              <a:rect l="T15" t="T16" r="T17" b="T18"/>
              <a:pathLst>
                <a:path w="24" h="28">
                  <a:moveTo>
                    <a:pt x="14" y="27"/>
                  </a:moveTo>
                  <a:lnTo>
                    <a:pt x="0" y="6"/>
                  </a:lnTo>
                  <a:lnTo>
                    <a:pt x="10" y="0"/>
                  </a:lnTo>
                  <a:lnTo>
                    <a:pt x="23" y="21"/>
                  </a:lnTo>
                  <a:lnTo>
                    <a:pt x="14" y="27"/>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389" name="Freeform 74"/>
            <p:cNvSpPr>
              <a:spLocks/>
            </p:cNvSpPr>
            <p:nvPr/>
          </p:nvSpPr>
          <p:spPr bwMode="auto">
            <a:xfrm>
              <a:off x="1366" y="1995"/>
              <a:ext cx="24" cy="28"/>
            </a:xfrm>
            <a:custGeom>
              <a:avLst/>
              <a:gdLst>
                <a:gd name="T0" fmla="*/ 13 w 24"/>
                <a:gd name="T1" fmla="*/ 27 h 28"/>
                <a:gd name="T2" fmla="*/ 0 w 24"/>
                <a:gd name="T3" fmla="*/ 6 h 28"/>
                <a:gd name="T4" fmla="*/ 11 w 24"/>
                <a:gd name="T5" fmla="*/ 0 h 28"/>
                <a:gd name="T6" fmla="*/ 23 w 24"/>
                <a:gd name="T7" fmla="*/ 21 h 28"/>
                <a:gd name="T8" fmla="*/ 13 w 24"/>
                <a:gd name="T9" fmla="*/ 27 h 28"/>
                <a:gd name="T10" fmla="*/ 0 60000 65536"/>
                <a:gd name="T11" fmla="*/ 0 60000 65536"/>
                <a:gd name="T12" fmla="*/ 0 60000 65536"/>
                <a:gd name="T13" fmla="*/ 0 60000 65536"/>
                <a:gd name="T14" fmla="*/ 0 60000 65536"/>
                <a:gd name="T15" fmla="*/ 0 w 24"/>
                <a:gd name="T16" fmla="*/ 0 h 28"/>
                <a:gd name="T17" fmla="*/ 24 w 24"/>
                <a:gd name="T18" fmla="*/ 28 h 28"/>
              </a:gdLst>
              <a:ahLst/>
              <a:cxnLst>
                <a:cxn ang="T10">
                  <a:pos x="T0" y="T1"/>
                </a:cxn>
                <a:cxn ang="T11">
                  <a:pos x="T2" y="T3"/>
                </a:cxn>
                <a:cxn ang="T12">
                  <a:pos x="T4" y="T5"/>
                </a:cxn>
                <a:cxn ang="T13">
                  <a:pos x="T6" y="T7"/>
                </a:cxn>
                <a:cxn ang="T14">
                  <a:pos x="T8" y="T9"/>
                </a:cxn>
              </a:cxnLst>
              <a:rect l="T15" t="T16" r="T17" b="T18"/>
              <a:pathLst>
                <a:path w="24" h="28">
                  <a:moveTo>
                    <a:pt x="13" y="27"/>
                  </a:moveTo>
                  <a:lnTo>
                    <a:pt x="0" y="6"/>
                  </a:lnTo>
                  <a:lnTo>
                    <a:pt x="11" y="0"/>
                  </a:lnTo>
                  <a:lnTo>
                    <a:pt x="23" y="21"/>
                  </a:lnTo>
                  <a:lnTo>
                    <a:pt x="13" y="27"/>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390" name="Freeform 75"/>
            <p:cNvSpPr>
              <a:spLocks/>
            </p:cNvSpPr>
            <p:nvPr/>
          </p:nvSpPr>
          <p:spPr bwMode="auto">
            <a:xfrm>
              <a:off x="1355" y="1975"/>
              <a:ext cx="23" cy="27"/>
            </a:xfrm>
            <a:custGeom>
              <a:avLst/>
              <a:gdLst>
                <a:gd name="T0" fmla="*/ 11 w 23"/>
                <a:gd name="T1" fmla="*/ 26 h 27"/>
                <a:gd name="T2" fmla="*/ 0 w 23"/>
                <a:gd name="T3" fmla="*/ 5 h 27"/>
                <a:gd name="T4" fmla="*/ 11 w 23"/>
                <a:gd name="T5" fmla="*/ 0 h 27"/>
                <a:gd name="T6" fmla="*/ 22 w 23"/>
                <a:gd name="T7" fmla="*/ 20 h 27"/>
                <a:gd name="T8" fmla="*/ 11 w 23"/>
                <a:gd name="T9" fmla="*/ 26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11" y="26"/>
                  </a:moveTo>
                  <a:lnTo>
                    <a:pt x="0" y="5"/>
                  </a:lnTo>
                  <a:lnTo>
                    <a:pt x="11" y="0"/>
                  </a:lnTo>
                  <a:lnTo>
                    <a:pt x="22" y="20"/>
                  </a:lnTo>
                  <a:lnTo>
                    <a:pt x="11" y="2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391" name="Freeform 76"/>
            <p:cNvSpPr>
              <a:spLocks/>
            </p:cNvSpPr>
            <p:nvPr/>
          </p:nvSpPr>
          <p:spPr bwMode="auto">
            <a:xfrm>
              <a:off x="1346" y="1954"/>
              <a:ext cx="21" cy="27"/>
            </a:xfrm>
            <a:custGeom>
              <a:avLst/>
              <a:gdLst>
                <a:gd name="T0" fmla="*/ 9 w 21"/>
                <a:gd name="T1" fmla="*/ 26 h 27"/>
                <a:gd name="T2" fmla="*/ 0 w 21"/>
                <a:gd name="T3" fmla="*/ 4 h 27"/>
                <a:gd name="T4" fmla="*/ 10 w 21"/>
                <a:gd name="T5" fmla="*/ 0 h 27"/>
                <a:gd name="T6" fmla="*/ 20 w 21"/>
                <a:gd name="T7" fmla="*/ 21 h 27"/>
                <a:gd name="T8" fmla="*/ 9 w 21"/>
                <a:gd name="T9" fmla="*/ 26 h 27"/>
                <a:gd name="T10" fmla="*/ 0 60000 65536"/>
                <a:gd name="T11" fmla="*/ 0 60000 65536"/>
                <a:gd name="T12" fmla="*/ 0 60000 65536"/>
                <a:gd name="T13" fmla="*/ 0 60000 65536"/>
                <a:gd name="T14" fmla="*/ 0 60000 65536"/>
                <a:gd name="T15" fmla="*/ 0 w 21"/>
                <a:gd name="T16" fmla="*/ 0 h 27"/>
                <a:gd name="T17" fmla="*/ 21 w 21"/>
                <a:gd name="T18" fmla="*/ 27 h 27"/>
              </a:gdLst>
              <a:ahLst/>
              <a:cxnLst>
                <a:cxn ang="T10">
                  <a:pos x="T0" y="T1"/>
                </a:cxn>
                <a:cxn ang="T11">
                  <a:pos x="T2" y="T3"/>
                </a:cxn>
                <a:cxn ang="T12">
                  <a:pos x="T4" y="T5"/>
                </a:cxn>
                <a:cxn ang="T13">
                  <a:pos x="T6" y="T7"/>
                </a:cxn>
                <a:cxn ang="T14">
                  <a:pos x="T8" y="T9"/>
                </a:cxn>
              </a:cxnLst>
              <a:rect l="T15" t="T16" r="T17" b="T18"/>
              <a:pathLst>
                <a:path w="21" h="27">
                  <a:moveTo>
                    <a:pt x="9" y="26"/>
                  </a:moveTo>
                  <a:lnTo>
                    <a:pt x="0" y="4"/>
                  </a:lnTo>
                  <a:lnTo>
                    <a:pt x="10" y="0"/>
                  </a:lnTo>
                  <a:lnTo>
                    <a:pt x="20" y="21"/>
                  </a:lnTo>
                  <a:lnTo>
                    <a:pt x="9" y="2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392" name="Freeform 77"/>
            <p:cNvSpPr>
              <a:spLocks/>
            </p:cNvSpPr>
            <p:nvPr/>
          </p:nvSpPr>
          <p:spPr bwMode="auto">
            <a:xfrm>
              <a:off x="1337" y="1933"/>
              <a:ext cx="20" cy="26"/>
            </a:xfrm>
            <a:custGeom>
              <a:avLst/>
              <a:gdLst>
                <a:gd name="T0" fmla="*/ 9 w 20"/>
                <a:gd name="T1" fmla="*/ 25 h 26"/>
                <a:gd name="T2" fmla="*/ 0 w 20"/>
                <a:gd name="T3" fmla="*/ 4 h 26"/>
                <a:gd name="T4" fmla="*/ 10 w 20"/>
                <a:gd name="T5" fmla="*/ 0 h 26"/>
                <a:gd name="T6" fmla="*/ 19 w 20"/>
                <a:gd name="T7" fmla="*/ 21 h 26"/>
                <a:gd name="T8" fmla="*/ 9 w 20"/>
                <a:gd name="T9" fmla="*/ 25 h 26"/>
                <a:gd name="T10" fmla="*/ 0 60000 65536"/>
                <a:gd name="T11" fmla="*/ 0 60000 65536"/>
                <a:gd name="T12" fmla="*/ 0 60000 65536"/>
                <a:gd name="T13" fmla="*/ 0 60000 65536"/>
                <a:gd name="T14" fmla="*/ 0 60000 65536"/>
                <a:gd name="T15" fmla="*/ 0 w 20"/>
                <a:gd name="T16" fmla="*/ 0 h 26"/>
                <a:gd name="T17" fmla="*/ 20 w 20"/>
                <a:gd name="T18" fmla="*/ 26 h 26"/>
              </a:gdLst>
              <a:ahLst/>
              <a:cxnLst>
                <a:cxn ang="T10">
                  <a:pos x="T0" y="T1"/>
                </a:cxn>
                <a:cxn ang="T11">
                  <a:pos x="T2" y="T3"/>
                </a:cxn>
                <a:cxn ang="T12">
                  <a:pos x="T4" y="T5"/>
                </a:cxn>
                <a:cxn ang="T13">
                  <a:pos x="T6" y="T7"/>
                </a:cxn>
                <a:cxn ang="T14">
                  <a:pos x="T8" y="T9"/>
                </a:cxn>
              </a:cxnLst>
              <a:rect l="T15" t="T16" r="T17" b="T18"/>
              <a:pathLst>
                <a:path w="20" h="26">
                  <a:moveTo>
                    <a:pt x="9" y="25"/>
                  </a:moveTo>
                  <a:lnTo>
                    <a:pt x="0" y="4"/>
                  </a:lnTo>
                  <a:lnTo>
                    <a:pt x="10" y="0"/>
                  </a:lnTo>
                  <a:lnTo>
                    <a:pt x="19" y="21"/>
                  </a:lnTo>
                  <a:lnTo>
                    <a:pt x="9" y="25"/>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393" name="Freeform 78"/>
            <p:cNvSpPr>
              <a:spLocks/>
            </p:cNvSpPr>
            <p:nvPr/>
          </p:nvSpPr>
          <p:spPr bwMode="auto">
            <a:xfrm>
              <a:off x="1330" y="1912"/>
              <a:ext cx="18" cy="26"/>
            </a:xfrm>
            <a:custGeom>
              <a:avLst/>
              <a:gdLst>
                <a:gd name="T0" fmla="*/ 7 w 18"/>
                <a:gd name="T1" fmla="*/ 25 h 26"/>
                <a:gd name="T2" fmla="*/ 0 w 18"/>
                <a:gd name="T3" fmla="*/ 3 h 26"/>
                <a:gd name="T4" fmla="*/ 10 w 18"/>
                <a:gd name="T5" fmla="*/ 0 h 26"/>
                <a:gd name="T6" fmla="*/ 17 w 18"/>
                <a:gd name="T7" fmla="*/ 21 h 26"/>
                <a:gd name="T8" fmla="*/ 7 w 18"/>
                <a:gd name="T9" fmla="*/ 25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7" y="25"/>
                  </a:moveTo>
                  <a:lnTo>
                    <a:pt x="0" y="3"/>
                  </a:lnTo>
                  <a:lnTo>
                    <a:pt x="10" y="0"/>
                  </a:lnTo>
                  <a:lnTo>
                    <a:pt x="17" y="21"/>
                  </a:lnTo>
                  <a:lnTo>
                    <a:pt x="7" y="25"/>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394" name="Freeform 79"/>
            <p:cNvSpPr>
              <a:spLocks/>
            </p:cNvSpPr>
            <p:nvPr/>
          </p:nvSpPr>
          <p:spPr bwMode="auto">
            <a:xfrm>
              <a:off x="1323" y="1891"/>
              <a:ext cx="18" cy="25"/>
            </a:xfrm>
            <a:custGeom>
              <a:avLst/>
              <a:gdLst>
                <a:gd name="T0" fmla="*/ 7 w 18"/>
                <a:gd name="T1" fmla="*/ 24 h 25"/>
                <a:gd name="T2" fmla="*/ 0 w 18"/>
                <a:gd name="T3" fmla="*/ 3 h 25"/>
                <a:gd name="T4" fmla="*/ 11 w 18"/>
                <a:gd name="T5" fmla="*/ 0 h 25"/>
                <a:gd name="T6" fmla="*/ 17 w 18"/>
                <a:gd name="T7" fmla="*/ 21 h 25"/>
                <a:gd name="T8" fmla="*/ 7 w 18"/>
                <a:gd name="T9" fmla="*/ 24 h 25"/>
                <a:gd name="T10" fmla="*/ 0 60000 65536"/>
                <a:gd name="T11" fmla="*/ 0 60000 65536"/>
                <a:gd name="T12" fmla="*/ 0 60000 65536"/>
                <a:gd name="T13" fmla="*/ 0 60000 65536"/>
                <a:gd name="T14" fmla="*/ 0 60000 65536"/>
                <a:gd name="T15" fmla="*/ 0 w 18"/>
                <a:gd name="T16" fmla="*/ 0 h 25"/>
                <a:gd name="T17" fmla="*/ 18 w 18"/>
                <a:gd name="T18" fmla="*/ 25 h 25"/>
              </a:gdLst>
              <a:ahLst/>
              <a:cxnLst>
                <a:cxn ang="T10">
                  <a:pos x="T0" y="T1"/>
                </a:cxn>
                <a:cxn ang="T11">
                  <a:pos x="T2" y="T3"/>
                </a:cxn>
                <a:cxn ang="T12">
                  <a:pos x="T4" y="T5"/>
                </a:cxn>
                <a:cxn ang="T13">
                  <a:pos x="T6" y="T7"/>
                </a:cxn>
                <a:cxn ang="T14">
                  <a:pos x="T8" y="T9"/>
                </a:cxn>
              </a:cxnLst>
              <a:rect l="T15" t="T16" r="T17" b="T18"/>
              <a:pathLst>
                <a:path w="18" h="25">
                  <a:moveTo>
                    <a:pt x="7" y="24"/>
                  </a:moveTo>
                  <a:lnTo>
                    <a:pt x="0" y="3"/>
                  </a:lnTo>
                  <a:lnTo>
                    <a:pt x="11" y="0"/>
                  </a:lnTo>
                  <a:lnTo>
                    <a:pt x="17" y="21"/>
                  </a:lnTo>
                  <a:lnTo>
                    <a:pt x="7" y="2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395" name="Freeform 80"/>
            <p:cNvSpPr>
              <a:spLocks/>
            </p:cNvSpPr>
            <p:nvPr/>
          </p:nvSpPr>
          <p:spPr bwMode="auto">
            <a:xfrm>
              <a:off x="1318" y="1869"/>
              <a:ext cx="17" cy="26"/>
            </a:xfrm>
            <a:custGeom>
              <a:avLst/>
              <a:gdLst>
                <a:gd name="T0" fmla="*/ 5 w 17"/>
                <a:gd name="T1" fmla="*/ 25 h 26"/>
                <a:gd name="T2" fmla="*/ 0 w 17"/>
                <a:gd name="T3" fmla="*/ 3 h 26"/>
                <a:gd name="T4" fmla="*/ 11 w 17"/>
                <a:gd name="T5" fmla="*/ 0 h 26"/>
                <a:gd name="T6" fmla="*/ 16 w 17"/>
                <a:gd name="T7" fmla="*/ 22 h 26"/>
                <a:gd name="T8" fmla="*/ 5 w 17"/>
                <a:gd name="T9" fmla="*/ 25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5" y="25"/>
                  </a:moveTo>
                  <a:lnTo>
                    <a:pt x="0" y="3"/>
                  </a:lnTo>
                  <a:lnTo>
                    <a:pt x="11" y="0"/>
                  </a:lnTo>
                  <a:lnTo>
                    <a:pt x="16" y="22"/>
                  </a:lnTo>
                  <a:lnTo>
                    <a:pt x="5" y="25"/>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396" name="Freeform 81"/>
            <p:cNvSpPr>
              <a:spLocks/>
            </p:cNvSpPr>
            <p:nvPr/>
          </p:nvSpPr>
          <p:spPr bwMode="auto">
            <a:xfrm>
              <a:off x="1314" y="1848"/>
              <a:ext cx="17" cy="25"/>
            </a:xfrm>
            <a:custGeom>
              <a:avLst/>
              <a:gdLst>
                <a:gd name="T0" fmla="*/ 4 w 17"/>
                <a:gd name="T1" fmla="*/ 24 h 25"/>
                <a:gd name="T2" fmla="*/ 0 w 17"/>
                <a:gd name="T3" fmla="*/ 2 h 25"/>
                <a:gd name="T4" fmla="*/ 11 w 17"/>
                <a:gd name="T5" fmla="*/ 0 h 25"/>
                <a:gd name="T6" fmla="*/ 16 w 17"/>
                <a:gd name="T7" fmla="*/ 21 h 25"/>
                <a:gd name="T8" fmla="*/ 4 w 17"/>
                <a:gd name="T9" fmla="*/ 24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4" y="24"/>
                  </a:moveTo>
                  <a:lnTo>
                    <a:pt x="0" y="2"/>
                  </a:lnTo>
                  <a:lnTo>
                    <a:pt x="11" y="0"/>
                  </a:lnTo>
                  <a:lnTo>
                    <a:pt x="16" y="21"/>
                  </a:lnTo>
                  <a:lnTo>
                    <a:pt x="4" y="2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397" name="Freeform 82"/>
            <p:cNvSpPr>
              <a:spLocks/>
            </p:cNvSpPr>
            <p:nvPr/>
          </p:nvSpPr>
          <p:spPr bwMode="auto">
            <a:xfrm>
              <a:off x="1310" y="1826"/>
              <a:ext cx="17" cy="25"/>
            </a:xfrm>
            <a:custGeom>
              <a:avLst/>
              <a:gdLst>
                <a:gd name="T0" fmla="*/ 4 w 17"/>
                <a:gd name="T1" fmla="*/ 24 h 25"/>
                <a:gd name="T2" fmla="*/ 0 w 17"/>
                <a:gd name="T3" fmla="*/ 1 h 25"/>
                <a:gd name="T4" fmla="*/ 12 w 17"/>
                <a:gd name="T5" fmla="*/ 0 h 25"/>
                <a:gd name="T6" fmla="*/ 16 w 17"/>
                <a:gd name="T7" fmla="*/ 22 h 25"/>
                <a:gd name="T8" fmla="*/ 4 w 17"/>
                <a:gd name="T9" fmla="*/ 24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4" y="24"/>
                  </a:moveTo>
                  <a:lnTo>
                    <a:pt x="0" y="1"/>
                  </a:lnTo>
                  <a:lnTo>
                    <a:pt x="12" y="0"/>
                  </a:lnTo>
                  <a:lnTo>
                    <a:pt x="16" y="22"/>
                  </a:lnTo>
                  <a:lnTo>
                    <a:pt x="4" y="2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398" name="Freeform 83"/>
            <p:cNvSpPr>
              <a:spLocks/>
            </p:cNvSpPr>
            <p:nvPr/>
          </p:nvSpPr>
          <p:spPr bwMode="auto">
            <a:xfrm>
              <a:off x="1309" y="1804"/>
              <a:ext cx="17" cy="24"/>
            </a:xfrm>
            <a:custGeom>
              <a:avLst/>
              <a:gdLst>
                <a:gd name="T0" fmla="*/ 1 w 17"/>
                <a:gd name="T1" fmla="*/ 23 h 24"/>
                <a:gd name="T2" fmla="*/ 0 w 17"/>
                <a:gd name="T3" fmla="*/ 1 h 24"/>
                <a:gd name="T4" fmla="*/ 13 w 17"/>
                <a:gd name="T5" fmla="*/ 0 h 24"/>
                <a:gd name="T6" fmla="*/ 16 w 17"/>
                <a:gd name="T7" fmla="*/ 22 h 24"/>
                <a:gd name="T8" fmla="*/ 1 w 17"/>
                <a:gd name="T9" fmla="*/ 23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1" y="23"/>
                  </a:moveTo>
                  <a:lnTo>
                    <a:pt x="0" y="1"/>
                  </a:lnTo>
                  <a:lnTo>
                    <a:pt x="13" y="0"/>
                  </a:lnTo>
                  <a:lnTo>
                    <a:pt x="16" y="22"/>
                  </a:lnTo>
                  <a:lnTo>
                    <a:pt x="1" y="2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399" name="Freeform 84"/>
            <p:cNvSpPr>
              <a:spLocks/>
            </p:cNvSpPr>
            <p:nvPr/>
          </p:nvSpPr>
          <p:spPr bwMode="auto">
            <a:xfrm>
              <a:off x="1307" y="1781"/>
              <a:ext cx="17" cy="25"/>
            </a:xfrm>
            <a:custGeom>
              <a:avLst/>
              <a:gdLst>
                <a:gd name="T0" fmla="*/ 2 w 17"/>
                <a:gd name="T1" fmla="*/ 24 h 25"/>
                <a:gd name="T2" fmla="*/ 0 w 17"/>
                <a:gd name="T3" fmla="*/ 0 h 25"/>
                <a:gd name="T4" fmla="*/ 13 w 17"/>
                <a:gd name="T5" fmla="*/ 0 h 25"/>
                <a:gd name="T6" fmla="*/ 16 w 17"/>
                <a:gd name="T7" fmla="*/ 23 h 25"/>
                <a:gd name="T8" fmla="*/ 2 w 17"/>
                <a:gd name="T9" fmla="*/ 24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2" y="24"/>
                  </a:moveTo>
                  <a:lnTo>
                    <a:pt x="0" y="0"/>
                  </a:lnTo>
                  <a:lnTo>
                    <a:pt x="13" y="0"/>
                  </a:lnTo>
                  <a:lnTo>
                    <a:pt x="16" y="23"/>
                  </a:lnTo>
                  <a:lnTo>
                    <a:pt x="2" y="2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00" name="Freeform 85"/>
            <p:cNvSpPr>
              <a:spLocks/>
            </p:cNvSpPr>
            <p:nvPr/>
          </p:nvSpPr>
          <p:spPr bwMode="auto">
            <a:xfrm>
              <a:off x="1306" y="1758"/>
              <a:ext cx="17" cy="24"/>
            </a:xfrm>
            <a:custGeom>
              <a:avLst/>
              <a:gdLst>
                <a:gd name="T0" fmla="*/ 1 w 17"/>
                <a:gd name="T1" fmla="*/ 23 h 24"/>
                <a:gd name="T2" fmla="*/ 0 w 17"/>
                <a:gd name="T3" fmla="*/ 0 h 24"/>
                <a:gd name="T4" fmla="*/ 16 w 17"/>
                <a:gd name="T5" fmla="*/ 0 h 24"/>
                <a:gd name="T6" fmla="*/ 16 w 17"/>
                <a:gd name="T7" fmla="*/ 23 h 24"/>
                <a:gd name="T8" fmla="*/ 1 w 17"/>
                <a:gd name="T9" fmla="*/ 23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1" y="23"/>
                  </a:moveTo>
                  <a:lnTo>
                    <a:pt x="0" y="0"/>
                  </a:lnTo>
                  <a:lnTo>
                    <a:pt x="16" y="0"/>
                  </a:lnTo>
                  <a:lnTo>
                    <a:pt x="16" y="23"/>
                  </a:lnTo>
                  <a:lnTo>
                    <a:pt x="1" y="2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01" name="Freeform 86"/>
            <p:cNvSpPr>
              <a:spLocks/>
            </p:cNvSpPr>
            <p:nvPr/>
          </p:nvSpPr>
          <p:spPr bwMode="auto">
            <a:xfrm>
              <a:off x="1306" y="1734"/>
              <a:ext cx="17" cy="25"/>
            </a:xfrm>
            <a:custGeom>
              <a:avLst/>
              <a:gdLst>
                <a:gd name="T0" fmla="*/ 0 w 17"/>
                <a:gd name="T1" fmla="*/ 24 h 25"/>
                <a:gd name="T2" fmla="*/ 1 w 17"/>
                <a:gd name="T3" fmla="*/ 0 h 25"/>
                <a:gd name="T4" fmla="*/ 16 w 17"/>
                <a:gd name="T5" fmla="*/ 1 h 25"/>
                <a:gd name="T6" fmla="*/ 16 w 17"/>
                <a:gd name="T7" fmla="*/ 24 h 25"/>
                <a:gd name="T8" fmla="*/ 0 w 17"/>
                <a:gd name="T9" fmla="*/ 24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24"/>
                  </a:moveTo>
                  <a:lnTo>
                    <a:pt x="1" y="0"/>
                  </a:lnTo>
                  <a:lnTo>
                    <a:pt x="16" y="1"/>
                  </a:lnTo>
                  <a:lnTo>
                    <a:pt x="16" y="24"/>
                  </a:lnTo>
                  <a:lnTo>
                    <a:pt x="0" y="2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02" name="Freeform 87"/>
            <p:cNvSpPr>
              <a:spLocks/>
            </p:cNvSpPr>
            <p:nvPr/>
          </p:nvSpPr>
          <p:spPr bwMode="auto">
            <a:xfrm>
              <a:off x="1307" y="1710"/>
              <a:ext cx="17" cy="26"/>
            </a:xfrm>
            <a:custGeom>
              <a:avLst/>
              <a:gdLst>
                <a:gd name="T0" fmla="*/ 0 w 17"/>
                <a:gd name="T1" fmla="*/ 24 h 26"/>
                <a:gd name="T2" fmla="*/ 2 w 17"/>
                <a:gd name="T3" fmla="*/ 0 h 26"/>
                <a:gd name="T4" fmla="*/ 16 w 17"/>
                <a:gd name="T5" fmla="*/ 1 h 26"/>
                <a:gd name="T6" fmla="*/ 13 w 17"/>
                <a:gd name="T7" fmla="*/ 25 h 26"/>
                <a:gd name="T8" fmla="*/ 0 w 17"/>
                <a:gd name="T9" fmla="*/ 24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4"/>
                  </a:moveTo>
                  <a:lnTo>
                    <a:pt x="2" y="0"/>
                  </a:lnTo>
                  <a:lnTo>
                    <a:pt x="16" y="1"/>
                  </a:lnTo>
                  <a:lnTo>
                    <a:pt x="13" y="25"/>
                  </a:lnTo>
                  <a:lnTo>
                    <a:pt x="0" y="2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03" name="Freeform 88"/>
            <p:cNvSpPr>
              <a:spLocks/>
            </p:cNvSpPr>
            <p:nvPr/>
          </p:nvSpPr>
          <p:spPr bwMode="auto">
            <a:xfrm>
              <a:off x="1309" y="1686"/>
              <a:ext cx="17" cy="26"/>
            </a:xfrm>
            <a:custGeom>
              <a:avLst/>
              <a:gdLst>
                <a:gd name="T0" fmla="*/ 0 w 17"/>
                <a:gd name="T1" fmla="*/ 24 h 26"/>
                <a:gd name="T2" fmla="*/ 1 w 17"/>
                <a:gd name="T3" fmla="*/ 0 h 26"/>
                <a:gd name="T4" fmla="*/ 16 w 17"/>
                <a:gd name="T5" fmla="*/ 2 h 26"/>
                <a:gd name="T6" fmla="*/ 13 w 17"/>
                <a:gd name="T7" fmla="*/ 25 h 26"/>
                <a:gd name="T8" fmla="*/ 0 w 17"/>
                <a:gd name="T9" fmla="*/ 24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4"/>
                  </a:moveTo>
                  <a:lnTo>
                    <a:pt x="1" y="0"/>
                  </a:lnTo>
                  <a:lnTo>
                    <a:pt x="16" y="2"/>
                  </a:lnTo>
                  <a:lnTo>
                    <a:pt x="13" y="25"/>
                  </a:lnTo>
                  <a:lnTo>
                    <a:pt x="0" y="2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04" name="Freeform 89"/>
            <p:cNvSpPr>
              <a:spLocks/>
            </p:cNvSpPr>
            <p:nvPr/>
          </p:nvSpPr>
          <p:spPr bwMode="auto">
            <a:xfrm>
              <a:off x="1310" y="1662"/>
              <a:ext cx="17" cy="27"/>
            </a:xfrm>
            <a:custGeom>
              <a:avLst/>
              <a:gdLst>
                <a:gd name="T0" fmla="*/ 0 w 17"/>
                <a:gd name="T1" fmla="*/ 24 h 27"/>
                <a:gd name="T2" fmla="*/ 4 w 17"/>
                <a:gd name="T3" fmla="*/ 0 h 27"/>
                <a:gd name="T4" fmla="*/ 16 w 17"/>
                <a:gd name="T5" fmla="*/ 2 h 27"/>
                <a:gd name="T6" fmla="*/ 12 w 17"/>
                <a:gd name="T7" fmla="*/ 26 h 27"/>
                <a:gd name="T8" fmla="*/ 0 w 17"/>
                <a:gd name="T9" fmla="*/ 24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0" y="24"/>
                  </a:moveTo>
                  <a:lnTo>
                    <a:pt x="4" y="0"/>
                  </a:lnTo>
                  <a:lnTo>
                    <a:pt x="16" y="2"/>
                  </a:lnTo>
                  <a:lnTo>
                    <a:pt x="12" y="26"/>
                  </a:lnTo>
                  <a:lnTo>
                    <a:pt x="0" y="2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05" name="Freeform 90"/>
            <p:cNvSpPr>
              <a:spLocks/>
            </p:cNvSpPr>
            <p:nvPr/>
          </p:nvSpPr>
          <p:spPr bwMode="auto">
            <a:xfrm>
              <a:off x="1314" y="1639"/>
              <a:ext cx="17" cy="26"/>
            </a:xfrm>
            <a:custGeom>
              <a:avLst/>
              <a:gdLst>
                <a:gd name="T0" fmla="*/ 0 w 17"/>
                <a:gd name="T1" fmla="*/ 23 h 26"/>
                <a:gd name="T2" fmla="*/ 4 w 17"/>
                <a:gd name="T3" fmla="*/ 0 h 26"/>
                <a:gd name="T4" fmla="*/ 16 w 17"/>
                <a:gd name="T5" fmla="*/ 1 h 26"/>
                <a:gd name="T6" fmla="*/ 12 w 17"/>
                <a:gd name="T7" fmla="*/ 25 h 26"/>
                <a:gd name="T8" fmla="*/ 0 w 17"/>
                <a:gd name="T9" fmla="*/ 23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3"/>
                  </a:moveTo>
                  <a:lnTo>
                    <a:pt x="4" y="0"/>
                  </a:lnTo>
                  <a:lnTo>
                    <a:pt x="16" y="1"/>
                  </a:lnTo>
                  <a:lnTo>
                    <a:pt x="12" y="25"/>
                  </a:lnTo>
                  <a:lnTo>
                    <a:pt x="0" y="2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06" name="Freeform 91"/>
            <p:cNvSpPr>
              <a:spLocks/>
            </p:cNvSpPr>
            <p:nvPr/>
          </p:nvSpPr>
          <p:spPr bwMode="auto">
            <a:xfrm>
              <a:off x="1318" y="1615"/>
              <a:ext cx="17" cy="26"/>
            </a:xfrm>
            <a:custGeom>
              <a:avLst/>
              <a:gdLst>
                <a:gd name="T0" fmla="*/ 0 w 17"/>
                <a:gd name="T1" fmla="*/ 24 h 26"/>
                <a:gd name="T2" fmla="*/ 5 w 17"/>
                <a:gd name="T3" fmla="*/ 0 h 26"/>
                <a:gd name="T4" fmla="*/ 16 w 17"/>
                <a:gd name="T5" fmla="*/ 2 h 26"/>
                <a:gd name="T6" fmla="*/ 12 w 17"/>
                <a:gd name="T7" fmla="*/ 25 h 26"/>
                <a:gd name="T8" fmla="*/ 0 w 17"/>
                <a:gd name="T9" fmla="*/ 24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4"/>
                  </a:moveTo>
                  <a:lnTo>
                    <a:pt x="5" y="0"/>
                  </a:lnTo>
                  <a:lnTo>
                    <a:pt x="16" y="2"/>
                  </a:lnTo>
                  <a:lnTo>
                    <a:pt x="12" y="25"/>
                  </a:lnTo>
                  <a:lnTo>
                    <a:pt x="0" y="2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07" name="Freeform 92"/>
            <p:cNvSpPr>
              <a:spLocks/>
            </p:cNvSpPr>
            <p:nvPr/>
          </p:nvSpPr>
          <p:spPr bwMode="auto">
            <a:xfrm>
              <a:off x="1323" y="1592"/>
              <a:ext cx="18" cy="26"/>
            </a:xfrm>
            <a:custGeom>
              <a:avLst/>
              <a:gdLst>
                <a:gd name="T0" fmla="*/ 0 w 18"/>
                <a:gd name="T1" fmla="*/ 23 h 26"/>
                <a:gd name="T2" fmla="*/ 6 w 18"/>
                <a:gd name="T3" fmla="*/ 0 h 26"/>
                <a:gd name="T4" fmla="*/ 17 w 18"/>
                <a:gd name="T5" fmla="*/ 3 h 26"/>
                <a:gd name="T6" fmla="*/ 11 w 18"/>
                <a:gd name="T7" fmla="*/ 25 h 26"/>
                <a:gd name="T8" fmla="*/ 0 w 18"/>
                <a:gd name="T9" fmla="*/ 23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0" y="23"/>
                  </a:moveTo>
                  <a:lnTo>
                    <a:pt x="6" y="0"/>
                  </a:lnTo>
                  <a:lnTo>
                    <a:pt x="17" y="3"/>
                  </a:lnTo>
                  <a:lnTo>
                    <a:pt x="11" y="25"/>
                  </a:lnTo>
                  <a:lnTo>
                    <a:pt x="0" y="2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08" name="Freeform 93"/>
            <p:cNvSpPr>
              <a:spLocks/>
            </p:cNvSpPr>
            <p:nvPr/>
          </p:nvSpPr>
          <p:spPr bwMode="auto">
            <a:xfrm>
              <a:off x="1329" y="1569"/>
              <a:ext cx="18" cy="27"/>
            </a:xfrm>
            <a:custGeom>
              <a:avLst/>
              <a:gdLst>
                <a:gd name="T0" fmla="*/ 0 w 18"/>
                <a:gd name="T1" fmla="*/ 23 h 27"/>
                <a:gd name="T2" fmla="*/ 7 w 18"/>
                <a:gd name="T3" fmla="*/ 0 h 27"/>
                <a:gd name="T4" fmla="*/ 17 w 18"/>
                <a:gd name="T5" fmla="*/ 3 h 27"/>
                <a:gd name="T6" fmla="*/ 11 w 18"/>
                <a:gd name="T7" fmla="*/ 26 h 27"/>
                <a:gd name="T8" fmla="*/ 0 w 18"/>
                <a:gd name="T9" fmla="*/ 23 h 27"/>
                <a:gd name="T10" fmla="*/ 0 60000 65536"/>
                <a:gd name="T11" fmla="*/ 0 60000 65536"/>
                <a:gd name="T12" fmla="*/ 0 60000 65536"/>
                <a:gd name="T13" fmla="*/ 0 60000 65536"/>
                <a:gd name="T14" fmla="*/ 0 60000 65536"/>
                <a:gd name="T15" fmla="*/ 0 w 18"/>
                <a:gd name="T16" fmla="*/ 0 h 27"/>
                <a:gd name="T17" fmla="*/ 18 w 18"/>
                <a:gd name="T18" fmla="*/ 27 h 27"/>
              </a:gdLst>
              <a:ahLst/>
              <a:cxnLst>
                <a:cxn ang="T10">
                  <a:pos x="T0" y="T1"/>
                </a:cxn>
                <a:cxn ang="T11">
                  <a:pos x="T2" y="T3"/>
                </a:cxn>
                <a:cxn ang="T12">
                  <a:pos x="T4" y="T5"/>
                </a:cxn>
                <a:cxn ang="T13">
                  <a:pos x="T6" y="T7"/>
                </a:cxn>
                <a:cxn ang="T14">
                  <a:pos x="T8" y="T9"/>
                </a:cxn>
              </a:cxnLst>
              <a:rect l="T15" t="T16" r="T17" b="T18"/>
              <a:pathLst>
                <a:path w="18" h="27">
                  <a:moveTo>
                    <a:pt x="0" y="23"/>
                  </a:moveTo>
                  <a:lnTo>
                    <a:pt x="7" y="0"/>
                  </a:lnTo>
                  <a:lnTo>
                    <a:pt x="17" y="3"/>
                  </a:lnTo>
                  <a:lnTo>
                    <a:pt x="11" y="26"/>
                  </a:lnTo>
                  <a:lnTo>
                    <a:pt x="0" y="2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09" name="Freeform 94"/>
            <p:cNvSpPr>
              <a:spLocks/>
            </p:cNvSpPr>
            <p:nvPr/>
          </p:nvSpPr>
          <p:spPr bwMode="auto">
            <a:xfrm>
              <a:off x="1336" y="1546"/>
              <a:ext cx="19" cy="27"/>
            </a:xfrm>
            <a:custGeom>
              <a:avLst/>
              <a:gdLst>
                <a:gd name="T0" fmla="*/ 0 w 19"/>
                <a:gd name="T1" fmla="*/ 23 h 27"/>
                <a:gd name="T2" fmla="*/ 7 w 19"/>
                <a:gd name="T3" fmla="*/ 0 h 27"/>
                <a:gd name="T4" fmla="*/ 18 w 19"/>
                <a:gd name="T5" fmla="*/ 5 h 27"/>
                <a:gd name="T6" fmla="*/ 10 w 19"/>
                <a:gd name="T7" fmla="*/ 26 h 27"/>
                <a:gd name="T8" fmla="*/ 0 w 19"/>
                <a:gd name="T9" fmla="*/ 23 h 27"/>
                <a:gd name="T10" fmla="*/ 0 60000 65536"/>
                <a:gd name="T11" fmla="*/ 0 60000 65536"/>
                <a:gd name="T12" fmla="*/ 0 60000 65536"/>
                <a:gd name="T13" fmla="*/ 0 60000 65536"/>
                <a:gd name="T14" fmla="*/ 0 60000 65536"/>
                <a:gd name="T15" fmla="*/ 0 w 19"/>
                <a:gd name="T16" fmla="*/ 0 h 27"/>
                <a:gd name="T17" fmla="*/ 19 w 19"/>
                <a:gd name="T18" fmla="*/ 27 h 27"/>
              </a:gdLst>
              <a:ahLst/>
              <a:cxnLst>
                <a:cxn ang="T10">
                  <a:pos x="T0" y="T1"/>
                </a:cxn>
                <a:cxn ang="T11">
                  <a:pos x="T2" y="T3"/>
                </a:cxn>
                <a:cxn ang="T12">
                  <a:pos x="T4" y="T5"/>
                </a:cxn>
                <a:cxn ang="T13">
                  <a:pos x="T6" y="T7"/>
                </a:cxn>
                <a:cxn ang="T14">
                  <a:pos x="T8" y="T9"/>
                </a:cxn>
              </a:cxnLst>
              <a:rect l="T15" t="T16" r="T17" b="T18"/>
              <a:pathLst>
                <a:path w="19" h="27">
                  <a:moveTo>
                    <a:pt x="0" y="23"/>
                  </a:moveTo>
                  <a:lnTo>
                    <a:pt x="7" y="0"/>
                  </a:lnTo>
                  <a:lnTo>
                    <a:pt x="18" y="5"/>
                  </a:lnTo>
                  <a:lnTo>
                    <a:pt x="10" y="26"/>
                  </a:lnTo>
                  <a:lnTo>
                    <a:pt x="0" y="2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10" name="Freeform 95"/>
            <p:cNvSpPr>
              <a:spLocks/>
            </p:cNvSpPr>
            <p:nvPr/>
          </p:nvSpPr>
          <p:spPr bwMode="auto">
            <a:xfrm>
              <a:off x="1343" y="1525"/>
              <a:ext cx="20" cy="27"/>
            </a:xfrm>
            <a:custGeom>
              <a:avLst/>
              <a:gdLst>
                <a:gd name="T0" fmla="*/ 0 w 20"/>
                <a:gd name="T1" fmla="*/ 21 h 27"/>
                <a:gd name="T2" fmla="*/ 9 w 20"/>
                <a:gd name="T3" fmla="*/ 0 h 27"/>
                <a:gd name="T4" fmla="*/ 19 w 20"/>
                <a:gd name="T5" fmla="*/ 4 h 27"/>
                <a:gd name="T6" fmla="*/ 11 w 20"/>
                <a:gd name="T7" fmla="*/ 26 h 27"/>
                <a:gd name="T8" fmla="*/ 0 w 20"/>
                <a:gd name="T9" fmla="*/ 21 h 27"/>
                <a:gd name="T10" fmla="*/ 0 60000 65536"/>
                <a:gd name="T11" fmla="*/ 0 60000 65536"/>
                <a:gd name="T12" fmla="*/ 0 60000 65536"/>
                <a:gd name="T13" fmla="*/ 0 60000 65536"/>
                <a:gd name="T14" fmla="*/ 0 60000 65536"/>
                <a:gd name="T15" fmla="*/ 0 w 20"/>
                <a:gd name="T16" fmla="*/ 0 h 27"/>
                <a:gd name="T17" fmla="*/ 20 w 20"/>
                <a:gd name="T18" fmla="*/ 27 h 27"/>
              </a:gdLst>
              <a:ahLst/>
              <a:cxnLst>
                <a:cxn ang="T10">
                  <a:pos x="T0" y="T1"/>
                </a:cxn>
                <a:cxn ang="T11">
                  <a:pos x="T2" y="T3"/>
                </a:cxn>
                <a:cxn ang="T12">
                  <a:pos x="T4" y="T5"/>
                </a:cxn>
                <a:cxn ang="T13">
                  <a:pos x="T6" y="T7"/>
                </a:cxn>
                <a:cxn ang="T14">
                  <a:pos x="T8" y="T9"/>
                </a:cxn>
              </a:cxnLst>
              <a:rect l="T15" t="T16" r="T17" b="T18"/>
              <a:pathLst>
                <a:path w="20" h="27">
                  <a:moveTo>
                    <a:pt x="0" y="21"/>
                  </a:moveTo>
                  <a:lnTo>
                    <a:pt x="9" y="0"/>
                  </a:lnTo>
                  <a:lnTo>
                    <a:pt x="19" y="4"/>
                  </a:lnTo>
                  <a:lnTo>
                    <a:pt x="11" y="26"/>
                  </a:lnTo>
                  <a:lnTo>
                    <a:pt x="0" y="2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11" name="Freeform 96"/>
            <p:cNvSpPr>
              <a:spLocks/>
            </p:cNvSpPr>
            <p:nvPr/>
          </p:nvSpPr>
          <p:spPr bwMode="auto">
            <a:xfrm>
              <a:off x="1352" y="1504"/>
              <a:ext cx="20" cy="26"/>
            </a:xfrm>
            <a:custGeom>
              <a:avLst/>
              <a:gdLst>
                <a:gd name="T0" fmla="*/ 0 w 20"/>
                <a:gd name="T1" fmla="*/ 21 h 26"/>
                <a:gd name="T2" fmla="*/ 9 w 20"/>
                <a:gd name="T3" fmla="*/ 0 h 26"/>
                <a:gd name="T4" fmla="*/ 19 w 20"/>
                <a:gd name="T5" fmla="*/ 4 h 26"/>
                <a:gd name="T6" fmla="*/ 10 w 20"/>
                <a:gd name="T7" fmla="*/ 25 h 26"/>
                <a:gd name="T8" fmla="*/ 0 w 20"/>
                <a:gd name="T9" fmla="*/ 21 h 26"/>
                <a:gd name="T10" fmla="*/ 0 60000 65536"/>
                <a:gd name="T11" fmla="*/ 0 60000 65536"/>
                <a:gd name="T12" fmla="*/ 0 60000 65536"/>
                <a:gd name="T13" fmla="*/ 0 60000 65536"/>
                <a:gd name="T14" fmla="*/ 0 60000 65536"/>
                <a:gd name="T15" fmla="*/ 0 w 20"/>
                <a:gd name="T16" fmla="*/ 0 h 26"/>
                <a:gd name="T17" fmla="*/ 20 w 20"/>
                <a:gd name="T18" fmla="*/ 26 h 26"/>
              </a:gdLst>
              <a:ahLst/>
              <a:cxnLst>
                <a:cxn ang="T10">
                  <a:pos x="T0" y="T1"/>
                </a:cxn>
                <a:cxn ang="T11">
                  <a:pos x="T2" y="T3"/>
                </a:cxn>
                <a:cxn ang="T12">
                  <a:pos x="T4" y="T5"/>
                </a:cxn>
                <a:cxn ang="T13">
                  <a:pos x="T6" y="T7"/>
                </a:cxn>
                <a:cxn ang="T14">
                  <a:pos x="T8" y="T9"/>
                </a:cxn>
              </a:cxnLst>
              <a:rect l="T15" t="T16" r="T17" b="T18"/>
              <a:pathLst>
                <a:path w="20" h="26">
                  <a:moveTo>
                    <a:pt x="0" y="21"/>
                  </a:moveTo>
                  <a:lnTo>
                    <a:pt x="9" y="0"/>
                  </a:lnTo>
                  <a:lnTo>
                    <a:pt x="19" y="4"/>
                  </a:lnTo>
                  <a:lnTo>
                    <a:pt x="10" y="25"/>
                  </a:lnTo>
                  <a:lnTo>
                    <a:pt x="0" y="2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12" name="Freeform 97"/>
            <p:cNvSpPr>
              <a:spLocks/>
            </p:cNvSpPr>
            <p:nvPr/>
          </p:nvSpPr>
          <p:spPr bwMode="auto">
            <a:xfrm>
              <a:off x="1361" y="1484"/>
              <a:ext cx="22" cy="25"/>
            </a:xfrm>
            <a:custGeom>
              <a:avLst/>
              <a:gdLst>
                <a:gd name="T0" fmla="*/ 0 w 22"/>
                <a:gd name="T1" fmla="*/ 20 h 25"/>
                <a:gd name="T2" fmla="*/ 10 w 22"/>
                <a:gd name="T3" fmla="*/ 0 h 25"/>
                <a:gd name="T4" fmla="*/ 21 w 22"/>
                <a:gd name="T5" fmla="*/ 5 h 25"/>
                <a:gd name="T6" fmla="*/ 10 w 22"/>
                <a:gd name="T7" fmla="*/ 24 h 25"/>
                <a:gd name="T8" fmla="*/ 0 w 22"/>
                <a:gd name="T9" fmla="*/ 20 h 25"/>
                <a:gd name="T10" fmla="*/ 0 60000 65536"/>
                <a:gd name="T11" fmla="*/ 0 60000 65536"/>
                <a:gd name="T12" fmla="*/ 0 60000 65536"/>
                <a:gd name="T13" fmla="*/ 0 60000 65536"/>
                <a:gd name="T14" fmla="*/ 0 60000 65536"/>
                <a:gd name="T15" fmla="*/ 0 w 22"/>
                <a:gd name="T16" fmla="*/ 0 h 25"/>
                <a:gd name="T17" fmla="*/ 22 w 22"/>
                <a:gd name="T18" fmla="*/ 25 h 25"/>
              </a:gdLst>
              <a:ahLst/>
              <a:cxnLst>
                <a:cxn ang="T10">
                  <a:pos x="T0" y="T1"/>
                </a:cxn>
                <a:cxn ang="T11">
                  <a:pos x="T2" y="T3"/>
                </a:cxn>
                <a:cxn ang="T12">
                  <a:pos x="T4" y="T5"/>
                </a:cxn>
                <a:cxn ang="T13">
                  <a:pos x="T6" y="T7"/>
                </a:cxn>
                <a:cxn ang="T14">
                  <a:pos x="T8" y="T9"/>
                </a:cxn>
              </a:cxnLst>
              <a:rect l="T15" t="T16" r="T17" b="T18"/>
              <a:pathLst>
                <a:path w="22" h="25">
                  <a:moveTo>
                    <a:pt x="0" y="20"/>
                  </a:moveTo>
                  <a:lnTo>
                    <a:pt x="10" y="0"/>
                  </a:lnTo>
                  <a:lnTo>
                    <a:pt x="21" y="5"/>
                  </a:lnTo>
                  <a:lnTo>
                    <a:pt x="10" y="24"/>
                  </a:lnTo>
                  <a:lnTo>
                    <a:pt x="0" y="2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13" name="Freeform 98"/>
            <p:cNvSpPr>
              <a:spLocks/>
            </p:cNvSpPr>
            <p:nvPr/>
          </p:nvSpPr>
          <p:spPr bwMode="auto">
            <a:xfrm>
              <a:off x="1371" y="1464"/>
              <a:ext cx="22" cy="26"/>
            </a:xfrm>
            <a:custGeom>
              <a:avLst/>
              <a:gdLst>
                <a:gd name="T0" fmla="*/ 0 w 22"/>
                <a:gd name="T1" fmla="*/ 20 h 26"/>
                <a:gd name="T2" fmla="*/ 11 w 22"/>
                <a:gd name="T3" fmla="*/ 0 h 26"/>
                <a:gd name="T4" fmla="*/ 21 w 22"/>
                <a:gd name="T5" fmla="*/ 6 h 26"/>
                <a:gd name="T6" fmla="*/ 11 w 22"/>
                <a:gd name="T7" fmla="*/ 25 h 26"/>
                <a:gd name="T8" fmla="*/ 0 w 22"/>
                <a:gd name="T9" fmla="*/ 20 h 26"/>
                <a:gd name="T10" fmla="*/ 0 60000 65536"/>
                <a:gd name="T11" fmla="*/ 0 60000 65536"/>
                <a:gd name="T12" fmla="*/ 0 60000 65536"/>
                <a:gd name="T13" fmla="*/ 0 60000 65536"/>
                <a:gd name="T14" fmla="*/ 0 60000 65536"/>
                <a:gd name="T15" fmla="*/ 0 w 22"/>
                <a:gd name="T16" fmla="*/ 0 h 26"/>
                <a:gd name="T17" fmla="*/ 22 w 22"/>
                <a:gd name="T18" fmla="*/ 26 h 26"/>
              </a:gdLst>
              <a:ahLst/>
              <a:cxnLst>
                <a:cxn ang="T10">
                  <a:pos x="T0" y="T1"/>
                </a:cxn>
                <a:cxn ang="T11">
                  <a:pos x="T2" y="T3"/>
                </a:cxn>
                <a:cxn ang="T12">
                  <a:pos x="T4" y="T5"/>
                </a:cxn>
                <a:cxn ang="T13">
                  <a:pos x="T6" y="T7"/>
                </a:cxn>
                <a:cxn ang="T14">
                  <a:pos x="T8" y="T9"/>
                </a:cxn>
              </a:cxnLst>
              <a:rect l="T15" t="T16" r="T17" b="T18"/>
              <a:pathLst>
                <a:path w="22" h="26">
                  <a:moveTo>
                    <a:pt x="0" y="20"/>
                  </a:moveTo>
                  <a:lnTo>
                    <a:pt x="11" y="0"/>
                  </a:lnTo>
                  <a:lnTo>
                    <a:pt x="21" y="6"/>
                  </a:lnTo>
                  <a:lnTo>
                    <a:pt x="11" y="25"/>
                  </a:lnTo>
                  <a:lnTo>
                    <a:pt x="0" y="2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14" name="Freeform 99"/>
            <p:cNvSpPr>
              <a:spLocks/>
            </p:cNvSpPr>
            <p:nvPr/>
          </p:nvSpPr>
          <p:spPr bwMode="auto">
            <a:xfrm>
              <a:off x="1382" y="1446"/>
              <a:ext cx="22" cy="25"/>
            </a:xfrm>
            <a:custGeom>
              <a:avLst/>
              <a:gdLst>
                <a:gd name="T0" fmla="*/ 0 w 22"/>
                <a:gd name="T1" fmla="*/ 18 h 25"/>
                <a:gd name="T2" fmla="*/ 12 w 22"/>
                <a:gd name="T3" fmla="*/ 0 h 25"/>
                <a:gd name="T4" fmla="*/ 21 w 22"/>
                <a:gd name="T5" fmla="*/ 6 h 25"/>
                <a:gd name="T6" fmla="*/ 10 w 22"/>
                <a:gd name="T7" fmla="*/ 24 h 25"/>
                <a:gd name="T8" fmla="*/ 0 w 22"/>
                <a:gd name="T9" fmla="*/ 18 h 25"/>
                <a:gd name="T10" fmla="*/ 0 60000 65536"/>
                <a:gd name="T11" fmla="*/ 0 60000 65536"/>
                <a:gd name="T12" fmla="*/ 0 60000 65536"/>
                <a:gd name="T13" fmla="*/ 0 60000 65536"/>
                <a:gd name="T14" fmla="*/ 0 60000 65536"/>
                <a:gd name="T15" fmla="*/ 0 w 22"/>
                <a:gd name="T16" fmla="*/ 0 h 25"/>
                <a:gd name="T17" fmla="*/ 22 w 22"/>
                <a:gd name="T18" fmla="*/ 25 h 25"/>
              </a:gdLst>
              <a:ahLst/>
              <a:cxnLst>
                <a:cxn ang="T10">
                  <a:pos x="T0" y="T1"/>
                </a:cxn>
                <a:cxn ang="T11">
                  <a:pos x="T2" y="T3"/>
                </a:cxn>
                <a:cxn ang="T12">
                  <a:pos x="T4" y="T5"/>
                </a:cxn>
                <a:cxn ang="T13">
                  <a:pos x="T6" y="T7"/>
                </a:cxn>
                <a:cxn ang="T14">
                  <a:pos x="T8" y="T9"/>
                </a:cxn>
              </a:cxnLst>
              <a:rect l="T15" t="T16" r="T17" b="T18"/>
              <a:pathLst>
                <a:path w="22" h="25">
                  <a:moveTo>
                    <a:pt x="0" y="18"/>
                  </a:moveTo>
                  <a:lnTo>
                    <a:pt x="12" y="0"/>
                  </a:lnTo>
                  <a:lnTo>
                    <a:pt x="21" y="6"/>
                  </a:lnTo>
                  <a:lnTo>
                    <a:pt x="10" y="24"/>
                  </a:lnTo>
                  <a:lnTo>
                    <a:pt x="0" y="18"/>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15" name="Freeform 100"/>
            <p:cNvSpPr>
              <a:spLocks/>
            </p:cNvSpPr>
            <p:nvPr/>
          </p:nvSpPr>
          <p:spPr bwMode="auto">
            <a:xfrm>
              <a:off x="1394" y="1429"/>
              <a:ext cx="21" cy="24"/>
            </a:xfrm>
            <a:custGeom>
              <a:avLst/>
              <a:gdLst>
                <a:gd name="T0" fmla="*/ 0 w 21"/>
                <a:gd name="T1" fmla="*/ 17 h 24"/>
                <a:gd name="T2" fmla="*/ 11 w 21"/>
                <a:gd name="T3" fmla="*/ 0 h 24"/>
                <a:gd name="T4" fmla="*/ 20 w 21"/>
                <a:gd name="T5" fmla="*/ 7 h 24"/>
                <a:gd name="T6" fmla="*/ 9 w 21"/>
                <a:gd name="T7" fmla="*/ 23 h 24"/>
                <a:gd name="T8" fmla="*/ 0 w 21"/>
                <a:gd name="T9" fmla="*/ 17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17"/>
                  </a:moveTo>
                  <a:lnTo>
                    <a:pt x="11" y="0"/>
                  </a:lnTo>
                  <a:lnTo>
                    <a:pt x="20" y="7"/>
                  </a:lnTo>
                  <a:lnTo>
                    <a:pt x="9" y="23"/>
                  </a:lnTo>
                  <a:lnTo>
                    <a:pt x="0" y="17"/>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16" name="Freeform 101"/>
            <p:cNvSpPr>
              <a:spLocks/>
            </p:cNvSpPr>
            <p:nvPr/>
          </p:nvSpPr>
          <p:spPr bwMode="auto">
            <a:xfrm>
              <a:off x="1405" y="1412"/>
              <a:ext cx="22" cy="25"/>
            </a:xfrm>
            <a:custGeom>
              <a:avLst/>
              <a:gdLst>
                <a:gd name="T0" fmla="*/ 0 w 22"/>
                <a:gd name="T1" fmla="*/ 17 h 25"/>
                <a:gd name="T2" fmla="*/ 13 w 22"/>
                <a:gd name="T3" fmla="*/ 0 h 25"/>
                <a:gd name="T4" fmla="*/ 21 w 22"/>
                <a:gd name="T5" fmla="*/ 8 h 25"/>
                <a:gd name="T6" fmla="*/ 9 w 22"/>
                <a:gd name="T7" fmla="*/ 24 h 25"/>
                <a:gd name="T8" fmla="*/ 0 w 22"/>
                <a:gd name="T9" fmla="*/ 17 h 25"/>
                <a:gd name="T10" fmla="*/ 0 60000 65536"/>
                <a:gd name="T11" fmla="*/ 0 60000 65536"/>
                <a:gd name="T12" fmla="*/ 0 60000 65536"/>
                <a:gd name="T13" fmla="*/ 0 60000 65536"/>
                <a:gd name="T14" fmla="*/ 0 60000 65536"/>
                <a:gd name="T15" fmla="*/ 0 w 22"/>
                <a:gd name="T16" fmla="*/ 0 h 25"/>
                <a:gd name="T17" fmla="*/ 22 w 22"/>
                <a:gd name="T18" fmla="*/ 25 h 25"/>
              </a:gdLst>
              <a:ahLst/>
              <a:cxnLst>
                <a:cxn ang="T10">
                  <a:pos x="T0" y="T1"/>
                </a:cxn>
                <a:cxn ang="T11">
                  <a:pos x="T2" y="T3"/>
                </a:cxn>
                <a:cxn ang="T12">
                  <a:pos x="T4" y="T5"/>
                </a:cxn>
                <a:cxn ang="T13">
                  <a:pos x="T6" y="T7"/>
                </a:cxn>
                <a:cxn ang="T14">
                  <a:pos x="T8" y="T9"/>
                </a:cxn>
              </a:cxnLst>
              <a:rect l="T15" t="T16" r="T17" b="T18"/>
              <a:pathLst>
                <a:path w="22" h="25">
                  <a:moveTo>
                    <a:pt x="0" y="17"/>
                  </a:moveTo>
                  <a:lnTo>
                    <a:pt x="13" y="0"/>
                  </a:lnTo>
                  <a:lnTo>
                    <a:pt x="21" y="8"/>
                  </a:lnTo>
                  <a:lnTo>
                    <a:pt x="9" y="24"/>
                  </a:lnTo>
                  <a:lnTo>
                    <a:pt x="0" y="17"/>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17" name="Freeform 102"/>
            <p:cNvSpPr>
              <a:spLocks/>
            </p:cNvSpPr>
            <p:nvPr/>
          </p:nvSpPr>
          <p:spPr bwMode="auto">
            <a:xfrm>
              <a:off x="1418" y="1397"/>
              <a:ext cx="21" cy="24"/>
            </a:xfrm>
            <a:custGeom>
              <a:avLst/>
              <a:gdLst>
                <a:gd name="T0" fmla="*/ 0 w 21"/>
                <a:gd name="T1" fmla="*/ 15 h 24"/>
                <a:gd name="T2" fmla="*/ 12 w 21"/>
                <a:gd name="T3" fmla="*/ 0 h 24"/>
                <a:gd name="T4" fmla="*/ 20 w 21"/>
                <a:gd name="T5" fmla="*/ 8 h 24"/>
                <a:gd name="T6" fmla="*/ 8 w 21"/>
                <a:gd name="T7" fmla="*/ 23 h 24"/>
                <a:gd name="T8" fmla="*/ 0 w 21"/>
                <a:gd name="T9" fmla="*/ 15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15"/>
                  </a:moveTo>
                  <a:lnTo>
                    <a:pt x="12" y="0"/>
                  </a:lnTo>
                  <a:lnTo>
                    <a:pt x="20" y="8"/>
                  </a:lnTo>
                  <a:lnTo>
                    <a:pt x="8" y="23"/>
                  </a:lnTo>
                  <a:lnTo>
                    <a:pt x="0" y="15"/>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18" name="Freeform 103"/>
            <p:cNvSpPr>
              <a:spLocks/>
            </p:cNvSpPr>
            <p:nvPr/>
          </p:nvSpPr>
          <p:spPr bwMode="auto">
            <a:xfrm>
              <a:off x="1430" y="1383"/>
              <a:ext cx="23" cy="23"/>
            </a:xfrm>
            <a:custGeom>
              <a:avLst/>
              <a:gdLst>
                <a:gd name="T0" fmla="*/ 0 w 23"/>
                <a:gd name="T1" fmla="*/ 14 h 23"/>
                <a:gd name="T2" fmla="*/ 13 w 23"/>
                <a:gd name="T3" fmla="*/ 0 h 23"/>
                <a:gd name="T4" fmla="*/ 22 w 23"/>
                <a:gd name="T5" fmla="*/ 9 h 23"/>
                <a:gd name="T6" fmla="*/ 8 w 23"/>
                <a:gd name="T7" fmla="*/ 22 h 23"/>
                <a:gd name="T8" fmla="*/ 0 w 23"/>
                <a:gd name="T9" fmla="*/ 14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14"/>
                  </a:moveTo>
                  <a:lnTo>
                    <a:pt x="13" y="0"/>
                  </a:lnTo>
                  <a:lnTo>
                    <a:pt x="22" y="9"/>
                  </a:lnTo>
                  <a:lnTo>
                    <a:pt x="8" y="22"/>
                  </a:lnTo>
                  <a:lnTo>
                    <a:pt x="0" y="1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19" name="Freeform 104"/>
            <p:cNvSpPr>
              <a:spLocks/>
            </p:cNvSpPr>
            <p:nvPr/>
          </p:nvSpPr>
          <p:spPr bwMode="auto">
            <a:xfrm>
              <a:off x="1443" y="1370"/>
              <a:ext cx="23" cy="23"/>
            </a:xfrm>
            <a:custGeom>
              <a:avLst/>
              <a:gdLst>
                <a:gd name="T0" fmla="*/ 0 w 23"/>
                <a:gd name="T1" fmla="*/ 13 h 23"/>
                <a:gd name="T2" fmla="*/ 14 w 23"/>
                <a:gd name="T3" fmla="*/ 0 h 23"/>
                <a:gd name="T4" fmla="*/ 22 w 23"/>
                <a:gd name="T5" fmla="*/ 9 h 23"/>
                <a:gd name="T6" fmla="*/ 9 w 23"/>
                <a:gd name="T7" fmla="*/ 22 h 23"/>
                <a:gd name="T8" fmla="*/ 0 w 23"/>
                <a:gd name="T9" fmla="*/ 13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13"/>
                  </a:moveTo>
                  <a:lnTo>
                    <a:pt x="14" y="0"/>
                  </a:lnTo>
                  <a:lnTo>
                    <a:pt x="22" y="9"/>
                  </a:lnTo>
                  <a:lnTo>
                    <a:pt x="9" y="22"/>
                  </a:lnTo>
                  <a:lnTo>
                    <a:pt x="0" y="1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20" name="Freeform 105"/>
            <p:cNvSpPr>
              <a:spLocks/>
            </p:cNvSpPr>
            <p:nvPr/>
          </p:nvSpPr>
          <p:spPr bwMode="auto">
            <a:xfrm>
              <a:off x="1457" y="1358"/>
              <a:ext cx="22" cy="22"/>
            </a:xfrm>
            <a:custGeom>
              <a:avLst/>
              <a:gdLst>
                <a:gd name="T0" fmla="*/ 0 w 22"/>
                <a:gd name="T1" fmla="*/ 12 h 22"/>
                <a:gd name="T2" fmla="*/ 13 w 22"/>
                <a:gd name="T3" fmla="*/ 0 h 22"/>
                <a:gd name="T4" fmla="*/ 21 w 22"/>
                <a:gd name="T5" fmla="*/ 9 h 22"/>
                <a:gd name="T6" fmla="*/ 8 w 22"/>
                <a:gd name="T7" fmla="*/ 21 h 22"/>
                <a:gd name="T8" fmla="*/ 0 w 22"/>
                <a:gd name="T9" fmla="*/ 12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0" y="12"/>
                  </a:moveTo>
                  <a:lnTo>
                    <a:pt x="13" y="0"/>
                  </a:lnTo>
                  <a:lnTo>
                    <a:pt x="21" y="9"/>
                  </a:lnTo>
                  <a:lnTo>
                    <a:pt x="8" y="21"/>
                  </a:lnTo>
                  <a:lnTo>
                    <a:pt x="0" y="1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21" name="Freeform 106"/>
            <p:cNvSpPr>
              <a:spLocks/>
            </p:cNvSpPr>
            <p:nvPr/>
          </p:nvSpPr>
          <p:spPr bwMode="auto">
            <a:xfrm>
              <a:off x="1470" y="1347"/>
              <a:ext cx="22" cy="21"/>
            </a:xfrm>
            <a:custGeom>
              <a:avLst/>
              <a:gdLst>
                <a:gd name="T0" fmla="*/ 0 w 22"/>
                <a:gd name="T1" fmla="*/ 11 h 21"/>
                <a:gd name="T2" fmla="*/ 13 w 22"/>
                <a:gd name="T3" fmla="*/ 0 h 21"/>
                <a:gd name="T4" fmla="*/ 21 w 22"/>
                <a:gd name="T5" fmla="*/ 8 h 21"/>
                <a:gd name="T6" fmla="*/ 8 w 22"/>
                <a:gd name="T7" fmla="*/ 20 h 21"/>
                <a:gd name="T8" fmla="*/ 0 w 22"/>
                <a:gd name="T9" fmla="*/ 11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0" y="11"/>
                  </a:moveTo>
                  <a:lnTo>
                    <a:pt x="13" y="0"/>
                  </a:lnTo>
                  <a:lnTo>
                    <a:pt x="21" y="8"/>
                  </a:lnTo>
                  <a:lnTo>
                    <a:pt x="8" y="20"/>
                  </a:lnTo>
                  <a:lnTo>
                    <a:pt x="0" y="1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22" name="Freeform 107"/>
            <p:cNvSpPr>
              <a:spLocks/>
            </p:cNvSpPr>
            <p:nvPr/>
          </p:nvSpPr>
          <p:spPr bwMode="auto">
            <a:xfrm>
              <a:off x="1483" y="1337"/>
              <a:ext cx="21" cy="19"/>
            </a:xfrm>
            <a:custGeom>
              <a:avLst/>
              <a:gdLst>
                <a:gd name="T0" fmla="*/ 0 w 21"/>
                <a:gd name="T1" fmla="*/ 10 h 19"/>
                <a:gd name="T2" fmla="*/ 14 w 21"/>
                <a:gd name="T3" fmla="*/ 0 h 19"/>
                <a:gd name="T4" fmla="*/ 20 w 21"/>
                <a:gd name="T5" fmla="*/ 9 h 19"/>
                <a:gd name="T6" fmla="*/ 8 w 21"/>
                <a:gd name="T7" fmla="*/ 18 h 19"/>
                <a:gd name="T8" fmla="*/ 0 w 21"/>
                <a:gd name="T9" fmla="*/ 10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0" y="10"/>
                  </a:moveTo>
                  <a:lnTo>
                    <a:pt x="14" y="0"/>
                  </a:lnTo>
                  <a:lnTo>
                    <a:pt x="20" y="9"/>
                  </a:lnTo>
                  <a:lnTo>
                    <a:pt x="8" y="18"/>
                  </a:lnTo>
                  <a:lnTo>
                    <a:pt x="0" y="1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23" name="Freeform 108"/>
            <p:cNvSpPr>
              <a:spLocks/>
            </p:cNvSpPr>
            <p:nvPr/>
          </p:nvSpPr>
          <p:spPr bwMode="auto">
            <a:xfrm>
              <a:off x="1497" y="1327"/>
              <a:ext cx="20" cy="20"/>
            </a:xfrm>
            <a:custGeom>
              <a:avLst/>
              <a:gdLst>
                <a:gd name="T0" fmla="*/ 0 w 20"/>
                <a:gd name="T1" fmla="*/ 10 h 20"/>
                <a:gd name="T2" fmla="*/ 13 w 20"/>
                <a:gd name="T3" fmla="*/ 0 h 20"/>
                <a:gd name="T4" fmla="*/ 19 w 20"/>
                <a:gd name="T5" fmla="*/ 10 h 20"/>
                <a:gd name="T6" fmla="*/ 6 w 20"/>
                <a:gd name="T7" fmla="*/ 19 h 20"/>
                <a:gd name="T8" fmla="*/ 0 w 20"/>
                <a:gd name="T9" fmla="*/ 10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0" y="10"/>
                  </a:moveTo>
                  <a:lnTo>
                    <a:pt x="13" y="0"/>
                  </a:lnTo>
                  <a:lnTo>
                    <a:pt x="19" y="10"/>
                  </a:lnTo>
                  <a:lnTo>
                    <a:pt x="6" y="19"/>
                  </a:lnTo>
                  <a:lnTo>
                    <a:pt x="0" y="1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24" name="Freeform 109"/>
            <p:cNvSpPr>
              <a:spLocks/>
            </p:cNvSpPr>
            <p:nvPr/>
          </p:nvSpPr>
          <p:spPr bwMode="auto">
            <a:xfrm>
              <a:off x="1510" y="1319"/>
              <a:ext cx="20" cy="19"/>
            </a:xfrm>
            <a:custGeom>
              <a:avLst/>
              <a:gdLst>
                <a:gd name="T0" fmla="*/ 0 w 20"/>
                <a:gd name="T1" fmla="*/ 8 h 19"/>
                <a:gd name="T2" fmla="*/ 13 w 20"/>
                <a:gd name="T3" fmla="*/ 0 h 19"/>
                <a:gd name="T4" fmla="*/ 19 w 20"/>
                <a:gd name="T5" fmla="*/ 9 h 19"/>
                <a:gd name="T6" fmla="*/ 6 w 20"/>
                <a:gd name="T7" fmla="*/ 18 h 19"/>
                <a:gd name="T8" fmla="*/ 0 w 20"/>
                <a:gd name="T9" fmla="*/ 8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0" y="8"/>
                  </a:moveTo>
                  <a:lnTo>
                    <a:pt x="13" y="0"/>
                  </a:lnTo>
                  <a:lnTo>
                    <a:pt x="19" y="9"/>
                  </a:lnTo>
                  <a:lnTo>
                    <a:pt x="6" y="18"/>
                  </a:lnTo>
                  <a:lnTo>
                    <a:pt x="0" y="8"/>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25" name="Freeform 110"/>
            <p:cNvSpPr>
              <a:spLocks/>
            </p:cNvSpPr>
            <p:nvPr/>
          </p:nvSpPr>
          <p:spPr bwMode="auto">
            <a:xfrm>
              <a:off x="1523" y="1311"/>
              <a:ext cx="20" cy="18"/>
            </a:xfrm>
            <a:custGeom>
              <a:avLst/>
              <a:gdLst>
                <a:gd name="T0" fmla="*/ 0 w 20"/>
                <a:gd name="T1" fmla="*/ 8 h 18"/>
                <a:gd name="T2" fmla="*/ 13 w 20"/>
                <a:gd name="T3" fmla="*/ 0 h 18"/>
                <a:gd name="T4" fmla="*/ 19 w 20"/>
                <a:gd name="T5" fmla="*/ 10 h 18"/>
                <a:gd name="T6" fmla="*/ 6 w 20"/>
                <a:gd name="T7" fmla="*/ 17 h 18"/>
                <a:gd name="T8" fmla="*/ 0 w 20"/>
                <a:gd name="T9" fmla="*/ 8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8"/>
                  </a:moveTo>
                  <a:lnTo>
                    <a:pt x="13" y="0"/>
                  </a:lnTo>
                  <a:lnTo>
                    <a:pt x="19" y="10"/>
                  </a:lnTo>
                  <a:lnTo>
                    <a:pt x="6" y="17"/>
                  </a:lnTo>
                  <a:lnTo>
                    <a:pt x="0" y="8"/>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26" name="Freeform 111"/>
            <p:cNvSpPr>
              <a:spLocks/>
            </p:cNvSpPr>
            <p:nvPr/>
          </p:nvSpPr>
          <p:spPr bwMode="auto">
            <a:xfrm>
              <a:off x="1536" y="1304"/>
              <a:ext cx="19" cy="18"/>
            </a:xfrm>
            <a:custGeom>
              <a:avLst/>
              <a:gdLst>
                <a:gd name="T0" fmla="*/ 0 w 19"/>
                <a:gd name="T1" fmla="*/ 7 h 18"/>
                <a:gd name="T2" fmla="*/ 14 w 19"/>
                <a:gd name="T3" fmla="*/ 0 h 18"/>
                <a:gd name="T4" fmla="*/ 18 w 19"/>
                <a:gd name="T5" fmla="*/ 11 h 18"/>
                <a:gd name="T6" fmla="*/ 6 w 19"/>
                <a:gd name="T7" fmla="*/ 17 h 18"/>
                <a:gd name="T8" fmla="*/ 0 w 19"/>
                <a:gd name="T9" fmla="*/ 7 h 18"/>
                <a:gd name="T10" fmla="*/ 0 60000 65536"/>
                <a:gd name="T11" fmla="*/ 0 60000 65536"/>
                <a:gd name="T12" fmla="*/ 0 60000 65536"/>
                <a:gd name="T13" fmla="*/ 0 60000 65536"/>
                <a:gd name="T14" fmla="*/ 0 60000 65536"/>
                <a:gd name="T15" fmla="*/ 0 w 19"/>
                <a:gd name="T16" fmla="*/ 0 h 18"/>
                <a:gd name="T17" fmla="*/ 19 w 19"/>
                <a:gd name="T18" fmla="*/ 18 h 18"/>
              </a:gdLst>
              <a:ahLst/>
              <a:cxnLst>
                <a:cxn ang="T10">
                  <a:pos x="T0" y="T1"/>
                </a:cxn>
                <a:cxn ang="T11">
                  <a:pos x="T2" y="T3"/>
                </a:cxn>
                <a:cxn ang="T12">
                  <a:pos x="T4" y="T5"/>
                </a:cxn>
                <a:cxn ang="T13">
                  <a:pos x="T6" y="T7"/>
                </a:cxn>
                <a:cxn ang="T14">
                  <a:pos x="T8" y="T9"/>
                </a:cxn>
              </a:cxnLst>
              <a:rect l="T15" t="T16" r="T17" b="T18"/>
              <a:pathLst>
                <a:path w="19" h="18">
                  <a:moveTo>
                    <a:pt x="0" y="7"/>
                  </a:moveTo>
                  <a:lnTo>
                    <a:pt x="14" y="0"/>
                  </a:lnTo>
                  <a:lnTo>
                    <a:pt x="18" y="11"/>
                  </a:lnTo>
                  <a:lnTo>
                    <a:pt x="6" y="17"/>
                  </a:lnTo>
                  <a:lnTo>
                    <a:pt x="0" y="7"/>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27" name="Freeform 112"/>
            <p:cNvSpPr>
              <a:spLocks/>
            </p:cNvSpPr>
            <p:nvPr/>
          </p:nvSpPr>
          <p:spPr bwMode="auto">
            <a:xfrm>
              <a:off x="1550" y="1299"/>
              <a:ext cx="18" cy="17"/>
            </a:xfrm>
            <a:custGeom>
              <a:avLst/>
              <a:gdLst>
                <a:gd name="T0" fmla="*/ 0 w 18"/>
                <a:gd name="T1" fmla="*/ 5 h 17"/>
                <a:gd name="T2" fmla="*/ 12 w 18"/>
                <a:gd name="T3" fmla="*/ 0 h 17"/>
                <a:gd name="T4" fmla="*/ 17 w 18"/>
                <a:gd name="T5" fmla="*/ 10 h 17"/>
                <a:gd name="T6" fmla="*/ 4 w 18"/>
                <a:gd name="T7" fmla="*/ 16 h 17"/>
                <a:gd name="T8" fmla="*/ 0 w 18"/>
                <a:gd name="T9" fmla="*/ 5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5"/>
                  </a:moveTo>
                  <a:lnTo>
                    <a:pt x="12" y="0"/>
                  </a:lnTo>
                  <a:lnTo>
                    <a:pt x="17" y="10"/>
                  </a:lnTo>
                  <a:lnTo>
                    <a:pt x="4" y="16"/>
                  </a:lnTo>
                  <a:lnTo>
                    <a:pt x="0" y="5"/>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28" name="Freeform 113"/>
            <p:cNvSpPr>
              <a:spLocks/>
            </p:cNvSpPr>
            <p:nvPr/>
          </p:nvSpPr>
          <p:spPr bwMode="auto">
            <a:xfrm>
              <a:off x="1562" y="1293"/>
              <a:ext cx="19" cy="17"/>
            </a:xfrm>
            <a:custGeom>
              <a:avLst/>
              <a:gdLst>
                <a:gd name="T0" fmla="*/ 0 w 19"/>
                <a:gd name="T1" fmla="*/ 6 h 17"/>
                <a:gd name="T2" fmla="*/ 14 w 19"/>
                <a:gd name="T3" fmla="*/ 0 h 17"/>
                <a:gd name="T4" fmla="*/ 18 w 19"/>
                <a:gd name="T5" fmla="*/ 10 h 17"/>
                <a:gd name="T6" fmla="*/ 5 w 19"/>
                <a:gd name="T7" fmla="*/ 16 h 17"/>
                <a:gd name="T8" fmla="*/ 0 w 19"/>
                <a:gd name="T9" fmla="*/ 6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6"/>
                  </a:moveTo>
                  <a:lnTo>
                    <a:pt x="14" y="0"/>
                  </a:lnTo>
                  <a:lnTo>
                    <a:pt x="18" y="10"/>
                  </a:lnTo>
                  <a:lnTo>
                    <a:pt x="5" y="16"/>
                  </a:lnTo>
                  <a:lnTo>
                    <a:pt x="0" y="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29" name="Freeform 114"/>
            <p:cNvSpPr>
              <a:spLocks/>
            </p:cNvSpPr>
            <p:nvPr/>
          </p:nvSpPr>
          <p:spPr bwMode="auto">
            <a:xfrm>
              <a:off x="1576" y="1287"/>
              <a:ext cx="18" cy="17"/>
            </a:xfrm>
            <a:custGeom>
              <a:avLst/>
              <a:gdLst>
                <a:gd name="T0" fmla="*/ 0 w 18"/>
                <a:gd name="T1" fmla="*/ 6 h 17"/>
                <a:gd name="T2" fmla="*/ 14 w 18"/>
                <a:gd name="T3" fmla="*/ 0 h 17"/>
                <a:gd name="T4" fmla="*/ 17 w 18"/>
                <a:gd name="T5" fmla="*/ 12 h 17"/>
                <a:gd name="T6" fmla="*/ 4 w 18"/>
                <a:gd name="T7" fmla="*/ 16 h 17"/>
                <a:gd name="T8" fmla="*/ 0 w 18"/>
                <a:gd name="T9" fmla="*/ 6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6"/>
                  </a:moveTo>
                  <a:lnTo>
                    <a:pt x="14" y="0"/>
                  </a:lnTo>
                  <a:lnTo>
                    <a:pt x="17" y="12"/>
                  </a:lnTo>
                  <a:lnTo>
                    <a:pt x="4" y="16"/>
                  </a:lnTo>
                  <a:lnTo>
                    <a:pt x="0" y="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30" name="Freeform 115"/>
            <p:cNvSpPr>
              <a:spLocks/>
            </p:cNvSpPr>
            <p:nvPr/>
          </p:nvSpPr>
          <p:spPr bwMode="auto">
            <a:xfrm>
              <a:off x="1590" y="1283"/>
              <a:ext cx="18" cy="17"/>
            </a:xfrm>
            <a:custGeom>
              <a:avLst/>
              <a:gdLst>
                <a:gd name="T0" fmla="*/ 0 w 18"/>
                <a:gd name="T1" fmla="*/ 4 h 17"/>
                <a:gd name="T2" fmla="*/ 13 w 18"/>
                <a:gd name="T3" fmla="*/ 0 h 17"/>
                <a:gd name="T4" fmla="*/ 17 w 18"/>
                <a:gd name="T5" fmla="*/ 12 h 17"/>
                <a:gd name="T6" fmla="*/ 3 w 18"/>
                <a:gd name="T7" fmla="*/ 16 h 17"/>
                <a:gd name="T8" fmla="*/ 0 w 18"/>
                <a:gd name="T9" fmla="*/ 4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4"/>
                  </a:moveTo>
                  <a:lnTo>
                    <a:pt x="13" y="0"/>
                  </a:lnTo>
                  <a:lnTo>
                    <a:pt x="17" y="12"/>
                  </a:lnTo>
                  <a:lnTo>
                    <a:pt x="3" y="16"/>
                  </a:lnTo>
                  <a:lnTo>
                    <a:pt x="0" y="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31" name="Freeform 116"/>
            <p:cNvSpPr>
              <a:spLocks/>
            </p:cNvSpPr>
            <p:nvPr/>
          </p:nvSpPr>
          <p:spPr bwMode="auto">
            <a:xfrm>
              <a:off x="1603" y="1279"/>
              <a:ext cx="19" cy="17"/>
            </a:xfrm>
            <a:custGeom>
              <a:avLst/>
              <a:gdLst>
                <a:gd name="T0" fmla="*/ 0 w 19"/>
                <a:gd name="T1" fmla="*/ 4 h 17"/>
                <a:gd name="T2" fmla="*/ 15 w 19"/>
                <a:gd name="T3" fmla="*/ 0 h 17"/>
                <a:gd name="T4" fmla="*/ 18 w 19"/>
                <a:gd name="T5" fmla="*/ 12 h 17"/>
                <a:gd name="T6" fmla="*/ 4 w 19"/>
                <a:gd name="T7" fmla="*/ 16 h 17"/>
                <a:gd name="T8" fmla="*/ 0 w 19"/>
                <a:gd name="T9" fmla="*/ 4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4"/>
                  </a:moveTo>
                  <a:lnTo>
                    <a:pt x="15" y="0"/>
                  </a:lnTo>
                  <a:lnTo>
                    <a:pt x="18" y="12"/>
                  </a:lnTo>
                  <a:lnTo>
                    <a:pt x="4" y="16"/>
                  </a:lnTo>
                  <a:lnTo>
                    <a:pt x="0" y="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32" name="Freeform 117"/>
            <p:cNvSpPr>
              <a:spLocks/>
            </p:cNvSpPr>
            <p:nvPr/>
          </p:nvSpPr>
          <p:spPr bwMode="auto">
            <a:xfrm>
              <a:off x="1618" y="1276"/>
              <a:ext cx="18" cy="17"/>
            </a:xfrm>
            <a:custGeom>
              <a:avLst/>
              <a:gdLst>
                <a:gd name="T0" fmla="*/ 0 w 18"/>
                <a:gd name="T1" fmla="*/ 3 h 17"/>
                <a:gd name="T2" fmla="*/ 14 w 18"/>
                <a:gd name="T3" fmla="*/ 0 h 17"/>
                <a:gd name="T4" fmla="*/ 17 w 18"/>
                <a:gd name="T5" fmla="*/ 11 h 17"/>
                <a:gd name="T6" fmla="*/ 3 w 18"/>
                <a:gd name="T7" fmla="*/ 16 h 17"/>
                <a:gd name="T8" fmla="*/ 0 w 18"/>
                <a:gd name="T9" fmla="*/ 3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3"/>
                  </a:moveTo>
                  <a:lnTo>
                    <a:pt x="14" y="0"/>
                  </a:lnTo>
                  <a:lnTo>
                    <a:pt x="17" y="11"/>
                  </a:lnTo>
                  <a:lnTo>
                    <a:pt x="3" y="16"/>
                  </a:lnTo>
                  <a:lnTo>
                    <a:pt x="0" y="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33" name="Freeform 118"/>
            <p:cNvSpPr>
              <a:spLocks/>
            </p:cNvSpPr>
            <p:nvPr/>
          </p:nvSpPr>
          <p:spPr bwMode="auto">
            <a:xfrm>
              <a:off x="1632" y="1273"/>
              <a:ext cx="19" cy="17"/>
            </a:xfrm>
            <a:custGeom>
              <a:avLst/>
              <a:gdLst>
                <a:gd name="T0" fmla="*/ 0 w 19"/>
                <a:gd name="T1" fmla="*/ 3 h 17"/>
                <a:gd name="T2" fmla="*/ 15 w 19"/>
                <a:gd name="T3" fmla="*/ 0 h 17"/>
                <a:gd name="T4" fmla="*/ 18 w 19"/>
                <a:gd name="T5" fmla="*/ 11 h 17"/>
                <a:gd name="T6" fmla="*/ 3 w 19"/>
                <a:gd name="T7" fmla="*/ 16 h 17"/>
                <a:gd name="T8" fmla="*/ 0 w 19"/>
                <a:gd name="T9" fmla="*/ 3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3"/>
                  </a:moveTo>
                  <a:lnTo>
                    <a:pt x="15" y="0"/>
                  </a:lnTo>
                  <a:lnTo>
                    <a:pt x="18" y="11"/>
                  </a:lnTo>
                  <a:lnTo>
                    <a:pt x="3" y="16"/>
                  </a:lnTo>
                  <a:lnTo>
                    <a:pt x="0" y="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34" name="Freeform 119"/>
            <p:cNvSpPr>
              <a:spLocks/>
            </p:cNvSpPr>
            <p:nvPr/>
          </p:nvSpPr>
          <p:spPr bwMode="auto">
            <a:xfrm>
              <a:off x="1647" y="1270"/>
              <a:ext cx="19" cy="17"/>
            </a:xfrm>
            <a:custGeom>
              <a:avLst/>
              <a:gdLst>
                <a:gd name="T0" fmla="*/ 0 w 19"/>
                <a:gd name="T1" fmla="*/ 3 h 17"/>
                <a:gd name="T2" fmla="*/ 16 w 19"/>
                <a:gd name="T3" fmla="*/ 0 h 17"/>
                <a:gd name="T4" fmla="*/ 18 w 19"/>
                <a:gd name="T5" fmla="*/ 13 h 17"/>
                <a:gd name="T6" fmla="*/ 3 w 19"/>
                <a:gd name="T7" fmla="*/ 16 h 17"/>
                <a:gd name="T8" fmla="*/ 0 w 19"/>
                <a:gd name="T9" fmla="*/ 3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3"/>
                  </a:moveTo>
                  <a:lnTo>
                    <a:pt x="16" y="0"/>
                  </a:lnTo>
                  <a:lnTo>
                    <a:pt x="18" y="13"/>
                  </a:lnTo>
                  <a:lnTo>
                    <a:pt x="3" y="16"/>
                  </a:lnTo>
                  <a:lnTo>
                    <a:pt x="0" y="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35" name="Freeform 120"/>
            <p:cNvSpPr>
              <a:spLocks/>
            </p:cNvSpPr>
            <p:nvPr/>
          </p:nvSpPr>
          <p:spPr bwMode="auto">
            <a:xfrm>
              <a:off x="1663" y="1267"/>
              <a:ext cx="17" cy="17"/>
            </a:xfrm>
            <a:custGeom>
              <a:avLst/>
              <a:gdLst>
                <a:gd name="T0" fmla="*/ 0 w 17"/>
                <a:gd name="T1" fmla="*/ 3 h 17"/>
                <a:gd name="T2" fmla="*/ 16 w 17"/>
                <a:gd name="T3" fmla="*/ 0 h 17"/>
                <a:gd name="T4" fmla="*/ 16 w 17"/>
                <a:gd name="T5" fmla="*/ 13 h 17"/>
                <a:gd name="T6" fmla="*/ 2 w 17"/>
                <a:gd name="T7" fmla="*/ 16 h 17"/>
                <a:gd name="T8" fmla="*/ 0 w 17"/>
                <a:gd name="T9" fmla="*/ 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3"/>
                  </a:moveTo>
                  <a:lnTo>
                    <a:pt x="16" y="0"/>
                  </a:lnTo>
                  <a:lnTo>
                    <a:pt x="16" y="13"/>
                  </a:lnTo>
                  <a:lnTo>
                    <a:pt x="2" y="16"/>
                  </a:lnTo>
                  <a:lnTo>
                    <a:pt x="0" y="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36" name="Freeform 121"/>
            <p:cNvSpPr>
              <a:spLocks/>
            </p:cNvSpPr>
            <p:nvPr/>
          </p:nvSpPr>
          <p:spPr bwMode="auto">
            <a:xfrm>
              <a:off x="1679" y="1266"/>
              <a:ext cx="17" cy="17"/>
            </a:xfrm>
            <a:custGeom>
              <a:avLst/>
              <a:gdLst>
                <a:gd name="T0" fmla="*/ 0 w 17"/>
                <a:gd name="T1" fmla="*/ 1 h 17"/>
                <a:gd name="T2" fmla="*/ 14 w 17"/>
                <a:gd name="T3" fmla="*/ 0 h 17"/>
                <a:gd name="T4" fmla="*/ 16 w 17"/>
                <a:gd name="T5" fmla="*/ 13 h 17"/>
                <a:gd name="T6" fmla="*/ 0 w 17"/>
                <a:gd name="T7" fmla="*/ 1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4" y="0"/>
                  </a:lnTo>
                  <a:lnTo>
                    <a:pt x="16" y="13"/>
                  </a:lnTo>
                  <a:lnTo>
                    <a:pt x="0" y="16"/>
                  </a:lnTo>
                  <a:lnTo>
                    <a:pt x="0" y="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37" name="Freeform 122"/>
            <p:cNvSpPr>
              <a:spLocks/>
            </p:cNvSpPr>
            <p:nvPr/>
          </p:nvSpPr>
          <p:spPr bwMode="auto">
            <a:xfrm>
              <a:off x="1693" y="1264"/>
              <a:ext cx="18" cy="17"/>
            </a:xfrm>
            <a:custGeom>
              <a:avLst/>
              <a:gdLst>
                <a:gd name="T0" fmla="*/ 0 w 18"/>
                <a:gd name="T1" fmla="*/ 2 h 17"/>
                <a:gd name="T2" fmla="*/ 16 w 18"/>
                <a:gd name="T3" fmla="*/ 0 h 17"/>
                <a:gd name="T4" fmla="*/ 17 w 18"/>
                <a:gd name="T5" fmla="*/ 13 h 17"/>
                <a:gd name="T6" fmla="*/ 2 w 18"/>
                <a:gd name="T7" fmla="*/ 16 h 17"/>
                <a:gd name="T8" fmla="*/ 0 w 18"/>
                <a:gd name="T9" fmla="*/ 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2"/>
                  </a:moveTo>
                  <a:lnTo>
                    <a:pt x="16" y="0"/>
                  </a:lnTo>
                  <a:lnTo>
                    <a:pt x="17" y="13"/>
                  </a:lnTo>
                  <a:lnTo>
                    <a:pt x="2" y="16"/>
                  </a:lnTo>
                  <a:lnTo>
                    <a:pt x="0" y="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38" name="Freeform 123"/>
            <p:cNvSpPr>
              <a:spLocks/>
            </p:cNvSpPr>
            <p:nvPr/>
          </p:nvSpPr>
          <p:spPr bwMode="auto">
            <a:xfrm>
              <a:off x="1709" y="1263"/>
              <a:ext cx="17" cy="17"/>
            </a:xfrm>
            <a:custGeom>
              <a:avLst/>
              <a:gdLst>
                <a:gd name="T0" fmla="*/ 0 w 17"/>
                <a:gd name="T1" fmla="*/ 1 h 17"/>
                <a:gd name="T2" fmla="*/ 15 w 17"/>
                <a:gd name="T3" fmla="*/ 0 h 17"/>
                <a:gd name="T4" fmla="*/ 16 w 17"/>
                <a:gd name="T5" fmla="*/ 16 h 17"/>
                <a:gd name="T6" fmla="*/ 1 w 17"/>
                <a:gd name="T7" fmla="*/ 1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5" y="0"/>
                  </a:lnTo>
                  <a:lnTo>
                    <a:pt x="16" y="16"/>
                  </a:lnTo>
                  <a:lnTo>
                    <a:pt x="1" y="16"/>
                  </a:lnTo>
                  <a:lnTo>
                    <a:pt x="0" y="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39" name="Freeform 124"/>
            <p:cNvSpPr>
              <a:spLocks/>
            </p:cNvSpPr>
            <p:nvPr/>
          </p:nvSpPr>
          <p:spPr bwMode="auto">
            <a:xfrm>
              <a:off x="1724" y="1263"/>
              <a:ext cx="17" cy="17"/>
            </a:xfrm>
            <a:custGeom>
              <a:avLst/>
              <a:gdLst>
                <a:gd name="T0" fmla="*/ 0 w 17"/>
                <a:gd name="T1" fmla="*/ 0 h 17"/>
                <a:gd name="T2" fmla="*/ 16 w 17"/>
                <a:gd name="T3" fmla="*/ 0 h 17"/>
                <a:gd name="T4" fmla="*/ 16 w 17"/>
                <a:gd name="T5" fmla="*/ 14 h 17"/>
                <a:gd name="T6" fmla="*/ 1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4"/>
                  </a:lnTo>
                  <a:lnTo>
                    <a:pt x="1" y="16"/>
                  </a:lnTo>
                  <a:lnTo>
                    <a:pt x="0"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40" name="Freeform 125"/>
            <p:cNvSpPr>
              <a:spLocks/>
            </p:cNvSpPr>
            <p:nvPr/>
          </p:nvSpPr>
          <p:spPr bwMode="auto">
            <a:xfrm>
              <a:off x="1739" y="1263"/>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41" name="Freeform 126"/>
            <p:cNvSpPr>
              <a:spLocks/>
            </p:cNvSpPr>
            <p:nvPr/>
          </p:nvSpPr>
          <p:spPr bwMode="auto">
            <a:xfrm>
              <a:off x="1754" y="1263"/>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42" name="Freeform 127"/>
            <p:cNvSpPr>
              <a:spLocks/>
            </p:cNvSpPr>
            <p:nvPr/>
          </p:nvSpPr>
          <p:spPr bwMode="auto">
            <a:xfrm>
              <a:off x="1769" y="1263"/>
              <a:ext cx="17" cy="17"/>
            </a:xfrm>
            <a:custGeom>
              <a:avLst/>
              <a:gdLst>
                <a:gd name="T0" fmla="*/ 0 w 17"/>
                <a:gd name="T1" fmla="*/ 0 h 17"/>
                <a:gd name="T2" fmla="*/ 16 w 17"/>
                <a:gd name="T3" fmla="*/ 0 h 17"/>
                <a:gd name="T4" fmla="*/ 14 w 17"/>
                <a:gd name="T5" fmla="*/ 16 h 17"/>
                <a:gd name="T6" fmla="*/ 0 w 17"/>
                <a:gd name="T7" fmla="*/ 14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4" y="16"/>
                  </a:lnTo>
                  <a:lnTo>
                    <a:pt x="0" y="14"/>
                  </a:lnTo>
                  <a:lnTo>
                    <a:pt x="0"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43" name="Freeform 128"/>
            <p:cNvSpPr>
              <a:spLocks/>
            </p:cNvSpPr>
            <p:nvPr/>
          </p:nvSpPr>
          <p:spPr bwMode="auto">
            <a:xfrm>
              <a:off x="1783" y="1263"/>
              <a:ext cx="17" cy="17"/>
            </a:xfrm>
            <a:custGeom>
              <a:avLst/>
              <a:gdLst>
                <a:gd name="T0" fmla="*/ 1 w 17"/>
                <a:gd name="T1" fmla="*/ 0 h 17"/>
                <a:gd name="T2" fmla="*/ 16 w 17"/>
                <a:gd name="T3" fmla="*/ 2 h 17"/>
                <a:gd name="T4" fmla="*/ 14 w 17"/>
                <a:gd name="T5" fmla="*/ 16 h 17"/>
                <a:gd name="T6" fmla="*/ 0 w 17"/>
                <a:gd name="T7" fmla="*/ 14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2"/>
                  </a:lnTo>
                  <a:lnTo>
                    <a:pt x="14" y="16"/>
                  </a:lnTo>
                  <a:lnTo>
                    <a:pt x="0" y="14"/>
                  </a:lnTo>
                  <a:lnTo>
                    <a:pt x="1"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44" name="Freeform 129"/>
            <p:cNvSpPr>
              <a:spLocks/>
            </p:cNvSpPr>
            <p:nvPr/>
          </p:nvSpPr>
          <p:spPr bwMode="auto">
            <a:xfrm>
              <a:off x="1797" y="1265"/>
              <a:ext cx="17" cy="17"/>
            </a:xfrm>
            <a:custGeom>
              <a:avLst/>
              <a:gdLst>
                <a:gd name="T0" fmla="*/ 2 w 17"/>
                <a:gd name="T1" fmla="*/ 0 h 17"/>
                <a:gd name="T2" fmla="*/ 16 w 17"/>
                <a:gd name="T3" fmla="*/ 2 h 17"/>
                <a:gd name="T4" fmla="*/ 14 w 17"/>
                <a:gd name="T5" fmla="*/ 16 h 17"/>
                <a:gd name="T6" fmla="*/ 0 w 17"/>
                <a:gd name="T7" fmla="*/ 13 h 17"/>
                <a:gd name="T8" fmla="*/ 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2"/>
                  </a:lnTo>
                  <a:lnTo>
                    <a:pt x="14" y="16"/>
                  </a:lnTo>
                  <a:lnTo>
                    <a:pt x="0" y="13"/>
                  </a:lnTo>
                  <a:lnTo>
                    <a:pt x="2"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45" name="Freeform 130"/>
            <p:cNvSpPr>
              <a:spLocks/>
            </p:cNvSpPr>
            <p:nvPr/>
          </p:nvSpPr>
          <p:spPr bwMode="auto">
            <a:xfrm>
              <a:off x="1811" y="1267"/>
              <a:ext cx="17" cy="17"/>
            </a:xfrm>
            <a:custGeom>
              <a:avLst/>
              <a:gdLst>
                <a:gd name="T0" fmla="*/ 2 w 17"/>
                <a:gd name="T1" fmla="*/ 0 h 17"/>
                <a:gd name="T2" fmla="*/ 16 w 17"/>
                <a:gd name="T3" fmla="*/ 1 h 17"/>
                <a:gd name="T4" fmla="*/ 14 w 17"/>
                <a:gd name="T5" fmla="*/ 16 h 17"/>
                <a:gd name="T6" fmla="*/ 0 w 17"/>
                <a:gd name="T7" fmla="*/ 13 h 17"/>
                <a:gd name="T8" fmla="*/ 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1"/>
                  </a:lnTo>
                  <a:lnTo>
                    <a:pt x="14" y="16"/>
                  </a:lnTo>
                  <a:lnTo>
                    <a:pt x="0" y="13"/>
                  </a:lnTo>
                  <a:lnTo>
                    <a:pt x="2"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46" name="Freeform 131"/>
            <p:cNvSpPr>
              <a:spLocks/>
            </p:cNvSpPr>
            <p:nvPr/>
          </p:nvSpPr>
          <p:spPr bwMode="auto">
            <a:xfrm>
              <a:off x="1825" y="1268"/>
              <a:ext cx="17" cy="17"/>
            </a:xfrm>
            <a:custGeom>
              <a:avLst/>
              <a:gdLst>
                <a:gd name="T0" fmla="*/ 2 w 17"/>
                <a:gd name="T1" fmla="*/ 0 h 17"/>
                <a:gd name="T2" fmla="*/ 16 w 17"/>
                <a:gd name="T3" fmla="*/ 3 h 17"/>
                <a:gd name="T4" fmla="*/ 14 w 17"/>
                <a:gd name="T5" fmla="*/ 16 h 17"/>
                <a:gd name="T6" fmla="*/ 0 w 17"/>
                <a:gd name="T7" fmla="*/ 12 h 17"/>
                <a:gd name="T8" fmla="*/ 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3"/>
                  </a:lnTo>
                  <a:lnTo>
                    <a:pt x="14" y="16"/>
                  </a:lnTo>
                  <a:lnTo>
                    <a:pt x="0" y="12"/>
                  </a:lnTo>
                  <a:lnTo>
                    <a:pt x="2"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47" name="Freeform 132"/>
            <p:cNvSpPr>
              <a:spLocks/>
            </p:cNvSpPr>
            <p:nvPr/>
          </p:nvSpPr>
          <p:spPr bwMode="auto">
            <a:xfrm>
              <a:off x="1839" y="1271"/>
              <a:ext cx="17" cy="17"/>
            </a:xfrm>
            <a:custGeom>
              <a:avLst/>
              <a:gdLst>
                <a:gd name="T0" fmla="*/ 2 w 17"/>
                <a:gd name="T1" fmla="*/ 0 h 17"/>
                <a:gd name="T2" fmla="*/ 16 w 17"/>
                <a:gd name="T3" fmla="*/ 4 h 17"/>
                <a:gd name="T4" fmla="*/ 13 w 17"/>
                <a:gd name="T5" fmla="*/ 16 h 17"/>
                <a:gd name="T6" fmla="*/ 0 w 17"/>
                <a:gd name="T7" fmla="*/ 12 h 17"/>
                <a:gd name="T8" fmla="*/ 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4"/>
                  </a:lnTo>
                  <a:lnTo>
                    <a:pt x="13" y="16"/>
                  </a:lnTo>
                  <a:lnTo>
                    <a:pt x="0" y="12"/>
                  </a:lnTo>
                  <a:lnTo>
                    <a:pt x="2"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48" name="Freeform 133"/>
            <p:cNvSpPr>
              <a:spLocks/>
            </p:cNvSpPr>
            <p:nvPr/>
          </p:nvSpPr>
          <p:spPr bwMode="auto">
            <a:xfrm>
              <a:off x="1852" y="1275"/>
              <a:ext cx="18" cy="17"/>
            </a:xfrm>
            <a:custGeom>
              <a:avLst/>
              <a:gdLst>
                <a:gd name="T0" fmla="*/ 3 w 18"/>
                <a:gd name="T1" fmla="*/ 0 h 17"/>
                <a:gd name="T2" fmla="*/ 17 w 18"/>
                <a:gd name="T3" fmla="*/ 3 h 17"/>
                <a:gd name="T4" fmla="*/ 14 w 18"/>
                <a:gd name="T5" fmla="*/ 16 h 17"/>
                <a:gd name="T6" fmla="*/ 0 w 18"/>
                <a:gd name="T7" fmla="*/ 12 h 17"/>
                <a:gd name="T8" fmla="*/ 3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3" y="0"/>
                  </a:moveTo>
                  <a:lnTo>
                    <a:pt x="17" y="3"/>
                  </a:lnTo>
                  <a:lnTo>
                    <a:pt x="14" y="16"/>
                  </a:lnTo>
                  <a:lnTo>
                    <a:pt x="0" y="12"/>
                  </a:lnTo>
                  <a:lnTo>
                    <a:pt x="3"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49" name="Freeform 134"/>
            <p:cNvSpPr>
              <a:spLocks/>
            </p:cNvSpPr>
            <p:nvPr/>
          </p:nvSpPr>
          <p:spPr bwMode="auto">
            <a:xfrm>
              <a:off x="1866" y="1278"/>
              <a:ext cx="19" cy="17"/>
            </a:xfrm>
            <a:custGeom>
              <a:avLst/>
              <a:gdLst>
                <a:gd name="T0" fmla="*/ 3 w 19"/>
                <a:gd name="T1" fmla="*/ 0 h 17"/>
                <a:gd name="T2" fmla="*/ 18 w 19"/>
                <a:gd name="T3" fmla="*/ 5 h 17"/>
                <a:gd name="T4" fmla="*/ 14 w 19"/>
                <a:gd name="T5" fmla="*/ 16 h 17"/>
                <a:gd name="T6" fmla="*/ 0 w 19"/>
                <a:gd name="T7" fmla="*/ 11 h 17"/>
                <a:gd name="T8" fmla="*/ 3 w 19"/>
                <a:gd name="T9" fmla="*/ 0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3" y="0"/>
                  </a:moveTo>
                  <a:lnTo>
                    <a:pt x="18" y="5"/>
                  </a:lnTo>
                  <a:lnTo>
                    <a:pt x="14" y="16"/>
                  </a:lnTo>
                  <a:lnTo>
                    <a:pt x="0" y="11"/>
                  </a:lnTo>
                  <a:lnTo>
                    <a:pt x="3"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50" name="Freeform 135"/>
            <p:cNvSpPr>
              <a:spLocks/>
            </p:cNvSpPr>
            <p:nvPr/>
          </p:nvSpPr>
          <p:spPr bwMode="auto">
            <a:xfrm>
              <a:off x="1880" y="1283"/>
              <a:ext cx="19" cy="17"/>
            </a:xfrm>
            <a:custGeom>
              <a:avLst/>
              <a:gdLst>
                <a:gd name="T0" fmla="*/ 4 w 19"/>
                <a:gd name="T1" fmla="*/ 0 h 17"/>
                <a:gd name="T2" fmla="*/ 18 w 19"/>
                <a:gd name="T3" fmla="*/ 4 h 17"/>
                <a:gd name="T4" fmla="*/ 13 w 19"/>
                <a:gd name="T5" fmla="*/ 16 h 17"/>
                <a:gd name="T6" fmla="*/ 0 w 19"/>
                <a:gd name="T7" fmla="*/ 11 h 17"/>
                <a:gd name="T8" fmla="*/ 4 w 19"/>
                <a:gd name="T9" fmla="*/ 0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4" y="0"/>
                  </a:moveTo>
                  <a:lnTo>
                    <a:pt x="18" y="4"/>
                  </a:lnTo>
                  <a:lnTo>
                    <a:pt x="13" y="16"/>
                  </a:lnTo>
                  <a:lnTo>
                    <a:pt x="0" y="11"/>
                  </a:lnTo>
                  <a:lnTo>
                    <a:pt x="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51" name="Freeform 136"/>
            <p:cNvSpPr>
              <a:spLocks/>
            </p:cNvSpPr>
            <p:nvPr/>
          </p:nvSpPr>
          <p:spPr bwMode="auto">
            <a:xfrm>
              <a:off x="1893" y="1287"/>
              <a:ext cx="20" cy="18"/>
            </a:xfrm>
            <a:custGeom>
              <a:avLst/>
              <a:gdLst>
                <a:gd name="T0" fmla="*/ 5 w 20"/>
                <a:gd name="T1" fmla="*/ 0 h 18"/>
                <a:gd name="T2" fmla="*/ 19 w 20"/>
                <a:gd name="T3" fmla="*/ 7 h 18"/>
                <a:gd name="T4" fmla="*/ 15 w 20"/>
                <a:gd name="T5" fmla="*/ 17 h 18"/>
                <a:gd name="T6" fmla="*/ 0 w 20"/>
                <a:gd name="T7" fmla="*/ 12 h 18"/>
                <a:gd name="T8" fmla="*/ 5 w 20"/>
                <a:gd name="T9" fmla="*/ 0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5" y="0"/>
                  </a:moveTo>
                  <a:lnTo>
                    <a:pt x="19" y="7"/>
                  </a:lnTo>
                  <a:lnTo>
                    <a:pt x="15" y="17"/>
                  </a:lnTo>
                  <a:lnTo>
                    <a:pt x="0" y="12"/>
                  </a:lnTo>
                  <a:lnTo>
                    <a:pt x="5"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52" name="Freeform 137"/>
            <p:cNvSpPr>
              <a:spLocks/>
            </p:cNvSpPr>
            <p:nvPr/>
          </p:nvSpPr>
          <p:spPr bwMode="auto">
            <a:xfrm>
              <a:off x="1908" y="1294"/>
              <a:ext cx="20" cy="18"/>
            </a:xfrm>
            <a:custGeom>
              <a:avLst/>
              <a:gdLst>
                <a:gd name="T0" fmla="*/ 4 w 20"/>
                <a:gd name="T1" fmla="*/ 0 h 18"/>
                <a:gd name="T2" fmla="*/ 19 w 20"/>
                <a:gd name="T3" fmla="*/ 7 h 18"/>
                <a:gd name="T4" fmla="*/ 14 w 20"/>
                <a:gd name="T5" fmla="*/ 17 h 18"/>
                <a:gd name="T6" fmla="*/ 0 w 20"/>
                <a:gd name="T7" fmla="*/ 10 h 18"/>
                <a:gd name="T8" fmla="*/ 4 w 20"/>
                <a:gd name="T9" fmla="*/ 0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4" y="0"/>
                  </a:moveTo>
                  <a:lnTo>
                    <a:pt x="19" y="7"/>
                  </a:lnTo>
                  <a:lnTo>
                    <a:pt x="14" y="17"/>
                  </a:lnTo>
                  <a:lnTo>
                    <a:pt x="0" y="10"/>
                  </a:lnTo>
                  <a:lnTo>
                    <a:pt x="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53" name="Freeform 138"/>
            <p:cNvSpPr>
              <a:spLocks/>
            </p:cNvSpPr>
            <p:nvPr/>
          </p:nvSpPr>
          <p:spPr bwMode="auto">
            <a:xfrm>
              <a:off x="1922" y="1301"/>
              <a:ext cx="21" cy="19"/>
            </a:xfrm>
            <a:custGeom>
              <a:avLst/>
              <a:gdLst>
                <a:gd name="T0" fmla="*/ 5 w 21"/>
                <a:gd name="T1" fmla="*/ 0 h 19"/>
                <a:gd name="T2" fmla="*/ 20 w 21"/>
                <a:gd name="T3" fmla="*/ 8 h 19"/>
                <a:gd name="T4" fmla="*/ 14 w 21"/>
                <a:gd name="T5" fmla="*/ 18 h 19"/>
                <a:gd name="T6" fmla="*/ 0 w 21"/>
                <a:gd name="T7" fmla="*/ 10 h 19"/>
                <a:gd name="T8" fmla="*/ 5 w 21"/>
                <a:gd name="T9" fmla="*/ 0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5" y="0"/>
                  </a:moveTo>
                  <a:lnTo>
                    <a:pt x="20" y="8"/>
                  </a:lnTo>
                  <a:lnTo>
                    <a:pt x="14" y="18"/>
                  </a:lnTo>
                  <a:lnTo>
                    <a:pt x="0" y="10"/>
                  </a:lnTo>
                  <a:lnTo>
                    <a:pt x="5"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54" name="Freeform 139"/>
            <p:cNvSpPr>
              <a:spLocks/>
            </p:cNvSpPr>
            <p:nvPr/>
          </p:nvSpPr>
          <p:spPr bwMode="auto">
            <a:xfrm>
              <a:off x="1936" y="1309"/>
              <a:ext cx="21" cy="20"/>
            </a:xfrm>
            <a:custGeom>
              <a:avLst/>
              <a:gdLst>
                <a:gd name="T0" fmla="*/ 6 w 21"/>
                <a:gd name="T1" fmla="*/ 0 h 20"/>
                <a:gd name="T2" fmla="*/ 20 w 21"/>
                <a:gd name="T3" fmla="*/ 10 h 20"/>
                <a:gd name="T4" fmla="*/ 15 w 21"/>
                <a:gd name="T5" fmla="*/ 19 h 20"/>
                <a:gd name="T6" fmla="*/ 0 w 21"/>
                <a:gd name="T7" fmla="*/ 10 h 20"/>
                <a:gd name="T8" fmla="*/ 6 w 21"/>
                <a:gd name="T9" fmla="*/ 0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6" y="0"/>
                  </a:moveTo>
                  <a:lnTo>
                    <a:pt x="20" y="10"/>
                  </a:lnTo>
                  <a:lnTo>
                    <a:pt x="15" y="19"/>
                  </a:lnTo>
                  <a:lnTo>
                    <a:pt x="0" y="10"/>
                  </a:lnTo>
                  <a:lnTo>
                    <a:pt x="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55" name="Freeform 140"/>
            <p:cNvSpPr>
              <a:spLocks/>
            </p:cNvSpPr>
            <p:nvPr/>
          </p:nvSpPr>
          <p:spPr bwMode="auto">
            <a:xfrm>
              <a:off x="1951" y="1319"/>
              <a:ext cx="22" cy="20"/>
            </a:xfrm>
            <a:custGeom>
              <a:avLst/>
              <a:gdLst>
                <a:gd name="T0" fmla="*/ 5 w 22"/>
                <a:gd name="T1" fmla="*/ 0 h 20"/>
                <a:gd name="T2" fmla="*/ 21 w 22"/>
                <a:gd name="T3" fmla="*/ 10 h 20"/>
                <a:gd name="T4" fmla="*/ 15 w 22"/>
                <a:gd name="T5" fmla="*/ 19 h 20"/>
                <a:gd name="T6" fmla="*/ 0 w 22"/>
                <a:gd name="T7" fmla="*/ 9 h 20"/>
                <a:gd name="T8" fmla="*/ 5 w 22"/>
                <a:gd name="T9" fmla="*/ 0 h 20"/>
                <a:gd name="T10" fmla="*/ 0 60000 65536"/>
                <a:gd name="T11" fmla="*/ 0 60000 65536"/>
                <a:gd name="T12" fmla="*/ 0 60000 65536"/>
                <a:gd name="T13" fmla="*/ 0 60000 65536"/>
                <a:gd name="T14" fmla="*/ 0 60000 65536"/>
                <a:gd name="T15" fmla="*/ 0 w 22"/>
                <a:gd name="T16" fmla="*/ 0 h 20"/>
                <a:gd name="T17" fmla="*/ 22 w 22"/>
                <a:gd name="T18" fmla="*/ 20 h 20"/>
              </a:gdLst>
              <a:ahLst/>
              <a:cxnLst>
                <a:cxn ang="T10">
                  <a:pos x="T0" y="T1"/>
                </a:cxn>
                <a:cxn ang="T11">
                  <a:pos x="T2" y="T3"/>
                </a:cxn>
                <a:cxn ang="T12">
                  <a:pos x="T4" y="T5"/>
                </a:cxn>
                <a:cxn ang="T13">
                  <a:pos x="T6" y="T7"/>
                </a:cxn>
                <a:cxn ang="T14">
                  <a:pos x="T8" y="T9"/>
                </a:cxn>
              </a:cxnLst>
              <a:rect l="T15" t="T16" r="T17" b="T18"/>
              <a:pathLst>
                <a:path w="22" h="20">
                  <a:moveTo>
                    <a:pt x="5" y="0"/>
                  </a:moveTo>
                  <a:lnTo>
                    <a:pt x="21" y="10"/>
                  </a:lnTo>
                  <a:lnTo>
                    <a:pt x="15" y="19"/>
                  </a:lnTo>
                  <a:lnTo>
                    <a:pt x="0" y="9"/>
                  </a:lnTo>
                  <a:lnTo>
                    <a:pt x="5"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56" name="Freeform 141"/>
            <p:cNvSpPr>
              <a:spLocks/>
            </p:cNvSpPr>
            <p:nvPr/>
          </p:nvSpPr>
          <p:spPr bwMode="auto">
            <a:xfrm>
              <a:off x="1966" y="1329"/>
              <a:ext cx="23" cy="22"/>
            </a:xfrm>
            <a:custGeom>
              <a:avLst/>
              <a:gdLst>
                <a:gd name="T0" fmla="*/ 6 w 23"/>
                <a:gd name="T1" fmla="*/ 0 h 22"/>
                <a:gd name="T2" fmla="*/ 22 w 23"/>
                <a:gd name="T3" fmla="*/ 12 h 22"/>
                <a:gd name="T4" fmla="*/ 15 w 23"/>
                <a:gd name="T5" fmla="*/ 21 h 22"/>
                <a:gd name="T6" fmla="*/ 0 w 23"/>
                <a:gd name="T7" fmla="*/ 9 h 22"/>
                <a:gd name="T8" fmla="*/ 6 w 23"/>
                <a:gd name="T9" fmla="*/ 0 h 22"/>
                <a:gd name="T10" fmla="*/ 0 60000 65536"/>
                <a:gd name="T11" fmla="*/ 0 60000 65536"/>
                <a:gd name="T12" fmla="*/ 0 60000 65536"/>
                <a:gd name="T13" fmla="*/ 0 60000 65536"/>
                <a:gd name="T14" fmla="*/ 0 60000 65536"/>
                <a:gd name="T15" fmla="*/ 0 w 23"/>
                <a:gd name="T16" fmla="*/ 0 h 22"/>
                <a:gd name="T17" fmla="*/ 23 w 23"/>
                <a:gd name="T18" fmla="*/ 22 h 22"/>
              </a:gdLst>
              <a:ahLst/>
              <a:cxnLst>
                <a:cxn ang="T10">
                  <a:pos x="T0" y="T1"/>
                </a:cxn>
                <a:cxn ang="T11">
                  <a:pos x="T2" y="T3"/>
                </a:cxn>
                <a:cxn ang="T12">
                  <a:pos x="T4" y="T5"/>
                </a:cxn>
                <a:cxn ang="T13">
                  <a:pos x="T6" y="T7"/>
                </a:cxn>
                <a:cxn ang="T14">
                  <a:pos x="T8" y="T9"/>
                </a:cxn>
              </a:cxnLst>
              <a:rect l="T15" t="T16" r="T17" b="T18"/>
              <a:pathLst>
                <a:path w="23" h="22">
                  <a:moveTo>
                    <a:pt x="6" y="0"/>
                  </a:moveTo>
                  <a:lnTo>
                    <a:pt x="22" y="12"/>
                  </a:lnTo>
                  <a:lnTo>
                    <a:pt x="15" y="21"/>
                  </a:lnTo>
                  <a:lnTo>
                    <a:pt x="0" y="9"/>
                  </a:lnTo>
                  <a:lnTo>
                    <a:pt x="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57" name="Freeform 142"/>
            <p:cNvSpPr>
              <a:spLocks/>
            </p:cNvSpPr>
            <p:nvPr/>
          </p:nvSpPr>
          <p:spPr bwMode="auto">
            <a:xfrm>
              <a:off x="1981" y="1341"/>
              <a:ext cx="24" cy="23"/>
            </a:xfrm>
            <a:custGeom>
              <a:avLst/>
              <a:gdLst>
                <a:gd name="T0" fmla="*/ 7 w 24"/>
                <a:gd name="T1" fmla="*/ 0 h 23"/>
                <a:gd name="T2" fmla="*/ 23 w 24"/>
                <a:gd name="T3" fmla="*/ 13 h 23"/>
                <a:gd name="T4" fmla="*/ 16 w 24"/>
                <a:gd name="T5" fmla="*/ 22 h 23"/>
                <a:gd name="T6" fmla="*/ 0 w 24"/>
                <a:gd name="T7" fmla="*/ 9 h 23"/>
                <a:gd name="T8" fmla="*/ 7 w 24"/>
                <a:gd name="T9" fmla="*/ 0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7" y="0"/>
                  </a:moveTo>
                  <a:lnTo>
                    <a:pt x="23" y="13"/>
                  </a:lnTo>
                  <a:lnTo>
                    <a:pt x="16" y="22"/>
                  </a:lnTo>
                  <a:lnTo>
                    <a:pt x="0" y="9"/>
                  </a:lnTo>
                  <a:lnTo>
                    <a:pt x="7"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58" name="Freeform 143"/>
            <p:cNvSpPr>
              <a:spLocks/>
            </p:cNvSpPr>
            <p:nvPr/>
          </p:nvSpPr>
          <p:spPr bwMode="auto">
            <a:xfrm>
              <a:off x="1997" y="1354"/>
              <a:ext cx="24" cy="23"/>
            </a:xfrm>
            <a:custGeom>
              <a:avLst/>
              <a:gdLst>
                <a:gd name="T0" fmla="*/ 7 w 24"/>
                <a:gd name="T1" fmla="*/ 0 h 23"/>
                <a:gd name="T2" fmla="*/ 23 w 24"/>
                <a:gd name="T3" fmla="*/ 14 h 23"/>
                <a:gd name="T4" fmla="*/ 15 w 24"/>
                <a:gd name="T5" fmla="*/ 22 h 23"/>
                <a:gd name="T6" fmla="*/ 0 w 24"/>
                <a:gd name="T7" fmla="*/ 9 h 23"/>
                <a:gd name="T8" fmla="*/ 7 w 24"/>
                <a:gd name="T9" fmla="*/ 0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7" y="0"/>
                  </a:moveTo>
                  <a:lnTo>
                    <a:pt x="23" y="14"/>
                  </a:lnTo>
                  <a:lnTo>
                    <a:pt x="15" y="22"/>
                  </a:lnTo>
                  <a:lnTo>
                    <a:pt x="0" y="9"/>
                  </a:lnTo>
                  <a:lnTo>
                    <a:pt x="7"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59" name="Freeform 144"/>
            <p:cNvSpPr>
              <a:spLocks/>
            </p:cNvSpPr>
            <p:nvPr/>
          </p:nvSpPr>
          <p:spPr bwMode="auto">
            <a:xfrm>
              <a:off x="2012" y="1368"/>
              <a:ext cx="25" cy="25"/>
            </a:xfrm>
            <a:custGeom>
              <a:avLst/>
              <a:gdLst>
                <a:gd name="T0" fmla="*/ 8 w 25"/>
                <a:gd name="T1" fmla="*/ 0 h 25"/>
                <a:gd name="T2" fmla="*/ 24 w 25"/>
                <a:gd name="T3" fmla="*/ 16 h 25"/>
                <a:gd name="T4" fmla="*/ 16 w 25"/>
                <a:gd name="T5" fmla="*/ 24 h 25"/>
                <a:gd name="T6" fmla="*/ 0 w 25"/>
                <a:gd name="T7" fmla="*/ 8 h 25"/>
                <a:gd name="T8" fmla="*/ 8 w 25"/>
                <a:gd name="T9" fmla="*/ 0 h 25"/>
                <a:gd name="T10" fmla="*/ 0 60000 65536"/>
                <a:gd name="T11" fmla="*/ 0 60000 65536"/>
                <a:gd name="T12" fmla="*/ 0 60000 65536"/>
                <a:gd name="T13" fmla="*/ 0 60000 65536"/>
                <a:gd name="T14" fmla="*/ 0 60000 65536"/>
                <a:gd name="T15" fmla="*/ 0 w 25"/>
                <a:gd name="T16" fmla="*/ 0 h 25"/>
                <a:gd name="T17" fmla="*/ 25 w 25"/>
                <a:gd name="T18" fmla="*/ 25 h 25"/>
              </a:gdLst>
              <a:ahLst/>
              <a:cxnLst>
                <a:cxn ang="T10">
                  <a:pos x="T0" y="T1"/>
                </a:cxn>
                <a:cxn ang="T11">
                  <a:pos x="T2" y="T3"/>
                </a:cxn>
                <a:cxn ang="T12">
                  <a:pos x="T4" y="T5"/>
                </a:cxn>
                <a:cxn ang="T13">
                  <a:pos x="T6" y="T7"/>
                </a:cxn>
                <a:cxn ang="T14">
                  <a:pos x="T8" y="T9"/>
                </a:cxn>
              </a:cxnLst>
              <a:rect l="T15" t="T16" r="T17" b="T18"/>
              <a:pathLst>
                <a:path w="25" h="25">
                  <a:moveTo>
                    <a:pt x="8" y="0"/>
                  </a:moveTo>
                  <a:lnTo>
                    <a:pt x="24" y="16"/>
                  </a:lnTo>
                  <a:lnTo>
                    <a:pt x="16" y="24"/>
                  </a:lnTo>
                  <a:lnTo>
                    <a:pt x="0" y="8"/>
                  </a:lnTo>
                  <a:lnTo>
                    <a:pt x="8"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60" name="Freeform 145"/>
            <p:cNvSpPr>
              <a:spLocks/>
            </p:cNvSpPr>
            <p:nvPr/>
          </p:nvSpPr>
          <p:spPr bwMode="auto">
            <a:xfrm>
              <a:off x="2028" y="1384"/>
              <a:ext cx="25" cy="25"/>
            </a:xfrm>
            <a:custGeom>
              <a:avLst/>
              <a:gdLst>
                <a:gd name="T0" fmla="*/ 8 w 25"/>
                <a:gd name="T1" fmla="*/ 0 h 25"/>
                <a:gd name="T2" fmla="*/ 24 w 25"/>
                <a:gd name="T3" fmla="*/ 16 h 25"/>
                <a:gd name="T4" fmla="*/ 15 w 25"/>
                <a:gd name="T5" fmla="*/ 24 h 25"/>
                <a:gd name="T6" fmla="*/ 0 w 25"/>
                <a:gd name="T7" fmla="*/ 8 h 25"/>
                <a:gd name="T8" fmla="*/ 8 w 25"/>
                <a:gd name="T9" fmla="*/ 0 h 25"/>
                <a:gd name="T10" fmla="*/ 0 60000 65536"/>
                <a:gd name="T11" fmla="*/ 0 60000 65536"/>
                <a:gd name="T12" fmla="*/ 0 60000 65536"/>
                <a:gd name="T13" fmla="*/ 0 60000 65536"/>
                <a:gd name="T14" fmla="*/ 0 60000 65536"/>
                <a:gd name="T15" fmla="*/ 0 w 25"/>
                <a:gd name="T16" fmla="*/ 0 h 25"/>
                <a:gd name="T17" fmla="*/ 25 w 25"/>
                <a:gd name="T18" fmla="*/ 25 h 25"/>
              </a:gdLst>
              <a:ahLst/>
              <a:cxnLst>
                <a:cxn ang="T10">
                  <a:pos x="T0" y="T1"/>
                </a:cxn>
                <a:cxn ang="T11">
                  <a:pos x="T2" y="T3"/>
                </a:cxn>
                <a:cxn ang="T12">
                  <a:pos x="T4" y="T5"/>
                </a:cxn>
                <a:cxn ang="T13">
                  <a:pos x="T6" y="T7"/>
                </a:cxn>
                <a:cxn ang="T14">
                  <a:pos x="T8" y="T9"/>
                </a:cxn>
              </a:cxnLst>
              <a:rect l="T15" t="T16" r="T17" b="T18"/>
              <a:pathLst>
                <a:path w="25" h="25">
                  <a:moveTo>
                    <a:pt x="8" y="0"/>
                  </a:moveTo>
                  <a:lnTo>
                    <a:pt x="24" y="16"/>
                  </a:lnTo>
                  <a:lnTo>
                    <a:pt x="15" y="24"/>
                  </a:lnTo>
                  <a:lnTo>
                    <a:pt x="0" y="8"/>
                  </a:lnTo>
                  <a:lnTo>
                    <a:pt x="8"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61" name="Freeform 146"/>
            <p:cNvSpPr>
              <a:spLocks/>
            </p:cNvSpPr>
            <p:nvPr/>
          </p:nvSpPr>
          <p:spPr bwMode="auto">
            <a:xfrm>
              <a:off x="2043" y="1400"/>
              <a:ext cx="24" cy="25"/>
            </a:xfrm>
            <a:custGeom>
              <a:avLst/>
              <a:gdLst>
                <a:gd name="T0" fmla="*/ 9 w 24"/>
                <a:gd name="T1" fmla="*/ 0 h 25"/>
                <a:gd name="T2" fmla="*/ 23 w 24"/>
                <a:gd name="T3" fmla="*/ 17 h 25"/>
                <a:gd name="T4" fmla="*/ 14 w 24"/>
                <a:gd name="T5" fmla="*/ 24 h 25"/>
                <a:gd name="T6" fmla="*/ 0 w 24"/>
                <a:gd name="T7" fmla="*/ 8 h 25"/>
                <a:gd name="T8" fmla="*/ 9 w 24"/>
                <a:gd name="T9" fmla="*/ 0 h 25"/>
                <a:gd name="T10" fmla="*/ 0 60000 65536"/>
                <a:gd name="T11" fmla="*/ 0 60000 65536"/>
                <a:gd name="T12" fmla="*/ 0 60000 65536"/>
                <a:gd name="T13" fmla="*/ 0 60000 65536"/>
                <a:gd name="T14" fmla="*/ 0 60000 65536"/>
                <a:gd name="T15" fmla="*/ 0 w 24"/>
                <a:gd name="T16" fmla="*/ 0 h 25"/>
                <a:gd name="T17" fmla="*/ 24 w 24"/>
                <a:gd name="T18" fmla="*/ 25 h 25"/>
              </a:gdLst>
              <a:ahLst/>
              <a:cxnLst>
                <a:cxn ang="T10">
                  <a:pos x="T0" y="T1"/>
                </a:cxn>
                <a:cxn ang="T11">
                  <a:pos x="T2" y="T3"/>
                </a:cxn>
                <a:cxn ang="T12">
                  <a:pos x="T4" y="T5"/>
                </a:cxn>
                <a:cxn ang="T13">
                  <a:pos x="T6" y="T7"/>
                </a:cxn>
                <a:cxn ang="T14">
                  <a:pos x="T8" y="T9"/>
                </a:cxn>
              </a:cxnLst>
              <a:rect l="T15" t="T16" r="T17" b="T18"/>
              <a:pathLst>
                <a:path w="24" h="25">
                  <a:moveTo>
                    <a:pt x="9" y="0"/>
                  </a:moveTo>
                  <a:lnTo>
                    <a:pt x="23" y="17"/>
                  </a:lnTo>
                  <a:lnTo>
                    <a:pt x="14" y="24"/>
                  </a:lnTo>
                  <a:lnTo>
                    <a:pt x="0" y="8"/>
                  </a:lnTo>
                  <a:lnTo>
                    <a:pt x="9"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62" name="Freeform 147"/>
            <p:cNvSpPr>
              <a:spLocks/>
            </p:cNvSpPr>
            <p:nvPr/>
          </p:nvSpPr>
          <p:spPr bwMode="auto">
            <a:xfrm>
              <a:off x="2057" y="1417"/>
              <a:ext cx="24" cy="27"/>
            </a:xfrm>
            <a:custGeom>
              <a:avLst/>
              <a:gdLst>
                <a:gd name="T0" fmla="*/ 9 w 24"/>
                <a:gd name="T1" fmla="*/ 0 h 27"/>
                <a:gd name="T2" fmla="*/ 23 w 24"/>
                <a:gd name="T3" fmla="*/ 19 h 27"/>
                <a:gd name="T4" fmla="*/ 14 w 24"/>
                <a:gd name="T5" fmla="*/ 26 h 27"/>
                <a:gd name="T6" fmla="*/ 0 w 24"/>
                <a:gd name="T7" fmla="*/ 7 h 27"/>
                <a:gd name="T8" fmla="*/ 9 w 24"/>
                <a:gd name="T9" fmla="*/ 0 h 27"/>
                <a:gd name="T10" fmla="*/ 0 60000 65536"/>
                <a:gd name="T11" fmla="*/ 0 60000 65536"/>
                <a:gd name="T12" fmla="*/ 0 60000 65536"/>
                <a:gd name="T13" fmla="*/ 0 60000 65536"/>
                <a:gd name="T14" fmla="*/ 0 60000 65536"/>
                <a:gd name="T15" fmla="*/ 0 w 24"/>
                <a:gd name="T16" fmla="*/ 0 h 27"/>
                <a:gd name="T17" fmla="*/ 24 w 24"/>
                <a:gd name="T18" fmla="*/ 27 h 27"/>
              </a:gdLst>
              <a:ahLst/>
              <a:cxnLst>
                <a:cxn ang="T10">
                  <a:pos x="T0" y="T1"/>
                </a:cxn>
                <a:cxn ang="T11">
                  <a:pos x="T2" y="T3"/>
                </a:cxn>
                <a:cxn ang="T12">
                  <a:pos x="T4" y="T5"/>
                </a:cxn>
                <a:cxn ang="T13">
                  <a:pos x="T6" y="T7"/>
                </a:cxn>
                <a:cxn ang="T14">
                  <a:pos x="T8" y="T9"/>
                </a:cxn>
              </a:cxnLst>
              <a:rect l="T15" t="T16" r="T17" b="T18"/>
              <a:pathLst>
                <a:path w="24" h="27">
                  <a:moveTo>
                    <a:pt x="9" y="0"/>
                  </a:moveTo>
                  <a:lnTo>
                    <a:pt x="23" y="19"/>
                  </a:lnTo>
                  <a:lnTo>
                    <a:pt x="14" y="26"/>
                  </a:lnTo>
                  <a:lnTo>
                    <a:pt x="0" y="7"/>
                  </a:lnTo>
                  <a:lnTo>
                    <a:pt x="9"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63" name="Freeform 148"/>
            <p:cNvSpPr>
              <a:spLocks/>
            </p:cNvSpPr>
            <p:nvPr/>
          </p:nvSpPr>
          <p:spPr bwMode="auto">
            <a:xfrm>
              <a:off x="2071" y="1436"/>
              <a:ext cx="23" cy="28"/>
            </a:xfrm>
            <a:custGeom>
              <a:avLst/>
              <a:gdLst>
                <a:gd name="T0" fmla="*/ 9 w 23"/>
                <a:gd name="T1" fmla="*/ 0 h 28"/>
                <a:gd name="T2" fmla="*/ 22 w 23"/>
                <a:gd name="T3" fmla="*/ 20 h 28"/>
                <a:gd name="T4" fmla="*/ 12 w 23"/>
                <a:gd name="T5" fmla="*/ 27 h 28"/>
                <a:gd name="T6" fmla="*/ 0 w 23"/>
                <a:gd name="T7" fmla="*/ 7 h 28"/>
                <a:gd name="T8" fmla="*/ 9 w 23"/>
                <a:gd name="T9" fmla="*/ 0 h 28"/>
                <a:gd name="T10" fmla="*/ 0 60000 65536"/>
                <a:gd name="T11" fmla="*/ 0 60000 65536"/>
                <a:gd name="T12" fmla="*/ 0 60000 65536"/>
                <a:gd name="T13" fmla="*/ 0 60000 65536"/>
                <a:gd name="T14" fmla="*/ 0 60000 65536"/>
                <a:gd name="T15" fmla="*/ 0 w 23"/>
                <a:gd name="T16" fmla="*/ 0 h 28"/>
                <a:gd name="T17" fmla="*/ 23 w 23"/>
                <a:gd name="T18" fmla="*/ 28 h 28"/>
              </a:gdLst>
              <a:ahLst/>
              <a:cxnLst>
                <a:cxn ang="T10">
                  <a:pos x="T0" y="T1"/>
                </a:cxn>
                <a:cxn ang="T11">
                  <a:pos x="T2" y="T3"/>
                </a:cxn>
                <a:cxn ang="T12">
                  <a:pos x="T4" y="T5"/>
                </a:cxn>
                <a:cxn ang="T13">
                  <a:pos x="T6" y="T7"/>
                </a:cxn>
                <a:cxn ang="T14">
                  <a:pos x="T8" y="T9"/>
                </a:cxn>
              </a:cxnLst>
              <a:rect l="T15" t="T16" r="T17" b="T18"/>
              <a:pathLst>
                <a:path w="23" h="28">
                  <a:moveTo>
                    <a:pt x="9" y="0"/>
                  </a:moveTo>
                  <a:lnTo>
                    <a:pt x="22" y="20"/>
                  </a:lnTo>
                  <a:lnTo>
                    <a:pt x="12" y="27"/>
                  </a:lnTo>
                  <a:lnTo>
                    <a:pt x="0" y="7"/>
                  </a:lnTo>
                  <a:lnTo>
                    <a:pt x="9"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64" name="Freeform 149"/>
            <p:cNvSpPr>
              <a:spLocks/>
            </p:cNvSpPr>
            <p:nvPr/>
          </p:nvSpPr>
          <p:spPr bwMode="auto">
            <a:xfrm>
              <a:off x="2083" y="1456"/>
              <a:ext cx="23" cy="27"/>
            </a:xfrm>
            <a:custGeom>
              <a:avLst/>
              <a:gdLst>
                <a:gd name="T0" fmla="*/ 10 w 23"/>
                <a:gd name="T1" fmla="*/ 0 h 27"/>
                <a:gd name="T2" fmla="*/ 22 w 23"/>
                <a:gd name="T3" fmla="*/ 21 h 27"/>
                <a:gd name="T4" fmla="*/ 12 w 23"/>
                <a:gd name="T5" fmla="*/ 26 h 27"/>
                <a:gd name="T6" fmla="*/ 0 w 23"/>
                <a:gd name="T7" fmla="*/ 7 h 27"/>
                <a:gd name="T8" fmla="*/ 10 w 23"/>
                <a:gd name="T9" fmla="*/ 0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10" y="0"/>
                  </a:moveTo>
                  <a:lnTo>
                    <a:pt x="22" y="21"/>
                  </a:lnTo>
                  <a:lnTo>
                    <a:pt x="12" y="26"/>
                  </a:lnTo>
                  <a:lnTo>
                    <a:pt x="0" y="7"/>
                  </a:lnTo>
                  <a:lnTo>
                    <a:pt x="10"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65" name="Freeform 150"/>
            <p:cNvSpPr>
              <a:spLocks/>
            </p:cNvSpPr>
            <p:nvPr/>
          </p:nvSpPr>
          <p:spPr bwMode="auto">
            <a:xfrm>
              <a:off x="2095" y="1477"/>
              <a:ext cx="22" cy="28"/>
            </a:xfrm>
            <a:custGeom>
              <a:avLst/>
              <a:gdLst>
                <a:gd name="T0" fmla="*/ 10 w 22"/>
                <a:gd name="T1" fmla="*/ 0 h 28"/>
                <a:gd name="T2" fmla="*/ 21 w 22"/>
                <a:gd name="T3" fmla="*/ 22 h 28"/>
                <a:gd name="T4" fmla="*/ 11 w 22"/>
                <a:gd name="T5" fmla="*/ 27 h 28"/>
                <a:gd name="T6" fmla="*/ 0 w 22"/>
                <a:gd name="T7" fmla="*/ 5 h 28"/>
                <a:gd name="T8" fmla="*/ 10 w 22"/>
                <a:gd name="T9" fmla="*/ 0 h 28"/>
                <a:gd name="T10" fmla="*/ 0 60000 65536"/>
                <a:gd name="T11" fmla="*/ 0 60000 65536"/>
                <a:gd name="T12" fmla="*/ 0 60000 65536"/>
                <a:gd name="T13" fmla="*/ 0 60000 65536"/>
                <a:gd name="T14" fmla="*/ 0 60000 65536"/>
                <a:gd name="T15" fmla="*/ 0 w 22"/>
                <a:gd name="T16" fmla="*/ 0 h 28"/>
                <a:gd name="T17" fmla="*/ 22 w 22"/>
                <a:gd name="T18" fmla="*/ 28 h 28"/>
              </a:gdLst>
              <a:ahLst/>
              <a:cxnLst>
                <a:cxn ang="T10">
                  <a:pos x="T0" y="T1"/>
                </a:cxn>
                <a:cxn ang="T11">
                  <a:pos x="T2" y="T3"/>
                </a:cxn>
                <a:cxn ang="T12">
                  <a:pos x="T4" y="T5"/>
                </a:cxn>
                <a:cxn ang="T13">
                  <a:pos x="T6" y="T7"/>
                </a:cxn>
                <a:cxn ang="T14">
                  <a:pos x="T8" y="T9"/>
                </a:cxn>
              </a:cxnLst>
              <a:rect l="T15" t="T16" r="T17" b="T18"/>
              <a:pathLst>
                <a:path w="22" h="28">
                  <a:moveTo>
                    <a:pt x="10" y="0"/>
                  </a:moveTo>
                  <a:lnTo>
                    <a:pt x="21" y="22"/>
                  </a:lnTo>
                  <a:lnTo>
                    <a:pt x="11" y="27"/>
                  </a:lnTo>
                  <a:lnTo>
                    <a:pt x="0" y="5"/>
                  </a:lnTo>
                  <a:lnTo>
                    <a:pt x="10"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66" name="Freeform 151"/>
            <p:cNvSpPr>
              <a:spLocks/>
            </p:cNvSpPr>
            <p:nvPr/>
          </p:nvSpPr>
          <p:spPr bwMode="auto">
            <a:xfrm>
              <a:off x="2106" y="1499"/>
              <a:ext cx="21" cy="27"/>
            </a:xfrm>
            <a:custGeom>
              <a:avLst/>
              <a:gdLst>
                <a:gd name="T0" fmla="*/ 10 w 21"/>
                <a:gd name="T1" fmla="*/ 0 h 27"/>
                <a:gd name="T2" fmla="*/ 20 w 21"/>
                <a:gd name="T3" fmla="*/ 22 h 27"/>
                <a:gd name="T4" fmla="*/ 10 w 21"/>
                <a:gd name="T5" fmla="*/ 26 h 27"/>
                <a:gd name="T6" fmla="*/ 0 w 21"/>
                <a:gd name="T7" fmla="*/ 5 h 27"/>
                <a:gd name="T8" fmla="*/ 10 w 21"/>
                <a:gd name="T9" fmla="*/ 0 h 27"/>
                <a:gd name="T10" fmla="*/ 0 60000 65536"/>
                <a:gd name="T11" fmla="*/ 0 60000 65536"/>
                <a:gd name="T12" fmla="*/ 0 60000 65536"/>
                <a:gd name="T13" fmla="*/ 0 60000 65536"/>
                <a:gd name="T14" fmla="*/ 0 60000 65536"/>
                <a:gd name="T15" fmla="*/ 0 w 21"/>
                <a:gd name="T16" fmla="*/ 0 h 27"/>
                <a:gd name="T17" fmla="*/ 21 w 21"/>
                <a:gd name="T18" fmla="*/ 27 h 27"/>
              </a:gdLst>
              <a:ahLst/>
              <a:cxnLst>
                <a:cxn ang="T10">
                  <a:pos x="T0" y="T1"/>
                </a:cxn>
                <a:cxn ang="T11">
                  <a:pos x="T2" y="T3"/>
                </a:cxn>
                <a:cxn ang="T12">
                  <a:pos x="T4" y="T5"/>
                </a:cxn>
                <a:cxn ang="T13">
                  <a:pos x="T6" y="T7"/>
                </a:cxn>
                <a:cxn ang="T14">
                  <a:pos x="T8" y="T9"/>
                </a:cxn>
              </a:cxnLst>
              <a:rect l="T15" t="T16" r="T17" b="T18"/>
              <a:pathLst>
                <a:path w="21" h="27">
                  <a:moveTo>
                    <a:pt x="10" y="0"/>
                  </a:moveTo>
                  <a:lnTo>
                    <a:pt x="20" y="22"/>
                  </a:lnTo>
                  <a:lnTo>
                    <a:pt x="10" y="26"/>
                  </a:lnTo>
                  <a:lnTo>
                    <a:pt x="0" y="5"/>
                  </a:lnTo>
                  <a:lnTo>
                    <a:pt x="10"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67" name="Freeform 152"/>
            <p:cNvSpPr>
              <a:spLocks/>
            </p:cNvSpPr>
            <p:nvPr/>
          </p:nvSpPr>
          <p:spPr bwMode="auto">
            <a:xfrm>
              <a:off x="2116" y="1521"/>
              <a:ext cx="21" cy="28"/>
            </a:xfrm>
            <a:custGeom>
              <a:avLst/>
              <a:gdLst>
                <a:gd name="T0" fmla="*/ 10 w 21"/>
                <a:gd name="T1" fmla="*/ 0 h 28"/>
                <a:gd name="T2" fmla="*/ 20 w 21"/>
                <a:gd name="T3" fmla="*/ 23 h 28"/>
                <a:gd name="T4" fmla="*/ 9 w 21"/>
                <a:gd name="T5" fmla="*/ 27 h 28"/>
                <a:gd name="T6" fmla="*/ 0 w 21"/>
                <a:gd name="T7" fmla="*/ 4 h 28"/>
                <a:gd name="T8" fmla="*/ 10 w 21"/>
                <a:gd name="T9" fmla="*/ 0 h 28"/>
                <a:gd name="T10" fmla="*/ 0 60000 65536"/>
                <a:gd name="T11" fmla="*/ 0 60000 65536"/>
                <a:gd name="T12" fmla="*/ 0 60000 65536"/>
                <a:gd name="T13" fmla="*/ 0 60000 65536"/>
                <a:gd name="T14" fmla="*/ 0 60000 65536"/>
                <a:gd name="T15" fmla="*/ 0 w 21"/>
                <a:gd name="T16" fmla="*/ 0 h 28"/>
                <a:gd name="T17" fmla="*/ 21 w 21"/>
                <a:gd name="T18" fmla="*/ 28 h 28"/>
              </a:gdLst>
              <a:ahLst/>
              <a:cxnLst>
                <a:cxn ang="T10">
                  <a:pos x="T0" y="T1"/>
                </a:cxn>
                <a:cxn ang="T11">
                  <a:pos x="T2" y="T3"/>
                </a:cxn>
                <a:cxn ang="T12">
                  <a:pos x="T4" y="T5"/>
                </a:cxn>
                <a:cxn ang="T13">
                  <a:pos x="T6" y="T7"/>
                </a:cxn>
                <a:cxn ang="T14">
                  <a:pos x="T8" y="T9"/>
                </a:cxn>
              </a:cxnLst>
              <a:rect l="T15" t="T16" r="T17" b="T18"/>
              <a:pathLst>
                <a:path w="21" h="28">
                  <a:moveTo>
                    <a:pt x="10" y="0"/>
                  </a:moveTo>
                  <a:lnTo>
                    <a:pt x="20" y="23"/>
                  </a:lnTo>
                  <a:lnTo>
                    <a:pt x="9" y="27"/>
                  </a:lnTo>
                  <a:lnTo>
                    <a:pt x="0" y="4"/>
                  </a:lnTo>
                  <a:lnTo>
                    <a:pt x="10"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68" name="Freeform 153"/>
            <p:cNvSpPr>
              <a:spLocks/>
            </p:cNvSpPr>
            <p:nvPr/>
          </p:nvSpPr>
          <p:spPr bwMode="auto">
            <a:xfrm>
              <a:off x="2125" y="1544"/>
              <a:ext cx="20" cy="29"/>
            </a:xfrm>
            <a:custGeom>
              <a:avLst/>
              <a:gdLst>
                <a:gd name="T0" fmla="*/ 11 w 20"/>
                <a:gd name="T1" fmla="*/ 0 h 29"/>
                <a:gd name="T2" fmla="*/ 19 w 20"/>
                <a:gd name="T3" fmla="*/ 24 h 29"/>
                <a:gd name="T4" fmla="*/ 7 w 20"/>
                <a:gd name="T5" fmla="*/ 28 h 29"/>
                <a:gd name="T6" fmla="*/ 0 w 20"/>
                <a:gd name="T7" fmla="*/ 4 h 29"/>
                <a:gd name="T8" fmla="*/ 11 w 20"/>
                <a:gd name="T9" fmla="*/ 0 h 29"/>
                <a:gd name="T10" fmla="*/ 0 60000 65536"/>
                <a:gd name="T11" fmla="*/ 0 60000 65536"/>
                <a:gd name="T12" fmla="*/ 0 60000 65536"/>
                <a:gd name="T13" fmla="*/ 0 60000 65536"/>
                <a:gd name="T14" fmla="*/ 0 60000 65536"/>
                <a:gd name="T15" fmla="*/ 0 w 20"/>
                <a:gd name="T16" fmla="*/ 0 h 29"/>
                <a:gd name="T17" fmla="*/ 20 w 20"/>
                <a:gd name="T18" fmla="*/ 29 h 29"/>
              </a:gdLst>
              <a:ahLst/>
              <a:cxnLst>
                <a:cxn ang="T10">
                  <a:pos x="T0" y="T1"/>
                </a:cxn>
                <a:cxn ang="T11">
                  <a:pos x="T2" y="T3"/>
                </a:cxn>
                <a:cxn ang="T12">
                  <a:pos x="T4" y="T5"/>
                </a:cxn>
                <a:cxn ang="T13">
                  <a:pos x="T6" y="T7"/>
                </a:cxn>
                <a:cxn ang="T14">
                  <a:pos x="T8" y="T9"/>
                </a:cxn>
              </a:cxnLst>
              <a:rect l="T15" t="T16" r="T17" b="T18"/>
              <a:pathLst>
                <a:path w="20" h="29">
                  <a:moveTo>
                    <a:pt x="11" y="0"/>
                  </a:moveTo>
                  <a:lnTo>
                    <a:pt x="19" y="24"/>
                  </a:lnTo>
                  <a:lnTo>
                    <a:pt x="7" y="28"/>
                  </a:lnTo>
                  <a:lnTo>
                    <a:pt x="0" y="4"/>
                  </a:lnTo>
                  <a:lnTo>
                    <a:pt x="11"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69" name="Freeform 154"/>
            <p:cNvSpPr>
              <a:spLocks/>
            </p:cNvSpPr>
            <p:nvPr/>
          </p:nvSpPr>
          <p:spPr bwMode="auto">
            <a:xfrm>
              <a:off x="2132" y="1568"/>
              <a:ext cx="20" cy="29"/>
            </a:xfrm>
            <a:custGeom>
              <a:avLst/>
              <a:gdLst>
                <a:gd name="T0" fmla="*/ 12 w 20"/>
                <a:gd name="T1" fmla="*/ 0 h 29"/>
                <a:gd name="T2" fmla="*/ 19 w 20"/>
                <a:gd name="T3" fmla="*/ 25 h 29"/>
                <a:gd name="T4" fmla="*/ 8 w 20"/>
                <a:gd name="T5" fmla="*/ 28 h 29"/>
                <a:gd name="T6" fmla="*/ 0 w 20"/>
                <a:gd name="T7" fmla="*/ 4 h 29"/>
                <a:gd name="T8" fmla="*/ 12 w 20"/>
                <a:gd name="T9" fmla="*/ 0 h 29"/>
                <a:gd name="T10" fmla="*/ 0 60000 65536"/>
                <a:gd name="T11" fmla="*/ 0 60000 65536"/>
                <a:gd name="T12" fmla="*/ 0 60000 65536"/>
                <a:gd name="T13" fmla="*/ 0 60000 65536"/>
                <a:gd name="T14" fmla="*/ 0 60000 65536"/>
                <a:gd name="T15" fmla="*/ 0 w 20"/>
                <a:gd name="T16" fmla="*/ 0 h 29"/>
                <a:gd name="T17" fmla="*/ 20 w 20"/>
                <a:gd name="T18" fmla="*/ 29 h 29"/>
              </a:gdLst>
              <a:ahLst/>
              <a:cxnLst>
                <a:cxn ang="T10">
                  <a:pos x="T0" y="T1"/>
                </a:cxn>
                <a:cxn ang="T11">
                  <a:pos x="T2" y="T3"/>
                </a:cxn>
                <a:cxn ang="T12">
                  <a:pos x="T4" y="T5"/>
                </a:cxn>
                <a:cxn ang="T13">
                  <a:pos x="T6" y="T7"/>
                </a:cxn>
                <a:cxn ang="T14">
                  <a:pos x="T8" y="T9"/>
                </a:cxn>
              </a:cxnLst>
              <a:rect l="T15" t="T16" r="T17" b="T18"/>
              <a:pathLst>
                <a:path w="20" h="29">
                  <a:moveTo>
                    <a:pt x="12" y="0"/>
                  </a:moveTo>
                  <a:lnTo>
                    <a:pt x="19" y="25"/>
                  </a:lnTo>
                  <a:lnTo>
                    <a:pt x="8" y="28"/>
                  </a:lnTo>
                  <a:lnTo>
                    <a:pt x="0" y="4"/>
                  </a:lnTo>
                  <a:lnTo>
                    <a:pt x="12"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70" name="Freeform 155"/>
            <p:cNvSpPr>
              <a:spLocks/>
            </p:cNvSpPr>
            <p:nvPr/>
          </p:nvSpPr>
          <p:spPr bwMode="auto">
            <a:xfrm>
              <a:off x="2140" y="1593"/>
              <a:ext cx="18" cy="28"/>
            </a:xfrm>
            <a:custGeom>
              <a:avLst/>
              <a:gdLst>
                <a:gd name="T0" fmla="*/ 11 w 18"/>
                <a:gd name="T1" fmla="*/ 0 h 28"/>
                <a:gd name="T2" fmla="*/ 17 w 18"/>
                <a:gd name="T3" fmla="*/ 26 h 28"/>
                <a:gd name="T4" fmla="*/ 6 w 18"/>
                <a:gd name="T5" fmla="*/ 27 h 28"/>
                <a:gd name="T6" fmla="*/ 0 w 18"/>
                <a:gd name="T7" fmla="*/ 3 h 28"/>
                <a:gd name="T8" fmla="*/ 11 w 18"/>
                <a:gd name="T9" fmla="*/ 0 h 28"/>
                <a:gd name="T10" fmla="*/ 0 60000 65536"/>
                <a:gd name="T11" fmla="*/ 0 60000 65536"/>
                <a:gd name="T12" fmla="*/ 0 60000 65536"/>
                <a:gd name="T13" fmla="*/ 0 60000 65536"/>
                <a:gd name="T14" fmla="*/ 0 60000 65536"/>
                <a:gd name="T15" fmla="*/ 0 w 18"/>
                <a:gd name="T16" fmla="*/ 0 h 28"/>
                <a:gd name="T17" fmla="*/ 18 w 18"/>
                <a:gd name="T18" fmla="*/ 28 h 28"/>
              </a:gdLst>
              <a:ahLst/>
              <a:cxnLst>
                <a:cxn ang="T10">
                  <a:pos x="T0" y="T1"/>
                </a:cxn>
                <a:cxn ang="T11">
                  <a:pos x="T2" y="T3"/>
                </a:cxn>
                <a:cxn ang="T12">
                  <a:pos x="T4" y="T5"/>
                </a:cxn>
                <a:cxn ang="T13">
                  <a:pos x="T6" y="T7"/>
                </a:cxn>
                <a:cxn ang="T14">
                  <a:pos x="T8" y="T9"/>
                </a:cxn>
              </a:cxnLst>
              <a:rect l="T15" t="T16" r="T17" b="T18"/>
              <a:pathLst>
                <a:path w="18" h="28">
                  <a:moveTo>
                    <a:pt x="11" y="0"/>
                  </a:moveTo>
                  <a:lnTo>
                    <a:pt x="17" y="26"/>
                  </a:lnTo>
                  <a:lnTo>
                    <a:pt x="6" y="27"/>
                  </a:lnTo>
                  <a:lnTo>
                    <a:pt x="0" y="3"/>
                  </a:lnTo>
                  <a:lnTo>
                    <a:pt x="11"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71" name="Freeform 156"/>
            <p:cNvSpPr>
              <a:spLocks/>
            </p:cNvSpPr>
            <p:nvPr/>
          </p:nvSpPr>
          <p:spPr bwMode="auto">
            <a:xfrm>
              <a:off x="2146" y="1619"/>
              <a:ext cx="17" cy="28"/>
            </a:xfrm>
            <a:custGeom>
              <a:avLst/>
              <a:gdLst>
                <a:gd name="T0" fmla="*/ 11 w 17"/>
                <a:gd name="T1" fmla="*/ 0 h 28"/>
                <a:gd name="T2" fmla="*/ 16 w 17"/>
                <a:gd name="T3" fmla="*/ 25 h 28"/>
                <a:gd name="T4" fmla="*/ 5 w 17"/>
                <a:gd name="T5" fmla="*/ 27 h 28"/>
                <a:gd name="T6" fmla="*/ 0 w 17"/>
                <a:gd name="T7" fmla="*/ 1 h 28"/>
                <a:gd name="T8" fmla="*/ 11 w 17"/>
                <a:gd name="T9" fmla="*/ 0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11" y="0"/>
                  </a:moveTo>
                  <a:lnTo>
                    <a:pt x="16" y="25"/>
                  </a:lnTo>
                  <a:lnTo>
                    <a:pt x="5" y="27"/>
                  </a:lnTo>
                  <a:lnTo>
                    <a:pt x="0" y="1"/>
                  </a:lnTo>
                  <a:lnTo>
                    <a:pt x="11"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72" name="Freeform 157"/>
            <p:cNvSpPr>
              <a:spLocks/>
            </p:cNvSpPr>
            <p:nvPr/>
          </p:nvSpPr>
          <p:spPr bwMode="auto">
            <a:xfrm>
              <a:off x="2151" y="1644"/>
              <a:ext cx="17" cy="29"/>
            </a:xfrm>
            <a:custGeom>
              <a:avLst/>
              <a:gdLst>
                <a:gd name="T0" fmla="*/ 11 w 17"/>
                <a:gd name="T1" fmla="*/ 0 h 29"/>
                <a:gd name="T2" fmla="*/ 16 w 17"/>
                <a:gd name="T3" fmla="*/ 26 h 29"/>
                <a:gd name="T4" fmla="*/ 4 w 17"/>
                <a:gd name="T5" fmla="*/ 28 h 29"/>
                <a:gd name="T6" fmla="*/ 0 w 17"/>
                <a:gd name="T7" fmla="*/ 2 h 29"/>
                <a:gd name="T8" fmla="*/ 11 w 17"/>
                <a:gd name="T9" fmla="*/ 0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11" y="0"/>
                  </a:moveTo>
                  <a:lnTo>
                    <a:pt x="16" y="26"/>
                  </a:lnTo>
                  <a:lnTo>
                    <a:pt x="4" y="28"/>
                  </a:lnTo>
                  <a:lnTo>
                    <a:pt x="0" y="2"/>
                  </a:lnTo>
                  <a:lnTo>
                    <a:pt x="11"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73" name="Freeform 158"/>
            <p:cNvSpPr>
              <a:spLocks/>
            </p:cNvSpPr>
            <p:nvPr/>
          </p:nvSpPr>
          <p:spPr bwMode="auto">
            <a:xfrm>
              <a:off x="2155" y="1670"/>
              <a:ext cx="17" cy="29"/>
            </a:xfrm>
            <a:custGeom>
              <a:avLst/>
              <a:gdLst>
                <a:gd name="T0" fmla="*/ 12 w 17"/>
                <a:gd name="T1" fmla="*/ 0 h 29"/>
                <a:gd name="T2" fmla="*/ 16 w 17"/>
                <a:gd name="T3" fmla="*/ 26 h 29"/>
                <a:gd name="T4" fmla="*/ 3 w 17"/>
                <a:gd name="T5" fmla="*/ 28 h 29"/>
                <a:gd name="T6" fmla="*/ 0 w 17"/>
                <a:gd name="T7" fmla="*/ 2 h 29"/>
                <a:gd name="T8" fmla="*/ 12 w 17"/>
                <a:gd name="T9" fmla="*/ 0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12" y="0"/>
                  </a:moveTo>
                  <a:lnTo>
                    <a:pt x="16" y="26"/>
                  </a:lnTo>
                  <a:lnTo>
                    <a:pt x="3" y="28"/>
                  </a:lnTo>
                  <a:lnTo>
                    <a:pt x="0" y="2"/>
                  </a:lnTo>
                  <a:lnTo>
                    <a:pt x="12"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74" name="Freeform 159"/>
            <p:cNvSpPr>
              <a:spLocks/>
            </p:cNvSpPr>
            <p:nvPr/>
          </p:nvSpPr>
          <p:spPr bwMode="auto">
            <a:xfrm>
              <a:off x="2158" y="1696"/>
              <a:ext cx="17" cy="29"/>
            </a:xfrm>
            <a:custGeom>
              <a:avLst/>
              <a:gdLst>
                <a:gd name="T0" fmla="*/ 12 w 17"/>
                <a:gd name="T1" fmla="*/ 0 h 29"/>
                <a:gd name="T2" fmla="*/ 16 w 17"/>
                <a:gd name="T3" fmla="*/ 27 h 29"/>
                <a:gd name="T4" fmla="*/ 3 w 17"/>
                <a:gd name="T5" fmla="*/ 28 h 29"/>
                <a:gd name="T6" fmla="*/ 0 w 17"/>
                <a:gd name="T7" fmla="*/ 2 h 29"/>
                <a:gd name="T8" fmla="*/ 12 w 17"/>
                <a:gd name="T9" fmla="*/ 0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12" y="0"/>
                  </a:moveTo>
                  <a:lnTo>
                    <a:pt x="16" y="27"/>
                  </a:lnTo>
                  <a:lnTo>
                    <a:pt x="3" y="28"/>
                  </a:lnTo>
                  <a:lnTo>
                    <a:pt x="0" y="2"/>
                  </a:lnTo>
                  <a:lnTo>
                    <a:pt x="12"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75" name="Freeform 160"/>
            <p:cNvSpPr>
              <a:spLocks/>
            </p:cNvSpPr>
            <p:nvPr/>
          </p:nvSpPr>
          <p:spPr bwMode="auto">
            <a:xfrm>
              <a:off x="2161" y="1723"/>
              <a:ext cx="17" cy="27"/>
            </a:xfrm>
            <a:custGeom>
              <a:avLst/>
              <a:gdLst>
                <a:gd name="T0" fmla="*/ 14 w 17"/>
                <a:gd name="T1" fmla="*/ 0 h 27"/>
                <a:gd name="T2" fmla="*/ 16 w 17"/>
                <a:gd name="T3" fmla="*/ 26 h 27"/>
                <a:gd name="T4" fmla="*/ 0 w 17"/>
                <a:gd name="T5" fmla="*/ 26 h 27"/>
                <a:gd name="T6" fmla="*/ 0 w 17"/>
                <a:gd name="T7" fmla="*/ 1 h 27"/>
                <a:gd name="T8" fmla="*/ 14 w 17"/>
                <a:gd name="T9" fmla="*/ 0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14" y="0"/>
                  </a:moveTo>
                  <a:lnTo>
                    <a:pt x="16" y="26"/>
                  </a:lnTo>
                  <a:lnTo>
                    <a:pt x="0" y="26"/>
                  </a:lnTo>
                  <a:lnTo>
                    <a:pt x="0" y="1"/>
                  </a:lnTo>
                  <a:lnTo>
                    <a:pt x="1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76" name="Freeform 161"/>
            <p:cNvSpPr>
              <a:spLocks/>
            </p:cNvSpPr>
            <p:nvPr/>
          </p:nvSpPr>
          <p:spPr bwMode="auto">
            <a:xfrm>
              <a:off x="2161" y="1749"/>
              <a:ext cx="17" cy="25"/>
            </a:xfrm>
            <a:custGeom>
              <a:avLst/>
              <a:gdLst>
                <a:gd name="T0" fmla="*/ 16 w 17"/>
                <a:gd name="T1" fmla="*/ 0 h 25"/>
                <a:gd name="T2" fmla="*/ 16 w 17"/>
                <a:gd name="T3" fmla="*/ 24 h 25"/>
                <a:gd name="T4" fmla="*/ 1 w 17"/>
                <a:gd name="T5" fmla="*/ 24 h 25"/>
                <a:gd name="T6" fmla="*/ 0 w 17"/>
                <a:gd name="T7" fmla="*/ 0 h 25"/>
                <a:gd name="T8" fmla="*/ 16 w 17"/>
                <a:gd name="T9" fmla="*/ 0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6" y="0"/>
                  </a:moveTo>
                  <a:lnTo>
                    <a:pt x="16" y="24"/>
                  </a:lnTo>
                  <a:lnTo>
                    <a:pt x="1" y="24"/>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77" name="Freeform 162"/>
            <p:cNvSpPr>
              <a:spLocks/>
            </p:cNvSpPr>
            <p:nvPr/>
          </p:nvSpPr>
          <p:spPr bwMode="auto">
            <a:xfrm>
              <a:off x="2161" y="1773"/>
              <a:ext cx="17" cy="26"/>
            </a:xfrm>
            <a:custGeom>
              <a:avLst/>
              <a:gdLst>
                <a:gd name="T0" fmla="*/ 16 w 17"/>
                <a:gd name="T1" fmla="*/ 0 h 26"/>
                <a:gd name="T2" fmla="*/ 16 w 17"/>
                <a:gd name="T3" fmla="*/ 25 h 26"/>
                <a:gd name="T4" fmla="*/ 0 w 17"/>
                <a:gd name="T5" fmla="*/ 25 h 26"/>
                <a:gd name="T6" fmla="*/ 1 w 17"/>
                <a:gd name="T7" fmla="*/ 0 h 26"/>
                <a:gd name="T8" fmla="*/ 16 w 17"/>
                <a:gd name="T9" fmla="*/ 0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16" y="0"/>
                  </a:moveTo>
                  <a:lnTo>
                    <a:pt x="16" y="25"/>
                  </a:lnTo>
                  <a:lnTo>
                    <a:pt x="0" y="25"/>
                  </a:lnTo>
                  <a:lnTo>
                    <a:pt x="1"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78" name="Freeform 163"/>
            <p:cNvSpPr>
              <a:spLocks/>
            </p:cNvSpPr>
            <p:nvPr/>
          </p:nvSpPr>
          <p:spPr bwMode="auto">
            <a:xfrm>
              <a:off x="2160" y="1798"/>
              <a:ext cx="17" cy="25"/>
            </a:xfrm>
            <a:custGeom>
              <a:avLst/>
              <a:gdLst>
                <a:gd name="T0" fmla="*/ 16 w 17"/>
                <a:gd name="T1" fmla="*/ 0 h 25"/>
                <a:gd name="T2" fmla="*/ 13 w 17"/>
                <a:gd name="T3" fmla="*/ 24 h 25"/>
                <a:gd name="T4" fmla="*/ 0 w 17"/>
                <a:gd name="T5" fmla="*/ 23 h 25"/>
                <a:gd name="T6" fmla="*/ 1 w 17"/>
                <a:gd name="T7" fmla="*/ 0 h 25"/>
                <a:gd name="T8" fmla="*/ 16 w 17"/>
                <a:gd name="T9" fmla="*/ 0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6" y="0"/>
                  </a:moveTo>
                  <a:lnTo>
                    <a:pt x="13" y="24"/>
                  </a:lnTo>
                  <a:lnTo>
                    <a:pt x="0" y="23"/>
                  </a:lnTo>
                  <a:lnTo>
                    <a:pt x="1"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79" name="Freeform 164"/>
            <p:cNvSpPr>
              <a:spLocks/>
            </p:cNvSpPr>
            <p:nvPr/>
          </p:nvSpPr>
          <p:spPr bwMode="auto">
            <a:xfrm>
              <a:off x="2157" y="1821"/>
              <a:ext cx="17" cy="25"/>
            </a:xfrm>
            <a:custGeom>
              <a:avLst/>
              <a:gdLst>
                <a:gd name="T0" fmla="*/ 16 w 17"/>
                <a:gd name="T1" fmla="*/ 1 h 25"/>
                <a:gd name="T2" fmla="*/ 13 w 17"/>
                <a:gd name="T3" fmla="*/ 24 h 25"/>
                <a:gd name="T4" fmla="*/ 0 w 17"/>
                <a:gd name="T5" fmla="*/ 22 h 25"/>
                <a:gd name="T6" fmla="*/ 3 w 17"/>
                <a:gd name="T7" fmla="*/ 0 h 25"/>
                <a:gd name="T8" fmla="*/ 16 w 17"/>
                <a:gd name="T9" fmla="*/ 1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6" y="1"/>
                  </a:moveTo>
                  <a:lnTo>
                    <a:pt x="13" y="24"/>
                  </a:lnTo>
                  <a:lnTo>
                    <a:pt x="0" y="22"/>
                  </a:lnTo>
                  <a:lnTo>
                    <a:pt x="3" y="0"/>
                  </a:lnTo>
                  <a:lnTo>
                    <a:pt x="16" y="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80" name="Freeform 165"/>
            <p:cNvSpPr>
              <a:spLocks/>
            </p:cNvSpPr>
            <p:nvPr/>
          </p:nvSpPr>
          <p:spPr bwMode="auto">
            <a:xfrm>
              <a:off x="2154" y="1843"/>
              <a:ext cx="17" cy="24"/>
            </a:xfrm>
            <a:custGeom>
              <a:avLst/>
              <a:gdLst>
                <a:gd name="T0" fmla="*/ 16 w 17"/>
                <a:gd name="T1" fmla="*/ 2 h 24"/>
                <a:gd name="T2" fmla="*/ 11 w 17"/>
                <a:gd name="T3" fmla="*/ 23 h 24"/>
                <a:gd name="T4" fmla="*/ 0 w 17"/>
                <a:gd name="T5" fmla="*/ 21 h 24"/>
                <a:gd name="T6" fmla="*/ 3 w 17"/>
                <a:gd name="T7" fmla="*/ 0 h 24"/>
                <a:gd name="T8" fmla="*/ 16 w 17"/>
                <a:gd name="T9" fmla="*/ 2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16" y="2"/>
                  </a:moveTo>
                  <a:lnTo>
                    <a:pt x="11" y="23"/>
                  </a:lnTo>
                  <a:lnTo>
                    <a:pt x="0" y="21"/>
                  </a:lnTo>
                  <a:lnTo>
                    <a:pt x="3" y="0"/>
                  </a:lnTo>
                  <a:lnTo>
                    <a:pt x="16" y="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81" name="Freeform 166"/>
            <p:cNvSpPr>
              <a:spLocks/>
            </p:cNvSpPr>
            <p:nvPr/>
          </p:nvSpPr>
          <p:spPr bwMode="auto">
            <a:xfrm>
              <a:off x="2150" y="1864"/>
              <a:ext cx="17" cy="24"/>
            </a:xfrm>
            <a:custGeom>
              <a:avLst/>
              <a:gdLst>
                <a:gd name="T0" fmla="*/ 16 w 17"/>
                <a:gd name="T1" fmla="*/ 2 h 24"/>
                <a:gd name="T2" fmla="*/ 11 w 17"/>
                <a:gd name="T3" fmla="*/ 23 h 24"/>
                <a:gd name="T4" fmla="*/ 0 w 17"/>
                <a:gd name="T5" fmla="*/ 20 h 24"/>
                <a:gd name="T6" fmla="*/ 4 w 17"/>
                <a:gd name="T7" fmla="*/ 0 h 24"/>
                <a:gd name="T8" fmla="*/ 16 w 17"/>
                <a:gd name="T9" fmla="*/ 2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16" y="2"/>
                  </a:moveTo>
                  <a:lnTo>
                    <a:pt x="11" y="23"/>
                  </a:lnTo>
                  <a:lnTo>
                    <a:pt x="0" y="20"/>
                  </a:lnTo>
                  <a:lnTo>
                    <a:pt x="4" y="0"/>
                  </a:lnTo>
                  <a:lnTo>
                    <a:pt x="16" y="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82" name="Freeform 167"/>
            <p:cNvSpPr>
              <a:spLocks/>
            </p:cNvSpPr>
            <p:nvPr/>
          </p:nvSpPr>
          <p:spPr bwMode="auto">
            <a:xfrm>
              <a:off x="2145" y="1884"/>
              <a:ext cx="17" cy="24"/>
            </a:xfrm>
            <a:custGeom>
              <a:avLst/>
              <a:gdLst>
                <a:gd name="T0" fmla="*/ 16 w 17"/>
                <a:gd name="T1" fmla="*/ 3 h 24"/>
                <a:gd name="T2" fmla="*/ 11 w 17"/>
                <a:gd name="T3" fmla="*/ 23 h 24"/>
                <a:gd name="T4" fmla="*/ 0 w 17"/>
                <a:gd name="T5" fmla="*/ 20 h 24"/>
                <a:gd name="T6" fmla="*/ 5 w 17"/>
                <a:gd name="T7" fmla="*/ 0 h 24"/>
                <a:gd name="T8" fmla="*/ 16 w 17"/>
                <a:gd name="T9" fmla="*/ 3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16" y="3"/>
                  </a:moveTo>
                  <a:lnTo>
                    <a:pt x="11" y="23"/>
                  </a:lnTo>
                  <a:lnTo>
                    <a:pt x="0" y="20"/>
                  </a:lnTo>
                  <a:lnTo>
                    <a:pt x="5" y="0"/>
                  </a:lnTo>
                  <a:lnTo>
                    <a:pt x="16" y="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83" name="Freeform 168"/>
            <p:cNvSpPr>
              <a:spLocks/>
            </p:cNvSpPr>
            <p:nvPr/>
          </p:nvSpPr>
          <p:spPr bwMode="auto">
            <a:xfrm>
              <a:off x="2139" y="1904"/>
              <a:ext cx="18" cy="23"/>
            </a:xfrm>
            <a:custGeom>
              <a:avLst/>
              <a:gdLst>
                <a:gd name="T0" fmla="*/ 17 w 18"/>
                <a:gd name="T1" fmla="*/ 3 h 23"/>
                <a:gd name="T2" fmla="*/ 10 w 18"/>
                <a:gd name="T3" fmla="*/ 22 h 23"/>
                <a:gd name="T4" fmla="*/ 0 w 18"/>
                <a:gd name="T5" fmla="*/ 18 h 23"/>
                <a:gd name="T6" fmla="*/ 6 w 18"/>
                <a:gd name="T7" fmla="*/ 0 h 23"/>
                <a:gd name="T8" fmla="*/ 17 w 18"/>
                <a:gd name="T9" fmla="*/ 3 h 23"/>
                <a:gd name="T10" fmla="*/ 0 60000 65536"/>
                <a:gd name="T11" fmla="*/ 0 60000 65536"/>
                <a:gd name="T12" fmla="*/ 0 60000 65536"/>
                <a:gd name="T13" fmla="*/ 0 60000 65536"/>
                <a:gd name="T14" fmla="*/ 0 60000 65536"/>
                <a:gd name="T15" fmla="*/ 0 w 18"/>
                <a:gd name="T16" fmla="*/ 0 h 23"/>
                <a:gd name="T17" fmla="*/ 18 w 18"/>
                <a:gd name="T18" fmla="*/ 23 h 23"/>
              </a:gdLst>
              <a:ahLst/>
              <a:cxnLst>
                <a:cxn ang="T10">
                  <a:pos x="T0" y="T1"/>
                </a:cxn>
                <a:cxn ang="T11">
                  <a:pos x="T2" y="T3"/>
                </a:cxn>
                <a:cxn ang="T12">
                  <a:pos x="T4" y="T5"/>
                </a:cxn>
                <a:cxn ang="T13">
                  <a:pos x="T6" y="T7"/>
                </a:cxn>
                <a:cxn ang="T14">
                  <a:pos x="T8" y="T9"/>
                </a:cxn>
              </a:cxnLst>
              <a:rect l="T15" t="T16" r="T17" b="T18"/>
              <a:pathLst>
                <a:path w="18" h="23">
                  <a:moveTo>
                    <a:pt x="17" y="3"/>
                  </a:moveTo>
                  <a:lnTo>
                    <a:pt x="10" y="22"/>
                  </a:lnTo>
                  <a:lnTo>
                    <a:pt x="0" y="18"/>
                  </a:lnTo>
                  <a:lnTo>
                    <a:pt x="6" y="0"/>
                  </a:lnTo>
                  <a:lnTo>
                    <a:pt x="17" y="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84" name="Freeform 169"/>
            <p:cNvSpPr>
              <a:spLocks/>
            </p:cNvSpPr>
            <p:nvPr/>
          </p:nvSpPr>
          <p:spPr bwMode="auto">
            <a:xfrm>
              <a:off x="2132" y="1922"/>
              <a:ext cx="18" cy="24"/>
            </a:xfrm>
            <a:custGeom>
              <a:avLst/>
              <a:gdLst>
                <a:gd name="T0" fmla="*/ 17 w 18"/>
                <a:gd name="T1" fmla="*/ 4 h 24"/>
                <a:gd name="T2" fmla="*/ 11 w 18"/>
                <a:gd name="T3" fmla="*/ 23 h 24"/>
                <a:gd name="T4" fmla="*/ 0 w 18"/>
                <a:gd name="T5" fmla="*/ 19 h 24"/>
                <a:gd name="T6" fmla="*/ 7 w 18"/>
                <a:gd name="T7" fmla="*/ 0 h 24"/>
                <a:gd name="T8" fmla="*/ 17 w 18"/>
                <a:gd name="T9" fmla="*/ 4 h 24"/>
                <a:gd name="T10" fmla="*/ 0 60000 65536"/>
                <a:gd name="T11" fmla="*/ 0 60000 65536"/>
                <a:gd name="T12" fmla="*/ 0 60000 65536"/>
                <a:gd name="T13" fmla="*/ 0 60000 65536"/>
                <a:gd name="T14" fmla="*/ 0 60000 65536"/>
                <a:gd name="T15" fmla="*/ 0 w 18"/>
                <a:gd name="T16" fmla="*/ 0 h 24"/>
                <a:gd name="T17" fmla="*/ 18 w 18"/>
                <a:gd name="T18" fmla="*/ 24 h 24"/>
              </a:gdLst>
              <a:ahLst/>
              <a:cxnLst>
                <a:cxn ang="T10">
                  <a:pos x="T0" y="T1"/>
                </a:cxn>
                <a:cxn ang="T11">
                  <a:pos x="T2" y="T3"/>
                </a:cxn>
                <a:cxn ang="T12">
                  <a:pos x="T4" y="T5"/>
                </a:cxn>
                <a:cxn ang="T13">
                  <a:pos x="T6" y="T7"/>
                </a:cxn>
                <a:cxn ang="T14">
                  <a:pos x="T8" y="T9"/>
                </a:cxn>
              </a:cxnLst>
              <a:rect l="T15" t="T16" r="T17" b="T18"/>
              <a:pathLst>
                <a:path w="18" h="24">
                  <a:moveTo>
                    <a:pt x="17" y="4"/>
                  </a:moveTo>
                  <a:lnTo>
                    <a:pt x="11" y="23"/>
                  </a:lnTo>
                  <a:lnTo>
                    <a:pt x="0" y="19"/>
                  </a:lnTo>
                  <a:lnTo>
                    <a:pt x="7" y="0"/>
                  </a:lnTo>
                  <a:lnTo>
                    <a:pt x="17" y="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85" name="Freeform 170"/>
            <p:cNvSpPr>
              <a:spLocks/>
            </p:cNvSpPr>
            <p:nvPr/>
          </p:nvSpPr>
          <p:spPr bwMode="auto">
            <a:xfrm>
              <a:off x="2124" y="1941"/>
              <a:ext cx="20" cy="25"/>
            </a:xfrm>
            <a:custGeom>
              <a:avLst/>
              <a:gdLst>
                <a:gd name="T0" fmla="*/ 19 w 20"/>
                <a:gd name="T1" fmla="*/ 4 h 25"/>
                <a:gd name="T2" fmla="*/ 10 w 20"/>
                <a:gd name="T3" fmla="*/ 24 h 25"/>
                <a:gd name="T4" fmla="*/ 0 w 20"/>
                <a:gd name="T5" fmla="*/ 19 h 25"/>
                <a:gd name="T6" fmla="*/ 8 w 20"/>
                <a:gd name="T7" fmla="*/ 0 h 25"/>
                <a:gd name="T8" fmla="*/ 19 w 20"/>
                <a:gd name="T9" fmla="*/ 4 h 25"/>
                <a:gd name="T10" fmla="*/ 0 60000 65536"/>
                <a:gd name="T11" fmla="*/ 0 60000 65536"/>
                <a:gd name="T12" fmla="*/ 0 60000 65536"/>
                <a:gd name="T13" fmla="*/ 0 60000 65536"/>
                <a:gd name="T14" fmla="*/ 0 60000 65536"/>
                <a:gd name="T15" fmla="*/ 0 w 20"/>
                <a:gd name="T16" fmla="*/ 0 h 25"/>
                <a:gd name="T17" fmla="*/ 20 w 20"/>
                <a:gd name="T18" fmla="*/ 25 h 25"/>
              </a:gdLst>
              <a:ahLst/>
              <a:cxnLst>
                <a:cxn ang="T10">
                  <a:pos x="T0" y="T1"/>
                </a:cxn>
                <a:cxn ang="T11">
                  <a:pos x="T2" y="T3"/>
                </a:cxn>
                <a:cxn ang="T12">
                  <a:pos x="T4" y="T5"/>
                </a:cxn>
                <a:cxn ang="T13">
                  <a:pos x="T6" y="T7"/>
                </a:cxn>
                <a:cxn ang="T14">
                  <a:pos x="T8" y="T9"/>
                </a:cxn>
              </a:cxnLst>
              <a:rect l="T15" t="T16" r="T17" b="T18"/>
              <a:pathLst>
                <a:path w="20" h="25">
                  <a:moveTo>
                    <a:pt x="19" y="4"/>
                  </a:moveTo>
                  <a:lnTo>
                    <a:pt x="10" y="24"/>
                  </a:lnTo>
                  <a:lnTo>
                    <a:pt x="0" y="19"/>
                  </a:lnTo>
                  <a:lnTo>
                    <a:pt x="8" y="0"/>
                  </a:lnTo>
                  <a:lnTo>
                    <a:pt x="19" y="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86" name="Freeform 171"/>
            <p:cNvSpPr>
              <a:spLocks/>
            </p:cNvSpPr>
            <p:nvPr/>
          </p:nvSpPr>
          <p:spPr bwMode="auto">
            <a:xfrm>
              <a:off x="2116" y="1960"/>
              <a:ext cx="19" cy="24"/>
            </a:xfrm>
            <a:custGeom>
              <a:avLst/>
              <a:gdLst>
                <a:gd name="T0" fmla="*/ 18 w 19"/>
                <a:gd name="T1" fmla="*/ 5 h 24"/>
                <a:gd name="T2" fmla="*/ 10 w 19"/>
                <a:gd name="T3" fmla="*/ 23 h 24"/>
                <a:gd name="T4" fmla="*/ 0 w 19"/>
                <a:gd name="T5" fmla="*/ 18 h 24"/>
                <a:gd name="T6" fmla="*/ 8 w 19"/>
                <a:gd name="T7" fmla="*/ 0 h 24"/>
                <a:gd name="T8" fmla="*/ 18 w 19"/>
                <a:gd name="T9" fmla="*/ 5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18" y="5"/>
                  </a:moveTo>
                  <a:lnTo>
                    <a:pt x="10" y="23"/>
                  </a:lnTo>
                  <a:lnTo>
                    <a:pt x="0" y="18"/>
                  </a:lnTo>
                  <a:lnTo>
                    <a:pt x="8" y="0"/>
                  </a:lnTo>
                  <a:lnTo>
                    <a:pt x="18" y="5"/>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87" name="Freeform 172"/>
            <p:cNvSpPr>
              <a:spLocks/>
            </p:cNvSpPr>
            <p:nvPr/>
          </p:nvSpPr>
          <p:spPr bwMode="auto">
            <a:xfrm>
              <a:off x="2106" y="1978"/>
              <a:ext cx="21" cy="25"/>
            </a:xfrm>
            <a:custGeom>
              <a:avLst/>
              <a:gdLst>
                <a:gd name="T0" fmla="*/ 20 w 21"/>
                <a:gd name="T1" fmla="*/ 5 h 25"/>
                <a:gd name="T2" fmla="*/ 10 w 21"/>
                <a:gd name="T3" fmla="*/ 24 h 25"/>
                <a:gd name="T4" fmla="*/ 0 w 21"/>
                <a:gd name="T5" fmla="*/ 19 h 25"/>
                <a:gd name="T6" fmla="*/ 10 w 21"/>
                <a:gd name="T7" fmla="*/ 0 h 25"/>
                <a:gd name="T8" fmla="*/ 20 w 21"/>
                <a:gd name="T9" fmla="*/ 5 h 25"/>
                <a:gd name="T10" fmla="*/ 0 60000 65536"/>
                <a:gd name="T11" fmla="*/ 0 60000 65536"/>
                <a:gd name="T12" fmla="*/ 0 60000 65536"/>
                <a:gd name="T13" fmla="*/ 0 60000 65536"/>
                <a:gd name="T14" fmla="*/ 0 60000 65536"/>
                <a:gd name="T15" fmla="*/ 0 w 21"/>
                <a:gd name="T16" fmla="*/ 0 h 25"/>
                <a:gd name="T17" fmla="*/ 21 w 21"/>
                <a:gd name="T18" fmla="*/ 25 h 25"/>
              </a:gdLst>
              <a:ahLst/>
              <a:cxnLst>
                <a:cxn ang="T10">
                  <a:pos x="T0" y="T1"/>
                </a:cxn>
                <a:cxn ang="T11">
                  <a:pos x="T2" y="T3"/>
                </a:cxn>
                <a:cxn ang="T12">
                  <a:pos x="T4" y="T5"/>
                </a:cxn>
                <a:cxn ang="T13">
                  <a:pos x="T6" y="T7"/>
                </a:cxn>
                <a:cxn ang="T14">
                  <a:pos x="T8" y="T9"/>
                </a:cxn>
              </a:cxnLst>
              <a:rect l="T15" t="T16" r="T17" b="T18"/>
              <a:pathLst>
                <a:path w="21" h="25">
                  <a:moveTo>
                    <a:pt x="20" y="5"/>
                  </a:moveTo>
                  <a:lnTo>
                    <a:pt x="10" y="24"/>
                  </a:lnTo>
                  <a:lnTo>
                    <a:pt x="0" y="19"/>
                  </a:lnTo>
                  <a:lnTo>
                    <a:pt x="10" y="0"/>
                  </a:lnTo>
                  <a:lnTo>
                    <a:pt x="20" y="5"/>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88" name="Freeform 173"/>
            <p:cNvSpPr>
              <a:spLocks/>
            </p:cNvSpPr>
            <p:nvPr/>
          </p:nvSpPr>
          <p:spPr bwMode="auto">
            <a:xfrm>
              <a:off x="2096" y="1997"/>
              <a:ext cx="21" cy="25"/>
            </a:xfrm>
            <a:custGeom>
              <a:avLst/>
              <a:gdLst>
                <a:gd name="T0" fmla="*/ 20 w 21"/>
                <a:gd name="T1" fmla="*/ 5 h 25"/>
                <a:gd name="T2" fmla="*/ 9 w 21"/>
                <a:gd name="T3" fmla="*/ 24 h 25"/>
                <a:gd name="T4" fmla="*/ 0 w 21"/>
                <a:gd name="T5" fmla="*/ 19 h 25"/>
                <a:gd name="T6" fmla="*/ 10 w 21"/>
                <a:gd name="T7" fmla="*/ 0 h 25"/>
                <a:gd name="T8" fmla="*/ 20 w 21"/>
                <a:gd name="T9" fmla="*/ 5 h 25"/>
                <a:gd name="T10" fmla="*/ 0 60000 65536"/>
                <a:gd name="T11" fmla="*/ 0 60000 65536"/>
                <a:gd name="T12" fmla="*/ 0 60000 65536"/>
                <a:gd name="T13" fmla="*/ 0 60000 65536"/>
                <a:gd name="T14" fmla="*/ 0 60000 65536"/>
                <a:gd name="T15" fmla="*/ 0 w 21"/>
                <a:gd name="T16" fmla="*/ 0 h 25"/>
                <a:gd name="T17" fmla="*/ 21 w 21"/>
                <a:gd name="T18" fmla="*/ 25 h 25"/>
              </a:gdLst>
              <a:ahLst/>
              <a:cxnLst>
                <a:cxn ang="T10">
                  <a:pos x="T0" y="T1"/>
                </a:cxn>
                <a:cxn ang="T11">
                  <a:pos x="T2" y="T3"/>
                </a:cxn>
                <a:cxn ang="T12">
                  <a:pos x="T4" y="T5"/>
                </a:cxn>
                <a:cxn ang="T13">
                  <a:pos x="T6" y="T7"/>
                </a:cxn>
                <a:cxn ang="T14">
                  <a:pos x="T8" y="T9"/>
                </a:cxn>
              </a:cxnLst>
              <a:rect l="T15" t="T16" r="T17" b="T18"/>
              <a:pathLst>
                <a:path w="21" h="25">
                  <a:moveTo>
                    <a:pt x="20" y="5"/>
                  </a:moveTo>
                  <a:lnTo>
                    <a:pt x="9" y="24"/>
                  </a:lnTo>
                  <a:lnTo>
                    <a:pt x="0" y="19"/>
                  </a:lnTo>
                  <a:lnTo>
                    <a:pt x="10" y="0"/>
                  </a:lnTo>
                  <a:lnTo>
                    <a:pt x="20" y="5"/>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89" name="Freeform 174"/>
            <p:cNvSpPr>
              <a:spLocks/>
            </p:cNvSpPr>
            <p:nvPr/>
          </p:nvSpPr>
          <p:spPr bwMode="auto">
            <a:xfrm>
              <a:off x="2084" y="2016"/>
              <a:ext cx="22" cy="25"/>
            </a:xfrm>
            <a:custGeom>
              <a:avLst/>
              <a:gdLst>
                <a:gd name="T0" fmla="*/ 21 w 22"/>
                <a:gd name="T1" fmla="*/ 5 h 25"/>
                <a:gd name="T2" fmla="*/ 10 w 22"/>
                <a:gd name="T3" fmla="*/ 24 h 25"/>
                <a:gd name="T4" fmla="*/ 0 w 22"/>
                <a:gd name="T5" fmla="*/ 18 h 25"/>
                <a:gd name="T6" fmla="*/ 12 w 22"/>
                <a:gd name="T7" fmla="*/ 0 h 25"/>
                <a:gd name="T8" fmla="*/ 21 w 22"/>
                <a:gd name="T9" fmla="*/ 5 h 25"/>
                <a:gd name="T10" fmla="*/ 0 60000 65536"/>
                <a:gd name="T11" fmla="*/ 0 60000 65536"/>
                <a:gd name="T12" fmla="*/ 0 60000 65536"/>
                <a:gd name="T13" fmla="*/ 0 60000 65536"/>
                <a:gd name="T14" fmla="*/ 0 60000 65536"/>
                <a:gd name="T15" fmla="*/ 0 w 22"/>
                <a:gd name="T16" fmla="*/ 0 h 25"/>
                <a:gd name="T17" fmla="*/ 22 w 22"/>
                <a:gd name="T18" fmla="*/ 25 h 25"/>
              </a:gdLst>
              <a:ahLst/>
              <a:cxnLst>
                <a:cxn ang="T10">
                  <a:pos x="T0" y="T1"/>
                </a:cxn>
                <a:cxn ang="T11">
                  <a:pos x="T2" y="T3"/>
                </a:cxn>
                <a:cxn ang="T12">
                  <a:pos x="T4" y="T5"/>
                </a:cxn>
                <a:cxn ang="T13">
                  <a:pos x="T6" y="T7"/>
                </a:cxn>
                <a:cxn ang="T14">
                  <a:pos x="T8" y="T9"/>
                </a:cxn>
              </a:cxnLst>
              <a:rect l="T15" t="T16" r="T17" b="T18"/>
              <a:pathLst>
                <a:path w="22" h="25">
                  <a:moveTo>
                    <a:pt x="21" y="5"/>
                  </a:moveTo>
                  <a:lnTo>
                    <a:pt x="10" y="24"/>
                  </a:lnTo>
                  <a:lnTo>
                    <a:pt x="0" y="18"/>
                  </a:lnTo>
                  <a:lnTo>
                    <a:pt x="12" y="0"/>
                  </a:lnTo>
                  <a:lnTo>
                    <a:pt x="21" y="5"/>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90" name="Freeform 175"/>
            <p:cNvSpPr>
              <a:spLocks/>
            </p:cNvSpPr>
            <p:nvPr/>
          </p:nvSpPr>
          <p:spPr bwMode="auto">
            <a:xfrm>
              <a:off x="2072" y="2034"/>
              <a:ext cx="23" cy="25"/>
            </a:xfrm>
            <a:custGeom>
              <a:avLst/>
              <a:gdLst>
                <a:gd name="T0" fmla="*/ 22 w 23"/>
                <a:gd name="T1" fmla="*/ 6 h 25"/>
                <a:gd name="T2" fmla="*/ 10 w 23"/>
                <a:gd name="T3" fmla="*/ 24 h 25"/>
                <a:gd name="T4" fmla="*/ 0 w 23"/>
                <a:gd name="T5" fmla="*/ 19 h 25"/>
                <a:gd name="T6" fmla="*/ 12 w 23"/>
                <a:gd name="T7" fmla="*/ 0 h 25"/>
                <a:gd name="T8" fmla="*/ 22 w 23"/>
                <a:gd name="T9" fmla="*/ 6 h 25"/>
                <a:gd name="T10" fmla="*/ 0 60000 65536"/>
                <a:gd name="T11" fmla="*/ 0 60000 65536"/>
                <a:gd name="T12" fmla="*/ 0 60000 65536"/>
                <a:gd name="T13" fmla="*/ 0 60000 65536"/>
                <a:gd name="T14" fmla="*/ 0 60000 65536"/>
                <a:gd name="T15" fmla="*/ 0 w 23"/>
                <a:gd name="T16" fmla="*/ 0 h 25"/>
                <a:gd name="T17" fmla="*/ 23 w 23"/>
                <a:gd name="T18" fmla="*/ 25 h 25"/>
              </a:gdLst>
              <a:ahLst/>
              <a:cxnLst>
                <a:cxn ang="T10">
                  <a:pos x="T0" y="T1"/>
                </a:cxn>
                <a:cxn ang="T11">
                  <a:pos x="T2" y="T3"/>
                </a:cxn>
                <a:cxn ang="T12">
                  <a:pos x="T4" y="T5"/>
                </a:cxn>
                <a:cxn ang="T13">
                  <a:pos x="T6" y="T7"/>
                </a:cxn>
                <a:cxn ang="T14">
                  <a:pos x="T8" y="T9"/>
                </a:cxn>
              </a:cxnLst>
              <a:rect l="T15" t="T16" r="T17" b="T18"/>
              <a:pathLst>
                <a:path w="23" h="25">
                  <a:moveTo>
                    <a:pt x="22" y="6"/>
                  </a:moveTo>
                  <a:lnTo>
                    <a:pt x="10" y="24"/>
                  </a:lnTo>
                  <a:lnTo>
                    <a:pt x="0" y="19"/>
                  </a:lnTo>
                  <a:lnTo>
                    <a:pt x="12" y="0"/>
                  </a:lnTo>
                  <a:lnTo>
                    <a:pt x="22" y="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91" name="Freeform 176"/>
            <p:cNvSpPr>
              <a:spLocks/>
            </p:cNvSpPr>
            <p:nvPr/>
          </p:nvSpPr>
          <p:spPr bwMode="auto">
            <a:xfrm>
              <a:off x="2060" y="2053"/>
              <a:ext cx="23" cy="25"/>
            </a:xfrm>
            <a:custGeom>
              <a:avLst/>
              <a:gdLst>
                <a:gd name="T0" fmla="*/ 22 w 23"/>
                <a:gd name="T1" fmla="*/ 5 h 25"/>
                <a:gd name="T2" fmla="*/ 8 w 23"/>
                <a:gd name="T3" fmla="*/ 24 h 25"/>
                <a:gd name="T4" fmla="*/ 0 w 23"/>
                <a:gd name="T5" fmla="*/ 17 h 25"/>
                <a:gd name="T6" fmla="*/ 12 w 23"/>
                <a:gd name="T7" fmla="*/ 0 h 25"/>
                <a:gd name="T8" fmla="*/ 22 w 23"/>
                <a:gd name="T9" fmla="*/ 5 h 25"/>
                <a:gd name="T10" fmla="*/ 0 60000 65536"/>
                <a:gd name="T11" fmla="*/ 0 60000 65536"/>
                <a:gd name="T12" fmla="*/ 0 60000 65536"/>
                <a:gd name="T13" fmla="*/ 0 60000 65536"/>
                <a:gd name="T14" fmla="*/ 0 60000 65536"/>
                <a:gd name="T15" fmla="*/ 0 w 23"/>
                <a:gd name="T16" fmla="*/ 0 h 25"/>
                <a:gd name="T17" fmla="*/ 23 w 23"/>
                <a:gd name="T18" fmla="*/ 25 h 25"/>
              </a:gdLst>
              <a:ahLst/>
              <a:cxnLst>
                <a:cxn ang="T10">
                  <a:pos x="T0" y="T1"/>
                </a:cxn>
                <a:cxn ang="T11">
                  <a:pos x="T2" y="T3"/>
                </a:cxn>
                <a:cxn ang="T12">
                  <a:pos x="T4" y="T5"/>
                </a:cxn>
                <a:cxn ang="T13">
                  <a:pos x="T6" y="T7"/>
                </a:cxn>
                <a:cxn ang="T14">
                  <a:pos x="T8" y="T9"/>
                </a:cxn>
              </a:cxnLst>
              <a:rect l="T15" t="T16" r="T17" b="T18"/>
              <a:pathLst>
                <a:path w="23" h="25">
                  <a:moveTo>
                    <a:pt x="22" y="5"/>
                  </a:moveTo>
                  <a:lnTo>
                    <a:pt x="8" y="24"/>
                  </a:lnTo>
                  <a:lnTo>
                    <a:pt x="0" y="17"/>
                  </a:lnTo>
                  <a:lnTo>
                    <a:pt x="12" y="0"/>
                  </a:lnTo>
                  <a:lnTo>
                    <a:pt x="22" y="5"/>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92" name="Freeform 177"/>
            <p:cNvSpPr>
              <a:spLocks/>
            </p:cNvSpPr>
            <p:nvPr/>
          </p:nvSpPr>
          <p:spPr bwMode="auto">
            <a:xfrm>
              <a:off x="2046" y="2070"/>
              <a:ext cx="23" cy="26"/>
            </a:xfrm>
            <a:custGeom>
              <a:avLst/>
              <a:gdLst>
                <a:gd name="T0" fmla="*/ 22 w 23"/>
                <a:gd name="T1" fmla="*/ 7 h 26"/>
                <a:gd name="T2" fmla="*/ 9 w 23"/>
                <a:gd name="T3" fmla="*/ 25 h 26"/>
                <a:gd name="T4" fmla="*/ 0 w 23"/>
                <a:gd name="T5" fmla="*/ 18 h 26"/>
                <a:gd name="T6" fmla="*/ 14 w 23"/>
                <a:gd name="T7" fmla="*/ 0 h 26"/>
                <a:gd name="T8" fmla="*/ 22 w 23"/>
                <a:gd name="T9" fmla="*/ 7 h 26"/>
                <a:gd name="T10" fmla="*/ 0 60000 65536"/>
                <a:gd name="T11" fmla="*/ 0 60000 65536"/>
                <a:gd name="T12" fmla="*/ 0 60000 65536"/>
                <a:gd name="T13" fmla="*/ 0 60000 65536"/>
                <a:gd name="T14" fmla="*/ 0 60000 65536"/>
                <a:gd name="T15" fmla="*/ 0 w 23"/>
                <a:gd name="T16" fmla="*/ 0 h 26"/>
                <a:gd name="T17" fmla="*/ 23 w 23"/>
                <a:gd name="T18" fmla="*/ 26 h 26"/>
              </a:gdLst>
              <a:ahLst/>
              <a:cxnLst>
                <a:cxn ang="T10">
                  <a:pos x="T0" y="T1"/>
                </a:cxn>
                <a:cxn ang="T11">
                  <a:pos x="T2" y="T3"/>
                </a:cxn>
                <a:cxn ang="T12">
                  <a:pos x="T4" y="T5"/>
                </a:cxn>
                <a:cxn ang="T13">
                  <a:pos x="T6" y="T7"/>
                </a:cxn>
                <a:cxn ang="T14">
                  <a:pos x="T8" y="T9"/>
                </a:cxn>
              </a:cxnLst>
              <a:rect l="T15" t="T16" r="T17" b="T18"/>
              <a:pathLst>
                <a:path w="23" h="26">
                  <a:moveTo>
                    <a:pt x="22" y="7"/>
                  </a:moveTo>
                  <a:lnTo>
                    <a:pt x="9" y="25"/>
                  </a:lnTo>
                  <a:lnTo>
                    <a:pt x="0" y="18"/>
                  </a:lnTo>
                  <a:lnTo>
                    <a:pt x="14" y="0"/>
                  </a:lnTo>
                  <a:lnTo>
                    <a:pt x="22" y="7"/>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93" name="Freeform 178"/>
            <p:cNvSpPr>
              <a:spLocks/>
            </p:cNvSpPr>
            <p:nvPr/>
          </p:nvSpPr>
          <p:spPr bwMode="auto">
            <a:xfrm>
              <a:off x="2032" y="2088"/>
              <a:ext cx="24" cy="25"/>
            </a:xfrm>
            <a:custGeom>
              <a:avLst/>
              <a:gdLst>
                <a:gd name="T0" fmla="*/ 23 w 24"/>
                <a:gd name="T1" fmla="*/ 7 h 25"/>
                <a:gd name="T2" fmla="*/ 9 w 24"/>
                <a:gd name="T3" fmla="*/ 24 h 25"/>
                <a:gd name="T4" fmla="*/ 0 w 24"/>
                <a:gd name="T5" fmla="*/ 17 h 25"/>
                <a:gd name="T6" fmla="*/ 14 w 24"/>
                <a:gd name="T7" fmla="*/ 0 h 25"/>
                <a:gd name="T8" fmla="*/ 23 w 24"/>
                <a:gd name="T9" fmla="*/ 7 h 25"/>
                <a:gd name="T10" fmla="*/ 0 60000 65536"/>
                <a:gd name="T11" fmla="*/ 0 60000 65536"/>
                <a:gd name="T12" fmla="*/ 0 60000 65536"/>
                <a:gd name="T13" fmla="*/ 0 60000 65536"/>
                <a:gd name="T14" fmla="*/ 0 60000 65536"/>
                <a:gd name="T15" fmla="*/ 0 w 24"/>
                <a:gd name="T16" fmla="*/ 0 h 25"/>
                <a:gd name="T17" fmla="*/ 24 w 24"/>
                <a:gd name="T18" fmla="*/ 25 h 25"/>
              </a:gdLst>
              <a:ahLst/>
              <a:cxnLst>
                <a:cxn ang="T10">
                  <a:pos x="T0" y="T1"/>
                </a:cxn>
                <a:cxn ang="T11">
                  <a:pos x="T2" y="T3"/>
                </a:cxn>
                <a:cxn ang="T12">
                  <a:pos x="T4" y="T5"/>
                </a:cxn>
                <a:cxn ang="T13">
                  <a:pos x="T6" y="T7"/>
                </a:cxn>
                <a:cxn ang="T14">
                  <a:pos x="T8" y="T9"/>
                </a:cxn>
              </a:cxnLst>
              <a:rect l="T15" t="T16" r="T17" b="T18"/>
              <a:pathLst>
                <a:path w="24" h="25">
                  <a:moveTo>
                    <a:pt x="23" y="7"/>
                  </a:moveTo>
                  <a:lnTo>
                    <a:pt x="9" y="24"/>
                  </a:lnTo>
                  <a:lnTo>
                    <a:pt x="0" y="17"/>
                  </a:lnTo>
                  <a:lnTo>
                    <a:pt x="14" y="0"/>
                  </a:lnTo>
                  <a:lnTo>
                    <a:pt x="23" y="7"/>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94" name="Freeform 179"/>
            <p:cNvSpPr>
              <a:spLocks/>
            </p:cNvSpPr>
            <p:nvPr/>
          </p:nvSpPr>
          <p:spPr bwMode="auto">
            <a:xfrm>
              <a:off x="2018" y="2105"/>
              <a:ext cx="24" cy="24"/>
            </a:xfrm>
            <a:custGeom>
              <a:avLst/>
              <a:gdLst>
                <a:gd name="T0" fmla="*/ 23 w 24"/>
                <a:gd name="T1" fmla="*/ 7 h 24"/>
                <a:gd name="T2" fmla="*/ 8 w 24"/>
                <a:gd name="T3" fmla="*/ 23 h 24"/>
                <a:gd name="T4" fmla="*/ 0 w 24"/>
                <a:gd name="T5" fmla="*/ 16 h 24"/>
                <a:gd name="T6" fmla="*/ 14 w 24"/>
                <a:gd name="T7" fmla="*/ 0 h 24"/>
                <a:gd name="T8" fmla="*/ 23 w 24"/>
                <a:gd name="T9" fmla="*/ 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23" y="7"/>
                  </a:moveTo>
                  <a:lnTo>
                    <a:pt x="8" y="23"/>
                  </a:lnTo>
                  <a:lnTo>
                    <a:pt x="0" y="16"/>
                  </a:lnTo>
                  <a:lnTo>
                    <a:pt x="14" y="0"/>
                  </a:lnTo>
                  <a:lnTo>
                    <a:pt x="23" y="7"/>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95" name="Freeform 180"/>
            <p:cNvSpPr>
              <a:spLocks/>
            </p:cNvSpPr>
            <p:nvPr/>
          </p:nvSpPr>
          <p:spPr bwMode="auto">
            <a:xfrm>
              <a:off x="2002" y="2121"/>
              <a:ext cx="25" cy="24"/>
            </a:xfrm>
            <a:custGeom>
              <a:avLst/>
              <a:gdLst>
                <a:gd name="T0" fmla="*/ 24 w 25"/>
                <a:gd name="T1" fmla="*/ 7 h 24"/>
                <a:gd name="T2" fmla="*/ 9 w 25"/>
                <a:gd name="T3" fmla="*/ 23 h 24"/>
                <a:gd name="T4" fmla="*/ 0 w 25"/>
                <a:gd name="T5" fmla="*/ 14 h 24"/>
                <a:gd name="T6" fmla="*/ 16 w 25"/>
                <a:gd name="T7" fmla="*/ 0 h 24"/>
                <a:gd name="T8" fmla="*/ 24 w 25"/>
                <a:gd name="T9" fmla="*/ 7 h 24"/>
                <a:gd name="T10" fmla="*/ 0 60000 65536"/>
                <a:gd name="T11" fmla="*/ 0 60000 65536"/>
                <a:gd name="T12" fmla="*/ 0 60000 65536"/>
                <a:gd name="T13" fmla="*/ 0 60000 65536"/>
                <a:gd name="T14" fmla="*/ 0 60000 65536"/>
                <a:gd name="T15" fmla="*/ 0 w 25"/>
                <a:gd name="T16" fmla="*/ 0 h 24"/>
                <a:gd name="T17" fmla="*/ 25 w 25"/>
                <a:gd name="T18" fmla="*/ 24 h 24"/>
              </a:gdLst>
              <a:ahLst/>
              <a:cxnLst>
                <a:cxn ang="T10">
                  <a:pos x="T0" y="T1"/>
                </a:cxn>
                <a:cxn ang="T11">
                  <a:pos x="T2" y="T3"/>
                </a:cxn>
                <a:cxn ang="T12">
                  <a:pos x="T4" y="T5"/>
                </a:cxn>
                <a:cxn ang="T13">
                  <a:pos x="T6" y="T7"/>
                </a:cxn>
                <a:cxn ang="T14">
                  <a:pos x="T8" y="T9"/>
                </a:cxn>
              </a:cxnLst>
              <a:rect l="T15" t="T16" r="T17" b="T18"/>
              <a:pathLst>
                <a:path w="25" h="24">
                  <a:moveTo>
                    <a:pt x="24" y="7"/>
                  </a:moveTo>
                  <a:lnTo>
                    <a:pt x="9" y="23"/>
                  </a:lnTo>
                  <a:lnTo>
                    <a:pt x="0" y="14"/>
                  </a:lnTo>
                  <a:lnTo>
                    <a:pt x="16" y="0"/>
                  </a:lnTo>
                  <a:lnTo>
                    <a:pt x="24" y="7"/>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96" name="Freeform 181"/>
            <p:cNvSpPr>
              <a:spLocks/>
            </p:cNvSpPr>
            <p:nvPr/>
          </p:nvSpPr>
          <p:spPr bwMode="auto">
            <a:xfrm>
              <a:off x="1987" y="2135"/>
              <a:ext cx="25" cy="24"/>
            </a:xfrm>
            <a:custGeom>
              <a:avLst/>
              <a:gdLst>
                <a:gd name="T0" fmla="*/ 24 w 25"/>
                <a:gd name="T1" fmla="*/ 9 h 24"/>
                <a:gd name="T2" fmla="*/ 7 w 25"/>
                <a:gd name="T3" fmla="*/ 23 h 24"/>
                <a:gd name="T4" fmla="*/ 0 w 25"/>
                <a:gd name="T5" fmla="*/ 15 h 24"/>
                <a:gd name="T6" fmla="*/ 15 w 25"/>
                <a:gd name="T7" fmla="*/ 0 h 24"/>
                <a:gd name="T8" fmla="*/ 24 w 25"/>
                <a:gd name="T9" fmla="*/ 9 h 24"/>
                <a:gd name="T10" fmla="*/ 0 60000 65536"/>
                <a:gd name="T11" fmla="*/ 0 60000 65536"/>
                <a:gd name="T12" fmla="*/ 0 60000 65536"/>
                <a:gd name="T13" fmla="*/ 0 60000 65536"/>
                <a:gd name="T14" fmla="*/ 0 60000 65536"/>
                <a:gd name="T15" fmla="*/ 0 w 25"/>
                <a:gd name="T16" fmla="*/ 0 h 24"/>
                <a:gd name="T17" fmla="*/ 25 w 25"/>
                <a:gd name="T18" fmla="*/ 24 h 24"/>
              </a:gdLst>
              <a:ahLst/>
              <a:cxnLst>
                <a:cxn ang="T10">
                  <a:pos x="T0" y="T1"/>
                </a:cxn>
                <a:cxn ang="T11">
                  <a:pos x="T2" y="T3"/>
                </a:cxn>
                <a:cxn ang="T12">
                  <a:pos x="T4" y="T5"/>
                </a:cxn>
                <a:cxn ang="T13">
                  <a:pos x="T6" y="T7"/>
                </a:cxn>
                <a:cxn ang="T14">
                  <a:pos x="T8" y="T9"/>
                </a:cxn>
              </a:cxnLst>
              <a:rect l="T15" t="T16" r="T17" b="T18"/>
              <a:pathLst>
                <a:path w="25" h="24">
                  <a:moveTo>
                    <a:pt x="24" y="9"/>
                  </a:moveTo>
                  <a:lnTo>
                    <a:pt x="7" y="23"/>
                  </a:lnTo>
                  <a:lnTo>
                    <a:pt x="0" y="15"/>
                  </a:lnTo>
                  <a:lnTo>
                    <a:pt x="15" y="0"/>
                  </a:lnTo>
                  <a:lnTo>
                    <a:pt x="24" y="9"/>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97" name="Freeform 182"/>
            <p:cNvSpPr>
              <a:spLocks/>
            </p:cNvSpPr>
            <p:nvPr/>
          </p:nvSpPr>
          <p:spPr bwMode="auto">
            <a:xfrm>
              <a:off x="1971" y="2150"/>
              <a:ext cx="24" cy="23"/>
            </a:xfrm>
            <a:custGeom>
              <a:avLst/>
              <a:gdLst>
                <a:gd name="T0" fmla="*/ 23 w 24"/>
                <a:gd name="T1" fmla="*/ 8 h 23"/>
                <a:gd name="T2" fmla="*/ 7 w 24"/>
                <a:gd name="T3" fmla="*/ 22 h 23"/>
                <a:gd name="T4" fmla="*/ 0 w 24"/>
                <a:gd name="T5" fmla="*/ 13 h 23"/>
                <a:gd name="T6" fmla="*/ 16 w 24"/>
                <a:gd name="T7" fmla="*/ 0 h 23"/>
                <a:gd name="T8" fmla="*/ 23 w 24"/>
                <a:gd name="T9" fmla="*/ 8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23" y="8"/>
                  </a:moveTo>
                  <a:lnTo>
                    <a:pt x="7" y="22"/>
                  </a:lnTo>
                  <a:lnTo>
                    <a:pt x="0" y="13"/>
                  </a:lnTo>
                  <a:lnTo>
                    <a:pt x="16" y="0"/>
                  </a:lnTo>
                  <a:lnTo>
                    <a:pt x="23" y="8"/>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98" name="Freeform 183"/>
            <p:cNvSpPr>
              <a:spLocks/>
            </p:cNvSpPr>
            <p:nvPr/>
          </p:nvSpPr>
          <p:spPr bwMode="auto">
            <a:xfrm>
              <a:off x="1955" y="2163"/>
              <a:ext cx="24" cy="23"/>
            </a:xfrm>
            <a:custGeom>
              <a:avLst/>
              <a:gdLst>
                <a:gd name="T0" fmla="*/ 23 w 24"/>
                <a:gd name="T1" fmla="*/ 9 h 23"/>
                <a:gd name="T2" fmla="*/ 6 w 24"/>
                <a:gd name="T3" fmla="*/ 22 h 23"/>
                <a:gd name="T4" fmla="*/ 0 w 24"/>
                <a:gd name="T5" fmla="*/ 12 h 23"/>
                <a:gd name="T6" fmla="*/ 16 w 24"/>
                <a:gd name="T7" fmla="*/ 0 h 23"/>
                <a:gd name="T8" fmla="*/ 23 w 24"/>
                <a:gd name="T9" fmla="*/ 9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23" y="9"/>
                  </a:moveTo>
                  <a:lnTo>
                    <a:pt x="6" y="22"/>
                  </a:lnTo>
                  <a:lnTo>
                    <a:pt x="0" y="12"/>
                  </a:lnTo>
                  <a:lnTo>
                    <a:pt x="16" y="0"/>
                  </a:lnTo>
                  <a:lnTo>
                    <a:pt x="23" y="9"/>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499" name="Freeform 184"/>
            <p:cNvSpPr>
              <a:spLocks/>
            </p:cNvSpPr>
            <p:nvPr/>
          </p:nvSpPr>
          <p:spPr bwMode="auto">
            <a:xfrm>
              <a:off x="1939" y="2175"/>
              <a:ext cx="23" cy="22"/>
            </a:xfrm>
            <a:custGeom>
              <a:avLst/>
              <a:gdLst>
                <a:gd name="T0" fmla="*/ 22 w 23"/>
                <a:gd name="T1" fmla="*/ 10 h 22"/>
                <a:gd name="T2" fmla="*/ 5 w 23"/>
                <a:gd name="T3" fmla="*/ 21 h 22"/>
                <a:gd name="T4" fmla="*/ 0 w 23"/>
                <a:gd name="T5" fmla="*/ 11 h 22"/>
                <a:gd name="T6" fmla="*/ 16 w 23"/>
                <a:gd name="T7" fmla="*/ 0 h 22"/>
                <a:gd name="T8" fmla="*/ 22 w 23"/>
                <a:gd name="T9" fmla="*/ 10 h 22"/>
                <a:gd name="T10" fmla="*/ 0 60000 65536"/>
                <a:gd name="T11" fmla="*/ 0 60000 65536"/>
                <a:gd name="T12" fmla="*/ 0 60000 65536"/>
                <a:gd name="T13" fmla="*/ 0 60000 65536"/>
                <a:gd name="T14" fmla="*/ 0 60000 65536"/>
                <a:gd name="T15" fmla="*/ 0 w 23"/>
                <a:gd name="T16" fmla="*/ 0 h 22"/>
                <a:gd name="T17" fmla="*/ 23 w 23"/>
                <a:gd name="T18" fmla="*/ 22 h 22"/>
              </a:gdLst>
              <a:ahLst/>
              <a:cxnLst>
                <a:cxn ang="T10">
                  <a:pos x="T0" y="T1"/>
                </a:cxn>
                <a:cxn ang="T11">
                  <a:pos x="T2" y="T3"/>
                </a:cxn>
                <a:cxn ang="T12">
                  <a:pos x="T4" y="T5"/>
                </a:cxn>
                <a:cxn ang="T13">
                  <a:pos x="T6" y="T7"/>
                </a:cxn>
                <a:cxn ang="T14">
                  <a:pos x="T8" y="T9"/>
                </a:cxn>
              </a:cxnLst>
              <a:rect l="T15" t="T16" r="T17" b="T18"/>
              <a:pathLst>
                <a:path w="23" h="22">
                  <a:moveTo>
                    <a:pt x="22" y="10"/>
                  </a:moveTo>
                  <a:lnTo>
                    <a:pt x="5" y="21"/>
                  </a:lnTo>
                  <a:lnTo>
                    <a:pt x="0" y="11"/>
                  </a:lnTo>
                  <a:lnTo>
                    <a:pt x="16" y="0"/>
                  </a:lnTo>
                  <a:lnTo>
                    <a:pt x="22" y="1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00" name="Freeform 185"/>
            <p:cNvSpPr>
              <a:spLocks/>
            </p:cNvSpPr>
            <p:nvPr/>
          </p:nvSpPr>
          <p:spPr bwMode="auto">
            <a:xfrm>
              <a:off x="1923" y="2186"/>
              <a:ext cx="22" cy="21"/>
            </a:xfrm>
            <a:custGeom>
              <a:avLst/>
              <a:gdLst>
                <a:gd name="T0" fmla="*/ 21 w 22"/>
                <a:gd name="T1" fmla="*/ 10 h 21"/>
                <a:gd name="T2" fmla="*/ 5 w 22"/>
                <a:gd name="T3" fmla="*/ 20 h 21"/>
                <a:gd name="T4" fmla="*/ 0 w 22"/>
                <a:gd name="T5" fmla="*/ 11 h 21"/>
                <a:gd name="T6" fmla="*/ 16 w 22"/>
                <a:gd name="T7" fmla="*/ 0 h 21"/>
                <a:gd name="T8" fmla="*/ 21 w 22"/>
                <a:gd name="T9" fmla="*/ 10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21" y="10"/>
                  </a:moveTo>
                  <a:lnTo>
                    <a:pt x="5" y="20"/>
                  </a:lnTo>
                  <a:lnTo>
                    <a:pt x="0" y="11"/>
                  </a:lnTo>
                  <a:lnTo>
                    <a:pt x="16" y="0"/>
                  </a:lnTo>
                  <a:lnTo>
                    <a:pt x="21" y="1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01" name="Freeform 186"/>
            <p:cNvSpPr>
              <a:spLocks/>
            </p:cNvSpPr>
            <p:nvPr/>
          </p:nvSpPr>
          <p:spPr bwMode="auto">
            <a:xfrm>
              <a:off x="1906" y="2197"/>
              <a:ext cx="23" cy="20"/>
            </a:xfrm>
            <a:custGeom>
              <a:avLst/>
              <a:gdLst>
                <a:gd name="T0" fmla="*/ 22 w 23"/>
                <a:gd name="T1" fmla="*/ 9 h 20"/>
                <a:gd name="T2" fmla="*/ 6 w 23"/>
                <a:gd name="T3" fmla="*/ 19 h 20"/>
                <a:gd name="T4" fmla="*/ 0 w 23"/>
                <a:gd name="T5" fmla="*/ 9 h 20"/>
                <a:gd name="T6" fmla="*/ 17 w 23"/>
                <a:gd name="T7" fmla="*/ 0 h 20"/>
                <a:gd name="T8" fmla="*/ 22 w 23"/>
                <a:gd name="T9" fmla="*/ 9 h 20"/>
                <a:gd name="T10" fmla="*/ 0 60000 65536"/>
                <a:gd name="T11" fmla="*/ 0 60000 65536"/>
                <a:gd name="T12" fmla="*/ 0 60000 65536"/>
                <a:gd name="T13" fmla="*/ 0 60000 65536"/>
                <a:gd name="T14" fmla="*/ 0 60000 65536"/>
                <a:gd name="T15" fmla="*/ 0 w 23"/>
                <a:gd name="T16" fmla="*/ 0 h 20"/>
                <a:gd name="T17" fmla="*/ 23 w 23"/>
                <a:gd name="T18" fmla="*/ 20 h 20"/>
              </a:gdLst>
              <a:ahLst/>
              <a:cxnLst>
                <a:cxn ang="T10">
                  <a:pos x="T0" y="T1"/>
                </a:cxn>
                <a:cxn ang="T11">
                  <a:pos x="T2" y="T3"/>
                </a:cxn>
                <a:cxn ang="T12">
                  <a:pos x="T4" y="T5"/>
                </a:cxn>
                <a:cxn ang="T13">
                  <a:pos x="T6" y="T7"/>
                </a:cxn>
                <a:cxn ang="T14">
                  <a:pos x="T8" y="T9"/>
                </a:cxn>
              </a:cxnLst>
              <a:rect l="T15" t="T16" r="T17" b="T18"/>
              <a:pathLst>
                <a:path w="23" h="20">
                  <a:moveTo>
                    <a:pt x="22" y="9"/>
                  </a:moveTo>
                  <a:lnTo>
                    <a:pt x="6" y="19"/>
                  </a:lnTo>
                  <a:lnTo>
                    <a:pt x="0" y="9"/>
                  </a:lnTo>
                  <a:lnTo>
                    <a:pt x="17" y="0"/>
                  </a:lnTo>
                  <a:lnTo>
                    <a:pt x="22" y="9"/>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02" name="Freeform 187"/>
            <p:cNvSpPr>
              <a:spLocks/>
            </p:cNvSpPr>
            <p:nvPr/>
          </p:nvSpPr>
          <p:spPr bwMode="auto">
            <a:xfrm>
              <a:off x="1891" y="2206"/>
              <a:ext cx="22" cy="19"/>
            </a:xfrm>
            <a:custGeom>
              <a:avLst/>
              <a:gdLst>
                <a:gd name="T0" fmla="*/ 21 w 22"/>
                <a:gd name="T1" fmla="*/ 10 h 19"/>
                <a:gd name="T2" fmla="*/ 5 w 22"/>
                <a:gd name="T3" fmla="*/ 18 h 19"/>
                <a:gd name="T4" fmla="*/ 0 w 22"/>
                <a:gd name="T5" fmla="*/ 8 h 19"/>
                <a:gd name="T6" fmla="*/ 15 w 22"/>
                <a:gd name="T7" fmla="*/ 0 h 19"/>
                <a:gd name="T8" fmla="*/ 21 w 22"/>
                <a:gd name="T9" fmla="*/ 10 h 19"/>
                <a:gd name="T10" fmla="*/ 0 60000 65536"/>
                <a:gd name="T11" fmla="*/ 0 60000 65536"/>
                <a:gd name="T12" fmla="*/ 0 60000 65536"/>
                <a:gd name="T13" fmla="*/ 0 60000 65536"/>
                <a:gd name="T14" fmla="*/ 0 60000 65536"/>
                <a:gd name="T15" fmla="*/ 0 w 22"/>
                <a:gd name="T16" fmla="*/ 0 h 19"/>
                <a:gd name="T17" fmla="*/ 22 w 22"/>
                <a:gd name="T18" fmla="*/ 19 h 19"/>
              </a:gdLst>
              <a:ahLst/>
              <a:cxnLst>
                <a:cxn ang="T10">
                  <a:pos x="T0" y="T1"/>
                </a:cxn>
                <a:cxn ang="T11">
                  <a:pos x="T2" y="T3"/>
                </a:cxn>
                <a:cxn ang="T12">
                  <a:pos x="T4" y="T5"/>
                </a:cxn>
                <a:cxn ang="T13">
                  <a:pos x="T6" y="T7"/>
                </a:cxn>
                <a:cxn ang="T14">
                  <a:pos x="T8" y="T9"/>
                </a:cxn>
              </a:cxnLst>
              <a:rect l="T15" t="T16" r="T17" b="T18"/>
              <a:pathLst>
                <a:path w="22" h="19">
                  <a:moveTo>
                    <a:pt x="21" y="10"/>
                  </a:moveTo>
                  <a:lnTo>
                    <a:pt x="5" y="18"/>
                  </a:lnTo>
                  <a:lnTo>
                    <a:pt x="0" y="8"/>
                  </a:lnTo>
                  <a:lnTo>
                    <a:pt x="15" y="0"/>
                  </a:lnTo>
                  <a:lnTo>
                    <a:pt x="21" y="1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03" name="Freeform 188"/>
            <p:cNvSpPr>
              <a:spLocks/>
            </p:cNvSpPr>
            <p:nvPr/>
          </p:nvSpPr>
          <p:spPr bwMode="auto">
            <a:xfrm>
              <a:off x="1876" y="2214"/>
              <a:ext cx="21" cy="18"/>
            </a:xfrm>
            <a:custGeom>
              <a:avLst/>
              <a:gdLst>
                <a:gd name="T0" fmla="*/ 20 w 21"/>
                <a:gd name="T1" fmla="*/ 10 h 18"/>
                <a:gd name="T2" fmla="*/ 4 w 21"/>
                <a:gd name="T3" fmla="*/ 17 h 18"/>
                <a:gd name="T4" fmla="*/ 0 w 21"/>
                <a:gd name="T5" fmla="*/ 7 h 18"/>
                <a:gd name="T6" fmla="*/ 15 w 21"/>
                <a:gd name="T7" fmla="*/ 0 h 18"/>
                <a:gd name="T8" fmla="*/ 20 w 21"/>
                <a:gd name="T9" fmla="*/ 10 h 18"/>
                <a:gd name="T10" fmla="*/ 0 60000 65536"/>
                <a:gd name="T11" fmla="*/ 0 60000 65536"/>
                <a:gd name="T12" fmla="*/ 0 60000 65536"/>
                <a:gd name="T13" fmla="*/ 0 60000 65536"/>
                <a:gd name="T14" fmla="*/ 0 60000 65536"/>
                <a:gd name="T15" fmla="*/ 0 w 21"/>
                <a:gd name="T16" fmla="*/ 0 h 18"/>
                <a:gd name="T17" fmla="*/ 21 w 21"/>
                <a:gd name="T18" fmla="*/ 18 h 18"/>
              </a:gdLst>
              <a:ahLst/>
              <a:cxnLst>
                <a:cxn ang="T10">
                  <a:pos x="T0" y="T1"/>
                </a:cxn>
                <a:cxn ang="T11">
                  <a:pos x="T2" y="T3"/>
                </a:cxn>
                <a:cxn ang="T12">
                  <a:pos x="T4" y="T5"/>
                </a:cxn>
                <a:cxn ang="T13">
                  <a:pos x="T6" y="T7"/>
                </a:cxn>
                <a:cxn ang="T14">
                  <a:pos x="T8" y="T9"/>
                </a:cxn>
              </a:cxnLst>
              <a:rect l="T15" t="T16" r="T17" b="T18"/>
              <a:pathLst>
                <a:path w="21" h="18">
                  <a:moveTo>
                    <a:pt x="20" y="10"/>
                  </a:moveTo>
                  <a:lnTo>
                    <a:pt x="4" y="17"/>
                  </a:lnTo>
                  <a:lnTo>
                    <a:pt x="0" y="7"/>
                  </a:lnTo>
                  <a:lnTo>
                    <a:pt x="15" y="0"/>
                  </a:lnTo>
                  <a:lnTo>
                    <a:pt x="20" y="1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04" name="Freeform 189"/>
            <p:cNvSpPr>
              <a:spLocks/>
            </p:cNvSpPr>
            <p:nvPr/>
          </p:nvSpPr>
          <p:spPr bwMode="auto">
            <a:xfrm>
              <a:off x="1861" y="2221"/>
              <a:ext cx="20" cy="18"/>
            </a:xfrm>
            <a:custGeom>
              <a:avLst/>
              <a:gdLst>
                <a:gd name="T0" fmla="*/ 19 w 20"/>
                <a:gd name="T1" fmla="*/ 10 h 18"/>
                <a:gd name="T2" fmla="*/ 4 w 20"/>
                <a:gd name="T3" fmla="*/ 17 h 18"/>
                <a:gd name="T4" fmla="*/ 0 w 20"/>
                <a:gd name="T5" fmla="*/ 5 h 18"/>
                <a:gd name="T6" fmla="*/ 15 w 20"/>
                <a:gd name="T7" fmla="*/ 0 h 18"/>
                <a:gd name="T8" fmla="*/ 19 w 20"/>
                <a:gd name="T9" fmla="*/ 10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19" y="10"/>
                  </a:moveTo>
                  <a:lnTo>
                    <a:pt x="4" y="17"/>
                  </a:lnTo>
                  <a:lnTo>
                    <a:pt x="0" y="5"/>
                  </a:lnTo>
                  <a:lnTo>
                    <a:pt x="15" y="0"/>
                  </a:lnTo>
                  <a:lnTo>
                    <a:pt x="19" y="1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05" name="Freeform 190"/>
            <p:cNvSpPr>
              <a:spLocks/>
            </p:cNvSpPr>
            <p:nvPr/>
          </p:nvSpPr>
          <p:spPr bwMode="auto">
            <a:xfrm>
              <a:off x="1847" y="2226"/>
              <a:ext cx="19" cy="17"/>
            </a:xfrm>
            <a:custGeom>
              <a:avLst/>
              <a:gdLst>
                <a:gd name="T0" fmla="*/ 18 w 19"/>
                <a:gd name="T1" fmla="*/ 12 h 17"/>
                <a:gd name="T2" fmla="*/ 4 w 19"/>
                <a:gd name="T3" fmla="*/ 16 h 17"/>
                <a:gd name="T4" fmla="*/ 0 w 19"/>
                <a:gd name="T5" fmla="*/ 5 h 17"/>
                <a:gd name="T6" fmla="*/ 14 w 19"/>
                <a:gd name="T7" fmla="*/ 0 h 17"/>
                <a:gd name="T8" fmla="*/ 18 w 19"/>
                <a:gd name="T9" fmla="*/ 12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18" y="12"/>
                  </a:moveTo>
                  <a:lnTo>
                    <a:pt x="4" y="16"/>
                  </a:lnTo>
                  <a:lnTo>
                    <a:pt x="0" y="5"/>
                  </a:lnTo>
                  <a:lnTo>
                    <a:pt x="14" y="0"/>
                  </a:lnTo>
                  <a:lnTo>
                    <a:pt x="18" y="1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06" name="Freeform 191"/>
            <p:cNvSpPr>
              <a:spLocks/>
            </p:cNvSpPr>
            <p:nvPr/>
          </p:nvSpPr>
          <p:spPr bwMode="auto">
            <a:xfrm>
              <a:off x="1833" y="2231"/>
              <a:ext cx="19" cy="17"/>
            </a:xfrm>
            <a:custGeom>
              <a:avLst/>
              <a:gdLst>
                <a:gd name="T0" fmla="*/ 18 w 19"/>
                <a:gd name="T1" fmla="*/ 11 h 17"/>
                <a:gd name="T2" fmla="*/ 3 w 19"/>
                <a:gd name="T3" fmla="*/ 16 h 17"/>
                <a:gd name="T4" fmla="*/ 0 w 19"/>
                <a:gd name="T5" fmla="*/ 5 h 17"/>
                <a:gd name="T6" fmla="*/ 14 w 19"/>
                <a:gd name="T7" fmla="*/ 0 h 17"/>
                <a:gd name="T8" fmla="*/ 18 w 19"/>
                <a:gd name="T9" fmla="*/ 11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18" y="11"/>
                  </a:moveTo>
                  <a:lnTo>
                    <a:pt x="3" y="16"/>
                  </a:lnTo>
                  <a:lnTo>
                    <a:pt x="0" y="5"/>
                  </a:lnTo>
                  <a:lnTo>
                    <a:pt x="14" y="0"/>
                  </a:lnTo>
                  <a:lnTo>
                    <a:pt x="18" y="1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07" name="Freeform 192"/>
            <p:cNvSpPr>
              <a:spLocks/>
            </p:cNvSpPr>
            <p:nvPr/>
          </p:nvSpPr>
          <p:spPr bwMode="auto">
            <a:xfrm>
              <a:off x="1820" y="2236"/>
              <a:ext cx="17" cy="17"/>
            </a:xfrm>
            <a:custGeom>
              <a:avLst/>
              <a:gdLst>
                <a:gd name="T0" fmla="*/ 16 w 17"/>
                <a:gd name="T1" fmla="*/ 12 h 17"/>
                <a:gd name="T2" fmla="*/ 3 w 17"/>
                <a:gd name="T3" fmla="*/ 16 h 17"/>
                <a:gd name="T4" fmla="*/ 0 w 17"/>
                <a:gd name="T5" fmla="*/ 3 h 17"/>
                <a:gd name="T6" fmla="*/ 13 w 17"/>
                <a:gd name="T7" fmla="*/ 0 h 17"/>
                <a:gd name="T8" fmla="*/ 16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3" y="16"/>
                  </a:lnTo>
                  <a:lnTo>
                    <a:pt x="0" y="3"/>
                  </a:lnTo>
                  <a:lnTo>
                    <a:pt x="13" y="0"/>
                  </a:lnTo>
                  <a:lnTo>
                    <a:pt x="16" y="1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08" name="Freeform 193"/>
            <p:cNvSpPr>
              <a:spLocks/>
            </p:cNvSpPr>
            <p:nvPr/>
          </p:nvSpPr>
          <p:spPr bwMode="auto">
            <a:xfrm>
              <a:off x="1809" y="2239"/>
              <a:ext cx="17" cy="17"/>
            </a:xfrm>
            <a:custGeom>
              <a:avLst/>
              <a:gdLst>
                <a:gd name="T0" fmla="*/ 16 w 17"/>
                <a:gd name="T1" fmla="*/ 11 h 17"/>
                <a:gd name="T2" fmla="*/ 2 w 17"/>
                <a:gd name="T3" fmla="*/ 16 h 17"/>
                <a:gd name="T4" fmla="*/ 0 w 17"/>
                <a:gd name="T5" fmla="*/ 3 h 17"/>
                <a:gd name="T6" fmla="*/ 12 w 17"/>
                <a:gd name="T7" fmla="*/ 0 h 17"/>
                <a:gd name="T8" fmla="*/ 16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2" y="16"/>
                  </a:lnTo>
                  <a:lnTo>
                    <a:pt x="0" y="3"/>
                  </a:lnTo>
                  <a:lnTo>
                    <a:pt x="12" y="0"/>
                  </a:lnTo>
                  <a:lnTo>
                    <a:pt x="16" y="1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09" name="Freeform 194"/>
            <p:cNvSpPr>
              <a:spLocks/>
            </p:cNvSpPr>
            <p:nvPr/>
          </p:nvSpPr>
          <p:spPr bwMode="auto">
            <a:xfrm>
              <a:off x="1799" y="2242"/>
              <a:ext cx="17" cy="17"/>
            </a:xfrm>
            <a:custGeom>
              <a:avLst/>
              <a:gdLst>
                <a:gd name="T0" fmla="*/ 16 w 17"/>
                <a:gd name="T1" fmla="*/ 13 h 17"/>
                <a:gd name="T2" fmla="*/ 2 w 17"/>
                <a:gd name="T3" fmla="*/ 16 h 17"/>
                <a:gd name="T4" fmla="*/ 0 w 17"/>
                <a:gd name="T5" fmla="*/ 3 h 17"/>
                <a:gd name="T6" fmla="*/ 13 w 17"/>
                <a:gd name="T7" fmla="*/ 0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2" y="16"/>
                  </a:lnTo>
                  <a:lnTo>
                    <a:pt x="0" y="3"/>
                  </a:lnTo>
                  <a:lnTo>
                    <a:pt x="13" y="0"/>
                  </a:lnTo>
                  <a:lnTo>
                    <a:pt x="16" y="1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10" name="Freeform 195"/>
            <p:cNvSpPr>
              <a:spLocks/>
            </p:cNvSpPr>
            <p:nvPr/>
          </p:nvSpPr>
          <p:spPr bwMode="auto">
            <a:xfrm>
              <a:off x="1789" y="2245"/>
              <a:ext cx="17" cy="17"/>
            </a:xfrm>
            <a:custGeom>
              <a:avLst/>
              <a:gdLst>
                <a:gd name="T0" fmla="*/ 16 w 17"/>
                <a:gd name="T1" fmla="*/ 13 h 17"/>
                <a:gd name="T2" fmla="*/ 2 w 17"/>
                <a:gd name="T3" fmla="*/ 16 h 17"/>
                <a:gd name="T4" fmla="*/ 0 w 17"/>
                <a:gd name="T5" fmla="*/ 1 h 17"/>
                <a:gd name="T6" fmla="*/ 13 w 17"/>
                <a:gd name="T7" fmla="*/ 0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2" y="16"/>
                  </a:lnTo>
                  <a:lnTo>
                    <a:pt x="0" y="1"/>
                  </a:lnTo>
                  <a:lnTo>
                    <a:pt x="13" y="0"/>
                  </a:lnTo>
                  <a:lnTo>
                    <a:pt x="16" y="1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11" name="Freeform 196"/>
            <p:cNvSpPr>
              <a:spLocks/>
            </p:cNvSpPr>
            <p:nvPr/>
          </p:nvSpPr>
          <p:spPr bwMode="auto">
            <a:xfrm>
              <a:off x="1781" y="2246"/>
              <a:ext cx="17" cy="17"/>
            </a:xfrm>
            <a:custGeom>
              <a:avLst/>
              <a:gdLst>
                <a:gd name="T0" fmla="*/ 16 w 17"/>
                <a:gd name="T1" fmla="*/ 14 h 17"/>
                <a:gd name="T2" fmla="*/ 3 w 17"/>
                <a:gd name="T3" fmla="*/ 16 h 17"/>
                <a:gd name="T4" fmla="*/ 0 w 17"/>
                <a:gd name="T5" fmla="*/ 2 h 17"/>
                <a:gd name="T6" fmla="*/ 12 w 17"/>
                <a:gd name="T7" fmla="*/ 0 h 17"/>
                <a:gd name="T8" fmla="*/ 16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3" y="16"/>
                  </a:lnTo>
                  <a:lnTo>
                    <a:pt x="0" y="2"/>
                  </a:lnTo>
                  <a:lnTo>
                    <a:pt x="12" y="0"/>
                  </a:lnTo>
                  <a:lnTo>
                    <a:pt x="16" y="1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12" name="Freeform 197"/>
            <p:cNvSpPr>
              <a:spLocks/>
            </p:cNvSpPr>
            <p:nvPr/>
          </p:nvSpPr>
          <p:spPr bwMode="auto">
            <a:xfrm>
              <a:off x="1774" y="2248"/>
              <a:ext cx="17" cy="17"/>
            </a:xfrm>
            <a:custGeom>
              <a:avLst/>
              <a:gdLst>
                <a:gd name="T0" fmla="*/ 16 w 17"/>
                <a:gd name="T1" fmla="*/ 14 h 17"/>
                <a:gd name="T2" fmla="*/ 1 w 17"/>
                <a:gd name="T3" fmla="*/ 16 h 17"/>
                <a:gd name="T4" fmla="*/ 0 w 17"/>
                <a:gd name="T5" fmla="*/ 1 h 17"/>
                <a:gd name="T6" fmla="*/ 12 w 17"/>
                <a:gd name="T7" fmla="*/ 0 h 17"/>
                <a:gd name="T8" fmla="*/ 16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1" y="16"/>
                  </a:lnTo>
                  <a:lnTo>
                    <a:pt x="0" y="1"/>
                  </a:lnTo>
                  <a:lnTo>
                    <a:pt x="12" y="0"/>
                  </a:lnTo>
                  <a:lnTo>
                    <a:pt x="16" y="1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13" name="Freeform 198"/>
            <p:cNvSpPr>
              <a:spLocks/>
            </p:cNvSpPr>
            <p:nvPr/>
          </p:nvSpPr>
          <p:spPr bwMode="auto">
            <a:xfrm>
              <a:off x="1767" y="2249"/>
              <a:ext cx="17" cy="17"/>
            </a:xfrm>
            <a:custGeom>
              <a:avLst/>
              <a:gdLst>
                <a:gd name="T0" fmla="*/ 16 w 17"/>
                <a:gd name="T1" fmla="*/ 14 h 17"/>
                <a:gd name="T2" fmla="*/ 2 w 17"/>
                <a:gd name="T3" fmla="*/ 16 h 17"/>
                <a:gd name="T4" fmla="*/ 0 w 17"/>
                <a:gd name="T5" fmla="*/ 1 h 17"/>
                <a:gd name="T6" fmla="*/ 14 w 17"/>
                <a:gd name="T7" fmla="*/ 0 h 17"/>
                <a:gd name="T8" fmla="*/ 16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2" y="16"/>
                  </a:lnTo>
                  <a:lnTo>
                    <a:pt x="0" y="1"/>
                  </a:lnTo>
                  <a:lnTo>
                    <a:pt x="14" y="0"/>
                  </a:lnTo>
                  <a:lnTo>
                    <a:pt x="16" y="1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14" name="Freeform 199"/>
            <p:cNvSpPr>
              <a:spLocks/>
            </p:cNvSpPr>
            <p:nvPr/>
          </p:nvSpPr>
          <p:spPr bwMode="auto">
            <a:xfrm>
              <a:off x="1761" y="2250"/>
              <a:ext cx="17" cy="17"/>
            </a:xfrm>
            <a:custGeom>
              <a:avLst/>
              <a:gdLst>
                <a:gd name="T0" fmla="*/ 16 w 17"/>
                <a:gd name="T1" fmla="*/ 14 h 17"/>
                <a:gd name="T2" fmla="*/ 0 w 17"/>
                <a:gd name="T3" fmla="*/ 16 h 17"/>
                <a:gd name="T4" fmla="*/ 0 w 17"/>
                <a:gd name="T5" fmla="*/ 0 h 17"/>
                <a:gd name="T6" fmla="*/ 13 w 17"/>
                <a:gd name="T7" fmla="*/ 0 h 17"/>
                <a:gd name="T8" fmla="*/ 16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0" y="16"/>
                  </a:lnTo>
                  <a:lnTo>
                    <a:pt x="0" y="0"/>
                  </a:lnTo>
                  <a:lnTo>
                    <a:pt x="13" y="0"/>
                  </a:lnTo>
                  <a:lnTo>
                    <a:pt x="16" y="1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15" name="Freeform 200"/>
            <p:cNvSpPr>
              <a:spLocks/>
            </p:cNvSpPr>
            <p:nvPr/>
          </p:nvSpPr>
          <p:spPr bwMode="auto">
            <a:xfrm>
              <a:off x="1755" y="2250"/>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16" name="Freeform 201"/>
            <p:cNvSpPr>
              <a:spLocks/>
            </p:cNvSpPr>
            <p:nvPr/>
          </p:nvSpPr>
          <p:spPr bwMode="auto">
            <a:xfrm>
              <a:off x="1747" y="2250"/>
              <a:ext cx="17" cy="17"/>
            </a:xfrm>
            <a:custGeom>
              <a:avLst/>
              <a:gdLst>
                <a:gd name="T0" fmla="*/ 16 w 17"/>
                <a:gd name="T1" fmla="*/ 16 h 17"/>
                <a:gd name="T2" fmla="*/ 0 w 17"/>
                <a:gd name="T3" fmla="*/ 16 h 17"/>
                <a:gd name="T4" fmla="*/ 2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2" y="0"/>
                  </a:lnTo>
                  <a:lnTo>
                    <a:pt x="16" y="0"/>
                  </a:lnTo>
                  <a:lnTo>
                    <a:pt x="16"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17" name="Freeform 202"/>
            <p:cNvSpPr>
              <a:spLocks/>
            </p:cNvSpPr>
            <p:nvPr/>
          </p:nvSpPr>
          <p:spPr bwMode="auto">
            <a:xfrm>
              <a:off x="1740" y="2250"/>
              <a:ext cx="17" cy="17"/>
            </a:xfrm>
            <a:custGeom>
              <a:avLst/>
              <a:gdLst>
                <a:gd name="T0" fmla="*/ 14 w 17"/>
                <a:gd name="T1" fmla="*/ 16 h 17"/>
                <a:gd name="T2" fmla="*/ 0 w 17"/>
                <a:gd name="T3" fmla="*/ 14 h 17"/>
                <a:gd name="T4" fmla="*/ 2 w 17"/>
                <a:gd name="T5" fmla="*/ 0 h 17"/>
                <a:gd name="T6" fmla="*/ 16 w 17"/>
                <a:gd name="T7" fmla="*/ 0 h 17"/>
                <a:gd name="T8" fmla="*/ 1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4"/>
                  </a:lnTo>
                  <a:lnTo>
                    <a:pt x="2" y="0"/>
                  </a:lnTo>
                  <a:lnTo>
                    <a:pt x="16" y="0"/>
                  </a:lnTo>
                  <a:lnTo>
                    <a:pt x="14"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18" name="Freeform 203"/>
            <p:cNvSpPr>
              <a:spLocks/>
            </p:cNvSpPr>
            <p:nvPr/>
          </p:nvSpPr>
          <p:spPr bwMode="auto">
            <a:xfrm>
              <a:off x="1731" y="2249"/>
              <a:ext cx="17" cy="17"/>
            </a:xfrm>
            <a:custGeom>
              <a:avLst/>
              <a:gdLst>
                <a:gd name="T0" fmla="*/ 14 w 17"/>
                <a:gd name="T1" fmla="*/ 16 h 17"/>
                <a:gd name="T2" fmla="*/ 0 w 17"/>
                <a:gd name="T3" fmla="*/ 14 h 17"/>
                <a:gd name="T4" fmla="*/ 3 w 17"/>
                <a:gd name="T5" fmla="*/ 0 h 17"/>
                <a:gd name="T6" fmla="*/ 16 w 17"/>
                <a:gd name="T7" fmla="*/ 1 h 17"/>
                <a:gd name="T8" fmla="*/ 1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4"/>
                  </a:lnTo>
                  <a:lnTo>
                    <a:pt x="3" y="0"/>
                  </a:lnTo>
                  <a:lnTo>
                    <a:pt x="16" y="1"/>
                  </a:lnTo>
                  <a:lnTo>
                    <a:pt x="14"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19" name="Freeform 204"/>
            <p:cNvSpPr>
              <a:spLocks/>
            </p:cNvSpPr>
            <p:nvPr/>
          </p:nvSpPr>
          <p:spPr bwMode="auto">
            <a:xfrm>
              <a:off x="1722" y="2247"/>
              <a:ext cx="17" cy="17"/>
            </a:xfrm>
            <a:custGeom>
              <a:avLst/>
              <a:gdLst>
                <a:gd name="T0" fmla="*/ 13 w 17"/>
                <a:gd name="T1" fmla="*/ 16 h 17"/>
                <a:gd name="T2" fmla="*/ 0 w 17"/>
                <a:gd name="T3" fmla="*/ 14 h 17"/>
                <a:gd name="T4" fmla="*/ 1 w 17"/>
                <a:gd name="T5" fmla="*/ 0 h 17"/>
                <a:gd name="T6" fmla="*/ 16 w 17"/>
                <a:gd name="T7" fmla="*/ 2 h 17"/>
                <a:gd name="T8" fmla="*/ 13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4"/>
                  </a:lnTo>
                  <a:lnTo>
                    <a:pt x="1" y="0"/>
                  </a:lnTo>
                  <a:lnTo>
                    <a:pt x="16" y="2"/>
                  </a:lnTo>
                  <a:lnTo>
                    <a:pt x="13"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20" name="Freeform 205"/>
            <p:cNvSpPr>
              <a:spLocks/>
            </p:cNvSpPr>
            <p:nvPr/>
          </p:nvSpPr>
          <p:spPr bwMode="auto">
            <a:xfrm>
              <a:off x="1711" y="2246"/>
              <a:ext cx="17" cy="17"/>
            </a:xfrm>
            <a:custGeom>
              <a:avLst/>
              <a:gdLst>
                <a:gd name="T0" fmla="*/ 14 w 17"/>
                <a:gd name="T1" fmla="*/ 16 h 17"/>
                <a:gd name="T2" fmla="*/ 0 w 17"/>
                <a:gd name="T3" fmla="*/ 13 h 17"/>
                <a:gd name="T4" fmla="*/ 1 w 17"/>
                <a:gd name="T5" fmla="*/ 0 h 17"/>
                <a:gd name="T6" fmla="*/ 16 w 17"/>
                <a:gd name="T7" fmla="*/ 1 h 17"/>
                <a:gd name="T8" fmla="*/ 1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3"/>
                  </a:lnTo>
                  <a:lnTo>
                    <a:pt x="1" y="0"/>
                  </a:lnTo>
                  <a:lnTo>
                    <a:pt x="16" y="1"/>
                  </a:lnTo>
                  <a:lnTo>
                    <a:pt x="14"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21" name="Freeform 206"/>
            <p:cNvSpPr>
              <a:spLocks/>
            </p:cNvSpPr>
            <p:nvPr/>
          </p:nvSpPr>
          <p:spPr bwMode="auto">
            <a:xfrm>
              <a:off x="1699" y="2244"/>
              <a:ext cx="17" cy="17"/>
            </a:xfrm>
            <a:custGeom>
              <a:avLst/>
              <a:gdLst>
                <a:gd name="T0" fmla="*/ 14 w 17"/>
                <a:gd name="T1" fmla="*/ 16 h 17"/>
                <a:gd name="T2" fmla="*/ 0 w 17"/>
                <a:gd name="T3" fmla="*/ 12 h 17"/>
                <a:gd name="T4" fmla="*/ 1 w 17"/>
                <a:gd name="T5" fmla="*/ 0 h 17"/>
                <a:gd name="T6" fmla="*/ 16 w 17"/>
                <a:gd name="T7" fmla="*/ 2 h 17"/>
                <a:gd name="T8" fmla="*/ 1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2"/>
                  </a:lnTo>
                  <a:lnTo>
                    <a:pt x="1" y="0"/>
                  </a:lnTo>
                  <a:lnTo>
                    <a:pt x="16" y="2"/>
                  </a:lnTo>
                  <a:lnTo>
                    <a:pt x="14"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22" name="Freeform 207"/>
            <p:cNvSpPr>
              <a:spLocks/>
            </p:cNvSpPr>
            <p:nvPr/>
          </p:nvSpPr>
          <p:spPr bwMode="auto">
            <a:xfrm>
              <a:off x="1685" y="2241"/>
              <a:ext cx="17" cy="17"/>
            </a:xfrm>
            <a:custGeom>
              <a:avLst/>
              <a:gdLst>
                <a:gd name="T0" fmla="*/ 14 w 17"/>
                <a:gd name="T1" fmla="*/ 16 h 17"/>
                <a:gd name="T2" fmla="*/ 0 w 17"/>
                <a:gd name="T3" fmla="*/ 13 h 17"/>
                <a:gd name="T4" fmla="*/ 2 w 17"/>
                <a:gd name="T5" fmla="*/ 0 h 17"/>
                <a:gd name="T6" fmla="*/ 16 w 17"/>
                <a:gd name="T7" fmla="*/ 3 h 17"/>
                <a:gd name="T8" fmla="*/ 1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3"/>
                  </a:lnTo>
                  <a:lnTo>
                    <a:pt x="2" y="0"/>
                  </a:lnTo>
                  <a:lnTo>
                    <a:pt x="16" y="3"/>
                  </a:lnTo>
                  <a:lnTo>
                    <a:pt x="14"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23" name="Freeform 208"/>
            <p:cNvSpPr>
              <a:spLocks/>
            </p:cNvSpPr>
            <p:nvPr/>
          </p:nvSpPr>
          <p:spPr bwMode="auto">
            <a:xfrm>
              <a:off x="1671" y="2238"/>
              <a:ext cx="17" cy="17"/>
            </a:xfrm>
            <a:custGeom>
              <a:avLst/>
              <a:gdLst>
                <a:gd name="T0" fmla="*/ 14 w 17"/>
                <a:gd name="T1" fmla="*/ 16 h 17"/>
                <a:gd name="T2" fmla="*/ 0 w 17"/>
                <a:gd name="T3" fmla="*/ 11 h 17"/>
                <a:gd name="T4" fmla="*/ 2 w 17"/>
                <a:gd name="T5" fmla="*/ 0 h 17"/>
                <a:gd name="T6" fmla="*/ 16 w 17"/>
                <a:gd name="T7" fmla="*/ 3 h 17"/>
                <a:gd name="T8" fmla="*/ 1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1"/>
                  </a:lnTo>
                  <a:lnTo>
                    <a:pt x="2" y="0"/>
                  </a:lnTo>
                  <a:lnTo>
                    <a:pt x="16" y="3"/>
                  </a:lnTo>
                  <a:lnTo>
                    <a:pt x="14"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24" name="Freeform 209"/>
            <p:cNvSpPr>
              <a:spLocks/>
            </p:cNvSpPr>
            <p:nvPr/>
          </p:nvSpPr>
          <p:spPr bwMode="auto">
            <a:xfrm>
              <a:off x="1655" y="2233"/>
              <a:ext cx="19" cy="17"/>
            </a:xfrm>
            <a:custGeom>
              <a:avLst/>
              <a:gdLst>
                <a:gd name="T0" fmla="*/ 16 w 19"/>
                <a:gd name="T1" fmla="*/ 16 h 17"/>
                <a:gd name="T2" fmla="*/ 0 w 19"/>
                <a:gd name="T3" fmla="*/ 11 h 17"/>
                <a:gd name="T4" fmla="*/ 4 w 19"/>
                <a:gd name="T5" fmla="*/ 0 h 17"/>
                <a:gd name="T6" fmla="*/ 18 w 19"/>
                <a:gd name="T7" fmla="*/ 5 h 17"/>
                <a:gd name="T8" fmla="*/ 16 w 19"/>
                <a:gd name="T9" fmla="*/ 16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16" y="16"/>
                  </a:moveTo>
                  <a:lnTo>
                    <a:pt x="0" y="11"/>
                  </a:lnTo>
                  <a:lnTo>
                    <a:pt x="4" y="0"/>
                  </a:lnTo>
                  <a:lnTo>
                    <a:pt x="18" y="5"/>
                  </a:lnTo>
                  <a:lnTo>
                    <a:pt x="16"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25" name="Freeform 210"/>
            <p:cNvSpPr>
              <a:spLocks/>
            </p:cNvSpPr>
            <p:nvPr/>
          </p:nvSpPr>
          <p:spPr bwMode="auto">
            <a:xfrm>
              <a:off x="1639" y="2228"/>
              <a:ext cx="21" cy="17"/>
            </a:xfrm>
            <a:custGeom>
              <a:avLst/>
              <a:gdLst>
                <a:gd name="T0" fmla="*/ 16 w 21"/>
                <a:gd name="T1" fmla="*/ 16 h 17"/>
                <a:gd name="T2" fmla="*/ 0 w 21"/>
                <a:gd name="T3" fmla="*/ 10 h 17"/>
                <a:gd name="T4" fmla="*/ 4 w 21"/>
                <a:gd name="T5" fmla="*/ 0 h 17"/>
                <a:gd name="T6" fmla="*/ 20 w 21"/>
                <a:gd name="T7" fmla="*/ 5 h 17"/>
                <a:gd name="T8" fmla="*/ 16 w 21"/>
                <a:gd name="T9" fmla="*/ 16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16" y="16"/>
                  </a:moveTo>
                  <a:lnTo>
                    <a:pt x="0" y="10"/>
                  </a:lnTo>
                  <a:lnTo>
                    <a:pt x="4" y="0"/>
                  </a:lnTo>
                  <a:lnTo>
                    <a:pt x="20" y="5"/>
                  </a:lnTo>
                  <a:lnTo>
                    <a:pt x="16"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26" name="Freeform 211"/>
            <p:cNvSpPr>
              <a:spLocks/>
            </p:cNvSpPr>
            <p:nvPr/>
          </p:nvSpPr>
          <p:spPr bwMode="auto">
            <a:xfrm>
              <a:off x="1622" y="2222"/>
              <a:ext cx="22" cy="17"/>
            </a:xfrm>
            <a:custGeom>
              <a:avLst/>
              <a:gdLst>
                <a:gd name="T0" fmla="*/ 17 w 22"/>
                <a:gd name="T1" fmla="*/ 16 h 17"/>
                <a:gd name="T2" fmla="*/ 0 w 22"/>
                <a:gd name="T3" fmla="*/ 10 h 17"/>
                <a:gd name="T4" fmla="*/ 5 w 22"/>
                <a:gd name="T5" fmla="*/ 0 h 17"/>
                <a:gd name="T6" fmla="*/ 21 w 22"/>
                <a:gd name="T7" fmla="*/ 6 h 17"/>
                <a:gd name="T8" fmla="*/ 17 w 22"/>
                <a:gd name="T9" fmla="*/ 16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17" y="16"/>
                  </a:moveTo>
                  <a:lnTo>
                    <a:pt x="0" y="10"/>
                  </a:lnTo>
                  <a:lnTo>
                    <a:pt x="5" y="0"/>
                  </a:lnTo>
                  <a:lnTo>
                    <a:pt x="21" y="6"/>
                  </a:lnTo>
                  <a:lnTo>
                    <a:pt x="17"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27" name="Freeform 212"/>
            <p:cNvSpPr>
              <a:spLocks/>
            </p:cNvSpPr>
            <p:nvPr/>
          </p:nvSpPr>
          <p:spPr bwMode="auto">
            <a:xfrm>
              <a:off x="1604" y="2214"/>
              <a:ext cx="24" cy="19"/>
            </a:xfrm>
            <a:custGeom>
              <a:avLst/>
              <a:gdLst>
                <a:gd name="T0" fmla="*/ 18 w 24"/>
                <a:gd name="T1" fmla="*/ 18 h 19"/>
                <a:gd name="T2" fmla="*/ 0 w 24"/>
                <a:gd name="T3" fmla="*/ 10 h 19"/>
                <a:gd name="T4" fmla="*/ 5 w 24"/>
                <a:gd name="T5" fmla="*/ 0 h 19"/>
                <a:gd name="T6" fmla="*/ 23 w 24"/>
                <a:gd name="T7" fmla="*/ 8 h 19"/>
                <a:gd name="T8" fmla="*/ 18 w 24"/>
                <a:gd name="T9" fmla="*/ 18 h 19"/>
                <a:gd name="T10" fmla="*/ 0 60000 65536"/>
                <a:gd name="T11" fmla="*/ 0 60000 65536"/>
                <a:gd name="T12" fmla="*/ 0 60000 65536"/>
                <a:gd name="T13" fmla="*/ 0 60000 65536"/>
                <a:gd name="T14" fmla="*/ 0 60000 65536"/>
                <a:gd name="T15" fmla="*/ 0 w 24"/>
                <a:gd name="T16" fmla="*/ 0 h 19"/>
                <a:gd name="T17" fmla="*/ 24 w 24"/>
                <a:gd name="T18" fmla="*/ 19 h 19"/>
              </a:gdLst>
              <a:ahLst/>
              <a:cxnLst>
                <a:cxn ang="T10">
                  <a:pos x="T0" y="T1"/>
                </a:cxn>
                <a:cxn ang="T11">
                  <a:pos x="T2" y="T3"/>
                </a:cxn>
                <a:cxn ang="T12">
                  <a:pos x="T4" y="T5"/>
                </a:cxn>
                <a:cxn ang="T13">
                  <a:pos x="T6" y="T7"/>
                </a:cxn>
                <a:cxn ang="T14">
                  <a:pos x="T8" y="T9"/>
                </a:cxn>
              </a:cxnLst>
              <a:rect l="T15" t="T16" r="T17" b="T18"/>
              <a:pathLst>
                <a:path w="24" h="19">
                  <a:moveTo>
                    <a:pt x="18" y="18"/>
                  </a:moveTo>
                  <a:lnTo>
                    <a:pt x="0" y="10"/>
                  </a:lnTo>
                  <a:lnTo>
                    <a:pt x="5" y="0"/>
                  </a:lnTo>
                  <a:lnTo>
                    <a:pt x="23" y="8"/>
                  </a:lnTo>
                  <a:lnTo>
                    <a:pt x="18" y="18"/>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28" name="Freeform 213"/>
            <p:cNvSpPr>
              <a:spLocks/>
            </p:cNvSpPr>
            <p:nvPr/>
          </p:nvSpPr>
          <p:spPr bwMode="auto">
            <a:xfrm>
              <a:off x="1659" y="2261"/>
              <a:ext cx="17" cy="17"/>
            </a:xfrm>
            <a:custGeom>
              <a:avLst/>
              <a:gdLst>
                <a:gd name="T0" fmla="*/ 16 w 17"/>
                <a:gd name="T1" fmla="*/ 13 h 17"/>
                <a:gd name="T2" fmla="*/ 4 w 17"/>
                <a:gd name="T3" fmla="*/ 16 h 17"/>
                <a:gd name="T4" fmla="*/ 0 w 17"/>
                <a:gd name="T5" fmla="*/ 2 h 17"/>
                <a:gd name="T6" fmla="*/ 12 w 17"/>
                <a:gd name="T7" fmla="*/ 0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4" y="16"/>
                  </a:lnTo>
                  <a:lnTo>
                    <a:pt x="0" y="2"/>
                  </a:lnTo>
                  <a:lnTo>
                    <a:pt x="12" y="0"/>
                  </a:lnTo>
                  <a:lnTo>
                    <a:pt x="16" y="1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29" name="Freeform 214"/>
            <p:cNvSpPr>
              <a:spLocks/>
            </p:cNvSpPr>
            <p:nvPr/>
          </p:nvSpPr>
          <p:spPr bwMode="auto">
            <a:xfrm>
              <a:off x="1651" y="2263"/>
              <a:ext cx="17" cy="17"/>
            </a:xfrm>
            <a:custGeom>
              <a:avLst/>
              <a:gdLst>
                <a:gd name="T0" fmla="*/ 16 w 17"/>
                <a:gd name="T1" fmla="*/ 13 h 17"/>
                <a:gd name="T2" fmla="*/ 4 w 17"/>
                <a:gd name="T3" fmla="*/ 16 h 17"/>
                <a:gd name="T4" fmla="*/ 0 w 17"/>
                <a:gd name="T5" fmla="*/ 2 h 17"/>
                <a:gd name="T6" fmla="*/ 11 w 17"/>
                <a:gd name="T7" fmla="*/ 0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4" y="16"/>
                  </a:lnTo>
                  <a:lnTo>
                    <a:pt x="0" y="2"/>
                  </a:lnTo>
                  <a:lnTo>
                    <a:pt x="11" y="0"/>
                  </a:lnTo>
                  <a:lnTo>
                    <a:pt x="16" y="1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30" name="Freeform 215"/>
            <p:cNvSpPr>
              <a:spLocks/>
            </p:cNvSpPr>
            <p:nvPr/>
          </p:nvSpPr>
          <p:spPr bwMode="auto">
            <a:xfrm>
              <a:off x="1643" y="2265"/>
              <a:ext cx="17" cy="17"/>
            </a:xfrm>
            <a:custGeom>
              <a:avLst/>
              <a:gdLst>
                <a:gd name="T0" fmla="*/ 16 w 17"/>
                <a:gd name="T1" fmla="*/ 13 h 17"/>
                <a:gd name="T2" fmla="*/ 4 w 17"/>
                <a:gd name="T3" fmla="*/ 16 h 17"/>
                <a:gd name="T4" fmla="*/ 0 w 17"/>
                <a:gd name="T5" fmla="*/ 2 h 17"/>
                <a:gd name="T6" fmla="*/ 11 w 17"/>
                <a:gd name="T7" fmla="*/ 0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4" y="16"/>
                  </a:lnTo>
                  <a:lnTo>
                    <a:pt x="0" y="2"/>
                  </a:lnTo>
                  <a:lnTo>
                    <a:pt x="11" y="0"/>
                  </a:lnTo>
                  <a:lnTo>
                    <a:pt x="16" y="1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31" name="Freeform 216"/>
            <p:cNvSpPr>
              <a:spLocks/>
            </p:cNvSpPr>
            <p:nvPr/>
          </p:nvSpPr>
          <p:spPr bwMode="auto">
            <a:xfrm>
              <a:off x="1635" y="2267"/>
              <a:ext cx="17" cy="17"/>
            </a:xfrm>
            <a:custGeom>
              <a:avLst/>
              <a:gdLst>
                <a:gd name="T0" fmla="*/ 16 w 17"/>
                <a:gd name="T1" fmla="*/ 13 h 17"/>
                <a:gd name="T2" fmla="*/ 5 w 17"/>
                <a:gd name="T3" fmla="*/ 16 h 17"/>
                <a:gd name="T4" fmla="*/ 0 w 17"/>
                <a:gd name="T5" fmla="*/ 3 h 17"/>
                <a:gd name="T6" fmla="*/ 11 w 17"/>
                <a:gd name="T7" fmla="*/ 0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5" y="16"/>
                  </a:lnTo>
                  <a:lnTo>
                    <a:pt x="0" y="3"/>
                  </a:lnTo>
                  <a:lnTo>
                    <a:pt x="11" y="0"/>
                  </a:lnTo>
                  <a:lnTo>
                    <a:pt x="16" y="1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32" name="Freeform 217"/>
            <p:cNvSpPr>
              <a:spLocks/>
            </p:cNvSpPr>
            <p:nvPr/>
          </p:nvSpPr>
          <p:spPr bwMode="auto">
            <a:xfrm>
              <a:off x="1628" y="2270"/>
              <a:ext cx="17" cy="17"/>
            </a:xfrm>
            <a:custGeom>
              <a:avLst/>
              <a:gdLst>
                <a:gd name="T0" fmla="*/ 16 w 17"/>
                <a:gd name="T1" fmla="*/ 13 h 17"/>
                <a:gd name="T2" fmla="*/ 4 w 17"/>
                <a:gd name="T3" fmla="*/ 16 h 17"/>
                <a:gd name="T4" fmla="*/ 0 w 17"/>
                <a:gd name="T5" fmla="*/ 2 h 17"/>
                <a:gd name="T6" fmla="*/ 10 w 17"/>
                <a:gd name="T7" fmla="*/ 0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4" y="16"/>
                  </a:lnTo>
                  <a:lnTo>
                    <a:pt x="0" y="2"/>
                  </a:lnTo>
                  <a:lnTo>
                    <a:pt x="10" y="0"/>
                  </a:lnTo>
                  <a:lnTo>
                    <a:pt x="16" y="1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33" name="Freeform 218"/>
            <p:cNvSpPr>
              <a:spLocks/>
            </p:cNvSpPr>
            <p:nvPr/>
          </p:nvSpPr>
          <p:spPr bwMode="auto">
            <a:xfrm>
              <a:off x="1621" y="2272"/>
              <a:ext cx="17" cy="17"/>
            </a:xfrm>
            <a:custGeom>
              <a:avLst/>
              <a:gdLst>
                <a:gd name="T0" fmla="*/ 16 w 17"/>
                <a:gd name="T1" fmla="*/ 12 h 17"/>
                <a:gd name="T2" fmla="*/ 6 w 17"/>
                <a:gd name="T3" fmla="*/ 16 h 17"/>
                <a:gd name="T4" fmla="*/ 0 w 17"/>
                <a:gd name="T5" fmla="*/ 2 h 17"/>
                <a:gd name="T6" fmla="*/ 11 w 17"/>
                <a:gd name="T7" fmla="*/ 0 h 17"/>
                <a:gd name="T8" fmla="*/ 16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6" y="16"/>
                  </a:lnTo>
                  <a:lnTo>
                    <a:pt x="0" y="2"/>
                  </a:lnTo>
                  <a:lnTo>
                    <a:pt x="11" y="0"/>
                  </a:lnTo>
                  <a:lnTo>
                    <a:pt x="16" y="1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34" name="Freeform 219"/>
            <p:cNvSpPr>
              <a:spLocks/>
            </p:cNvSpPr>
            <p:nvPr/>
          </p:nvSpPr>
          <p:spPr bwMode="auto">
            <a:xfrm>
              <a:off x="1614" y="2274"/>
              <a:ext cx="17" cy="17"/>
            </a:xfrm>
            <a:custGeom>
              <a:avLst/>
              <a:gdLst>
                <a:gd name="T0" fmla="*/ 16 w 17"/>
                <a:gd name="T1" fmla="*/ 12 h 17"/>
                <a:gd name="T2" fmla="*/ 7 w 17"/>
                <a:gd name="T3" fmla="*/ 16 h 17"/>
                <a:gd name="T4" fmla="*/ 0 w 17"/>
                <a:gd name="T5" fmla="*/ 4 h 17"/>
                <a:gd name="T6" fmla="*/ 10 w 17"/>
                <a:gd name="T7" fmla="*/ 0 h 17"/>
                <a:gd name="T8" fmla="*/ 16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7" y="16"/>
                  </a:lnTo>
                  <a:lnTo>
                    <a:pt x="0" y="4"/>
                  </a:lnTo>
                  <a:lnTo>
                    <a:pt x="10" y="0"/>
                  </a:lnTo>
                  <a:lnTo>
                    <a:pt x="16" y="1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35" name="Freeform 220"/>
            <p:cNvSpPr>
              <a:spLocks/>
            </p:cNvSpPr>
            <p:nvPr/>
          </p:nvSpPr>
          <p:spPr bwMode="auto">
            <a:xfrm>
              <a:off x="1607" y="2278"/>
              <a:ext cx="17" cy="17"/>
            </a:xfrm>
            <a:custGeom>
              <a:avLst/>
              <a:gdLst>
                <a:gd name="T0" fmla="*/ 16 w 17"/>
                <a:gd name="T1" fmla="*/ 12 h 17"/>
                <a:gd name="T2" fmla="*/ 8 w 17"/>
                <a:gd name="T3" fmla="*/ 16 h 17"/>
                <a:gd name="T4" fmla="*/ 0 w 17"/>
                <a:gd name="T5" fmla="*/ 3 h 17"/>
                <a:gd name="T6" fmla="*/ 9 w 17"/>
                <a:gd name="T7" fmla="*/ 0 h 17"/>
                <a:gd name="T8" fmla="*/ 16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8" y="16"/>
                  </a:lnTo>
                  <a:lnTo>
                    <a:pt x="0" y="3"/>
                  </a:lnTo>
                  <a:lnTo>
                    <a:pt x="9" y="0"/>
                  </a:lnTo>
                  <a:lnTo>
                    <a:pt x="16" y="1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36" name="Freeform 221"/>
            <p:cNvSpPr>
              <a:spLocks/>
            </p:cNvSpPr>
            <p:nvPr/>
          </p:nvSpPr>
          <p:spPr bwMode="auto">
            <a:xfrm>
              <a:off x="1601" y="2281"/>
              <a:ext cx="17" cy="17"/>
            </a:xfrm>
            <a:custGeom>
              <a:avLst/>
              <a:gdLst>
                <a:gd name="T0" fmla="*/ 16 w 17"/>
                <a:gd name="T1" fmla="*/ 12 h 17"/>
                <a:gd name="T2" fmla="*/ 8 w 17"/>
                <a:gd name="T3" fmla="*/ 16 h 17"/>
                <a:gd name="T4" fmla="*/ 0 w 17"/>
                <a:gd name="T5" fmla="*/ 3 h 17"/>
                <a:gd name="T6" fmla="*/ 8 w 17"/>
                <a:gd name="T7" fmla="*/ 0 h 17"/>
                <a:gd name="T8" fmla="*/ 16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8" y="16"/>
                  </a:lnTo>
                  <a:lnTo>
                    <a:pt x="0" y="3"/>
                  </a:lnTo>
                  <a:lnTo>
                    <a:pt x="8" y="0"/>
                  </a:lnTo>
                  <a:lnTo>
                    <a:pt x="16" y="1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37" name="Freeform 222"/>
            <p:cNvSpPr>
              <a:spLocks/>
            </p:cNvSpPr>
            <p:nvPr/>
          </p:nvSpPr>
          <p:spPr bwMode="auto">
            <a:xfrm>
              <a:off x="1596" y="2284"/>
              <a:ext cx="17" cy="17"/>
            </a:xfrm>
            <a:custGeom>
              <a:avLst/>
              <a:gdLst>
                <a:gd name="T0" fmla="*/ 16 w 17"/>
                <a:gd name="T1" fmla="*/ 11 h 17"/>
                <a:gd name="T2" fmla="*/ 8 w 17"/>
                <a:gd name="T3" fmla="*/ 16 h 17"/>
                <a:gd name="T4" fmla="*/ 0 w 17"/>
                <a:gd name="T5" fmla="*/ 4 h 17"/>
                <a:gd name="T6" fmla="*/ 7 w 17"/>
                <a:gd name="T7" fmla="*/ 0 h 17"/>
                <a:gd name="T8" fmla="*/ 16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8" y="16"/>
                  </a:lnTo>
                  <a:lnTo>
                    <a:pt x="0" y="4"/>
                  </a:lnTo>
                  <a:lnTo>
                    <a:pt x="7" y="0"/>
                  </a:lnTo>
                  <a:lnTo>
                    <a:pt x="16" y="1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38" name="Freeform 223"/>
            <p:cNvSpPr>
              <a:spLocks/>
            </p:cNvSpPr>
            <p:nvPr/>
          </p:nvSpPr>
          <p:spPr bwMode="auto">
            <a:xfrm>
              <a:off x="1591" y="2288"/>
              <a:ext cx="17" cy="17"/>
            </a:xfrm>
            <a:custGeom>
              <a:avLst/>
              <a:gdLst>
                <a:gd name="T0" fmla="*/ 16 w 17"/>
                <a:gd name="T1" fmla="*/ 12 h 17"/>
                <a:gd name="T2" fmla="*/ 8 w 17"/>
                <a:gd name="T3" fmla="*/ 16 h 17"/>
                <a:gd name="T4" fmla="*/ 0 w 17"/>
                <a:gd name="T5" fmla="*/ 3 h 17"/>
                <a:gd name="T6" fmla="*/ 7 w 17"/>
                <a:gd name="T7" fmla="*/ 0 h 17"/>
                <a:gd name="T8" fmla="*/ 16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8" y="16"/>
                  </a:lnTo>
                  <a:lnTo>
                    <a:pt x="0" y="3"/>
                  </a:lnTo>
                  <a:lnTo>
                    <a:pt x="7" y="0"/>
                  </a:lnTo>
                  <a:lnTo>
                    <a:pt x="16" y="1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39" name="Freeform 224"/>
            <p:cNvSpPr>
              <a:spLocks/>
            </p:cNvSpPr>
            <p:nvPr/>
          </p:nvSpPr>
          <p:spPr bwMode="auto">
            <a:xfrm>
              <a:off x="1585" y="2291"/>
              <a:ext cx="17" cy="17"/>
            </a:xfrm>
            <a:custGeom>
              <a:avLst/>
              <a:gdLst>
                <a:gd name="T0" fmla="*/ 16 w 17"/>
                <a:gd name="T1" fmla="*/ 12 h 17"/>
                <a:gd name="T2" fmla="*/ 10 w 17"/>
                <a:gd name="T3" fmla="*/ 16 h 17"/>
                <a:gd name="T4" fmla="*/ 0 w 17"/>
                <a:gd name="T5" fmla="*/ 4 h 17"/>
                <a:gd name="T6" fmla="*/ 8 w 17"/>
                <a:gd name="T7" fmla="*/ 0 h 17"/>
                <a:gd name="T8" fmla="*/ 16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10" y="16"/>
                  </a:lnTo>
                  <a:lnTo>
                    <a:pt x="0" y="4"/>
                  </a:lnTo>
                  <a:lnTo>
                    <a:pt x="8" y="0"/>
                  </a:lnTo>
                  <a:lnTo>
                    <a:pt x="16" y="1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40" name="Freeform 225"/>
            <p:cNvSpPr>
              <a:spLocks/>
            </p:cNvSpPr>
            <p:nvPr/>
          </p:nvSpPr>
          <p:spPr bwMode="auto">
            <a:xfrm>
              <a:off x="1581" y="2295"/>
              <a:ext cx="17" cy="17"/>
            </a:xfrm>
            <a:custGeom>
              <a:avLst/>
              <a:gdLst>
                <a:gd name="T0" fmla="*/ 16 w 17"/>
                <a:gd name="T1" fmla="*/ 11 h 17"/>
                <a:gd name="T2" fmla="*/ 9 w 17"/>
                <a:gd name="T3" fmla="*/ 16 h 17"/>
                <a:gd name="T4" fmla="*/ 0 w 17"/>
                <a:gd name="T5" fmla="*/ 6 h 17"/>
                <a:gd name="T6" fmla="*/ 5 w 17"/>
                <a:gd name="T7" fmla="*/ 0 h 17"/>
                <a:gd name="T8" fmla="*/ 16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9" y="16"/>
                  </a:lnTo>
                  <a:lnTo>
                    <a:pt x="0" y="6"/>
                  </a:lnTo>
                  <a:lnTo>
                    <a:pt x="5" y="0"/>
                  </a:lnTo>
                  <a:lnTo>
                    <a:pt x="16" y="1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41" name="Freeform 226"/>
            <p:cNvSpPr>
              <a:spLocks/>
            </p:cNvSpPr>
            <p:nvPr/>
          </p:nvSpPr>
          <p:spPr bwMode="auto">
            <a:xfrm>
              <a:off x="1576" y="2300"/>
              <a:ext cx="17" cy="17"/>
            </a:xfrm>
            <a:custGeom>
              <a:avLst/>
              <a:gdLst>
                <a:gd name="T0" fmla="*/ 16 w 17"/>
                <a:gd name="T1" fmla="*/ 10 h 17"/>
                <a:gd name="T2" fmla="*/ 12 w 17"/>
                <a:gd name="T3" fmla="*/ 16 h 17"/>
                <a:gd name="T4" fmla="*/ 0 w 17"/>
                <a:gd name="T5" fmla="*/ 6 h 17"/>
                <a:gd name="T6" fmla="*/ 6 w 17"/>
                <a:gd name="T7" fmla="*/ 0 h 17"/>
                <a:gd name="T8" fmla="*/ 16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12" y="16"/>
                  </a:lnTo>
                  <a:lnTo>
                    <a:pt x="0" y="6"/>
                  </a:lnTo>
                  <a:lnTo>
                    <a:pt x="6" y="0"/>
                  </a:lnTo>
                  <a:lnTo>
                    <a:pt x="16" y="1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42" name="Freeform 227"/>
            <p:cNvSpPr>
              <a:spLocks/>
            </p:cNvSpPr>
            <p:nvPr/>
          </p:nvSpPr>
          <p:spPr bwMode="auto">
            <a:xfrm>
              <a:off x="1572" y="2305"/>
              <a:ext cx="17" cy="17"/>
            </a:xfrm>
            <a:custGeom>
              <a:avLst/>
              <a:gdLst>
                <a:gd name="T0" fmla="*/ 16 w 17"/>
                <a:gd name="T1" fmla="*/ 9 h 17"/>
                <a:gd name="T2" fmla="*/ 11 w 17"/>
                <a:gd name="T3" fmla="*/ 16 h 17"/>
                <a:gd name="T4" fmla="*/ 0 w 17"/>
                <a:gd name="T5" fmla="*/ 5 h 17"/>
                <a:gd name="T6" fmla="*/ 4 w 17"/>
                <a:gd name="T7" fmla="*/ 0 h 17"/>
                <a:gd name="T8" fmla="*/ 16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1" y="16"/>
                  </a:lnTo>
                  <a:lnTo>
                    <a:pt x="0" y="5"/>
                  </a:lnTo>
                  <a:lnTo>
                    <a:pt x="4" y="0"/>
                  </a:lnTo>
                  <a:lnTo>
                    <a:pt x="16" y="9"/>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43" name="Freeform 228"/>
            <p:cNvSpPr>
              <a:spLocks/>
            </p:cNvSpPr>
            <p:nvPr/>
          </p:nvSpPr>
          <p:spPr bwMode="auto">
            <a:xfrm>
              <a:off x="1569" y="2309"/>
              <a:ext cx="17" cy="17"/>
            </a:xfrm>
            <a:custGeom>
              <a:avLst/>
              <a:gdLst>
                <a:gd name="T0" fmla="*/ 16 w 17"/>
                <a:gd name="T1" fmla="*/ 10 h 17"/>
                <a:gd name="T2" fmla="*/ 12 w 17"/>
                <a:gd name="T3" fmla="*/ 16 h 17"/>
                <a:gd name="T4" fmla="*/ 0 w 17"/>
                <a:gd name="T5" fmla="*/ 6 h 17"/>
                <a:gd name="T6" fmla="*/ 4 w 17"/>
                <a:gd name="T7" fmla="*/ 0 h 17"/>
                <a:gd name="T8" fmla="*/ 16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12" y="16"/>
                  </a:lnTo>
                  <a:lnTo>
                    <a:pt x="0" y="6"/>
                  </a:lnTo>
                  <a:lnTo>
                    <a:pt x="4" y="0"/>
                  </a:lnTo>
                  <a:lnTo>
                    <a:pt x="16" y="1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44" name="Freeform 229"/>
            <p:cNvSpPr>
              <a:spLocks/>
            </p:cNvSpPr>
            <p:nvPr/>
          </p:nvSpPr>
          <p:spPr bwMode="auto">
            <a:xfrm>
              <a:off x="1566" y="2314"/>
              <a:ext cx="17" cy="17"/>
            </a:xfrm>
            <a:custGeom>
              <a:avLst/>
              <a:gdLst>
                <a:gd name="T0" fmla="*/ 16 w 17"/>
                <a:gd name="T1" fmla="*/ 10 h 17"/>
                <a:gd name="T2" fmla="*/ 12 w 17"/>
                <a:gd name="T3" fmla="*/ 16 h 17"/>
                <a:gd name="T4" fmla="*/ 0 w 17"/>
                <a:gd name="T5" fmla="*/ 5 h 17"/>
                <a:gd name="T6" fmla="*/ 4 w 17"/>
                <a:gd name="T7" fmla="*/ 0 h 17"/>
                <a:gd name="T8" fmla="*/ 16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12" y="16"/>
                  </a:lnTo>
                  <a:lnTo>
                    <a:pt x="0" y="5"/>
                  </a:lnTo>
                  <a:lnTo>
                    <a:pt x="4" y="0"/>
                  </a:lnTo>
                  <a:lnTo>
                    <a:pt x="16" y="1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45" name="Freeform 230"/>
            <p:cNvSpPr>
              <a:spLocks/>
            </p:cNvSpPr>
            <p:nvPr/>
          </p:nvSpPr>
          <p:spPr bwMode="auto">
            <a:xfrm>
              <a:off x="1562" y="2318"/>
              <a:ext cx="17" cy="17"/>
            </a:xfrm>
            <a:custGeom>
              <a:avLst/>
              <a:gdLst>
                <a:gd name="T0" fmla="*/ 16 w 17"/>
                <a:gd name="T1" fmla="*/ 10 h 17"/>
                <a:gd name="T2" fmla="*/ 13 w 17"/>
                <a:gd name="T3" fmla="*/ 16 h 17"/>
                <a:gd name="T4" fmla="*/ 0 w 17"/>
                <a:gd name="T5" fmla="*/ 8 h 17"/>
                <a:gd name="T6" fmla="*/ 4 w 17"/>
                <a:gd name="T7" fmla="*/ 0 h 17"/>
                <a:gd name="T8" fmla="*/ 16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13" y="16"/>
                  </a:lnTo>
                  <a:lnTo>
                    <a:pt x="0" y="8"/>
                  </a:lnTo>
                  <a:lnTo>
                    <a:pt x="4" y="0"/>
                  </a:lnTo>
                  <a:lnTo>
                    <a:pt x="16" y="1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46" name="Freeform 231"/>
            <p:cNvSpPr>
              <a:spLocks/>
            </p:cNvSpPr>
            <p:nvPr/>
          </p:nvSpPr>
          <p:spPr bwMode="auto">
            <a:xfrm>
              <a:off x="1560" y="2324"/>
              <a:ext cx="17" cy="17"/>
            </a:xfrm>
            <a:custGeom>
              <a:avLst/>
              <a:gdLst>
                <a:gd name="T0" fmla="*/ 16 w 17"/>
                <a:gd name="T1" fmla="*/ 8 h 17"/>
                <a:gd name="T2" fmla="*/ 12 w 17"/>
                <a:gd name="T3" fmla="*/ 16 h 17"/>
                <a:gd name="T4" fmla="*/ 0 w 17"/>
                <a:gd name="T5" fmla="*/ 8 h 17"/>
                <a:gd name="T6" fmla="*/ 2 w 17"/>
                <a:gd name="T7" fmla="*/ 0 h 17"/>
                <a:gd name="T8" fmla="*/ 16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2" y="16"/>
                  </a:lnTo>
                  <a:lnTo>
                    <a:pt x="0" y="8"/>
                  </a:lnTo>
                  <a:lnTo>
                    <a:pt x="2" y="0"/>
                  </a:lnTo>
                  <a:lnTo>
                    <a:pt x="16" y="8"/>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47" name="Freeform 232"/>
            <p:cNvSpPr>
              <a:spLocks/>
            </p:cNvSpPr>
            <p:nvPr/>
          </p:nvSpPr>
          <p:spPr bwMode="auto">
            <a:xfrm>
              <a:off x="1558" y="2329"/>
              <a:ext cx="17" cy="17"/>
            </a:xfrm>
            <a:custGeom>
              <a:avLst/>
              <a:gdLst>
                <a:gd name="T0" fmla="*/ 16 w 17"/>
                <a:gd name="T1" fmla="*/ 8 h 17"/>
                <a:gd name="T2" fmla="*/ 14 w 17"/>
                <a:gd name="T3" fmla="*/ 16 h 17"/>
                <a:gd name="T4" fmla="*/ 0 w 17"/>
                <a:gd name="T5" fmla="*/ 8 h 17"/>
                <a:gd name="T6" fmla="*/ 2 w 17"/>
                <a:gd name="T7" fmla="*/ 0 h 17"/>
                <a:gd name="T8" fmla="*/ 16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4" y="16"/>
                  </a:lnTo>
                  <a:lnTo>
                    <a:pt x="0" y="8"/>
                  </a:lnTo>
                  <a:lnTo>
                    <a:pt x="2" y="0"/>
                  </a:lnTo>
                  <a:lnTo>
                    <a:pt x="16" y="8"/>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48" name="Freeform 233"/>
            <p:cNvSpPr>
              <a:spLocks/>
            </p:cNvSpPr>
            <p:nvPr/>
          </p:nvSpPr>
          <p:spPr bwMode="auto">
            <a:xfrm>
              <a:off x="1556" y="2334"/>
              <a:ext cx="17" cy="17"/>
            </a:xfrm>
            <a:custGeom>
              <a:avLst/>
              <a:gdLst>
                <a:gd name="T0" fmla="*/ 16 w 17"/>
                <a:gd name="T1" fmla="*/ 7 h 17"/>
                <a:gd name="T2" fmla="*/ 12 w 17"/>
                <a:gd name="T3" fmla="*/ 16 h 17"/>
                <a:gd name="T4" fmla="*/ 0 w 17"/>
                <a:gd name="T5" fmla="*/ 8 h 17"/>
                <a:gd name="T6" fmla="*/ 2 w 17"/>
                <a:gd name="T7" fmla="*/ 0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2" y="16"/>
                  </a:lnTo>
                  <a:lnTo>
                    <a:pt x="0" y="8"/>
                  </a:lnTo>
                  <a:lnTo>
                    <a:pt x="2" y="0"/>
                  </a:lnTo>
                  <a:lnTo>
                    <a:pt x="16" y="7"/>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49" name="Freeform 234"/>
            <p:cNvSpPr>
              <a:spLocks/>
            </p:cNvSpPr>
            <p:nvPr/>
          </p:nvSpPr>
          <p:spPr bwMode="auto">
            <a:xfrm>
              <a:off x="1554" y="2339"/>
              <a:ext cx="17" cy="17"/>
            </a:xfrm>
            <a:custGeom>
              <a:avLst/>
              <a:gdLst>
                <a:gd name="T0" fmla="*/ 16 w 17"/>
                <a:gd name="T1" fmla="*/ 7 h 17"/>
                <a:gd name="T2" fmla="*/ 16 w 17"/>
                <a:gd name="T3" fmla="*/ 16 h 17"/>
                <a:gd name="T4" fmla="*/ 0 w 17"/>
                <a:gd name="T5" fmla="*/ 10 h 17"/>
                <a:gd name="T6" fmla="*/ 2 w 17"/>
                <a:gd name="T7" fmla="*/ 0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6" y="16"/>
                  </a:lnTo>
                  <a:lnTo>
                    <a:pt x="0" y="10"/>
                  </a:lnTo>
                  <a:lnTo>
                    <a:pt x="2" y="0"/>
                  </a:lnTo>
                  <a:lnTo>
                    <a:pt x="16" y="7"/>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50" name="Freeform 235"/>
            <p:cNvSpPr>
              <a:spLocks/>
            </p:cNvSpPr>
            <p:nvPr/>
          </p:nvSpPr>
          <p:spPr bwMode="auto">
            <a:xfrm>
              <a:off x="1553" y="2345"/>
              <a:ext cx="17" cy="17"/>
            </a:xfrm>
            <a:custGeom>
              <a:avLst/>
              <a:gdLst>
                <a:gd name="T0" fmla="*/ 16 w 17"/>
                <a:gd name="T1" fmla="*/ 6 h 17"/>
                <a:gd name="T2" fmla="*/ 13 w 17"/>
                <a:gd name="T3" fmla="*/ 16 h 17"/>
                <a:gd name="T4" fmla="*/ 0 w 17"/>
                <a:gd name="T5" fmla="*/ 11 h 17"/>
                <a:gd name="T6" fmla="*/ 1 w 17"/>
                <a:gd name="T7" fmla="*/ 0 h 17"/>
                <a:gd name="T8" fmla="*/ 16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6"/>
                  </a:moveTo>
                  <a:lnTo>
                    <a:pt x="13" y="16"/>
                  </a:lnTo>
                  <a:lnTo>
                    <a:pt x="0" y="11"/>
                  </a:lnTo>
                  <a:lnTo>
                    <a:pt x="1" y="0"/>
                  </a:lnTo>
                  <a:lnTo>
                    <a:pt x="16" y="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51" name="Freeform 236"/>
            <p:cNvSpPr>
              <a:spLocks/>
            </p:cNvSpPr>
            <p:nvPr/>
          </p:nvSpPr>
          <p:spPr bwMode="auto">
            <a:xfrm>
              <a:off x="1552" y="2350"/>
              <a:ext cx="17" cy="17"/>
            </a:xfrm>
            <a:custGeom>
              <a:avLst/>
              <a:gdLst>
                <a:gd name="T0" fmla="*/ 16 w 17"/>
                <a:gd name="T1" fmla="*/ 5 h 17"/>
                <a:gd name="T2" fmla="*/ 14 w 17"/>
                <a:gd name="T3" fmla="*/ 16 h 17"/>
                <a:gd name="T4" fmla="*/ 0 w 17"/>
                <a:gd name="T5" fmla="*/ 10 h 17"/>
                <a:gd name="T6" fmla="*/ 1 w 17"/>
                <a:gd name="T7" fmla="*/ 0 h 17"/>
                <a:gd name="T8" fmla="*/ 16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4" y="16"/>
                  </a:lnTo>
                  <a:lnTo>
                    <a:pt x="0" y="10"/>
                  </a:lnTo>
                  <a:lnTo>
                    <a:pt x="1" y="0"/>
                  </a:lnTo>
                  <a:lnTo>
                    <a:pt x="16" y="5"/>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52" name="Freeform 237"/>
            <p:cNvSpPr>
              <a:spLocks/>
            </p:cNvSpPr>
            <p:nvPr/>
          </p:nvSpPr>
          <p:spPr bwMode="auto">
            <a:xfrm>
              <a:off x="1551" y="2354"/>
              <a:ext cx="17" cy="17"/>
            </a:xfrm>
            <a:custGeom>
              <a:avLst/>
              <a:gdLst>
                <a:gd name="T0" fmla="*/ 16 w 17"/>
                <a:gd name="T1" fmla="*/ 4 h 17"/>
                <a:gd name="T2" fmla="*/ 14 w 17"/>
                <a:gd name="T3" fmla="*/ 16 h 17"/>
                <a:gd name="T4" fmla="*/ 0 w 17"/>
                <a:gd name="T5" fmla="*/ 11 h 17"/>
                <a:gd name="T6" fmla="*/ 1 w 17"/>
                <a:gd name="T7" fmla="*/ 0 h 17"/>
                <a:gd name="T8" fmla="*/ 16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4"/>
                  </a:moveTo>
                  <a:lnTo>
                    <a:pt x="14" y="16"/>
                  </a:lnTo>
                  <a:lnTo>
                    <a:pt x="0" y="11"/>
                  </a:lnTo>
                  <a:lnTo>
                    <a:pt x="1" y="0"/>
                  </a:lnTo>
                  <a:lnTo>
                    <a:pt x="16" y="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53" name="Freeform 238"/>
            <p:cNvSpPr>
              <a:spLocks/>
            </p:cNvSpPr>
            <p:nvPr/>
          </p:nvSpPr>
          <p:spPr bwMode="auto">
            <a:xfrm>
              <a:off x="1550" y="2359"/>
              <a:ext cx="17" cy="17"/>
            </a:xfrm>
            <a:custGeom>
              <a:avLst/>
              <a:gdLst>
                <a:gd name="T0" fmla="*/ 16 w 17"/>
                <a:gd name="T1" fmla="*/ 5 h 17"/>
                <a:gd name="T2" fmla="*/ 16 w 17"/>
                <a:gd name="T3" fmla="*/ 16 h 17"/>
                <a:gd name="T4" fmla="*/ 0 w 17"/>
                <a:gd name="T5" fmla="*/ 13 h 17"/>
                <a:gd name="T6" fmla="*/ 1 w 17"/>
                <a:gd name="T7" fmla="*/ 0 h 17"/>
                <a:gd name="T8" fmla="*/ 16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6" y="16"/>
                  </a:lnTo>
                  <a:lnTo>
                    <a:pt x="0" y="13"/>
                  </a:lnTo>
                  <a:lnTo>
                    <a:pt x="1" y="0"/>
                  </a:lnTo>
                  <a:lnTo>
                    <a:pt x="16" y="5"/>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54" name="Freeform 239"/>
            <p:cNvSpPr>
              <a:spLocks/>
            </p:cNvSpPr>
            <p:nvPr/>
          </p:nvSpPr>
          <p:spPr bwMode="auto">
            <a:xfrm>
              <a:off x="1550" y="2364"/>
              <a:ext cx="17" cy="17"/>
            </a:xfrm>
            <a:custGeom>
              <a:avLst/>
              <a:gdLst>
                <a:gd name="T0" fmla="*/ 16 w 17"/>
                <a:gd name="T1" fmla="*/ 3 h 17"/>
                <a:gd name="T2" fmla="*/ 16 w 17"/>
                <a:gd name="T3" fmla="*/ 16 h 17"/>
                <a:gd name="T4" fmla="*/ 0 w 17"/>
                <a:gd name="T5" fmla="*/ 16 h 17"/>
                <a:gd name="T6" fmla="*/ 0 w 17"/>
                <a:gd name="T7" fmla="*/ 0 h 17"/>
                <a:gd name="T8" fmla="*/ 16 w 17"/>
                <a:gd name="T9" fmla="*/ 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3"/>
                  </a:moveTo>
                  <a:lnTo>
                    <a:pt x="16" y="16"/>
                  </a:lnTo>
                  <a:lnTo>
                    <a:pt x="0" y="16"/>
                  </a:lnTo>
                  <a:lnTo>
                    <a:pt x="0" y="0"/>
                  </a:lnTo>
                  <a:lnTo>
                    <a:pt x="16" y="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55" name="Freeform 240"/>
            <p:cNvSpPr>
              <a:spLocks/>
            </p:cNvSpPr>
            <p:nvPr/>
          </p:nvSpPr>
          <p:spPr bwMode="auto">
            <a:xfrm>
              <a:off x="1550" y="2369"/>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56" name="Freeform 241"/>
            <p:cNvSpPr>
              <a:spLocks/>
            </p:cNvSpPr>
            <p:nvPr/>
          </p:nvSpPr>
          <p:spPr bwMode="auto">
            <a:xfrm>
              <a:off x="1550" y="2373"/>
              <a:ext cx="17" cy="17"/>
            </a:xfrm>
            <a:custGeom>
              <a:avLst/>
              <a:gdLst>
                <a:gd name="T0" fmla="*/ 16 w 17"/>
                <a:gd name="T1" fmla="*/ 0 h 17"/>
                <a:gd name="T2" fmla="*/ 16 w 17"/>
                <a:gd name="T3" fmla="*/ 12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2"/>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57" name="Freeform 242"/>
            <p:cNvSpPr>
              <a:spLocks/>
            </p:cNvSpPr>
            <p:nvPr/>
          </p:nvSpPr>
          <p:spPr bwMode="auto">
            <a:xfrm>
              <a:off x="1550" y="2376"/>
              <a:ext cx="17" cy="17"/>
            </a:xfrm>
            <a:custGeom>
              <a:avLst/>
              <a:gdLst>
                <a:gd name="T0" fmla="*/ 16 w 17"/>
                <a:gd name="T1" fmla="*/ 0 h 17"/>
                <a:gd name="T2" fmla="*/ 16 w 17"/>
                <a:gd name="T3" fmla="*/ 12 h 17"/>
                <a:gd name="T4" fmla="*/ 0 w 17"/>
                <a:gd name="T5" fmla="*/ 16 h 17"/>
                <a:gd name="T6" fmla="*/ 0 w 17"/>
                <a:gd name="T7" fmla="*/ 3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2"/>
                  </a:lnTo>
                  <a:lnTo>
                    <a:pt x="0" y="16"/>
                  </a:lnTo>
                  <a:lnTo>
                    <a:pt x="0" y="3"/>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58" name="Freeform 243"/>
            <p:cNvSpPr>
              <a:spLocks/>
            </p:cNvSpPr>
            <p:nvPr/>
          </p:nvSpPr>
          <p:spPr bwMode="auto">
            <a:xfrm>
              <a:off x="1550" y="2380"/>
              <a:ext cx="17" cy="17"/>
            </a:xfrm>
            <a:custGeom>
              <a:avLst/>
              <a:gdLst>
                <a:gd name="T0" fmla="*/ 16 w 17"/>
                <a:gd name="T1" fmla="*/ 0 h 17"/>
                <a:gd name="T2" fmla="*/ 16 w 17"/>
                <a:gd name="T3" fmla="*/ 9 h 17"/>
                <a:gd name="T4" fmla="*/ 1 w 17"/>
                <a:gd name="T5" fmla="*/ 16 h 17"/>
                <a:gd name="T6" fmla="*/ 0 w 17"/>
                <a:gd name="T7" fmla="*/ 3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9"/>
                  </a:lnTo>
                  <a:lnTo>
                    <a:pt x="1" y="16"/>
                  </a:lnTo>
                  <a:lnTo>
                    <a:pt x="0" y="3"/>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59" name="Freeform 244"/>
            <p:cNvSpPr>
              <a:spLocks/>
            </p:cNvSpPr>
            <p:nvPr/>
          </p:nvSpPr>
          <p:spPr bwMode="auto">
            <a:xfrm>
              <a:off x="1551" y="2383"/>
              <a:ext cx="17" cy="17"/>
            </a:xfrm>
            <a:custGeom>
              <a:avLst/>
              <a:gdLst>
                <a:gd name="T0" fmla="*/ 14 w 17"/>
                <a:gd name="T1" fmla="*/ 0 h 17"/>
                <a:gd name="T2" fmla="*/ 16 w 17"/>
                <a:gd name="T3" fmla="*/ 9 h 17"/>
                <a:gd name="T4" fmla="*/ 1 w 17"/>
                <a:gd name="T5" fmla="*/ 16 h 17"/>
                <a:gd name="T6" fmla="*/ 0 w 17"/>
                <a:gd name="T7" fmla="*/ 6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9"/>
                  </a:lnTo>
                  <a:lnTo>
                    <a:pt x="1" y="16"/>
                  </a:lnTo>
                  <a:lnTo>
                    <a:pt x="0" y="6"/>
                  </a:lnTo>
                  <a:lnTo>
                    <a:pt x="1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60" name="Freeform 245"/>
            <p:cNvSpPr>
              <a:spLocks/>
            </p:cNvSpPr>
            <p:nvPr/>
          </p:nvSpPr>
          <p:spPr bwMode="auto">
            <a:xfrm>
              <a:off x="1552" y="2386"/>
              <a:ext cx="17" cy="17"/>
            </a:xfrm>
            <a:custGeom>
              <a:avLst/>
              <a:gdLst>
                <a:gd name="T0" fmla="*/ 14 w 17"/>
                <a:gd name="T1" fmla="*/ 0 h 17"/>
                <a:gd name="T2" fmla="*/ 16 w 17"/>
                <a:gd name="T3" fmla="*/ 8 h 17"/>
                <a:gd name="T4" fmla="*/ 1 w 17"/>
                <a:gd name="T5" fmla="*/ 16 h 17"/>
                <a:gd name="T6" fmla="*/ 0 w 17"/>
                <a:gd name="T7" fmla="*/ 5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8"/>
                  </a:lnTo>
                  <a:lnTo>
                    <a:pt x="1" y="16"/>
                  </a:lnTo>
                  <a:lnTo>
                    <a:pt x="0" y="5"/>
                  </a:lnTo>
                  <a:lnTo>
                    <a:pt x="1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61" name="Freeform 246"/>
            <p:cNvSpPr>
              <a:spLocks/>
            </p:cNvSpPr>
            <p:nvPr/>
          </p:nvSpPr>
          <p:spPr bwMode="auto">
            <a:xfrm>
              <a:off x="1553" y="2389"/>
              <a:ext cx="17" cy="17"/>
            </a:xfrm>
            <a:custGeom>
              <a:avLst/>
              <a:gdLst>
                <a:gd name="T0" fmla="*/ 16 w 17"/>
                <a:gd name="T1" fmla="*/ 0 h 17"/>
                <a:gd name="T2" fmla="*/ 16 w 17"/>
                <a:gd name="T3" fmla="*/ 8 h 17"/>
                <a:gd name="T4" fmla="*/ 1 w 17"/>
                <a:gd name="T5" fmla="*/ 16 h 17"/>
                <a:gd name="T6" fmla="*/ 0 w 17"/>
                <a:gd name="T7" fmla="*/ 8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8"/>
                  </a:lnTo>
                  <a:lnTo>
                    <a:pt x="1" y="16"/>
                  </a:lnTo>
                  <a:lnTo>
                    <a:pt x="0" y="8"/>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62" name="Freeform 247"/>
            <p:cNvSpPr>
              <a:spLocks/>
            </p:cNvSpPr>
            <p:nvPr/>
          </p:nvSpPr>
          <p:spPr bwMode="auto">
            <a:xfrm>
              <a:off x="1554" y="2392"/>
              <a:ext cx="17" cy="17"/>
            </a:xfrm>
            <a:custGeom>
              <a:avLst/>
              <a:gdLst>
                <a:gd name="T0" fmla="*/ 13 w 17"/>
                <a:gd name="T1" fmla="*/ 0 h 17"/>
                <a:gd name="T2" fmla="*/ 16 w 17"/>
                <a:gd name="T3" fmla="*/ 5 h 17"/>
                <a:gd name="T4" fmla="*/ 0 w 17"/>
                <a:gd name="T5" fmla="*/ 16 h 17"/>
                <a:gd name="T6" fmla="*/ 0 w 17"/>
                <a:gd name="T7" fmla="*/ 8 h 17"/>
                <a:gd name="T8" fmla="*/ 1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5"/>
                  </a:lnTo>
                  <a:lnTo>
                    <a:pt x="0" y="16"/>
                  </a:lnTo>
                  <a:lnTo>
                    <a:pt x="0" y="8"/>
                  </a:lnTo>
                  <a:lnTo>
                    <a:pt x="13"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63" name="Freeform 248"/>
            <p:cNvSpPr>
              <a:spLocks/>
            </p:cNvSpPr>
            <p:nvPr/>
          </p:nvSpPr>
          <p:spPr bwMode="auto">
            <a:xfrm>
              <a:off x="1554" y="2394"/>
              <a:ext cx="17" cy="17"/>
            </a:xfrm>
            <a:custGeom>
              <a:avLst/>
              <a:gdLst>
                <a:gd name="T0" fmla="*/ 16 w 17"/>
                <a:gd name="T1" fmla="*/ 0 h 17"/>
                <a:gd name="T2" fmla="*/ 16 w 17"/>
                <a:gd name="T3" fmla="*/ 8 h 17"/>
                <a:gd name="T4" fmla="*/ 1 w 17"/>
                <a:gd name="T5" fmla="*/ 16 h 17"/>
                <a:gd name="T6" fmla="*/ 0 w 17"/>
                <a:gd name="T7" fmla="*/ 1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8"/>
                  </a:lnTo>
                  <a:lnTo>
                    <a:pt x="1" y="16"/>
                  </a:lnTo>
                  <a:lnTo>
                    <a:pt x="0" y="1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64" name="Freeform 249"/>
            <p:cNvSpPr>
              <a:spLocks/>
            </p:cNvSpPr>
            <p:nvPr/>
          </p:nvSpPr>
          <p:spPr bwMode="auto">
            <a:xfrm>
              <a:off x="1555" y="2397"/>
              <a:ext cx="17" cy="17"/>
            </a:xfrm>
            <a:custGeom>
              <a:avLst/>
              <a:gdLst>
                <a:gd name="T0" fmla="*/ 16 w 17"/>
                <a:gd name="T1" fmla="*/ 0 h 17"/>
                <a:gd name="T2" fmla="*/ 16 w 17"/>
                <a:gd name="T3" fmla="*/ 5 h 17"/>
                <a:gd name="T4" fmla="*/ 1 w 17"/>
                <a:gd name="T5" fmla="*/ 16 h 17"/>
                <a:gd name="T6" fmla="*/ 0 w 17"/>
                <a:gd name="T7" fmla="*/ 8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5"/>
                  </a:lnTo>
                  <a:lnTo>
                    <a:pt x="1" y="16"/>
                  </a:lnTo>
                  <a:lnTo>
                    <a:pt x="0" y="8"/>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65" name="Freeform 250"/>
            <p:cNvSpPr>
              <a:spLocks/>
            </p:cNvSpPr>
            <p:nvPr/>
          </p:nvSpPr>
          <p:spPr bwMode="auto">
            <a:xfrm>
              <a:off x="1556" y="2399"/>
              <a:ext cx="17" cy="17"/>
            </a:xfrm>
            <a:custGeom>
              <a:avLst/>
              <a:gdLst>
                <a:gd name="T0" fmla="*/ 14 w 17"/>
                <a:gd name="T1" fmla="*/ 0 h 17"/>
                <a:gd name="T2" fmla="*/ 16 w 17"/>
                <a:gd name="T3" fmla="*/ 6 h 17"/>
                <a:gd name="T4" fmla="*/ 1 w 17"/>
                <a:gd name="T5" fmla="*/ 16 h 17"/>
                <a:gd name="T6" fmla="*/ 0 w 17"/>
                <a:gd name="T7" fmla="*/ 9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6"/>
                  </a:lnTo>
                  <a:lnTo>
                    <a:pt x="1" y="16"/>
                  </a:lnTo>
                  <a:lnTo>
                    <a:pt x="0" y="9"/>
                  </a:lnTo>
                  <a:lnTo>
                    <a:pt x="1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66" name="Freeform 251"/>
            <p:cNvSpPr>
              <a:spLocks/>
            </p:cNvSpPr>
            <p:nvPr/>
          </p:nvSpPr>
          <p:spPr bwMode="auto">
            <a:xfrm>
              <a:off x="1557" y="2402"/>
              <a:ext cx="17" cy="17"/>
            </a:xfrm>
            <a:custGeom>
              <a:avLst/>
              <a:gdLst>
                <a:gd name="T0" fmla="*/ 13 w 17"/>
                <a:gd name="T1" fmla="*/ 0 h 17"/>
                <a:gd name="T2" fmla="*/ 16 w 17"/>
                <a:gd name="T3" fmla="*/ 6 h 17"/>
                <a:gd name="T4" fmla="*/ 1 w 17"/>
                <a:gd name="T5" fmla="*/ 16 h 17"/>
                <a:gd name="T6" fmla="*/ 0 w 17"/>
                <a:gd name="T7" fmla="*/ 9 h 17"/>
                <a:gd name="T8" fmla="*/ 1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6"/>
                  </a:lnTo>
                  <a:lnTo>
                    <a:pt x="1" y="16"/>
                  </a:lnTo>
                  <a:lnTo>
                    <a:pt x="0" y="9"/>
                  </a:lnTo>
                  <a:lnTo>
                    <a:pt x="13"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67" name="Freeform 252"/>
            <p:cNvSpPr>
              <a:spLocks/>
            </p:cNvSpPr>
            <p:nvPr/>
          </p:nvSpPr>
          <p:spPr bwMode="auto">
            <a:xfrm>
              <a:off x="1558" y="2405"/>
              <a:ext cx="17" cy="17"/>
            </a:xfrm>
            <a:custGeom>
              <a:avLst/>
              <a:gdLst>
                <a:gd name="T0" fmla="*/ 14 w 17"/>
                <a:gd name="T1" fmla="*/ 0 h 17"/>
                <a:gd name="T2" fmla="*/ 16 w 17"/>
                <a:gd name="T3" fmla="*/ 5 h 17"/>
                <a:gd name="T4" fmla="*/ 0 w 17"/>
                <a:gd name="T5" fmla="*/ 16 h 17"/>
                <a:gd name="T6" fmla="*/ 0 w 17"/>
                <a:gd name="T7" fmla="*/ 10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5"/>
                  </a:lnTo>
                  <a:lnTo>
                    <a:pt x="0" y="16"/>
                  </a:lnTo>
                  <a:lnTo>
                    <a:pt x="0" y="10"/>
                  </a:lnTo>
                  <a:lnTo>
                    <a:pt x="1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68" name="Freeform 253"/>
            <p:cNvSpPr>
              <a:spLocks/>
            </p:cNvSpPr>
            <p:nvPr/>
          </p:nvSpPr>
          <p:spPr bwMode="auto">
            <a:xfrm>
              <a:off x="1558" y="2407"/>
              <a:ext cx="17" cy="17"/>
            </a:xfrm>
            <a:custGeom>
              <a:avLst/>
              <a:gdLst>
                <a:gd name="T0" fmla="*/ 16 w 17"/>
                <a:gd name="T1" fmla="*/ 0 h 17"/>
                <a:gd name="T2" fmla="*/ 16 w 17"/>
                <a:gd name="T3" fmla="*/ 6 h 17"/>
                <a:gd name="T4" fmla="*/ 1 w 17"/>
                <a:gd name="T5" fmla="*/ 16 h 17"/>
                <a:gd name="T6" fmla="*/ 0 w 17"/>
                <a:gd name="T7" fmla="*/ 9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6"/>
                  </a:lnTo>
                  <a:lnTo>
                    <a:pt x="1" y="16"/>
                  </a:lnTo>
                  <a:lnTo>
                    <a:pt x="0" y="9"/>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69" name="Freeform 254"/>
            <p:cNvSpPr>
              <a:spLocks/>
            </p:cNvSpPr>
            <p:nvPr/>
          </p:nvSpPr>
          <p:spPr bwMode="auto">
            <a:xfrm>
              <a:off x="1559" y="2410"/>
              <a:ext cx="17" cy="17"/>
            </a:xfrm>
            <a:custGeom>
              <a:avLst/>
              <a:gdLst>
                <a:gd name="T0" fmla="*/ 14 w 17"/>
                <a:gd name="T1" fmla="*/ 0 h 17"/>
                <a:gd name="T2" fmla="*/ 16 w 17"/>
                <a:gd name="T3" fmla="*/ 8 h 17"/>
                <a:gd name="T4" fmla="*/ 1 w 17"/>
                <a:gd name="T5" fmla="*/ 16 h 17"/>
                <a:gd name="T6" fmla="*/ 0 w 17"/>
                <a:gd name="T7" fmla="*/ 10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8"/>
                  </a:lnTo>
                  <a:lnTo>
                    <a:pt x="1" y="16"/>
                  </a:lnTo>
                  <a:lnTo>
                    <a:pt x="0" y="10"/>
                  </a:lnTo>
                  <a:lnTo>
                    <a:pt x="1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70" name="Freeform 255"/>
            <p:cNvSpPr>
              <a:spLocks/>
            </p:cNvSpPr>
            <p:nvPr/>
          </p:nvSpPr>
          <p:spPr bwMode="auto">
            <a:xfrm>
              <a:off x="1560" y="2413"/>
              <a:ext cx="17" cy="17"/>
            </a:xfrm>
            <a:custGeom>
              <a:avLst/>
              <a:gdLst>
                <a:gd name="T0" fmla="*/ 14 w 17"/>
                <a:gd name="T1" fmla="*/ 0 h 17"/>
                <a:gd name="T2" fmla="*/ 16 w 17"/>
                <a:gd name="T3" fmla="*/ 8 h 17"/>
                <a:gd name="T4" fmla="*/ 1 w 17"/>
                <a:gd name="T5" fmla="*/ 16 h 17"/>
                <a:gd name="T6" fmla="*/ 0 w 17"/>
                <a:gd name="T7" fmla="*/ 8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8"/>
                  </a:lnTo>
                  <a:lnTo>
                    <a:pt x="1" y="16"/>
                  </a:lnTo>
                  <a:lnTo>
                    <a:pt x="0" y="8"/>
                  </a:lnTo>
                  <a:lnTo>
                    <a:pt x="1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71" name="Freeform 256"/>
            <p:cNvSpPr>
              <a:spLocks/>
            </p:cNvSpPr>
            <p:nvPr/>
          </p:nvSpPr>
          <p:spPr bwMode="auto">
            <a:xfrm>
              <a:off x="1561" y="2416"/>
              <a:ext cx="17" cy="17"/>
            </a:xfrm>
            <a:custGeom>
              <a:avLst/>
              <a:gdLst>
                <a:gd name="T0" fmla="*/ 14 w 17"/>
                <a:gd name="T1" fmla="*/ 0 h 17"/>
                <a:gd name="T2" fmla="*/ 16 w 17"/>
                <a:gd name="T3" fmla="*/ 8 h 17"/>
                <a:gd name="T4" fmla="*/ 1 w 17"/>
                <a:gd name="T5" fmla="*/ 16 h 17"/>
                <a:gd name="T6" fmla="*/ 0 w 17"/>
                <a:gd name="T7" fmla="*/ 8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8"/>
                  </a:lnTo>
                  <a:lnTo>
                    <a:pt x="1" y="16"/>
                  </a:lnTo>
                  <a:lnTo>
                    <a:pt x="0" y="8"/>
                  </a:lnTo>
                  <a:lnTo>
                    <a:pt x="1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72" name="Freeform 257"/>
            <p:cNvSpPr>
              <a:spLocks/>
            </p:cNvSpPr>
            <p:nvPr/>
          </p:nvSpPr>
          <p:spPr bwMode="auto">
            <a:xfrm>
              <a:off x="1562" y="2419"/>
              <a:ext cx="17" cy="17"/>
            </a:xfrm>
            <a:custGeom>
              <a:avLst/>
              <a:gdLst>
                <a:gd name="T0" fmla="*/ 14 w 17"/>
                <a:gd name="T1" fmla="*/ 0 h 17"/>
                <a:gd name="T2" fmla="*/ 16 w 17"/>
                <a:gd name="T3" fmla="*/ 9 h 17"/>
                <a:gd name="T4" fmla="*/ 0 w 17"/>
                <a:gd name="T5" fmla="*/ 16 h 17"/>
                <a:gd name="T6" fmla="*/ 0 w 17"/>
                <a:gd name="T7" fmla="*/ 9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9"/>
                  </a:lnTo>
                  <a:lnTo>
                    <a:pt x="0" y="16"/>
                  </a:lnTo>
                  <a:lnTo>
                    <a:pt x="0" y="9"/>
                  </a:lnTo>
                  <a:lnTo>
                    <a:pt x="1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73" name="Freeform 258"/>
            <p:cNvSpPr>
              <a:spLocks/>
            </p:cNvSpPr>
            <p:nvPr/>
          </p:nvSpPr>
          <p:spPr bwMode="auto">
            <a:xfrm>
              <a:off x="1562" y="2422"/>
              <a:ext cx="17" cy="17"/>
            </a:xfrm>
            <a:custGeom>
              <a:avLst/>
              <a:gdLst>
                <a:gd name="T0" fmla="*/ 16 w 17"/>
                <a:gd name="T1" fmla="*/ 0 h 17"/>
                <a:gd name="T2" fmla="*/ 16 w 17"/>
                <a:gd name="T3" fmla="*/ 12 h 17"/>
                <a:gd name="T4" fmla="*/ 0 w 17"/>
                <a:gd name="T5" fmla="*/ 16 h 17"/>
                <a:gd name="T6" fmla="*/ 0 w 17"/>
                <a:gd name="T7" fmla="*/ 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2"/>
                  </a:lnTo>
                  <a:lnTo>
                    <a:pt x="0" y="16"/>
                  </a:lnTo>
                  <a:lnTo>
                    <a:pt x="0" y="6"/>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74" name="Freeform 259"/>
            <p:cNvSpPr>
              <a:spLocks/>
            </p:cNvSpPr>
            <p:nvPr/>
          </p:nvSpPr>
          <p:spPr bwMode="auto">
            <a:xfrm>
              <a:off x="1562" y="2426"/>
              <a:ext cx="17" cy="17"/>
            </a:xfrm>
            <a:custGeom>
              <a:avLst/>
              <a:gdLst>
                <a:gd name="T0" fmla="*/ 16 w 17"/>
                <a:gd name="T1" fmla="*/ 0 h 17"/>
                <a:gd name="T2" fmla="*/ 16 w 17"/>
                <a:gd name="T3" fmla="*/ 12 h 17"/>
                <a:gd name="T4" fmla="*/ 1 w 17"/>
                <a:gd name="T5" fmla="*/ 16 h 17"/>
                <a:gd name="T6" fmla="*/ 0 w 17"/>
                <a:gd name="T7" fmla="*/ 4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2"/>
                  </a:lnTo>
                  <a:lnTo>
                    <a:pt x="1" y="16"/>
                  </a:lnTo>
                  <a:lnTo>
                    <a:pt x="0" y="4"/>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75" name="Freeform 260"/>
            <p:cNvSpPr>
              <a:spLocks/>
            </p:cNvSpPr>
            <p:nvPr/>
          </p:nvSpPr>
          <p:spPr bwMode="auto">
            <a:xfrm>
              <a:off x="1563" y="2429"/>
              <a:ext cx="17" cy="17"/>
            </a:xfrm>
            <a:custGeom>
              <a:avLst/>
              <a:gdLst>
                <a:gd name="T0" fmla="*/ 16 w 17"/>
                <a:gd name="T1" fmla="*/ 0 h 17"/>
                <a:gd name="T2" fmla="*/ 16 w 17"/>
                <a:gd name="T3" fmla="*/ 12 h 17"/>
                <a:gd name="T4" fmla="*/ 0 w 17"/>
                <a:gd name="T5" fmla="*/ 16 h 17"/>
                <a:gd name="T6" fmla="*/ 0 w 17"/>
                <a:gd name="T7" fmla="*/ 3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2"/>
                  </a:lnTo>
                  <a:lnTo>
                    <a:pt x="0" y="16"/>
                  </a:lnTo>
                  <a:lnTo>
                    <a:pt x="0" y="3"/>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76" name="Freeform 261"/>
            <p:cNvSpPr>
              <a:spLocks/>
            </p:cNvSpPr>
            <p:nvPr/>
          </p:nvSpPr>
          <p:spPr bwMode="auto">
            <a:xfrm>
              <a:off x="1563" y="2433"/>
              <a:ext cx="17" cy="17"/>
            </a:xfrm>
            <a:custGeom>
              <a:avLst/>
              <a:gdLst>
                <a:gd name="T0" fmla="*/ 16 w 17"/>
                <a:gd name="T1" fmla="*/ 0 h 17"/>
                <a:gd name="T2" fmla="*/ 16 w 17"/>
                <a:gd name="T3" fmla="*/ 12 h 17"/>
                <a:gd name="T4" fmla="*/ 0 w 17"/>
                <a:gd name="T5" fmla="*/ 16 h 17"/>
                <a:gd name="T6" fmla="*/ 0 w 17"/>
                <a:gd name="T7" fmla="*/ 4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2"/>
                  </a:lnTo>
                  <a:lnTo>
                    <a:pt x="0" y="16"/>
                  </a:lnTo>
                  <a:lnTo>
                    <a:pt x="0" y="4"/>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77" name="Freeform 262"/>
            <p:cNvSpPr>
              <a:spLocks/>
            </p:cNvSpPr>
            <p:nvPr/>
          </p:nvSpPr>
          <p:spPr bwMode="auto">
            <a:xfrm>
              <a:off x="1563" y="2436"/>
              <a:ext cx="17" cy="17"/>
            </a:xfrm>
            <a:custGeom>
              <a:avLst/>
              <a:gdLst>
                <a:gd name="T0" fmla="*/ 14 w 17"/>
                <a:gd name="T1" fmla="*/ 0 h 17"/>
                <a:gd name="T2" fmla="*/ 16 w 17"/>
                <a:gd name="T3" fmla="*/ 16 h 17"/>
                <a:gd name="T4" fmla="*/ 0 w 17"/>
                <a:gd name="T5" fmla="*/ 16 h 17"/>
                <a:gd name="T6" fmla="*/ 0 w 17"/>
                <a:gd name="T7" fmla="*/ 4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6"/>
                  </a:lnTo>
                  <a:lnTo>
                    <a:pt x="0" y="16"/>
                  </a:lnTo>
                  <a:lnTo>
                    <a:pt x="0" y="4"/>
                  </a:lnTo>
                  <a:lnTo>
                    <a:pt x="1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78" name="Freeform 263"/>
            <p:cNvSpPr>
              <a:spLocks/>
            </p:cNvSpPr>
            <p:nvPr/>
          </p:nvSpPr>
          <p:spPr bwMode="auto">
            <a:xfrm>
              <a:off x="1563" y="2440"/>
              <a:ext cx="17" cy="17"/>
            </a:xfrm>
            <a:custGeom>
              <a:avLst/>
              <a:gdLst>
                <a:gd name="T0" fmla="*/ 16 w 17"/>
                <a:gd name="T1" fmla="*/ 0 h 17"/>
                <a:gd name="T2" fmla="*/ 16 w 17"/>
                <a:gd name="T3" fmla="*/ 16 h 17"/>
                <a:gd name="T4" fmla="*/ 1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1" y="16"/>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79" name="Freeform 264"/>
            <p:cNvSpPr>
              <a:spLocks/>
            </p:cNvSpPr>
            <p:nvPr/>
          </p:nvSpPr>
          <p:spPr bwMode="auto">
            <a:xfrm>
              <a:off x="1563" y="2443"/>
              <a:ext cx="17" cy="17"/>
            </a:xfrm>
            <a:custGeom>
              <a:avLst/>
              <a:gdLst>
                <a:gd name="T0" fmla="*/ 16 w 17"/>
                <a:gd name="T1" fmla="*/ 0 h 17"/>
                <a:gd name="T2" fmla="*/ 16 w 17"/>
                <a:gd name="T3" fmla="*/ 16 h 17"/>
                <a:gd name="T4" fmla="*/ 0 w 17"/>
                <a:gd name="T5" fmla="*/ 16 h 17"/>
                <a:gd name="T6" fmla="*/ 1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1"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80" name="Freeform 265"/>
            <p:cNvSpPr>
              <a:spLocks/>
            </p:cNvSpPr>
            <p:nvPr/>
          </p:nvSpPr>
          <p:spPr bwMode="auto">
            <a:xfrm>
              <a:off x="1563" y="2447"/>
              <a:ext cx="17" cy="17"/>
            </a:xfrm>
            <a:custGeom>
              <a:avLst/>
              <a:gdLst>
                <a:gd name="T0" fmla="*/ 16 w 17"/>
                <a:gd name="T1" fmla="*/ 0 h 17"/>
                <a:gd name="T2" fmla="*/ 14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4" y="16"/>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81" name="Freeform 266"/>
            <p:cNvSpPr>
              <a:spLocks/>
            </p:cNvSpPr>
            <p:nvPr/>
          </p:nvSpPr>
          <p:spPr bwMode="auto">
            <a:xfrm>
              <a:off x="1563" y="2451"/>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82" name="Freeform 267"/>
            <p:cNvSpPr>
              <a:spLocks/>
            </p:cNvSpPr>
            <p:nvPr/>
          </p:nvSpPr>
          <p:spPr bwMode="auto">
            <a:xfrm>
              <a:off x="1563" y="2455"/>
              <a:ext cx="17" cy="17"/>
            </a:xfrm>
            <a:custGeom>
              <a:avLst/>
              <a:gdLst>
                <a:gd name="T0" fmla="*/ 16 w 17"/>
                <a:gd name="T1" fmla="*/ 0 h 17"/>
                <a:gd name="T2" fmla="*/ 16 w 17"/>
                <a:gd name="T3" fmla="*/ 16 h 17"/>
                <a:gd name="T4" fmla="*/ 0 w 17"/>
                <a:gd name="T5" fmla="*/ 12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2"/>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83" name="Freeform 268"/>
            <p:cNvSpPr>
              <a:spLocks/>
            </p:cNvSpPr>
            <p:nvPr/>
          </p:nvSpPr>
          <p:spPr bwMode="auto">
            <a:xfrm>
              <a:off x="1563" y="2458"/>
              <a:ext cx="17" cy="17"/>
            </a:xfrm>
            <a:custGeom>
              <a:avLst/>
              <a:gdLst>
                <a:gd name="T0" fmla="*/ 16 w 17"/>
                <a:gd name="T1" fmla="*/ 4 h 17"/>
                <a:gd name="T2" fmla="*/ 16 w 17"/>
                <a:gd name="T3" fmla="*/ 16 h 17"/>
                <a:gd name="T4" fmla="*/ 0 w 17"/>
                <a:gd name="T5" fmla="*/ 16 h 17"/>
                <a:gd name="T6" fmla="*/ 0 w 17"/>
                <a:gd name="T7" fmla="*/ 0 h 17"/>
                <a:gd name="T8" fmla="*/ 16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4"/>
                  </a:moveTo>
                  <a:lnTo>
                    <a:pt x="16" y="16"/>
                  </a:lnTo>
                  <a:lnTo>
                    <a:pt x="0" y="16"/>
                  </a:lnTo>
                  <a:lnTo>
                    <a:pt x="0" y="0"/>
                  </a:lnTo>
                  <a:lnTo>
                    <a:pt x="16" y="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84" name="Freeform 269"/>
            <p:cNvSpPr>
              <a:spLocks/>
            </p:cNvSpPr>
            <p:nvPr/>
          </p:nvSpPr>
          <p:spPr bwMode="auto">
            <a:xfrm>
              <a:off x="1563" y="2462"/>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85" name="Freeform 270"/>
            <p:cNvSpPr>
              <a:spLocks/>
            </p:cNvSpPr>
            <p:nvPr/>
          </p:nvSpPr>
          <p:spPr bwMode="auto">
            <a:xfrm>
              <a:off x="1563" y="2466"/>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86" name="Freeform 271"/>
            <p:cNvSpPr>
              <a:spLocks/>
            </p:cNvSpPr>
            <p:nvPr/>
          </p:nvSpPr>
          <p:spPr bwMode="auto">
            <a:xfrm>
              <a:off x="1563" y="2470"/>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87" name="Freeform 272"/>
            <p:cNvSpPr>
              <a:spLocks/>
            </p:cNvSpPr>
            <p:nvPr/>
          </p:nvSpPr>
          <p:spPr bwMode="auto">
            <a:xfrm>
              <a:off x="1563" y="2474"/>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88" name="Freeform 273"/>
            <p:cNvSpPr>
              <a:spLocks/>
            </p:cNvSpPr>
            <p:nvPr/>
          </p:nvSpPr>
          <p:spPr bwMode="auto">
            <a:xfrm>
              <a:off x="1563" y="2478"/>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89" name="Freeform 274"/>
            <p:cNvSpPr>
              <a:spLocks/>
            </p:cNvSpPr>
            <p:nvPr/>
          </p:nvSpPr>
          <p:spPr bwMode="auto">
            <a:xfrm>
              <a:off x="1563" y="2482"/>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90" name="Freeform 275"/>
            <p:cNvSpPr>
              <a:spLocks/>
            </p:cNvSpPr>
            <p:nvPr/>
          </p:nvSpPr>
          <p:spPr bwMode="auto">
            <a:xfrm>
              <a:off x="1563" y="2486"/>
              <a:ext cx="17" cy="17"/>
            </a:xfrm>
            <a:custGeom>
              <a:avLst/>
              <a:gdLst>
                <a:gd name="T0" fmla="*/ 16 w 17"/>
                <a:gd name="T1" fmla="*/ 0 h 17"/>
                <a:gd name="T2" fmla="*/ 16 w 17"/>
                <a:gd name="T3" fmla="*/ 16 h 17"/>
                <a:gd name="T4" fmla="*/ 0 w 17"/>
                <a:gd name="T5" fmla="*/ 16 h 17"/>
                <a:gd name="T6" fmla="*/ 0 w 17"/>
                <a:gd name="T7" fmla="*/ 3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3"/>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91" name="Freeform 276"/>
            <p:cNvSpPr>
              <a:spLocks/>
            </p:cNvSpPr>
            <p:nvPr/>
          </p:nvSpPr>
          <p:spPr bwMode="auto">
            <a:xfrm>
              <a:off x="1563" y="2491"/>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92" name="Freeform 277"/>
            <p:cNvSpPr>
              <a:spLocks/>
            </p:cNvSpPr>
            <p:nvPr/>
          </p:nvSpPr>
          <p:spPr bwMode="auto">
            <a:xfrm>
              <a:off x="1563" y="2495"/>
              <a:ext cx="17" cy="17"/>
            </a:xfrm>
            <a:custGeom>
              <a:avLst/>
              <a:gdLst>
                <a:gd name="T0" fmla="*/ 16 w 17"/>
                <a:gd name="T1" fmla="*/ 0 h 17"/>
                <a:gd name="T2" fmla="*/ 16 w 17"/>
                <a:gd name="T3" fmla="*/ 12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2"/>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93" name="Freeform 278"/>
            <p:cNvSpPr>
              <a:spLocks/>
            </p:cNvSpPr>
            <p:nvPr/>
          </p:nvSpPr>
          <p:spPr bwMode="auto">
            <a:xfrm>
              <a:off x="1563" y="2499"/>
              <a:ext cx="17" cy="17"/>
            </a:xfrm>
            <a:custGeom>
              <a:avLst/>
              <a:gdLst>
                <a:gd name="T0" fmla="*/ 16 w 17"/>
                <a:gd name="T1" fmla="*/ 0 h 17"/>
                <a:gd name="T2" fmla="*/ 16 w 17"/>
                <a:gd name="T3" fmla="*/ 13 h 17"/>
                <a:gd name="T4" fmla="*/ 0 w 17"/>
                <a:gd name="T5" fmla="*/ 16 h 17"/>
                <a:gd name="T6" fmla="*/ 0 w 17"/>
                <a:gd name="T7" fmla="*/ 2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3"/>
                  </a:lnTo>
                  <a:lnTo>
                    <a:pt x="0" y="16"/>
                  </a:lnTo>
                  <a:lnTo>
                    <a:pt x="0" y="2"/>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94" name="Freeform 279"/>
            <p:cNvSpPr>
              <a:spLocks/>
            </p:cNvSpPr>
            <p:nvPr/>
          </p:nvSpPr>
          <p:spPr bwMode="auto">
            <a:xfrm>
              <a:off x="1563" y="2504"/>
              <a:ext cx="17" cy="17"/>
            </a:xfrm>
            <a:custGeom>
              <a:avLst/>
              <a:gdLst>
                <a:gd name="T0" fmla="*/ 14 w 17"/>
                <a:gd name="T1" fmla="*/ 0 h 17"/>
                <a:gd name="T2" fmla="*/ 16 w 17"/>
                <a:gd name="T3" fmla="*/ 13 h 17"/>
                <a:gd name="T4" fmla="*/ 1 w 17"/>
                <a:gd name="T5" fmla="*/ 16 h 17"/>
                <a:gd name="T6" fmla="*/ 0 w 17"/>
                <a:gd name="T7" fmla="*/ 2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3"/>
                  </a:lnTo>
                  <a:lnTo>
                    <a:pt x="1" y="16"/>
                  </a:lnTo>
                  <a:lnTo>
                    <a:pt x="0" y="2"/>
                  </a:lnTo>
                  <a:lnTo>
                    <a:pt x="1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95" name="Freeform 280"/>
            <p:cNvSpPr>
              <a:spLocks/>
            </p:cNvSpPr>
            <p:nvPr/>
          </p:nvSpPr>
          <p:spPr bwMode="auto">
            <a:xfrm>
              <a:off x="1564" y="2510"/>
              <a:ext cx="17" cy="17"/>
            </a:xfrm>
            <a:custGeom>
              <a:avLst/>
              <a:gdLst>
                <a:gd name="T0" fmla="*/ 14 w 17"/>
                <a:gd name="T1" fmla="*/ 0 h 17"/>
                <a:gd name="T2" fmla="*/ 16 w 17"/>
                <a:gd name="T3" fmla="*/ 16 h 17"/>
                <a:gd name="T4" fmla="*/ 0 w 17"/>
                <a:gd name="T5" fmla="*/ 16 h 17"/>
                <a:gd name="T6" fmla="*/ 0 w 17"/>
                <a:gd name="T7" fmla="*/ 3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6"/>
                  </a:lnTo>
                  <a:lnTo>
                    <a:pt x="0" y="16"/>
                  </a:lnTo>
                  <a:lnTo>
                    <a:pt x="0" y="3"/>
                  </a:lnTo>
                  <a:lnTo>
                    <a:pt x="1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96" name="Freeform 281"/>
            <p:cNvSpPr>
              <a:spLocks/>
            </p:cNvSpPr>
            <p:nvPr/>
          </p:nvSpPr>
          <p:spPr bwMode="auto">
            <a:xfrm>
              <a:off x="1564" y="2515"/>
              <a:ext cx="17" cy="17"/>
            </a:xfrm>
            <a:custGeom>
              <a:avLst/>
              <a:gdLst>
                <a:gd name="T0" fmla="*/ 16 w 17"/>
                <a:gd name="T1" fmla="*/ 0 h 17"/>
                <a:gd name="T2" fmla="*/ 16 w 17"/>
                <a:gd name="T3" fmla="*/ 13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3"/>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97" name="Freeform 282"/>
            <p:cNvSpPr>
              <a:spLocks/>
            </p:cNvSpPr>
            <p:nvPr/>
          </p:nvSpPr>
          <p:spPr bwMode="auto">
            <a:xfrm>
              <a:off x="1564" y="2521"/>
              <a:ext cx="17" cy="17"/>
            </a:xfrm>
            <a:custGeom>
              <a:avLst/>
              <a:gdLst>
                <a:gd name="T0" fmla="*/ 14 w 17"/>
                <a:gd name="T1" fmla="*/ 0 h 17"/>
                <a:gd name="T2" fmla="*/ 16 w 17"/>
                <a:gd name="T3" fmla="*/ 16 h 17"/>
                <a:gd name="T4" fmla="*/ 2 w 17"/>
                <a:gd name="T5" fmla="*/ 16 h 17"/>
                <a:gd name="T6" fmla="*/ 0 w 17"/>
                <a:gd name="T7" fmla="*/ 2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6"/>
                  </a:lnTo>
                  <a:lnTo>
                    <a:pt x="2" y="16"/>
                  </a:lnTo>
                  <a:lnTo>
                    <a:pt x="0" y="2"/>
                  </a:lnTo>
                  <a:lnTo>
                    <a:pt x="1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98" name="Freeform 283"/>
            <p:cNvSpPr>
              <a:spLocks/>
            </p:cNvSpPr>
            <p:nvPr/>
          </p:nvSpPr>
          <p:spPr bwMode="auto">
            <a:xfrm>
              <a:off x="1566" y="2527"/>
              <a:ext cx="17" cy="17"/>
            </a:xfrm>
            <a:custGeom>
              <a:avLst/>
              <a:gdLst>
                <a:gd name="T0" fmla="*/ 16 w 17"/>
                <a:gd name="T1" fmla="*/ 0 h 17"/>
                <a:gd name="T2" fmla="*/ 16 w 17"/>
                <a:gd name="T3" fmla="*/ 11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1"/>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599" name="Freeform 284"/>
            <p:cNvSpPr>
              <a:spLocks/>
            </p:cNvSpPr>
            <p:nvPr/>
          </p:nvSpPr>
          <p:spPr bwMode="auto">
            <a:xfrm>
              <a:off x="1566" y="2532"/>
              <a:ext cx="17" cy="17"/>
            </a:xfrm>
            <a:custGeom>
              <a:avLst/>
              <a:gdLst>
                <a:gd name="T0" fmla="*/ 14 w 17"/>
                <a:gd name="T1" fmla="*/ 0 h 17"/>
                <a:gd name="T2" fmla="*/ 16 w 17"/>
                <a:gd name="T3" fmla="*/ 16 h 17"/>
                <a:gd name="T4" fmla="*/ 0 w 17"/>
                <a:gd name="T5" fmla="*/ 16 h 17"/>
                <a:gd name="T6" fmla="*/ 0 w 17"/>
                <a:gd name="T7" fmla="*/ 4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6"/>
                  </a:lnTo>
                  <a:lnTo>
                    <a:pt x="0" y="16"/>
                  </a:lnTo>
                  <a:lnTo>
                    <a:pt x="0" y="4"/>
                  </a:lnTo>
                  <a:lnTo>
                    <a:pt x="1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00" name="Freeform 285"/>
            <p:cNvSpPr>
              <a:spLocks/>
            </p:cNvSpPr>
            <p:nvPr/>
          </p:nvSpPr>
          <p:spPr bwMode="auto">
            <a:xfrm>
              <a:off x="1566" y="2539"/>
              <a:ext cx="17" cy="17"/>
            </a:xfrm>
            <a:custGeom>
              <a:avLst/>
              <a:gdLst>
                <a:gd name="T0" fmla="*/ 16 w 17"/>
                <a:gd name="T1" fmla="*/ 0 h 17"/>
                <a:gd name="T2" fmla="*/ 16 w 17"/>
                <a:gd name="T3" fmla="*/ 12 h 17"/>
                <a:gd name="T4" fmla="*/ 1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2"/>
                  </a:lnTo>
                  <a:lnTo>
                    <a:pt x="1" y="16"/>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01" name="Freeform 286"/>
            <p:cNvSpPr>
              <a:spLocks/>
            </p:cNvSpPr>
            <p:nvPr/>
          </p:nvSpPr>
          <p:spPr bwMode="auto">
            <a:xfrm>
              <a:off x="1567" y="2545"/>
              <a:ext cx="17" cy="17"/>
            </a:xfrm>
            <a:custGeom>
              <a:avLst/>
              <a:gdLst>
                <a:gd name="T0" fmla="*/ 13 w 17"/>
                <a:gd name="T1" fmla="*/ 0 h 17"/>
                <a:gd name="T2" fmla="*/ 16 w 17"/>
                <a:gd name="T3" fmla="*/ 12 h 17"/>
                <a:gd name="T4" fmla="*/ 2 w 17"/>
                <a:gd name="T5" fmla="*/ 16 h 17"/>
                <a:gd name="T6" fmla="*/ 0 w 17"/>
                <a:gd name="T7" fmla="*/ 3 h 17"/>
                <a:gd name="T8" fmla="*/ 1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12"/>
                  </a:lnTo>
                  <a:lnTo>
                    <a:pt x="2" y="16"/>
                  </a:lnTo>
                  <a:lnTo>
                    <a:pt x="0" y="3"/>
                  </a:lnTo>
                  <a:lnTo>
                    <a:pt x="13"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02" name="Freeform 287"/>
            <p:cNvSpPr>
              <a:spLocks/>
            </p:cNvSpPr>
            <p:nvPr/>
          </p:nvSpPr>
          <p:spPr bwMode="auto">
            <a:xfrm>
              <a:off x="1569" y="2552"/>
              <a:ext cx="17" cy="17"/>
            </a:xfrm>
            <a:custGeom>
              <a:avLst/>
              <a:gdLst>
                <a:gd name="T0" fmla="*/ 14 w 17"/>
                <a:gd name="T1" fmla="*/ 0 h 17"/>
                <a:gd name="T2" fmla="*/ 16 w 17"/>
                <a:gd name="T3" fmla="*/ 12 h 17"/>
                <a:gd name="T4" fmla="*/ 1 w 17"/>
                <a:gd name="T5" fmla="*/ 16 h 17"/>
                <a:gd name="T6" fmla="*/ 0 w 17"/>
                <a:gd name="T7" fmla="*/ 3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2"/>
                  </a:lnTo>
                  <a:lnTo>
                    <a:pt x="1" y="16"/>
                  </a:lnTo>
                  <a:lnTo>
                    <a:pt x="0" y="3"/>
                  </a:lnTo>
                  <a:lnTo>
                    <a:pt x="1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03" name="Freeform 288"/>
            <p:cNvSpPr>
              <a:spLocks/>
            </p:cNvSpPr>
            <p:nvPr/>
          </p:nvSpPr>
          <p:spPr bwMode="auto">
            <a:xfrm>
              <a:off x="1570" y="2559"/>
              <a:ext cx="17" cy="17"/>
            </a:xfrm>
            <a:custGeom>
              <a:avLst/>
              <a:gdLst>
                <a:gd name="T0" fmla="*/ 14 w 17"/>
                <a:gd name="T1" fmla="*/ 0 h 17"/>
                <a:gd name="T2" fmla="*/ 16 w 17"/>
                <a:gd name="T3" fmla="*/ 12 h 17"/>
                <a:gd name="T4" fmla="*/ 1 w 17"/>
                <a:gd name="T5" fmla="*/ 16 h 17"/>
                <a:gd name="T6" fmla="*/ 0 w 17"/>
                <a:gd name="T7" fmla="*/ 3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2"/>
                  </a:lnTo>
                  <a:lnTo>
                    <a:pt x="1" y="16"/>
                  </a:lnTo>
                  <a:lnTo>
                    <a:pt x="0" y="3"/>
                  </a:lnTo>
                  <a:lnTo>
                    <a:pt x="1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04" name="Freeform 289"/>
            <p:cNvSpPr>
              <a:spLocks/>
            </p:cNvSpPr>
            <p:nvPr/>
          </p:nvSpPr>
          <p:spPr bwMode="auto">
            <a:xfrm>
              <a:off x="1571" y="2567"/>
              <a:ext cx="17" cy="17"/>
            </a:xfrm>
            <a:custGeom>
              <a:avLst/>
              <a:gdLst>
                <a:gd name="T0" fmla="*/ 13 w 17"/>
                <a:gd name="T1" fmla="*/ 0 h 17"/>
                <a:gd name="T2" fmla="*/ 16 w 17"/>
                <a:gd name="T3" fmla="*/ 11 h 17"/>
                <a:gd name="T4" fmla="*/ 3 w 17"/>
                <a:gd name="T5" fmla="*/ 16 h 17"/>
                <a:gd name="T6" fmla="*/ 0 w 17"/>
                <a:gd name="T7" fmla="*/ 2 h 17"/>
                <a:gd name="T8" fmla="*/ 1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11"/>
                  </a:lnTo>
                  <a:lnTo>
                    <a:pt x="3" y="16"/>
                  </a:lnTo>
                  <a:lnTo>
                    <a:pt x="0" y="2"/>
                  </a:lnTo>
                  <a:lnTo>
                    <a:pt x="13"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05" name="Freeform 290"/>
            <p:cNvSpPr>
              <a:spLocks/>
            </p:cNvSpPr>
            <p:nvPr/>
          </p:nvSpPr>
          <p:spPr bwMode="auto">
            <a:xfrm>
              <a:off x="1574" y="2575"/>
              <a:ext cx="17" cy="17"/>
            </a:xfrm>
            <a:custGeom>
              <a:avLst/>
              <a:gdLst>
                <a:gd name="T0" fmla="*/ 12 w 17"/>
                <a:gd name="T1" fmla="*/ 0 h 17"/>
                <a:gd name="T2" fmla="*/ 16 w 17"/>
                <a:gd name="T3" fmla="*/ 10 h 17"/>
                <a:gd name="T4" fmla="*/ 2 w 17"/>
                <a:gd name="T5" fmla="*/ 16 h 17"/>
                <a:gd name="T6" fmla="*/ 0 w 17"/>
                <a:gd name="T7" fmla="*/ 4 h 17"/>
                <a:gd name="T8" fmla="*/ 1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0"/>
                  </a:moveTo>
                  <a:lnTo>
                    <a:pt x="16" y="10"/>
                  </a:lnTo>
                  <a:lnTo>
                    <a:pt x="2" y="16"/>
                  </a:lnTo>
                  <a:lnTo>
                    <a:pt x="0" y="4"/>
                  </a:lnTo>
                  <a:lnTo>
                    <a:pt x="12"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06" name="Freeform 291"/>
            <p:cNvSpPr>
              <a:spLocks/>
            </p:cNvSpPr>
            <p:nvPr/>
          </p:nvSpPr>
          <p:spPr bwMode="auto">
            <a:xfrm>
              <a:off x="1576" y="2583"/>
              <a:ext cx="17" cy="17"/>
            </a:xfrm>
            <a:custGeom>
              <a:avLst/>
              <a:gdLst>
                <a:gd name="T0" fmla="*/ 12 w 17"/>
                <a:gd name="T1" fmla="*/ 0 h 17"/>
                <a:gd name="T2" fmla="*/ 16 w 17"/>
                <a:gd name="T3" fmla="*/ 11 h 17"/>
                <a:gd name="T4" fmla="*/ 3 w 17"/>
                <a:gd name="T5" fmla="*/ 16 h 17"/>
                <a:gd name="T6" fmla="*/ 0 w 17"/>
                <a:gd name="T7" fmla="*/ 4 h 17"/>
                <a:gd name="T8" fmla="*/ 1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0"/>
                  </a:moveTo>
                  <a:lnTo>
                    <a:pt x="16" y="11"/>
                  </a:lnTo>
                  <a:lnTo>
                    <a:pt x="3" y="16"/>
                  </a:lnTo>
                  <a:lnTo>
                    <a:pt x="0" y="4"/>
                  </a:lnTo>
                  <a:lnTo>
                    <a:pt x="12"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07" name="Freeform 292"/>
            <p:cNvSpPr>
              <a:spLocks/>
            </p:cNvSpPr>
            <p:nvPr/>
          </p:nvSpPr>
          <p:spPr bwMode="auto">
            <a:xfrm>
              <a:off x="1579" y="2593"/>
              <a:ext cx="17" cy="17"/>
            </a:xfrm>
            <a:custGeom>
              <a:avLst/>
              <a:gdLst>
                <a:gd name="T0" fmla="*/ 11 w 17"/>
                <a:gd name="T1" fmla="*/ 0 h 17"/>
                <a:gd name="T2" fmla="*/ 16 w 17"/>
                <a:gd name="T3" fmla="*/ 11 h 17"/>
                <a:gd name="T4" fmla="*/ 3 w 17"/>
                <a:gd name="T5" fmla="*/ 16 h 17"/>
                <a:gd name="T6" fmla="*/ 0 w 17"/>
                <a:gd name="T7" fmla="*/ 4 h 17"/>
                <a:gd name="T8" fmla="*/ 1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16" y="11"/>
                  </a:lnTo>
                  <a:lnTo>
                    <a:pt x="3" y="16"/>
                  </a:lnTo>
                  <a:lnTo>
                    <a:pt x="0" y="4"/>
                  </a:lnTo>
                  <a:lnTo>
                    <a:pt x="11"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08" name="Freeform 293"/>
            <p:cNvSpPr>
              <a:spLocks/>
            </p:cNvSpPr>
            <p:nvPr/>
          </p:nvSpPr>
          <p:spPr bwMode="auto">
            <a:xfrm>
              <a:off x="1582" y="2603"/>
              <a:ext cx="17" cy="17"/>
            </a:xfrm>
            <a:custGeom>
              <a:avLst/>
              <a:gdLst>
                <a:gd name="T0" fmla="*/ 12 w 17"/>
                <a:gd name="T1" fmla="*/ 0 h 17"/>
                <a:gd name="T2" fmla="*/ 16 w 17"/>
                <a:gd name="T3" fmla="*/ 11 h 17"/>
                <a:gd name="T4" fmla="*/ 5 w 17"/>
                <a:gd name="T5" fmla="*/ 16 h 17"/>
                <a:gd name="T6" fmla="*/ 0 w 17"/>
                <a:gd name="T7" fmla="*/ 4 h 17"/>
                <a:gd name="T8" fmla="*/ 1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0"/>
                  </a:moveTo>
                  <a:lnTo>
                    <a:pt x="16" y="11"/>
                  </a:lnTo>
                  <a:lnTo>
                    <a:pt x="5" y="16"/>
                  </a:lnTo>
                  <a:lnTo>
                    <a:pt x="0" y="4"/>
                  </a:lnTo>
                  <a:lnTo>
                    <a:pt x="12"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09" name="Freeform 294"/>
            <p:cNvSpPr>
              <a:spLocks/>
            </p:cNvSpPr>
            <p:nvPr/>
          </p:nvSpPr>
          <p:spPr bwMode="auto">
            <a:xfrm>
              <a:off x="1587" y="2614"/>
              <a:ext cx="17" cy="17"/>
            </a:xfrm>
            <a:custGeom>
              <a:avLst/>
              <a:gdLst>
                <a:gd name="T0" fmla="*/ 11 w 17"/>
                <a:gd name="T1" fmla="*/ 0 h 17"/>
                <a:gd name="T2" fmla="*/ 16 w 17"/>
                <a:gd name="T3" fmla="*/ 12 h 17"/>
                <a:gd name="T4" fmla="*/ 4 w 17"/>
                <a:gd name="T5" fmla="*/ 16 h 17"/>
                <a:gd name="T6" fmla="*/ 0 w 17"/>
                <a:gd name="T7" fmla="*/ 5 h 17"/>
                <a:gd name="T8" fmla="*/ 1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16" y="12"/>
                  </a:lnTo>
                  <a:lnTo>
                    <a:pt x="4" y="16"/>
                  </a:lnTo>
                  <a:lnTo>
                    <a:pt x="0" y="5"/>
                  </a:lnTo>
                  <a:lnTo>
                    <a:pt x="11"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10" name="Freeform 295"/>
            <p:cNvSpPr>
              <a:spLocks/>
            </p:cNvSpPr>
            <p:nvPr/>
          </p:nvSpPr>
          <p:spPr bwMode="auto">
            <a:xfrm>
              <a:off x="1591" y="2626"/>
              <a:ext cx="17" cy="17"/>
            </a:xfrm>
            <a:custGeom>
              <a:avLst/>
              <a:gdLst>
                <a:gd name="T0" fmla="*/ 11 w 17"/>
                <a:gd name="T1" fmla="*/ 0 h 17"/>
                <a:gd name="T2" fmla="*/ 16 w 17"/>
                <a:gd name="T3" fmla="*/ 11 h 17"/>
                <a:gd name="T4" fmla="*/ 5 w 17"/>
                <a:gd name="T5" fmla="*/ 16 h 17"/>
                <a:gd name="T6" fmla="*/ 0 w 17"/>
                <a:gd name="T7" fmla="*/ 4 h 17"/>
                <a:gd name="T8" fmla="*/ 1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16" y="11"/>
                  </a:lnTo>
                  <a:lnTo>
                    <a:pt x="5" y="16"/>
                  </a:lnTo>
                  <a:lnTo>
                    <a:pt x="0" y="4"/>
                  </a:lnTo>
                  <a:lnTo>
                    <a:pt x="11"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11" name="Freeform 296"/>
            <p:cNvSpPr>
              <a:spLocks/>
            </p:cNvSpPr>
            <p:nvPr/>
          </p:nvSpPr>
          <p:spPr bwMode="auto">
            <a:xfrm>
              <a:off x="1596" y="2637"/>
              <a:ext cx="17" cy="17"/>
            </a:xfrm>
            <a:custGeom>
              <a:avLst/>
              <a:gdLst>
                <a:gd name="T0" fmla="*/ 11 w 17"/>
                <a:gd name="T1" fmla="*/ 0 h 17"/>
                <a:gd name="T2" fmla="*/ 16 w 17"/>
                <a:gd name="T3" fmla="*/ 11 h 17"/>
                <a:gd name="T4" fmla="*/ 6 w 17"/>
                <a:gd name="T5" fmla="*/ 16 h 17"/>
                <a:gd name="T6" fmla="*/ 0 w 17"/>
                <a:gd name="T7" fmla="*/ 4 h 17"/>
                <a:gd name="T8" fmla="*/ 1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16" y="11"/>
                  </a:lnTo>
                  <a:lnTo>
                    <a:pt x="6" y="16"/>
                  </a:lnTo>
                  <a:lnTo>
                    <a:pt x="0" y="4"/>
                  </a:lnTo>
                  <a:lnTo>
                    <a:pt x="11"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12" name="Freeform 297"/>
            <p:cNvSpPr>
              <a:spLocks/>
            </p:cNvSpPr>
            <p:nvPr/>
          </p:nvSpPr>
          <p:spPr bwMode="auto">
            <a:xfrm>
              <a:off x="1602" y="2648"/>
              <a:ext cx="17" cy="17"/>
            </a:xfrm>
            <a:custGeom>
              <a:avLst/>
              <a:gdLst>
                <a:gd name="T0" fmla="*/ 10 w 17"/>
                <a:gd name="T1" fmla="*/ 0 h 17"/>
                <a:gd name="T2" fmla="*/ 16 w 17"/>
                <a:gd name="T3" fmla="*/ 11 h 17"/>
                <a:gd name="T4" fmla="*/ 6 w 17"/>
                <a:gd name="T5" fmla="*/ 16 h 17"/>
                <a:gd name="T6" fmla="*/ 0 w 17"/>
                <a:gd name="T7" fmla="*/ 5 h 17"/>
                <a:gd name="T8" fmla="*/ 1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0"/>
                  </a:moveTo>
                  <a:lnTo>
                    <a:pt x="16" y="11"/>
                  </a:lnTo>
                  <a:lnTo>
                    <a:pt x="6" y="16"/>
                  </a:lnTo>
                  <a:lnTo>
                    <a:pt x="0" y="5"/>
                  </a:lnTo>
                  <a:lnTo>
                    <a:pt x="10"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13" name="Freeform 298"/>
            <p:cNvSpPr>
              <a:spLocks/>
            </p:cNvSpPr>
            <p:nvPr/>
          </p:nvSpPr>
          <p:spPr bwMode="auto">
            <a:xfrm>
              <a:off x="1608" y="2659"/>
              <a:ext cx="17" cy="18"/>
            </a:xfrm>
            <a:custGeom>
              <a:avLst/>
              <a:gdLst>
                <a:gd name="T0" fmla="*/ 10 w 17"/>
                <a:gd name="T1" fmla="*/ 0 h 18"/>
                <a:gd name="T2" fmla="*/ 16 w 17"/>
                <a:gd name="T3" fmla="*/ 11 h 18"/>
                <a:gd name="T4" fmla="*/ 7 w 17"/>
                <a:gd name="T5" fmla="*/ 17 h 18"/>
                <a:gd name="T6" fmla="*/ 0 w 17"/>
                <a:gd name="T7" fmla="*/ 5 h 18"/>
                <a:gd name="T8" fmla="*/ 10 w 17"/>
                <a:gd name="T9" fmla="*/ 0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10" y="0"/>
                  </a:moveTo>
                  <a:lnTo>
                    <a:pt x="16" y="11"/>
                  </a:lnTo>
                  <a:lnTo>
                    <a:pt x="7" y="17"/>
                  </a:lnTo>
                  <a:lnTo>
                    <a:pt x="0" y="5"/>
                  </a:lnTo>
                  <a:lnTo>
                    <a:pt x="10"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14" name="Freeform 299"/>
            <p:cNvSpPr>
              <a:spLocks/>
            </p:cNvSpPr>
            <p:nvPr/>
          </p:nvSpPr>
          <p:spPr bwMode="auto">
            <a:xfrm>
              <a:off x="1615" y="2670"/>
              <a:ext cx="17" cy="18"/>
            </a:xfrm>
            <a:custGeom>
              <a:avLst/>
              <a:gdLst>
                <a:gd name="T0" fmla="*/ 9 w 17"/>
                <a:gd name="T1" fmla="*/ 0 h 18"/>
                <a:gd name="T2" fmla="*/ 16 w 17"/>
                <a:gd name="T3" fmla="*/ 10 h 18"/>
                <a:gd name="T4" fmla="*/ 6 w 17"/>
                <a:gd name="T5" fmla="*/ 17 h 18"/>
                <a:gd name="T6" fmla="*/ 0 w 17"/>
                <a:gd name="T7" fmla="*/ 6 h 18"/>
                <a:gd name="T8" fmla="*/ 9 w 17"/>
                <a:gd name="T9" fmla="*/ 0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9" y="0"/>
                  </a:moveTo>
                  <a:lnTo>
                    <a:pt x="16" y="10"/>
                  </a:lnTo>
                  <a:lnTo>
                    <a:pt x="6" y="17"/>
                  </a:lnTo>
                  <a:lnTo>
                    <a:pt x="0" y="6"/>
                  </a:lnTo>
                  <a:lnTo>
                    <a:pt x="9"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15" name="Freeform 300"/>
            <p:cNvSpPr>
              <a:spLocks/>
            </p:cNvSpPr>
            <p:nvPr/>
          </p:nvSpPr>
          <p:spPr bwMode="auto">
            <a:xfrm>
              <a:off x="1621" y="2680"/>
              <a:ext cx="18" cy="18"/>
            </a:xfrm>
            <a:custGeom>
              <a:avLst/>
              <a:gdLst>
                <a:gd name="T0" fmla="*/ 10 w 18"/>
                <a:gd name="T1" fmla="*/ 0 h 18"/>
                <a:gd name="T2" fmla="*/ 17 w 18"/>
                <a:gd name="T3" fmla="*/ 11 h 18"/>
                <a:gd name="T4" fmla="*/ 7 w 18"/>
                <a:gd name="T5" fmla="*/ 17 h 18"/>
                <a:gd name="T6" fmla="*/ 0 w 18"/>
                <a:gd name="T7" fmla="*/ 7 h 18"/>
                <a:gd name="T8" fmla="*/ 10 w 18"/>
                <a:gd name="T9" fmla="*/ 0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0" y="0"/>
                  </a:moveTo>
                  <a:lnTo>
                    <a:pt x="17" y="11"/>
                  </a:lnTo>
                  <a:lnTo>
                    <a:pt x="7" y="17"/>
                  </a:lnTo>
                  <a:lnTo>
                    <a:pt x="0" y="7"/>
                  </a:lnTo>
                  <a:lnTo>
                    <a:pt x="10"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16" name="Freeform 301"/>
            <p:cNvSpPr>
              <a:spLocks/>
            </p:cNvSpPr>
            <p:nvPr/>
          </p:nvSpPr>
          <p:spPr bwMode="auto">
            <a:xfrm>
              <a:off x="1628" y="2691"/>
              <a:ext cx="18" cy="17"/>
            </a:xfrm>
            <a:custGeom>
              <a:avLst/>
              <a:gdLst>
                <a:gd name="T0" fmla="*/ 10 w 18"/>
                <a:gd name="T1" fmla="*/ 0 h 17"/>
                <a:gd name="T2" fmla="*/ 17 w 18"/>
                <a:gd name="T3" fmla="*/ 8 h 17"/>
                <a:gd name="T4" fmla="*/ 8 w 18"/>
                <a:gd name="T5" fmla="*/ 16 h 17"/>
                <a:gd name="T6" fmla="*/ 0 w 18"/>
                <a:gd name="T7" fmla="*/ 6 h 17"/>
                <a:gd name="T8" fmla="*/ 10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0" y="0"/>
                  </a:moveTo>
                  <a:lnTo>
                    <a:pt x="17" y="8"/>
                  </a:lnTo>
                  <a:lnTo>
                    <a:pt x="8" y="16"/>
                  </a:lnTo>
                  <a:lnTo>
                    <a:pt x="0" y="6"/>
                  </a:lnTo>
                  <a:lnTo>
                    <a:pt x="10"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17" name="Freeform 302"/>
            <p:cNvSpPr>
              <a:spLocks/>
            </p:cNvSpPr>
            <p:nvPr/>
          </p:nvSpPr>
          <p:spPr bwMode="auto">
            <a:xfrm>
              <a:off x="1636" y="2699"/>
              <a:ext cx="17" cy="17"/>
            </a:xfrm>
            <a:custGeom>
              <a:avLst/>
              <a:gdLst>
                <a:gd name="T0" fmla="*/ 9 w 17"/>
                <a:gd name="T1" fmla="*/ 0 h 17"/>
                <a:gd name="T2" fmla="*/ 16 w 17"/>
                <a:gd name="T3" fmla="*/ 8 h 17"/>
                <a:gd name="T4" fmla="*/ 8 w 17"/>
                <a:gd name="T5" fmla="*/ 16 h 17"/>
                <a:gd name="T6" fmla="*/ 0 w 17"/>
                <a:gd name="T7" fmla="*/ 8 h 17"/>
                <a:gd name="T8" fmla="*/ 9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0"/>
                  </a:moveTo>
                  <a:lnTo>
                    <a:pt x="16" y="8"/>
                  </a:lnTo>
                  <a:lnTo>
                    <a:pt x="8" y="16"/>
                  </a:lnTo>
                  <a:lnTo>
                    <a:pt x="0" y="8"/>
                  </a:lnTo>
                  <a:lnTo>
                    <a:pt x="9"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18" name="Freeform 303"/>
            <p:cNvSpPr>
              <a:spLocks/>
            </p:cNvSpPr>
            <p:nvPr/>
          </p:nvSpPr>
          <p:spPr bwMode="auto">
            <a:xfrm>
              <a:off x="1644" y="2707"/>
              <a:ext cx="17" cy="17"/>
            </a:xfrm>
            <a:custGeom>
              <a:avLst/>
              <a:gdLst>
                <a:gd name="T0" fmla="*/ 8 w 17"/>
                <a:gd name="T1" fmla="*/ 0 h 17"/>
                <a:gd name="T2" fmla="*/ 16 w 17"/>
                <a:gd name="T3" fmla="*/ 8 h 17"/>
                <a:gd name="T4" fmla="*/ 8 w 17"/>
                <a:gd name="T5" fmla="*/ 16 h 17"/>
                <a:gd name="T6" fmla="*/ 0 w 17"/>
                <a:gd name="T7" fmla="*/ 8 h 17"/>
                <a:gd name="T8" fmla="*/ 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8"/>
                  </a:lnTo>
                  <a:lnTo>
                    <a:pt x="8" y="16"/>
                  </a:lnTo>
                  <a:lnTo>
                    <a:pt x="0" y="8"/>
                  </a:lnTo>
                  <a:lnTo>
                    <a:pt x="8"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19" name="Freeform 304"/>
            <p:cNvSpPr>
              <a:spLocks/>
            </p:cNvSpPr>
            <p:nvPr/>
          </p:nvSpPr>
          <p:spPr bwMode="auto">
            <a:xfrm>
              <a:off x="1652" y="2715"/>
              <a:ext cx="17" cy="17"/>
            </a:xfrm>
            <a:custGeom>
              <a:avLst/>
              <a:gdLst>
                <a:gd name="T0" fmla="*/ 7 w 17"/>
                <a:gd name="T1" fmla="*/ 0 h 17"/>
                <a:gd name="T2" fmla="*/ 16 w 17"/>
                <a:gd name="T3" fmla="*/ 8 h 17"/>
                <a:gd name="T4" fmla="*/ 7 w 17"/>
                <a:gd name="T5" fmla="*/ 16 h 17"/>
                <a:gd name="T6" fmla="*/ 0 w 17"/>
                <a:gd name="T7" fmla="*/ 8 h 17"/>
                <a:gd name="T8" fmla="*/ 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7" y="0"/>
                  </a:moveTo>
                  <a:lnTo>
                    <a:pt x="16" y="8"/>
                  </a:lnTo>
                  <a:lnTo>
                    <a:pt x="7" y="16"/>
                  </a:lnTo>
                  <a:lnTo>
                    <a:pt x="0" y="8"/>
                  </a:lnTo>
                  <a:lnTo>
                    <a:pt x="7"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20" name="Freeform 305"/>
            <p:cNvSpPr>
              <a:spLocks/>
            </p:cNvSpPr>
            <p:nvPr/>
          </p:nvSpPr>
          <p:spPr bwMode="auto">
            <a:xfrm>
              <a:off x="1659" y="2723"/>
              <a:ext cx="17" cy="17"/>
            </a:xfrm>
            <a:custGeom>
              <a:avLst/>
              <a:gdLst>
                <a:gd name="T0" fmla="*/ 8 w 17"/>
                <a:gd name="T1" fmla="*/ 0 h 17"/>
                <a:gd name="T2" fmla="*/ 16 w 17"/>
                <a:gd name="T3" fmla="*/ 5 h 17"/>
                <a:gd name="T4" fmla="*/ 9 w 17"/>
                <a:gd name="T5" fmla="*/ 16 h 17"/>
                <a:gd name="T6" fmla="*/ 0 w 17"/>
                <a:gd name="T7" fmla="*/ 8 h 17"/>
                <a:gd name="T8" fmla="*/ 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5"/>
                  </a:lnTo>
                  <a:lnTo>
                    <a:pt x="9" y="16"/>
                  </a:lnTo>
                  <a:lnTo>
                    <a:pt x="0" y="8"/>
                  </a:lnTo>
                  <a:lnTo>
                    <a:pt x="8"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21" name="Freeform 306"/>
            <p:cNvSpPr>
              <a:spLocks/>
            </p:cNvSpPr>
            <p:nvPr/>
          </p:nvSpPr>
          <p:spPr bwMode="auto">
            <a:xfrm>
              <a:off x="1668" y="2728"/>
              <a:ext cx="17" cy="17"/>
            </a:xfrm>
            <a:custGeom>
              <a:avLst/>
              <a:gdLst>
                <a:gd name="T0" fmla="*/ 7 w 17"/>
                <a:gd name="T1" fmla="*/ 0 h 17"/>
                <a:gd name="T2" fmla="*/ 16 w 17"/>
                <a:gd name="T3" fmla="*/ 7 h 17"/>
                <a:gd name="T4" fmla="*/ 8 w 17"/>
                <a:gd name="T5" fmla="*/ 16 h 17"/>
                <a:gd name="T6" fmla="*/ 0 w 17"/>
                <a:gd name="T7" fmla="*/ 10 h 17"/>
                <a:gd name="T8" fmla="*/ 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7" y="0"/>
                  </a:moveTo>
                  <a:lnTo>
                    <a:pt x="16" y="7"/>
                  </a:lnTo>
                  <a:lnTo>
                    <a:pt x="8" y="16"/>
                  </a:lnTo>
                  <a:lnTo>
                    <a:pt x="0" y="10"/>
                  </a:lnTo>
                  <a:lnTo>
                    <a:pt x="7"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22" name="Freeform 307"/>
            <p:cNvSpPr>
              <a:spLocks/>
            </p:cNvSpPr>
            <p:nvPr/>
          </p:nvSpPr>
          <p:spPr bwMode="auto">
            <a:xfrm>
              <a:off x="1676" y="2735"/>
              <a:ext cx="17" cy="17"/>
            </a:xfrm>
            <a:custGeom>
              <a:avLst/>
              <a:gdLst>
                <a:gd name="T0" fmla="*/ 8 w 17"/>
                <a:gd name="T1" fmla="*/ 0 h 17"/>
                <a:gd name="T2" fmla="*/ 16 w 17"/>
                <a:gd name="T3" fmla="*/ 4 h 17"/>
                <a:gd name="T4" fmla="*/ 9 w 17"/>
                <a:gd name="T5" fmla="*/ 16 h 17"/>
                <a:gd name="T6" fmla="*/ 0 w 17"/>
                <a:gd name="T7" fmla="*/ 9 h 17"/>
                <a:gd name="T8" fmla="*/ 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4"/>
                  </a:lnTo>
                  <a:lnTo>
                    <a:pt x="9" y="16"/>
                  </a:lnTo>
                  <a:lnTo>
                    <a:pt x="0" y="9"/>
                  </a:lnTo>
                  <a:lnTo>
                    <a:pt x="8"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23" name="Freeform 308"/>
            <p:cNvSpPr>
              <a:spLocks/>
            </p:cNvSpPr>
            <p:nvPr/>
          </p:nvSpPr>
          <p:spPr bwMode="auto">
            <a:xfrm>
              <a:off x="1684" y="2739"/>
              <a:ext cx="17" cy="17"/>
            </a:xfrm>
            <a:custGeom>
              <a:avLst/>
              <a:gdLst>
                <a:gd name="T0" fmla="*/ 7 w 17"/>
                <a:gd name="T1" fmla="*/ 0 h 17"/>
                <a:gd name="T2" fmla="*/ 16 w 17"/>
                <a:gd name="T3" fmla="*/ 4 h 17"/>
                <a:gd name="T4" fmla="*/ 8 w 17"/>
                <a:gd name="T5" fmla="*/ 16 h 17"/>
                <a:gd name="T6" fmla="*/ 0 w 17"/>
                <a:gd name="T7" fmla="*/ 11 h 17"/>
                <a:gd name="T8" fmla="*/ 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7" y="0"/>
                  </a:moveTo>
                  <a:lnTo>
                    <a:pt x="16" y="4"/>
                  </a:lnTo>
                  <a:lnTo>
                    <a:pt x="8" y="16"/>
                  </a:lnTo>
                  <a:lnTo>
                    <a:pt x="0" y="11"/>
                  </a:lnTo>
                  <a:lnTo>
                    <a:pt x="7"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24" name="Freeform 309"/>
            <p:cNvSpPr>
              <a:spLocks/>
            </p:cNvSpPr>
            <p:nvPr/>
          </p:nvSpPr>
          <p:spPr bwMode="auto">
            <a:xfrm>
              <a:off x="1691" y="2743"/>
              <a:ext cx="17" cy="17"/>
            </a:xfrm>
            <a:custGeom>
              <a:avLst/>
              <a:gdLst>
                <a:gd name="T0" fmla="*/ 8 w 17"/>
                <a:gd name="T1" fmla="*/ 0 h 17"/>
                <a:gd name="T2" fmla="*/ 16 w 17"/>
                <a:gd name="T3" fmla="*/ 3 h 17"/>
                <a:gd name="T4" fmla="*/ 10 w 17"/>
                <a:gd name="T5" fmla="*/ 16 h 17"/>
                <a:gd name="T6" fmla="*/ 0 w 17"/>
                <a:gd name="T7" fmla="*/ 12 h 17"/>
                <a:gd name="T8" fmla="*/ 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3"/>
                  </a:lnTo>
                  <a:lnTo>
                    <a:pt x="10" y="16"/>
                  </a:lnTo>
                  <a:lnTo>
                    <a:pt x="0" y="12"/>
                  </a:lnTo>
                  <a:lnTo>
                    <a:pt x="8"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25" name="Freeform 310"/>
            <p:cNvSpPr>
              <a:spLocks/>
            </p:cNvSpPr>
            <p:nvPr/>
          </p:nvSpPr>
          <p:spPr bwMode="auto">
            <a:xfrm>
              <a:off x="1699" y="2746"/>
              <a:ext cx="17" cy="17"/>
            </a:xfrm>
            <a:custGeom>
              <a:avLst/>
              <a:gdLst>
                <a:gd name="T0" fmla="*/ 5 w 17"/>
                <a:gd name="T1" fmla="*/ 0 h 17"/>
                <a:gd name="T2" fmla="*/ 16 w 17"/>
                <a:gd name="T3" fmla="*/ 3 h 17"/>
                <a:gd name="T4" fmla="*/ 11 w 17"/>
                <a:gd name="T5" fmla="*/ 16 h 17"/>
                <a:gd name="T6" fmla="*/ 0 w 17"/>
                <a:gd name="T7" fmla="*/ 12 h 17"/>
                <a:gd name="T8" fmla="*/ 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0"/>
                  </a:moveTo>
                  <a:lnTo>
                    <a:pt x="16" y="3"/>
                  </a:lnTo>
                  <a:lnTo>
                    <a:pt x="11" y="16"/>
                  </a:lnTo>
                  <a:lnTo>
                    <a:pt x="0" y="12"/>
                  </a:lnTo>
                  <a:lnTo>
                    <a:pt x="5"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26" name="Freeform 311"/>
            <p:cNvSpPr>
              <a:spLocks/>
            </p:cNvSpPr>
            <p:nvPr/>
          </p:nvSpPr>
          <p:spPr bwMode="auto">
            <a:xfrm>
              <a:off x="1707" y="2749"/>
              <a:ext cx="17" cy="17"/>
            </a:xfrm>
            <a:custGeom>
              <a:avLst/>
              <a:gdLst>
                <a:gd name="T0" fmla="*/ 4 w 17"/>
                <a:gd name="T1" fmla="*/ 0 h 17"/>
                <a:gd name="T2" fmla="*/ 16 w 17"/>
                <a:gd name="T3" fmla="*/ 2 h 17"/>
                <a:gd name="T4" fmla="*/ 11 w 17"/>
                <a:gd name="T5" fmla="*/ 16 h 17"/>
                <a:gd name="T6" fmla="*/ 0 w 17"/>
                <a:gd name="T7" fmla="*/ 12 h 17"/>
                <a:gd name="T8" fmla="*/ 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2"/>
                  </a:lnTo>
                  <a:lnTo>
                    <a:pt x="11" y="16"/>
                  </a:lnTo>
                  <a:lnTo>
                    <a:pt x="0" y="12"/>
                  </a:lnTo>
                  <a:lnTo>
                    <a:pt x="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27" name="Freeform 312"/>
            <p:cNvSpPr>
              <a:spLocks/>
            </p:cNvSpPr>
            <p:nvPr/>
          </p:nvSpPr>
          <p:spPr bwMode="auto">
            <a:xfrm>
              <a:off x="1714" y="2751"/>
              <a:ext cx="17" cy="17"/>
            </a:xfrm>
            <a:custGeom>
              <a:avLst/>
              <a:gdLst>
                <a:gd name="T0" fmla="*/ 5 w 17"/>
                <a:gd name="T1" fmla="*/ 0 h 17"/>
                <a:gd name="T2" fmla="*/ 16 w 17"/>
                <a:gd name="T3" fmla="*/ 1 h 17"/>
                <a:gd name="T4" fmla="*/ 10 w 17"/>
                <a:gd name="T5" fmla="*/ 16 h 17"/>
                <a:gd name="T6" fmla="*/ 0 w 17"/>
                <a:gd name="T7" fmla="*/ 13 h 17"/>
                <a:gd name="T8" fmla="*/ 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0"/>
                  </a:moveTo>
                  <a:lnTo>
                    <a:pt x="16" y="1"/>
                  </a:lnTo>
                  <a:lnTo>
                    <a:pt x="10" y="16"/>
                  </a:lnTo>
                  <a:lnTo>
                    <a:pt x="0" y="13"/>
                  </a:lnTo>
                  <a:lnTo>
                    <a:pt x="5"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28" name="Freeform 313"/>
            <p:cNvSpPr>
              <a:spLocks/>
            </p:cNvSpPr>
            <p:nvPr/>
          </p:nvSpPr>
          <p:spPr bwMode="auto">
            <a:xfrm>
              <a:off x="1720" y="2752"/>
              <a:ext cx="17" cy="17"/>
            </a:xfrm>
            <a:custGeom>
              <a:avLst/>
              <a:gdLst>
                <a:gd name="T0" fmla="*/ 5 w 17"/>
                <a:gd name="T1" fmla="*/ 0 h 17"/>
                <a:gd name="T2" fmla="*/ 16 w 17"/>
                <a:gd name="T3" fmla="*/ 1 h 17"/>
                <a:gd name="T4" fmla="*/ 12 w 17"/>
                <a:gd name="T5" fmla="*/ 16 h 17"/>
                <a:gd name="T6" fmla="*/ 0 w 17"/>
                <a:gd name="T7" fmla="*/ 14 h 17"/>
                <a:gd name="T8" fmla="*/ 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0"/>
                  </a:moveTo>
                  <a:lnTo>
                    <a:pt x="16" y="1"/>
                  </a:lnTo>
                  <a:lnTo>
                    <a:pt x="12" y="16"/>
                  </a:lnTo>
                  <a:lnTo>
                    <a:pt x="0" y="14"/>
                  </a:lnTo>
                  <a:lnTo>
                    <a:pt x="5"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29" name="Freeform 314"/>
            <p:cNvSpPr>
              <a:spLocks/>
            </p:cNvSpPr>
            <p:nvPr/>
          </p:nvSpPr>
          <p:spPr bwMode="auto">
            <a:xfrm>
              <a:off x="1727" y="2753"/>
              <a:ext cx="17" cy="17"/>
            </a:xfrm>
            <a:custGeom>
              <a:avLst/>
              <a:gdLst>
                <a:gd name="T0" fmla="*/ 4 w 17"/>
                <a:gd name="T1" fmla="*/ 0 h 17"/>
                <a:gd name="T2" fmla="*/ 16 w 17"/>
                <a:gd name="T3" fmla="*/ 2 h 17"/>
                <a:gd name="T4" fmla="*/ 16 w 17"/>
                <a:gd name="T5" fmla="*/ 16 h 17"/>
                <a:gd name="T6" fmla="*/ 0 w 17"/>
                <a:gd name="T7" fmla="*/ 14 h 17"/>
                <a:gd name="T8" fmla="*/ 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2"/>
                  </a:lnTo>
                  <a:lnTo>
                    <a:pt x="16" y="16"/>
                  </a:lnTo>
                  <a:lnTo>
                    <a:pt x="0" y="14"/>
                  </a:lnTo>
                  <a:lnTo>
                    <a:pt x="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30" name="Freeform 315"/>
            <p:cNvSpPr>
              <a:spLocks/>
            </p:cNvSpPr>
            <p:nvPr/>
          </p:nvSpPr>
          <p:spPr bwMode="auto">
            <a:xfrm>
              <a:off x="1735" y="2755"/>
              <a:ext cx="17" cy="17"/>
            </a:xfrm>
            <a:custGeom>
              <a:avLst/>
              <a:gdLst>
                <a:gd name="T0" fmla="*/ 0 w 17"/>
                <a:gd name="T1" fmla="*/ 0 h 17"/>
                <a:gd name="T2" fmla="*/ 16 w 17"/>
                <a:gd name="T3" fmla="*/ 0 h 17"/>
                <a:gd name="T4" fmla="*/ 13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3" y="16"/>
                  </a:lnTo>
                  <a:lnTo>
                    <a:pt x="0" y="16"/>
                  </a:lnTo>
                  <a:lnTo>
                    <a:pt x="0"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31" name="Freeform 316"/>
            <p:cNvSpPr>
              <a:spLocks/>
            </p:cNvSpPr>
            <p:nvPr/>
          </p:nvSpPr>
          <p:spPr bwMode="auto">
            <a:xfrm>
              <a:off x="1741" y="2755"/>
              <a:ext cx="17" cy="17"/>
            </a:xfrm>
            <a:custGeom>
              <a:avLst/>
              <a:gdLst>
                <a:gd name="T0" fmla="*/ 2 w 17"/>
                <a:gd name="T1" fmla="*/ 0 h 17"/>
                <a:gd name="T2" fmla="*/ 16 w 17"/>
                <a:gd name="T3" fmla="*/ 0 h 17"/>
                <a:gd name="T4" fmla="*/ 16 w 17"/>
                <a:gd name="T5" fmla="*/ 16 h 17"/>
                <a:gd name="T6" fmla="*/ 0 w 17"/>
                <a:gd name="T7" fmla="*/ 16 h 17"/>
                <a:gd name="T8" fmla="*/ 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0"/>
                  </a:lnTo>
                  <a:lnTo>
                    <a:pt x="16" y="16"/>
                  </a:lnTo>
                  <a:lnTo>
                    <a:pt x="0" y="16"/>
                  </a:lnTo>
                  <a:lnTo>
                    <a:pt x="2"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32" name="Freeform 317"/>
            <p:cNvSpPr>
              <a:spLocks/>
            </p:cNvSpPr>
            <p:nvPr/>
          </p:nvSpPr>
          <p:spPr bwMode="auto">
            <a:xfrm>
              <a:off x="1747" y="2755"/>
              <a:ext cx="17" cy="17"/>
            </a:xfrm>
            <a:custGeom>
              <a:avLst/>
              <a:gdLst>
                <a:gd name="T0" fmla="*/ 0 w 17"/>
                <a:gd name="T1" fmla="*/ 0 h 17"/>
                <a:gd name="T2" fmla="*/ 14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4" y="0"/>
                  </a:lnTo>
                  <a:lnTo>
                    <a:pt x="16" y="16"/>
                  </a:lnTo>
                  <a:lnTo>
                    <a:pt x="0" y="16"/>
                  </a:lnTo>
                  <a:lnTo>
                    <a:pt x="0"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33" name="Freeform 318"/>
            <p:cNvSpPr>
              <a:spLocks/>
            </p:cNvSpPr>
            <p:nvPr/>
          </p:nvSpPr>
          <p:spPr bwMode="auto">
            <a:xfrm>
              <a:off x="1754" y="2753"/>
              <a:ext cx="17" cy="17"/>
            </a:xfrm>
            <a:custGeom>
              <a:avLst/>
              <a:gdLst>
                <a:gd name="T0" fmla="*/ 0 w 17"/>
                <a:gd name="T1" fmla="*/ 2 h 17"/>
                <a:gd name="T2" fmla="*/ 11 w 17"/>
                <a:gd name="T3" fmla="*/ 0 h 17"/>
                <a:gd name="T4" fmla="*/ 16 w 17"/>
                <a:gd name="T5" fmla="*/ 14 h 17"/>
                <a:gd name="T6" fmla="*/ 2 w 17"/>
                <a:gd name="T7" fmla="*/ 16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1" y="0"/>
                  </a:lnTo>
                  <a:lnTo>
                    <a:pt x="16" y="14"/>
                  </a:lnTo>
                  <a:lnTo>
                    <a:pt x="2" y="16"/>
                  </a:lnTo>
                  <a:lnTo>
                    <a:pt x="0" y="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34" name="Freeform 319"/>
            <p:cNvSpPr>
              <a:spLocks/>
            </p:cNvSpPr>
            <p:nvPr/>
          </p:nvSpPr>
          <p:spPr bwMode="auto">
            <a:xfrm>
              <a:off x="1759" y="2752"/>
              <a:ext cx="17" cy="17"/>
            </a:xfrm>
            <a:custGeom>
              <a:avLst/>
              <a:gdLst>
                <a:gd name="T0" fmla="*/ 0 w 17"/>
                <a:gd name="T1" fmla="*/ 1 h 17"/>
                <a:gd name="T2" fmla="*/ 11 w 17"/>
                <a:gd name="T3" fmla="*/ 0 h 17"/>
                <a:gd name="T4" fmla="*/ 16 w 17"/>
                <a:gd name="T5" fmla="*/ 13 h 17"/>
                <a:gd name="T6" fmla="*/ 3 w 17"/>
                <a:gd name="T7" fmla="*/ 1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1" y="0"/>
                  </a:lnTo>
                  <a:lnTo>
                    <a:pt x="16" y="13"/>
                  </a:lnTo>
                  <a:lnTo>
                    <a:pt x="3" y="16"/>
                  </a:lnTo>
                  <a:lnTo>
                    <a:pt x="0" y="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35" name="Freeform 320"/>
            <p:cNvSpPr>
              <a:spLocks/>
            </p:cNvSpPr>
            <p:nvPr/>
          </p:nvSpPr>
          <p:spPr bwMode="auto">
            <a:xfrm>
              <a:off x="1766" y="2750"/>
              <a:ext cx="17" cy="17"/>
            </a:xfrm>
            <a:custGeom>
              <a:avLst/>
              <a:gdLst>
                <a:gd name="T0" fmla="*/ 0 w 17"/>
                <a:gd name="T1" fmla="*/ 2 h 17"/>
                <a:gd name="T2" fmla="*/ 9 w 17"/>
                <a:gd name="T3" fmla="*/ 0 h 17"/>
                <a:gd name="T4" fmla="*/ 16 w 17"/>
                <a:gd name="T5" fmla="*/ 13 h 17"/>
                <a:gd name="T6" fmla="*/ 4 w 17"/>
                <a:gd name="T7" fmla="*/ 16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9" y="0"/>
                  </a:lnTo>
                  <a:lnTo>
                    <a:pt x="16" y="13"/>
                  </a:lnTo>
                  <a:lnTo>
                    <a:pt x="4" y="16"/>
                  </a:lnTo>
                  <a:lnTo>
                    <a:pt x="0" y="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36" name="Freeform 321"/>
            <p:cNvSpPr>
              <a:spLocks/>
            </p:cNvSpPr>
            <p:nvPr/>
          </p:nvSpPr>
          <p:spPr bwMode="auto">
            <a:xfrm>
              <a:off x="1772" y="2748"/>
              <a:ext cx="17" cy="17"/>
            </a:xfrm>
            <a:custGeom>
              <a:avLst/>
              <a:gdLst>
                <a:gd name="T0" fmla="*/ 0 w 17"/>
                <a:gd name="T1" fmla="*/ 2 h 17"/>
                <a:gd name="T2" fmla="*/ 10 w 17"/>
                <a:gd name="T3" fmla="*/ 0 h 17"/>
                <a:gd name="T4" fmla="*/ 16 w 17"/>
                <a:gd name="T5" fmla="*/ 13 h 17"/>
                <a:gd name="T6" fmla="*/ 5 w 17"/>
                <a:gd name="T7" fmla="*/ 16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0" y="0"/>
                  </a:lnTo>
                  <a:lnTo>
                    <a:pt x="16" y="13"/>
                  </a:lnTo>
                  <a:lnTo>
                    <a:pt x="5" y="16"/>
                  </a:lnTo>
                  <a:lnTo>
                    <a:pt x="0" y="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37" name="Freeform 322"/>
            <p:cNvSpPr>
              <a:spLocks/>
            </p:cNvSpPr>
            <p:nvPr/>
          </p:nvSpPr>
          <p:spPr bwMode="auto">
            <a:xfrm>
              <a:off x="1779" y="2745"/>
              <a:ext cx="17" cy="17"/>
            </a:xfrm>
            <a:custGeom>
              <a:avLst/>
              <a:gdLst>
                <a:gd name="T0" fmla="*/ 0 w 17"/>
                <a:gd name="T1" fmla="*/ 3 h 17"/>
                <a:gd name="T2" fmla="*/ 9 w 17"/>
                <a:gd name="T3" fmla="*/ 0 h 17"/>
                <a:gd name="T4" fmla="*/ 16 w 17"/>
                <a:gd name="T5" fmla="*/ 11 h 17"/>
                <a:gd name="T6" fmla="*/ 5 w 17"/>
                <a:gd name="T7" fmla="*/ 16 h 17"/>
                <a:gd name="T8" fmla="*/ 0 w 17"/>
                <a:gd name="T9" fmla="*/ 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3"/>
                  </a:moveTo>
                  <a:lnTo>
                    <a:pt x="9" y="0"/>
                  </a:lnTo>
                  <a:lnTo>
                    <a:pt x="16" y="11"/>
                  </a:lnTo>
                  <a:lnTo>
                    <a:pt x="5" y="16"/>
                  </a:lnTo>
                  <a:lnTo>
                    <a:pt x="0" y="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38" name="Freeform 323"/>
            <p:cNvSpPr>
              <a:spLocks/>
            </p:cNvSpPr>
            <p:nvPr/>
          </p:nvSpPr>
          <p:spPr bwMode="auto">
            <a:xfrm>
              <a:off x="1786" y="2741"/>
              <a:ext cx="17" cy="17"/>
            </a:xfrm>
            <a:custGeom>
              <a:avLst/>
              <a:gdLst>
                <a:gd name="T0" fmla="*/ 0 w 17"/>
                <a:gd name="T1" fmla="*/ 4 h 17"/>
                <a:gd name="T2" fmla="*/ 8 w 17"/>
                <a:gd name="T3" fmla="*/ 0 h 17"/>
                <a:gd name="T4" fmla="*/ 16 w 17"/>
                <a:gd name="T5" fmla="*/ 11 h 17"/>
                <a:gd name="T6" fmla="*/ 6 w 17"/>
                <a:gd name="T7" fmla="*/ 16 h 17"/>
                <a:gd name="T8" fmla="*/ 0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8" y="0"/>
                  </a:lnTo>
                  <a:lnTo>
                    <a:pt x="16" y="11"/>
                  </a:lnTo>
                  <a:lnTo>
                    <a:pt x="6" y="16"/>
                  </a:lnTo>
                  <a:lnTo>
                    <a:pt x="0" y="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39" name="Freeform 324"/>
            <p:cNvSpPr>
              <a:spLocks/>
            </p:cNvSpPr>
            <p:nvPr/>
          </p:nvSpPr>
          <p:spPr bwMode="auto">
            <a:xfrm>
              <a:off x="1793" y="2737"/>
              <a:ext cx="17" cy="17"/>
            </a:xfrm>
            <a:custGeom>
              <a:avLst/>
              <a:gdLst>
                <a:gd name="T0" fmla="*/ 0 w 17"/>
                <a:gd name="T1" fmla="*/ 4 h 17"/>
                <a:gd name="T2" fmla="*/ 9 w 17"/>
                <a:gd name="T3" fmla="*/ 0 h 17"/>
                <a:gd name="T4" fmla="*/ 16 w 17"/>
                <a:gd name="T5" fmla="*/ 11 h 17"/>
                <a:gd name="T6" fmla="*/ 6 w 17"/>
                <a:gd name="T7" fmla="*/ 16 h 17"/>
                <a:gd name="T8" fmla="*/ 0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9" y="0"/>
                  </a:lnTo>
                  <a:lnTo>
                    <a:pt x="16" y="11"/>
                  </a:lnTo>
                  <a:lnTo>
                    <a:pt x="6" y="16"/>
                  </a:lnTo>
                  <a:lnTo>
                    <a:pt x="0" y="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40" name="Freeform 325"/>
            <p:cNvSpPr>
              <a:spLocks/>
            </p:cNvSpPr>
            <p:nvPr/>
          </p:nvSpPr>
          <p:spPr bwMode="auto">
            <a:xfrm>
              <a:off x="1801" y="2731"/>
              <a:ext cx="17" cy="17"/>
            </a:xfrm>
            <a:custGeom>
              <a:avLst/>
              <a:gdLst>
                <a:gd name="T0" fmla="*/ 0 w 17"/>
                <a:gd name="T1" fmla="*/ 6 h 17"/>
                <a:gd name="T2" fmla="*/ 8 w 17"/>
                <a:gd name="T3" fmla="*/ 0 h 17"/>
                <a:gd name="T4" fmla="*/ 16 w 17"/>
                <a:gd name="T5" fmla="*/ 10 h 17"/>
                <a:gd name="T6" fmla="*/ 6 w 17"/>
                <a:gd name="T7" fmla="*/ 16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8" y="0"/>
                  </a:lnTo>
                  <a:lnTo>
                    <a:pt x="16" y="10"/>
                  </a:lnTo>
                  <a:lnTo>
                    <a:pt x="6" y="16"/>
                  </a:lnTo>
                  <a:lnTo>
                    <a:pt x="0" y="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41" name="Freeform 326"/>
            <p:cNvSpPr>
              <a:spLocks/>
            </p:cNvSpPr>
            <p:nvPr/>
          </p:nvSpPr>
          <p:spPr bwMode="auto">
            <a:xfrm>
              <a:off x="1808" y="2726"/>
              <a:ext cx="17" cy="17"/>
            </a:xfrm>
            <a:custGeom>
              <a:avLst/>
              <a:gdLst>
                <a:gd name="T0" fmla="*/ 0 w 17"/>
                <a:gd name="T1" fmla="*/ 5 h 17"/>
                <a:gd name="T2" fmla="*/ 9 w 17"/>
                <a:gd name="T3" fmla="*/ 0 h 17"/>
                <a:gd name="T4" fmla="*/ 16 w 17"/>
                <a:gd name="T5" fmla="*/ 9 h 17"/>
                <a:gd name="T6" fmla="*/ 7 w 17"/>
                <a:gd name="T7" fmla="*/ 16 h 17"/>
                <a:gd name="T8" fmla="*/ 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9" y="0"/>
                  </a:lnTo>
                  <a:lnTo>
                    <a:pt x="16" y="9"/>
                  </a:lnTo>
                  <a:lnTo>
                    <a:pt x="7" y="16"/>
                  </a:lnTo>
                  <a:lnTo>
                    <a:pt x="0" y="5"/>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42" name="Freeform 327"/>
            <p:cNvSpPr>
              <a:spLocks/>
            </p:cNvSpPr>
            <p:nvPr/>
          </p:nvSpPr>
          <p:spPr bwMode="auto">
            <a:xfrm>
              <a:off x="1817" y="2719"/>
              <a:ext cx="17" cy="17"/>
            </a:xfrm>
            <a:custGeom>
              <a:avLst/>
              <a:gdLst>
                <a:gd name="T0" fmla="*/ 0 w 17"/>
                <a:gd name="T1" fmla="*/ 7 h 17"/>
                <a:gd name="T2" fmla="*/ 8 w 17"/>
                <a:gd name="T3" fmla="*/ 0 h 17"/>
                <a:gd name="T4" fmla="*/ 16 w 17"/>
                <a:gd name="T5" fmla="*/ 9 h 17"/>
                <a:gd name="T6" fmla="*/ 6 w 17"/>
                <a:gd name="T7" fmla="*/ 16 h 17"/>
                <a:gd name="T8" fmla="*/ 0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7"/>
                  </a:moveTo>
                  <a:lnTo>
                    <a:pt x="8" y="0"/>
                  </a:lnTo>
                  <a:lnTo>
                    <a:pt x="16" y="9"/>
                  </a:lnTo>
                  <a:lnTo>
                    <a:pt x="6" y="16"/>
                  </a:lnTo>
                  <a:lnTo>
                    <a:pt x="0" y="7"/>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43" name="Freeform 328"/>
            <p:cNvSpPr>
              <a:spLocks/>
            </p:cNvSpPr>
            <p:nvPr/>
          </p:nvSpPr>
          <p:spPr bwMode="auto">
            <a:xfrm>
              <a:off x="1825" y="2711"/>
              <a:ext cx="17" cy="18"/>
            </a:xfrm>
            <a:custGeom>
              <a:avLst/>
              <a:gdLst>
                <a:gd name="T0" fmla="*/ 0 w 17"/>
                <a:gd name="T1" fmla="*/ 8 h 18"/>
                <a:gd name="T2" fmla="*/ 8 w 17"/>
                <a:gd name="T3" fmla="*/ 0 h 18"/>
                <a:gd name="T4" fmla="*/ 16 w 17"/>
                <a:gd name="T5" fmla="*/ 9 h 18"/>
                <a:gd name="T6" fmla="*/ 7 w 17"/>
                <a:gd name="T7" fmla="*/ 17 h 18"/>
                <a:gd name="T8" fmla="*/ 0 w 17"/>
                <a:gd name="T9" fmla="*/ 8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8"/>
                  </a:moveTo>
                  <a:lnTo>
                    <a:pt x="8" y="0"/>
                  </a:lnTo>
                  <a:lnTo>
                    <a:pt x="16" y="9"/>
                  </a:lnTo>
                  <a:lnTo>
                    <a:pt x="7" y="17"/>
                  </a:lnTo>
                  <a:lnTo>
                    <a:pt x="0" y="8"/>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44" name="Freeform 329"/>
            <p:cNvSpPr>
              <a:spLocks/>
            </p:cNvSpPr>
            <p:nvPr/>
          </p:nvSpPr>
          <p:spPr bwMode="auto">
            <a:xfrm>
              <a:off x="1833" y="2704"/>
              <a:ext cx="17" cy="17"/>
            </a:xfrm>
            <a:custGeom>
              <a:avLst/>
              <a:gdLst>
                <a:gd name="T0" fmla="*/ 0 w 17"/>
                <a:gd name="T1" fmla="*/ 7 h 17"/>
                <a:gd name="T2" fmla="*/ 8 w 17"/>
                <a:gd name="T3" fmla="*/ 0 h 17"/>
                <a:gd name="T4" fmla="*/ 16 w 17"/>
                <a:gd name="T5" fmla="*/ 7 h 17"/>
                <a:gd name="T6" fmla="*/ 8 w 17"/>
                <a:gd name="T7" fmla="*/ 16 h 17"/>
                <a:gd name="T8" fmla="*/ 0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7"/>
                  </a:moveTo>
                  <a:lnTo>
                    <a:pt x="8" y="0"/>
                  </a:lnTo>
                  <a:lnTo>
                    <a:pt x="16" y="7"/>
                  </a:lnTo>
                  <a:lnTo>
                    <a:pt x="8" y="16"/>
                  </a:lnTo>
                  <a:lnTo>
                    <a:pt x="0" y="7"/>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45" name="Freeform 330"/>
            <p:cNvSpPr>
              <a:spLocks/>
            </p:cNvSpPr>
            <p:nvPr/>
          </p:nvSpPr>
          <p:spPr bwMode="auto">
            <a:xfrm>
              <a:off x="1841" y="2695"/>
              <a:ext cx="17" cy="17"/>
            </a:xfrm>
            <a:custGeom>
              <a:avLst/>
              <a:gdLst>
                <a:gd name="T0" fmla="*/ 0 w 17"/>
                <a:gd name="T1" fmla="*/ 9 h 17"/>
                <a:gd name="T2" fmla="*/ 7 w 17"/>
                <a:gd name="T3" fmla="*/ 0 h 17"/>
                <a:gd name="T4" fmla="*/ 16 w 17"/>
                <a:gd name="T5" fmla="*/ 8 h 17"/>
                <a:gd name="T6" fmla="*/ 8 w 17"/>
                <a:gd name="T7" fmla="*/ 16 h 17"/>
                <a:gd name="T8" fmla="*/ 0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7" y="0"/>
                  </a:lnTo>
                  <a:lnTo>
                    <a:pt x="16" y="8"/>
                  </a:lnTo>
                  <a:lnTo>
                    <a:pt x="8" y="16"/>
                  </a:lnTo>
                  <a:lnTo>
                    <a:pt x="0" y="9"/>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46" name="Freeform 331"/>
            <p:cNvSpPr>
              <a:spLocks/>
            </p:cNvSpPr>
            <p:nvPr/>
          </p:nvSpPr>
          <p:spPr bwMode="auto">
            <a:xfrm>
              <a:off x="1848" y="2687"/>
              <a:ext cx="18" cy="17"/>
            </a:xfrm>
            <a:custGeom>
              <a:avLst/>
              <a:gdLst>
                <a:gd name="T0" fmla="*/ 0 w 18"/>
                <a:gd name="T1" fmla="*/ 8 h 17"/>
                <a:gd name="T2" fmla="*/ 7 w 18"/>
                <a:gd name="T3" fmla="*/ 0 h 17"/>
                <a:gd name="T4" fmla="*/ 17 w 18"/>
                <a:gd name="T5" fmla="*/ 6 h 17"/>
                <a:gd name="T6" fmla="*/ 9 w 18"/>
                <a:gd name="T7" fmla="*/ 16 h 17"/>
                <a:gd name="T8" fmla="*/ 0 w 18"/>
                <a:gd name="T9" fmla="*/ 8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8"/>
                  </a:moveTo>
                  <a:lnTo>
                    <a:pt x="7" y="0"/>
                  </a:lnTo>
                  <a:lnTo>
                    <a:pt x="17" y="6"/>
                  </a:lnTo>
                  <a:lnTo>
                    <a:pt x="9" y="16"/>
                  </a:lnTo>
                  <a:lnTo>
                    <a:pt x="0" y="8"/>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47" name="Freeform 332"/>
            <p:cNvSpPr>
              <a:spLocks/>
            </p:cNvSpPr>
            <p:nvPr/>
          </p:nvSpPr>
          <p:spPr bwMode="auto">
            <a:xfrm>
              <a:off x="1855" y="2676"/>
              <a:ext cx="18" cy="18"/>
            </a:xfrm>
            <a:custGeom>
              <a:avLst/>
              <a:gdLst>
                <a:gd name="T0" fmla="*/ 0 w 18"/>
                <a:gd name="T1" fmla="*/ 11 h 18"/>
                <a:gd name="T2" fmla="*/ 8 w 18"/>
                <a:gd name="T3" fmla="*/ 0 h 18"/>
                <a:gd name="T4" fmla="*/ 17 w 18"/>
                <a:gd name="T5" fmla="*/ 7 h 18"/>
                <a:gd name="T6" fmla="*/ 10 w 18"/>
                <a:gd name="T7" fmla="*/ 17 h 18"/>
                <a:gd name="T8" fmla="*/ 0 w 18"/>
                <a:gd name="T9" fmla="*/ 11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0" y="11"/>
                  </a:moveTo>
                  <a:lnTo>
                    <a:pt x="8" y="0"/>
                  </a:lnTo>
                  <a:lnTo>
                    <a:pt x="17" y="7"/>
                  </a:lnTo>
                  <a:lnTo>
                    <a:pt x="10" y="17"/>
                  </a:lnTo>
                  <a:lnTo>
                    <a:pt x="0" y="1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48" name="Freeform 333"/>
            <p:cNvSpPr>
              <a:spLocks/>
            </p:cNvSpPr>
            <p:nvPr/>
          </p:nvSpPr>
          <p:spPr bwMode="auto">
            <a:xfrm>
              <a:off x="1863" y="2666"/>
              <a:ext cx="17" cy="18"/>
            </a:xfrm>
            <a:custGeom>
              <a:avLst/>
              <a:gdLst>
                <a:gd name="T0" fmla="*/ 0 w 17"/>
                <a:gd name="T1" fmla="*/ 10 h 18"/>
                <a:gd name="T2" fmla="*/ 6 w 17"/>
                <a:gd name="T3" fmla="*/ 0 h 18"/>
                <a:gd name="T4" fmla="*/ 16 w 17"/>
                <a:gd name="T5" fmla="*/ 5 h 18"/>
                <a:gd name="T6" fmla="*/ 9 w 17"/>
                <a:gd name="T7" fmla="*/ 17 h 18"/>
                <a:gd name="T8" fmla="*/ 0 w 17"/>
                <a:gd name="T9" fmla="*/ 10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10"/>
                  </a:moveTo>
                  <a:lnTo>
                    <a:pt x="6" y="0"/>
                  </a:lnTo>
                  <a:lnTo>
                    <a:pt x="16" y="5"/>
                  </a:lnTo>
                  <a:lnTo>
                    <a:pt x="9" y="17"/>
                  </a:lnTo>
                  <a:lnTo>
                    <a:pt x="0" y="1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49" name="Freeform 334"/>
            <p:cNvSpPr>
              <a:spLocks/>
            </p:cNvSpPr>
            <p:nvPr/>
          </p:nvSpPr>
          <p:spPr bwMode="auto">
            <a:xfrm>
              <a:off x="1869" y="2655"/>
              <a:ext cx="17" cy="17"/>
            </a:xfrm>
            <a:custGeom>
              <a:avLst/>
              <a:gdLst>
                <a:gd name="T0" fmla="*/ 0 w 17"/>
                <a:gd name="T1" fmla="*/ 11 h 17"/>
                <a:gd name="T2" fmla="*/ 6 w 17"/>
                <a:gd name="T3" fmla="*/ 0 h 17"/>
                <a:gd name="T4" fmla="*/ 16 w 17"/>
                <a:gd name="T5" fmla="*/ 5 h 17"/>
                <a:gd name="T6" fmla="*/ 10 w 17"/>
                <a:gd name="T7" fmla="*/ 16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6" y="0"/>
                  </a:lnTo>
                  <a:lnTo>
                    <a:pt x="16" y="5"/>
                  </a:lnTo>
                  <a:lnTo>
                    <a:pt x="10" y="16"/>
                  </a:lnTo>
                  <a:lnTo>
                    <a:pt x="0" y="1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50" name="Freeform 335"/>
            <p:cNvSpPr>
              <a:spLocks/>
            </p:cNvSpPr>
            <p:nvPr/>
          </p:nvSpPr>
          <p:spPr bwMode="auto">
            <a:xfrm>
              <a:off x="1875" y="2644"/>
              <a:ext cx="17" cy="17"/>
            </a:xfrm>
            <a:custGeom>
              <a:avLst/>
              <a:gdLst>
                <a:gd name="T0" fmla="*/ 0 w 17"/>
                <a:gd name="T1" fmla="*/ 11 h 17"/>
                <a:gd name="T2" fmla="*/ 5 w 17"/>
                <a:gd name="T3" fmla="*/ 0 h 17"/>
                <a:gd name="T4" fmla="*/ 16 w 17"/>
                <a:gd name="T5" fmla="*/ 5 h 17"/>
                <a:gd name="T6" fmla="*/ 10 w 17"/>
                <a:gd name="T7" fmla="*/ 16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5" y="0"/>
                  </a:lnTo>
                  <a:lnTo>
                    <a:pt x="16" y="5"/>
                  </a:lnTo>
                  <a:lnTo>
                    <a:pt x="10" y="16"/>
                  </a:lnTo>
                  <a:lnTo>
                    <a:pt x="0" y="1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51" name="Freeform 336"/>
            <p:cNvSpPr>
              <a:spLocks/>
            </p:cNvSpPr>
            <p:nvPr/>
          </p:nvSpPr>
          <p:spPr bwMode="auto">
            <a:xfrm>
              <a:off x="1880" y="2634"/>
              <a:ext cx="17" cy="17"/>
            </a:xfrm>
            <a:custGeom>
              <a:avLst/>
              <a:gdLst>
                <a:gd name="T0" fmla="*/ 0 w 17"/>
                <a:gd name="T1" fmla="*/ 10 h 17"/>
                <a:gd name="T2" fmla="*/ 5 w 17"/>
                <a:gd name="T3" fmla="*/ 0 h 17"/>
                <a:gd name="T4" fmla="*/ 16 w 17"/>
                <a:gd name="T5" fmla="*/ 4 h 17"/>
                <a:gd name="T6" fmla="*/ 10 w 17"/>
                <a:gd name="T7" fmla="*/ 16 h 17"/>
                <a:gd name="T8" fmla="*/ 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5" y="0"/>
                  </a:lnTo>
                  <a:lnTo>
                    <a:pt x="16" y="4"/>
                  </a:lnTo>
                  <a:lnTo>
                    <a:pt x="10" y="16"/>
                  </a:lnTo>
                  <a:lnTo>
                    <a:pt x="0" y="1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52" name="Freeform 337"/>
            <p:cNvSpPr>
              <a:spLocks/>
            </p:cNvSpPr>
            <p:nvPr/>
          </p:nvSpPr>
          <p:spPr bwMode="auto">
            <a:xfrm>
              <a:off x="1885" y="2623"/>
              <a:ext cx="17" cy="17"/>
            </a:xfrm>
            <a:custGeom>
              <a:avLst/>
              <a:gdLst>
                <a:gd name="T0" fmla="*/ 0 w 17"/>
                <a:gd name="T1" fmla="*/ 11 h 17"/>
                <a:gd name="T2" fmla="*/ 4 w 17"/>
                <a:gd name="T3" fmla="*/ 0 h 17"/>
                <a:gd name="T4" fmla="*/ 16 w 17"/>
                <a:gd name="T5" fmla="*/ 4 h 17"/>
                <a:gd name="T6" fmla="*/ 11 w 17"/>
                <a:gd name="T7" fmla="*/ 16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4" y="0"/>
                  </a:lnTo>
                  <a:lnTo>
                    <a:pt x="16" y="4"/>
                  </a:lnTo>
                  <a:lnTo>
                    <a:pt x="11" y="16"/>
                  </a:lnTo>
                  <a:lnTo>
                    <a:pt x="0" y="1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53" name="Freeform 338"/>
            <p:cNvSpPr>
              <a:spLocks/>
            </p:cNvSpPr>
            <p:nvPr/>
          </p:nvSpPr>
          <p:spPr bwMode="auto">
            <a:xfrm>
              <a:off x="1889" y="2612"/>
              <a:ext cx="17" cy="17"/>
            </a:xfrm>
            <a:custGeom>
              <a:avLst/>
              <a:gdLst>
                <a:gd name="T0" fmla="*/ 0 w 17"/>
                <a:gd name="T1" fmla="*/ 11 h 17"/>
                <a:gd name="T2" fmla="*/ 4 w 17"/>
                <a:gd name="T3" fmla="*/ 0 h 17"/>
                <a:gd name="T4" fmla="*/ 16 w 17"/>
                <a:gd name="T5" fmla="*/ 4 h 17"/>
                <a:gd name="T6" fmla="*/ 11 w 17"/>
                <a:gd name="T7" fmla="*/ 16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4" y="0"/>
                  </a:lnTo>
                  <a:lnTo>
                    <a:pt x="16" y="4"/>
                  </a:lnTo>
                  <a:lnTo>
                    <a:pt x="11" y="16"/>
                  </a:lnTo>
                  <a:lnTo>
                    <a:pt x="0" y="1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54" name="Freeform 339"/>
            <p:cNvSpPr>
              <a:spLocks/>
            </p:cNvSpPr>
            <p:nvPr/>
          </p:nvSpPr>
          <p:spPr bwMode="auto">
            <a:xfrm>
              <a:off x="1893" y="2602"/>
              <a:ext cx="17" cy="17"/>
            </a:xfrm>
            <a:custGeom>
              <a:avLst/>
              <a:gdLst>
                <a:gd name="T0" fmla="*/ 0 w 17"/>
                <a:gd name="T1" fmla="*/ 11 h 17"/>
                <a:gd name="T2" fmla="*/ 3 w 17"/>
                <a:gd name="T3" fmla="*/ 0 h 17"/>
                <a:gd name="T4" fmla="*/ 16 w 17"/>
                <a:gd name="T5" fmla="*/ 4 h 17"/>
                <a:gd name="T6" fmla="*/ 11 w 17"/>
                <a:gd name="T7" fmla="*/ 16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3" y="0"/>
                  </a:lnTo>
                  <a:lnTo>
                    <a:pt x="16" y="4"/>
                  </a:lnTo>
                  <a:lnTo>
                    <a:pt x="11" y="16"/>
                  </a:lnTo>
                  <a:lnTo>
                    <a:pt x="0" y="1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55" name="Freeform 340"/>
            <p:cNvSpPr>
              <a:spLocks/>
            </p:cNvSpPr>
            <p:nvPr/>
          </p:nvSpPr>
          <p:spPr bwMode="auto">
            <a:xfrm>
              <a:off x="1896" y="2592"/>
              <a:ext cx="17" cy="17"/>
            </a:xfrm>
            <a:custGeom>
              <a:avLst/>
              <a:gdLst>
                <a:gd name="T0" fmla="*/ 0 w 17"/>
                <a:gd name="T1" fmla="*/ 11 h 17"/>
                <a:gd name="T2" fmla="*/ 4 w 17"/>
                <a:gd name="T3" fmla="*/ 0 h 17"/>
                <a:gd name="T4" fmla="*/ 16 w 17"/>
                <a:gd name="T5" fmla="*/ 3 h 17"/>
                <a:gd name="T6" fmla="*/ 13 w 17"/>
                <a:gd name="T7" fmla="*/ 16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4" y="0"/>
                  </a:lnTo>
                  <a:lnTo>
                    <a:pt x="16" y="3"/>
                  </a:lnTo>
                  <a:lnTo>
                    <a:pt x="13" y="16"/>
                  </a:lnTo>
                  <a:lnTo>
                    <a:pt x="0" y="1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56" name="Freeform 341"/>
            <p:cNvSpPr>
              <a:spLocks/>
            </p:cNvSpPr>
            <p:nvPr/>
          </p:nvSpPr>
          <p:spPr bwMode="auto">
            <a:xfrm>
              <a:off x="1900" y="2583"/>
              <a:ext cx="17" cy="17"/>
            </a:xfrm>
            <a:custGeom>
              <a:avLst/>
              <a:gdLst>
                <a:gd name="T0" fmla="*/ 0 w 17"/>
                <a:gd name="T1" fmla="*/ 12 h 17"/>
                <a:gd name="T2" fmla="*/ 2 w 17"/>
                <a:gd name="T3" fmla="*/ 0 h 17"/>
                <a:gd name="T4" fmla="*/ 16 w 17"/>
                <a:gd name="T5" fmla="*/ 4 h 17"/>
                <a:gd name="T6" fmla="*/ 12 w 17"/>
                <a:gd name="T7" fmla="*/ 16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2" y="0"/>
                  </a:lnTo>
                  <a:lnTo>
                    <a:pt x="16" y="4"/>
                  </a:lnTo>
                  <a:lnTo>
                    <a:pt x="12" y="16"/>
                  </a:lnTo>
                  <a:lnTo>
                    <a:pt x="0" y="1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57" name="Freeform 342"/>
            <p:cNvSpPr>
              <a:spLocks/>
            </p:cNvSpPr>
            <p:nvPr/>
          </p:nvSpPr>
          <p:spPr bwMode="auto">
            <a:xfrm>
              <a:off x="1902" y="2575"/>
              <a:ext cx="17" cy="17"/>
            </a:xfrm>
            <a:custGeom>
              <a:avLst/>
              <a:gdLst>
                <a:gd name="T0" fmla="*/ 0 w 17"/>
                <a:gd name="T1" fmla="*/ 11 h 17"/>
                <a:gd name="T2" fmla="*/ 2 w 17"/>
                <a:gd name="T3" fmla="*/ 0 h 17"/>
                <a:gd name="T4" fmla="*/ 16 w 17"/>
                <a:gd name="T5" fmla="*/ 2 h 17"/>
                <a:gd name="T6" fmla="*/ 12 w 17"/>
                <a:gd name="T7" fmla="*/ 16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2" y="0"/>
                  </a:lnTo>
                  <a:lnTo>
                    <a:pt x="16" y="2"/>
                  </a:lnTo>
                  <a:lnTo>
                    <a:pt x="12" y="16"/>
                  </a:lnTo>
                  <a:lnTo>
                    <a:pt x="0" y="1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58" name="Freeform 343"/>
            <p:cNvSpPr>
              <a:spLocks/>
            </p:cNvSpPr>
            <p:nvPr/>
          </p:nvSpPr>
          <p:spPr bwMode="auto">
            <a:xfrm>
              <a:off x="1904" y="2567"/>
              <a:ext cx="17" cy="17"/>
            </a:xfrm>
            <a:custGeom>
              <a:avLst/>
              <a:gdLst>
                <a:gd name="T0" fmla="*/ 0 w 17"/>
                <a:gd name="T1" fmla="*/ 12 h 17"/>
                <a:gd name="T2" fmla="*/ 2 w 17"/>
                <a:gd name="T3" fmla="*/ 0 h 17"/>
                <a:gd name="T4" fmla="*/ 16 w 17"/>
                <a:gd name="T5" fmla="*/ 1 h 17"/>
                <a:gd name="T6" fmla="*/ 16 w 17"/>
                <a:gd name="T7" fmla="*/ 16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2" y="0"/>
                  </a:lnTo>
                  <a:lnTo>
                    <a:pt x="16" y="1"/>
                  </a:lnTo>
                  <a:lnTo>
                    <a:pt x="16" y="16"/>
                  </a:lnTo>
                  <a:lnTo>
                    <a:pt x="0" y="1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59" name="Freeform 344"/>
            <p:cNvSpPr>
              <a:spLocks/>
            </p:cNvSpPr>
            <p:nvPr/>
          </p:nvSpPr>
          <p:spPr bwMode="auto">
            <a:xfrm>
              <a:off x="1906" y="2559"/>
              <a:ext cx="17" cy="17"/>
            </a:xfrm>
            <a:custGeom>
              <a:avLst/>
              <a:gdLst>
                <a:gd name="T0" fmla="*/ 0 w 17"/>
                <a:gd name="T1" fmla="*/ 14 h 17"/>
                <a:gd name="T2" fmla="*/ 1 w 17"/>
                <a:gd name="T3" fmla="*/ 0 h 17"/>
                <a:gd name="T4" fmla="*/ 16 w 17"/>
                <a:gd name="T5" fmla="*/ 1 h 17"/>
                <a:gd name="T6" fmla="*/ 13 w 17"/>
                <a:gd name="T7" fmla="*/ 16 h 17"/>
                <a:gd name="T8" fmla="*/ 0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4"/>
                  </a:moveTo>
                  <a:lnTo>
                    <a:pt x="1" y="0"/>
                  </a:lnTo>
                  <a:lnTo>
                    <a:pt x="16" y="1"/>
                  </a:lnTo>
                  <a:lnTo>
                    <a:pt x="13" y="16"/>
                  </a:lnTo>
                  <a:lnTo>
                    <a:pt x="0" y="1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60" name="Freeform 345"/>
            <p:cNvSpPr>
              <a:spLocks/>
            </p:cNvSpPr>
            <p:nvPr/>
          </p:nvSpPr>
          <p:spPr bwMode="auto">
            <a:xfrm>
              <a:off x="1907" y="2551"/>
              <a:ext cx="17" cy="17"/>
            </a:xfrm>
            <a:custGeom>
              <a:avLst/>
              <a:gdLst>
                <a:gd name="T0" fmla="*/ 0 w 17"/>
                <a:gd name="T1" fmla="*/ 14 h 17"/>
                <a:gd name="T2" fmla="*/ 1 w 17"/>
                <a:gd name="T3" fmla="*/ 0 h 17"/>
                <a:gd name="T4" fmla="*/ 16 w 17"/>
                <a:gd name="T5" fmla="*/ 1 h 17"/>
                <a:gd name="T6" fmla="*/ 14 w 17"/>
                <a:gd name="T7" fmla="*/ 16 h 17"/>
                <a:gd name="T8" fmla="*/ 0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4"/>
                  </a:moveTo>
                  <a:lnTo>
                    <a:pt x="1" y="0"/>
                  </a:lnTo>
                  <a:lnTo>
                    <a:pt x="16" y="1"/>
                  </a:lnTo>
                  <a:lnTo>
                    <a:pt x="14" y="16"/>
                  </a:lnTo>
                  <a:lnTo>
                    <a:pt x="0" y="1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61" name="Freeform 346"/>
            <p:cNvSpPr>
              <a:spLocks/>
            </p:cNvSpPr>
            <p:nvPr/>
          </p:nvSpPr>
          <p:spPr bwMode="auto">
            <a:xfrm>
              <a:off x="1908" y="2543"/>
              <a:ext cx="17" cy="17"/>
            </a:xfrm>
            <a:custGeom>
              <a:avLst/>
              <a:gdLst>
                <a:gd name="T0" fmla="*/ 0 w 17"/>
                <a:gd name="T1" fmla="*/ 14 h 17"/>
                <a:gd name="T2" fmla="*/ 0 w 17"/>
                <a:gd name="T3" fmla="*/ 0 h 17"/>
                <a:gd name="T4" fmla="*/ 16 w 17"/>
                <a:gd name="T5" fmla="*/ 1 h 17"/>
                <a:gd name="T6" fmla="*/ 14 w 17"/>
                <a:gd name="T7" fmla="*/ 16 h 17"/>
                <a:gd name="T8" fmla="*/ 0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4"/>
                  </a:moveTo>
                  <a:lnTo>
                    <a:pt x="0" y="0"/>
                  </a:lnTo>
                  <a:lnTo>
                    <a:pt x="16" y="1"/>
                  </a:lnTo>
                  <a:lnTo>
                    <a:pt x="14" y="16"/>
                  </a:lnTo>
                  <a:lnTo>
                    <a:pt x="0" y="1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62" name="Freeform 347"/>
            <p:cNvSpPr>
              <a:spLocks/>
            </p:cNvSpPr>
            <p:nvPr/>
          </p:nvSpPr>
          <p:spPr bwMode="auto">
            <a:xfrm>
              <a:off x="1908" y="2536"/>
              <a:ext cx="17" cy="17"/>
            </a:xfrm>
            <a:custGeom>
              <a:avLst/>
              <a:gdLst>
                <a:gd name="T0" fmla="*/ 0 w 17"/>
                <a:gd name="T1" fmla="*/ 14 h 17"/>
                <a:gd name="T2" fmla="*/ 1 w 17"/>
                <a:gd name="T3" fmla="*/ 0 h 17"/>
                <a:gd name="T4" fmla="*/ 16 w 17"/>
                <a:gd name="T5" fmla="*/ 0 h 17"/>
                <a:gd name="T6" fmla="*/ 16 w 17"/>
                <a:gd name="T7" fmla="*/ 16 h 17"/>
                <a:gd name="T8" fmla="*/ 0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4"/>
                  </a:moveTo>
                  <a:lnTo>
                    <a:pt x="1" y="0"/>
                  </a:lnTo>
                  <a:lnTo>
                    <a:pt x="16" y="0"/>
                  </a:lnTo>
                  <a:lnTo>
                    <a:pt x="16" y="16"/>
                  </a:lnTo>
                  <a:lnTo>
                    <a:pt x="0" y="1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63" name="Freeform 348"/>
            <p:cNvSpPr>
              <a:spLocks/>
            </p:cNvSpPr>
            <p:nvPr/>
          </p:nvSpPr>
          <p:spPr bwMode="auto">
            <a:xfrm>
              <a:off x="1909" y="2528"/>
              <a:ext cx="17" cy="17"/>
            </a:xfrm>
            <a:custGeom>
              <a:avLst/>
              <a:gdLst>
                <a:gd name="T0" fmla="*/ 0 w 17"/>
                <a:gd name="T1" fmla="*/ 16 h 17"/>
                <a:gd name="T2" fmla="*/ 0 w 17"/>
                <a:gd name="T3" fmla="*/ 0 h 17"/>
                <a:gd name="T4" fmla="*/ 16 w 17"/>
                <a:gd name="T5" fmla="*/ 2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2"/>
                  </a:lnTo>
                  <a:lnTo>
                    <a:pt x="16" y="16"/>
                  </a:lnTo>
                  <a:lnTo>
                    <a:pt x="0"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64" name="Freeform 349"/>
            <p:cNvSpPr>
              <a:spLocks/>
            </p:cNvSpPr>
            <p:nvPr/>
          </p:nvSpPr>
          <p:spPr bwMode="auto">
            <a:xfrm>
              <a:off x="1909" y="2521"/>
              <a:ext cx="17" cy="17"/>
            </a:xfrm>
            <a:custGeom>
              <a:avLst/>
              <a:gdLst>
                <a:gd name="T0" fmla="*/ 0 w 17"/>
                <a:gd name="T1" fmla="*/ 14 h 17"/>
                <a:gd name="T2" fmla="*/ 0 w 17"/>
                <a:gd name="T3" fmla="*/ 2 h 17"/>
                <a:gd name="T4" fmla="*/ 16 w 17"/>
                <a:gd name="T5" fmla="*/ 0 h 17"/>
                <a:gd name="T6" fmla="*/ 16 w 17"/>
                <a:gd name="T7" fmla="*/ 16 h 17"/>
                <a:gd name="T8" fmla="*/ 0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4"/>
                  </a:moveTo>
                  <a:lnTo>
                    <a:pt x="0" y="2"/>
                  </a:lnTo>
                  <a:lnTo>
                    <a:pt x="16" y="0"/>
                  </a:lnTo>
                  <a:lnTo>
                    <a:pt x="16" y="16"/>
                  </a:lnTo>
                  <a:lnTo>
                    <a:pt x="0" y="1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65" name="Freeform 350"/>
            <p:cNvSpPr>
              <a:spLocks/>
            </p:cNvSpPr>
            <p:nvPr/>
          </p:nvSpPr>
          <p:spPr bwMode="auto">
            <a:xfrm>
              <a:off x="1908" y="2514"/>
              <a:ext cx="17" cy="17"/>
            </a:xfrm>
            <a:custGeom>
              <a:avLst/>
              <a:gdLst>
                <a:gd name="T0" fmla="*/ 1 w 17"/>
                <a:gd name="T1" fmla="*/ 16 h 17"/>
                <a:gd name="T2" fmla="*/ 0 w 17"/>
                <a:gd name="T3" fmla="*/ 2 h 17"/>
                <a:gd name="T4" fmla="*/ 16 w 17"/>
                <a:gd name="T5" fmla="*/ 0 h 17"/>
                <a:gd name="T6" fmla="*/ 16 w 17"/>
                <a:gd name="T7" fmla="*/ 14 h 17"/>
                <a:gd name="T8" fmla="*/ 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2"/>
                  </a:lnTo>
                  <a:lnTo>
                    <a:pt x="16" y="0"/>
                  </a:lnTo>
                  <a:lnTo>
                    <a:pt x="16" y="14"/>
                  </a:lnTo>
                  <a:lnTo>
                    <a:pt x="1"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66" name="Freeform 351"/>
            <p:cNvSpPr>
              <a:spLocks/>
            </p:cNvSpPr>
            <p:nvPr/>
          </p:nvSpPr>
          <p:spPr bwMode="auto">
            <a:xfrm>
              <a:off x="1908" y="2507"/>
              <a:ext cx="17" cy="17"/>
            </a:xfrm>
            <a:custGeom>
              <a:avLst/>
              <a:gdLst>
                <a:gd name="T0" fmla="*/ 0 w 17"/>
                <a:gd name="T1" fmla="*/ 16 h 17"/>
                <a:gd name="T2" fmla="*/ 0 w 17"/>
                <a:gd name="T3" fmla="*/ 0 h 17"/>
                <a:gd name="T4" fmla="*/ 16 w 17"/>
                <a:gd name="T5" fmla="*/ 0 h 17"/>
                <a:gd name="T6" fmla="*/ 16 w 17"/>
                <a:gd name="T7" fmla="*/ 14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4"/>
                  </a:lnTo>
                  <a:lnTo>
                    <a:pt x="0"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67" name="Freeform 352"/>
            <p:cNvSpPr>
              <a:spLocks/>
            </p:cNvSpPr>
            <p:nvPr/>
          </p:nvSpPr>
          <p:spPr bwMode="auto">
            <a:xfrm>
              <a:off x="1908" y="2499"/>
              <a:ext cx="17" cy="17"/>
            </a:xfrm>
            <a:custGeom>
              <a:avLst/>
              <a:gdLst>
                <a:gd name="T0" fmla="*/ 0 w 17"/>
                <a:gd name="T1" fmla="*/ 16 h 17"/>
                <a:gd name="T2" fmla="*/ 0 w 17"/>
                <a:gd name="T3" fmla="*/ 2 h 17"/>
                <a:gd name="T4" fmla="*/ 14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2"/>
                  </a:lnTo>
                  <a:lnTo>
                    <a:pt x="14" y="0"/>
                  </a:lnTo>
                  <a:lnTo>
                    <a:pt x="16" y="16"/>
                  </a:lnTo>
                  <a:lnTo>
                    <a:pt x="0"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68" name="Freeform 353"/>
            <p:cNvSpPr>
              <a:spLocks/>
            </p:cNvSpPr>
            <p:nvPr/>
          </p:nvSpPr>
          <p:spPr bwMode="auto">
            <a:xfrm>
              <a:off x="1907" y="2492"/>
              <a:ext cx="17" cy="17"/>
            </a:xfrm>
            <a:custGeom>
              <a:avLst/>
              <a:gdLst>
                <a:gd name="T0" fmla="*/ 1 w 17"/>
                <a:gd name="T1" fmla="*/ 16 h 17"/>
                <a:gd name="T2" fmla="*/ 0 w 17"/>
                <a:gd name="T3" fmla="*/ 4 h 17"/>
                <a:gd name="T4" fmla="*/ 16 w 17"/>
                <a:gd name="T5" fmla="*/ 0 h 17"/>
                <a:gd name="T6" fmla="*/ 16 w 17"/>
                <a:gd name="T7" fmla="*/ 14 h 17"/>
                <a:gd name="T8" fmla="*/ 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4"/>
                  </a:lnTo>
                  <a:lnTo>
                    <a:pt x="16" y="0"/>
                  </a:lnTo>
                  <a:lnTo>
                    <a:pt x="16" y="14"/>
                  </a:lnTo>
                  <a:lnTo>
                    <a:pt x="1"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69" name="Freeform 354"/>
            <p:cNvSpPr>
              <a:spLocks/>
            </p:cNvSpPr>
            <p:nvPr/>
          </p:nvSpPr>
          <p:spPr bwMode="auto">
            <a:xfrm>
              <a:off x="1906" y="2486"/>
              <a:ext cx="17" cy="17"/>
            </a:xfrm>
            <a:custGeom>
              <a:avLst/>
              <a:gdLst>
                <a:gd name="T0" fmla="*/ 1 w 17"/>
                <a:gd name="T1" fmla="*/ 16 h 17"/>
                <a:gd name="T2" fmla="*/ 0 w 17"/>
                <a:gd name="T3" fmla="*/ 2 h 17"/>
                <a:gd name="T4" fmla="*/ 14 w 17"/>
                <a:gd name="T5" fmla="*/ 0 h 17"/>
                <a:gd name="T6" fmla="*/ 16 w 17"/>
                <a:gd name="T7" fmla="*/ 12 h 17"/>
                <a:gd name="T8" fmla="*/ 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2"/>
                  </a:lnTo>
                  <a:lnTo>
                    <a:pt x="14" y="0"/>
                  </a:lnTo>
                  <a:lnTo>
                    <a:pt x="16" y="12"/>
                  </a:lnTo>
                  <a:lnTo>
                    <a:pt x="1"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70" name="Freeform 355"/>
            <p:cNvSpPr>
              <a:spLocks/>
            </p:cNvSpPr>
            <p:nvPr/>
          </p:nvSpPr>
          <p:spPr bwMode="auto">
            <a:xfrm>
              <a:off x="1906" y="2479"/>
              <a:ext cx="17" cy="17"/>
            </a:xfrm>
            <a:custGeom>
              <a:avLst/>
              <a:gdLst>
                <a:gd name="T0" fmla="*/ 0 w 17"/>
                <a:gd name="T1" fmla="*/ 16 h 17"/>
                <a:gd name="T2" fmla="*/ 0 w 17"/>
                <a:gd name="T3" fmla="*/ 2 h 17"/>
                <a:gd name="T4" fmla="*/ 14 w 17"/>
                <a:gd name="T5" fmla="*/ 0 h 17"/>
                <a:gd name="T6" fmla="*/ 16 w 17"/>
                <a:gd name="T7" fmla="*/ 14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2"/>
                  </a:lnTo>
                  <a:lnTo>
                    <a:pt x="14" y="0"/>
                  </a:lnTo>
                  <a:lnTo>
                    <a:pt x="16" y="14"/>
                  </a:lnTo>
                  <a:lnTo>
                    <a:pt x="0"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71" name="Freeform 356"/>
            <p:cNvSpPr>
              <a:spLocks/>
            </p:cNvSpPr>
            <p:nvPr/>
          </p:nvSpPr>
          <p:spPr bwMode="auto">
            <a:xfrm>
              <a:off x="1905" y="2473"/>
              <a:ext cx="17" cy="17"/>
            </a:xfrm>
            <a:custGeom>
              <a:avLst/>
              <a:gdLst>
                <a:gd name="T0" fmla="*/ 1 w 17"/>
                <a:gd name="T1" fmla="*/ 16 h 17"/>
                <a:gd name="T2" fmla="*/ 0 w 17"/>
                <a:gd name="T3" fmla="*/ 2 h 17"/>
                <a:gd name="T4" fmla="*/ 14 w 17"/>
                <a:gd name="T5" fmla="*/ 0 h 17"/>
                <a:gd name="T6" fmla="*/ 16 w 17"/>
                <a:gd name="T7" fmla="*/ 13 h 17"/>
                <a:gd name="T8" fmla="*/ 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2"/>
                  </a:lnTo>
                  <a:lnTo>
                    <a:pt x="14" y="0"/>
                  </a:lnTo>
                  <a:lnTo>
                    <a:pt x="16" y="13"/>
                  </a:lnTo>
                  <a:lnTo>
                    <a:pt x="1"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72" name="Freeform 357"/>
            <p:cNvSpPr>
              <a:spLocks/>
            </p:cNvSpPr>
            <p:nvPr/>
          </p:nvSpPr>
          <p:spPr bwMode="auto">
            <a:xfrm>
              <a:off x="1905" y="2467"/>
              <a:ext cx="17" cy="17"/>
            </a:xfrm>
            <a:custGeom>
              <a:avLst/>
              <a:gdLst>
                <a:gd name="T0" fmla="*/ 0 w 17"/>
                <a:gd name="T1" fmla="*/ 16 h 17"/>
                <a:gd name="T2" fmla="*/ 0 w 17"/>
                <a:gd name="T3" fmla="*/ 2 h 17"/>
                <a:gd name="T4" fmla="*/ 16 w 17"/>
                <a:gd name="T5" fmla="*/ 0 h 17"/>
                <a:gd name="T6" fmla="*/ 16 w 17"/>
                <a:gd name="T7" fmla="*/ 13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2"/>
                  </a:lnTo>
                  <a:lnTo>
                    <a:pt x="16" y="0"/>
                  </a:lnTo>
                  <a:lnTo>
                    <a:pt x="16" y="13"/>
                  </a:lnTo>
                  <a:lnTo>
                    <a:pt x="0"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73" name="Freeform 358"/>
            <p:cNvSpPr>
              <a:spLocks/>
            </p:cNvSpPr>
            <p:nvPr/>
          </p:nvSpPr>
          <p:spPr bwMode="auto">
            <a:xfrm>
              <a:off x="1904" y="2461"/>
              <a:ext cx="17" cy="17"/>
            </a:xfrm>
            <a:custGeom>
              <a:avLst/>
              <a:gdLst>
                <a:gd name="T0" fmla="*/ 1 w 17"/>
                <a:gd name="T1" fmla="*/ 16 h 17"/>
                <a:gd name="T2" fmla="*/ 0 w 17"/>
                <a:gd name="T3" fmla="*/ 2 h 17"/>
                <a:gd name="T4" fmla="*/ 16 w 17"/>
                <a:gd name="T5" fmla="*/ 0 h 17"/>
                <a:gd name="T6" fmla="*/ 16 w 17"/>
                <a:gd name="T7" fmla="*/ 13 h 17"/>
                <a:gd name="T8" fmla="*/ 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2"/>
                  </a:lnTo>
                  <a:lnTo>
                    <a:pt x="16" y="0"/>
                  </a:lnTo>
                  <a:lnTo>
                    <a:pt x="16" y="13"/>
                  </a:lnTo>
                  <a:lnTo>
                    <a:pt x="1"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74" name="Freeform 359"/>
            <p:cNvSpPr>
              <a:spLocks/>
            </p:cNvSpPr>
            <p:nvPr/>
          </p:nvSpPr>
          <p:spPr bwMode="auto">
            <a:xfrm>
              <a:off x="1904" y="2456"/>
              <a:ext cx="17" cy="17"/>
            </a:xfrm>
            <a:custGeom>
              <a:avLst/>
              <a:gdLst>
                <a:gd name="T0" fmla="*/ 0 w 17"/>
                <a:gd name="T1" fmla="*/ 16 h 17"/>
                <a:gd name="T2" fmla="*/ 0 w 17"/>
                <a:gd name="T3" fmla="*/ 2 h 17"/>
                <a:gd name="T4" fmla="*/ 16 w 17"/>
                <a:gd name="T5" fmla="*/ 0 h 17"/>
                <a:gd name="T6" fmla="*/ 16 w 17"/>
                <a:gd name="T7" fmla="*/ 13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2"/>
                  </a:lnTo>
                  <a:lnTo>
                    <a:pt x="16" y="0"/>
                  </a:lnTo>
                  <a:lnTo>
                    <a:pt x="16" y="13"/>
                  </a:lnTo>
                  <a:lnTo>
                    <a:pt x="0"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75" name="Freeform 360"/>
            <p:cNvSpPr>
              <a:spLocks/>
            </p:cNvSpPr>
            <p:nvPr/>
          </p:nvSpPr>
          <p:spPr bwMode="auto">
            <a:xfrm>
              <a:off x="1904" y="2451"/>
              <a:ext cx="17" cy="17"/>
            </a:xfrm>
            <a:custGeom>
              <a:avLst/>
              <a:gdLst>
                <a:gd name="T0" fmla="*/ 0 w 17"/>
                <a:gd name="T1" fmla="*/ 16 h 17"/>
                <a:gd name="T2" fmla="*/ 0 w 17"/>
                <a:gd name="T3" fmla="*/ 0 h 17"/>
                <a:gd name="T4" fmla="*/ 14 w 17"/>
                <a:gd name="T5" fmla="*/ 0 h 17"/>
                <a:gd name="T6" fmla="*/ 16 w 17"/>
                <a:gd name="T7" fmla="*/ 13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4" y="0"/>
                  </a:lnTo>
                  <a:lnTo>
                    <a:pt x="16" y="13"/>
                  </a:lnTo>
                  <a:lnTo>
                    <a:pt x="0"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76" name="Freeform 361"/>
            <p:cNvSpPr>
              <a:spLocks/>
            </p:cNvSpPr>
            <p:nvPr/>
          </p:nvSpPr>
          <p:spPr bwMode="auto">
            <a:xfrm>
              <a:off x="1903" y="2446"/>
              <a:ext cx="17" cy="17"/>
            </a:xfrm>
            <a:custGeom>
              <a:avLst/>
              <a:gdLst>
                <a:gd name="T0" fmla="*/ 1 w 17"/>
                <a:gd name="T1" fmla="*/ 16 h 17"/>
                <a:gd name="T2" fmla="*/ 0 w 17"/>
                <a:gd name="T3" fmla="*/ 3 h 17"/>
                <a:gd name="T4" fmla="*/ 16 w 17"/>
                <a:gd name="T5" fmla="*/ 0 h 17"/>
                <a:gd name="T6" fmla="*/ 16 w 17"/>
                <a:gd name="T7" fmla="*/ 16 h 17"/>
                <a:gd name="T8" fmla="*/ 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3"/>
                  </a:lnTo>
                  <a:lnTo>
                    <a:pt x="16" y="0"/>
                  </a:lnTo>
                  <a:lnTo>
                    <a:pt x="16" y="16"/>
                  </a:lnTo>
                  <a:lnTo>
                    <a:pt x="1"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77" name="Freeform 362"/>
            <p:cNvSpPr>
              <a:spLocks/>
            </p:cNvSpPr>
            <p:nvPr/>
          </p:nvSpPr>
          <p:spPr bwMode="auto">
            <a:xfrm>
              <a:off x="1903" y="2441"/>
              <a:ext cx="17" cy="17"/>
            </a:xfrm>
            <a:custGeom>
              <a:avLst/>
              <a:gdLst>
                <a:gd name="T0" fmla="*/ 0 w 17"/>
                <a:gd name="T1" fmla="*/ 16 h 17"/>
                <a:gd name="T2" fmla="*/ 0 w 17"/>
                <a:gd name="T3" fmla="*/ 5 h 17"/>
                <a:gd name="T4" fmla="*/ 16 w 17"/>
                <a:gd name="T5" fmla="*/ 0 h 17"/>
                <a:gd name="T6" fmla="*/ 16 w 17"/>
                <a:gd name="T7" fmla="*/ 13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5"/>
                  </a:lnTo>
                  <a:lnTo>
                    <a:pt x="16" y="0"/>
                  </a:lnTo>
                  <a:lnTo>
                    <a:pt x="16" y="13"/>
                  </a:lnTo>
                  <a:lnTo>
                    <a:pt x="0"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78" name="Freeform 363"/>
            <p:cNvSpPr>
              <a:spLocks/>
            </p:cNvSpPr>
            <p:nvPr/>
          </p:nvSpPr>
          <p:spPr bwMode="auto">
            <a:xfrm>
              <a:off x="1903" y="2437"/>
              <a:ext cx="17" cy="17"/>
            </a:xfrm>
            <a:custGeom>
              <a:avLst/>
              <a:gdLst>
                <a:gd name="T0" fmla="*/ 0 w 17"/>
                <a:gd name="T1" fmla="*/ 16 h 17"/>
                <a:gd name="T2" fmla="*/ 0 w 17"/>
                <a:gd name="T3" fmla="*/ 2 h 17"/>
                <a:gd name="T4" fmla="*/ 16 w 17"/>
                <a:gd name="T5" fmla="*/ 0 h 17"/>
                <a:gd name="T6" fmla="*/ 16 w 17"/>
                <a:gd name="T7" fmla="*/ 1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2"/>
                  </a:lnTo>
                  <a:lnTo>
                    <a:pt x="16" y="0"/>
                  </a:lnTo>
                  <a:lnTo>
                    <a:pt x="16" y="10"/>
                  </a:lnTo>
                  <a:lnTo>
                    <a:pt x="0"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79" name="Freeform 364"/>
            <p:cNvSpPr>
              <a:spLocks/>
            </p:cNvSpPr>
            <p:nvPr/>
          </p:nvSpPr>
          <p:spPr bwMode="auto">
            <a:xfrm>
              <a:off x="1903" y="2434"/>
              <a:ext cx="17" cy="17"/>
            </a:xfrm>
            <a:custGeom>
              <a:avLst/>
              <a:gdLst>
                <a:gd name="T0" fmla="*/ 0 w 17"/>
                <a:gd name="T1" fmla="*/ 16 h 17"/>
                <a:gd name="T2" fmla="*/ 0 w 17"/>
                <a:gd name="T3" fmla="*/ 0 h 17"/>
                <a:gd name="T4" fmla="*/ 16 w 17"/>
                <a:gd name="T5" fmla="*/ 0 h 17"/>
                <a:gd name="T6" fmla="*/ 16 w 17"/>
                <a:gd name="T7" fmla="*/ 12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2"/>
                  </a:lnTo>
                  <a:lnTo>
                    <a:pt x="0"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80" name="Freeform 365"/>
            <p:cNvSpPr>
              <a:spLocks/>
            </p:cNvSpPr>
            <p:nvPr/>
          </p:nvSpPr>
          <p:spPr bwMode="auto">
            <a:xfrm>
              <a:off x="1903" y="243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81" name="Freeform 366"/>
            <p:cNvSpPr>
              <a:spLocks/>
            </p:cNvSpPr>
            <p:nvPr/>
          </p:nvSpPr>
          <p:spPr bwMode="auto">
            <a:xfrm>
              <a:off x="1903" y="2426"/>
              <a:ext cx="17" cy="17"/>
            </a:xfrm>
            <a:custGeom>
              <a:avLst/>
              <a:gdLst>
                <a:gd name="T0" fmla="*/ 0 w 17"/>
                <a:gd name="T1" fmla="*/ 16 h 17"/>
                <a:gd name="T2" fmla="*/ 0 w 17"/>
                <a:gd name="T3" fmla="*/ 0 h 17"/>
                <a:gd name="T4" fmla="*/ 16 w 17"/>
                <a:gd name="T5" fmla="*/ 4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4"/>
                  </a:lnTo>
                  <a:lnTo>
                    <a:pt x="16" y="16"/>
                  </a:lnTo>
                  <a:lnTo>
                    <a:pt x="0"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82" name="Freeform 367"/>
            <p:cNvSpPr>
              <a:spLocks/>
            </p:cNvSpPr>
            <p:nvPr/>
          </p:nvSpPr>
          <p:spPr bwMode="auto">
            <a:xfrm>
              <a:off x="1903" y="2423"/>
              <a:ext cx="17" cy="17"/>
            </a:xfrm>
            <a:custGeom>
              <a:avLst/>
              <a:gdLst>
                <a:gd name="T0" fmla="*/ 0 w 17"/>
                <a:gd name="T1" fmla="*/ 12 h 17"/>
                <a:gd name="T2" fmla="*/ 0 w 17"/>
                <a:gd name="T3" fmla="*/ 0 h 17"/>
                <a:gd name="T4" fmla="*/ 16 w 17"/>
                <a:gd name="T5" fmla="*/ 4 h 17"/>
                <a:gd name="T6" fmla="*/ 16 w 17"/>
                <a:gd name="T7" fmla="*/ 16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0" y="0"/>
                  </a:lnTo>
                  <a:lnTo>
                    <a:pt x="16" y="4"/>
                  </a:lnTo>
                  <a:lnTo>
                    <a:pt x="16" y="16"/>
                  </a:lnTo>
                  <a:lnTo>
                    <a:pt x="0" y="1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83" name="Freeform 368"/>
            <p:cNvSpPr>
              <a:spLocks/>
            </p:cNvSpPr>
            <p:nvPr/>
          </p:nvSpPr>
          <p:spPr bwMode="auto">
            <a:xfrm>
              <a:off x="1903" y="2421"/>
              <a:ext cx="17" cy="17"/>
            </a:xfrm>
            <a:custGeom>
              <a:avLst/>
              <a:gdLst>
                <a:gd name="T0" fmla="*/ 0 w 17"/>
                <a:gd name="T1" fmla="*/ 10 h 17"/>
                <a:gd name="T2" fmla="*/ 1 w 17"/>
                <a:gd name="T3" fmla="*/ 0 h 17"/>
                <a:gd name="T4" fmla="*/ 16 w 17"/>
                <a:gd name="T5" fmla="*/ 5 h 17"/>
                <a:gd name="T6" fmla="*/ 16 w 17"/>
                <a:gd name="T7" fmla="*/ 16 h 17"/>
                <a:gd name="T8" fmla="*/ 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1" y="0"/>
                  </a:lnTo>
                  <a:lnTo>
                    <a:pt x="16" y="5"/>
                  </a:lnTo>
                  <a:lnTo>
                    <a:pt x="16" y="16"/>
                  </a:lnTo>
                  <a:lnTo>
                    <a:pt x="0" y="1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84" name="Freeform 369"/>
            <p:cNvSpPr>
              <a:spLocks/>
            </p:cNvSpPr>
            <p:nvPr/>
          </p:nvSpPr>
          <p:spPr bwMode="auto">
            <a:xfrm>
              <a:off x="1904" y="2418"/>
              <a:ext cx="17" cy="17"/>
            </a:xfrm>
            <a:custGeom>
              <a:avLst/>
              <a:gdLst>
                <a:gd name="T0" fmla="*/ 0 w 17"/>
                <a:gd name="T1" fmla="*/ 12 h 17"/>
                <a:gd name="T2" fmla="*/ 0 w 17"/>
                <a:gd name="T3" fmla="*/ 0 h 17"/>
                <a:gd name="T4" fmla="*/ 16 w 17"/>
                <a:gd name="T5" fmla="*/ 8 h 17"/>
                <a:gd name="T6" fmla="*/ 16 w 17"/>
                <a:gd name="T7" fmla="*/ 16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0" y="0"/>
                  </a:lnTo>
                  <a:lnTo>
                    <a:pt x="16" y="8"/>
                  </a:lnTo>
                  <a:lnTo>
                    <a:pt x="16" y="16"/>
                  </a:lnTo>
                  <a:lnTo>
                    <a:pt x="0" y="1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85" name="Freeform 370"/>
            <p:cNvSpPr>
              <a:spLocks/>
            </p:cNvSpPr>
            <p:nvPr/>
          </p:nvSpPr>
          <p:spPr bwMode="auto">
            <a:xfrm>
              <a:off x="1904" y="2415"/>
              <a:ext cx="17" cy="17"/>
            </a:xfrm>
            <a:custGeom>
              <a:avLst/>
              <a:gdLst>
                <a:gd name="T0" fmla="*/ 0 w 17"/>
                <a:gd name="T1" fmla="*/ 9 h 17"/>
                <a:gd name="T2" fmla="*/ 0 w 17"/>
                <a:gd name="T3" fmla="*/ 0 h 17"/>
                <a:gd name="T4" fmla="*/ 16 w 17"/>
                <a:gd name="T5" fmla="*/ 9 h 17"/>
                <a:gd name="T6" fmla="*/ 14 w 17"/>
                <a:gd name="T7" fmla="*/ 16 h 17"/>
                <a:gd name="T8" fmla="*/ 0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0" y="0"/>
                  </a:lnTo>
                  <a:lnTo>
                    <a:pt x="16" y="9"/>
                  </a:lnTo>
                  <a:lnTo>
                    <a:pt x="14" y="16"/>
                  </a:lnTo>
                  <a:lnTo>
                    <a:pt x="0" y="9"/>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86" name="Freeform 371"/>
            <p:cNvSpPr>
              <a:spLocks/>
            </p:cNvSpPr>
            <p:nvPr/>
          </p:nvSpPr>
          <p:spPr bwMode="auto">
            <a:xfrm>
              <a:off x="1904" y="2412"/>
              <a:ext cx="17" cy="17"/>
            </a:xfrm>
            <a:custGeom>
              <a:avLst/>
              <a:gdLst>
                <a:gd name="T0" fmla="*/ 0 w 17"/>
                <a:gd name="T1" fmla="*/ 8 h 17"/>
                <a:gd name="T2" fmla="*/ 1 w 17"/>
                <a:gd name="T3" fmla="*/ 0 h 17"/>
                <a:gd name="T4" fmla="*/ 16 w 17"/>
                <a:gd name="T5" fmla="*/ 8 h 17"/>
                <a:gd name="T6" fmla="*/ 16 w 17"/>
                <a:gd name="T7" fmla="*/ 16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 y="0"/>
                  </a:lnTo>
                  <a:lnTo>
                    <a:pt x="16" y="8"/>
                  </a:lnTo>
                  <a:lnTo>
                    <a:pt x="16" y="16"/>
                  </a:lnTo>
                  <a:lnTo>
                    <a:pt x="0" y="8"/>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87" name="Freeform 372"/>
            <p:cNvSpPr>
              <a:spLocks/>
            </p:cNvSpPr>
            <p:nvPr/>
          </p:nvSpPr>
          <p:spPr bwMode="auto">
            <a:xfrm>
              <a:off x="1905" y="2410"/>
              <a:ext cx="17" cy="17"/>
            </a:xfrm>
            <a:custGeom>
              <a:avLst/>
              <a:gdLst>
                <a:gd name="T0" fmla="*/ 0 w 17"/>
                <a:gd name="T1" fmla="*/ 6 h 17"/>
                <a:gd name="T2" fmla="*/ 1 w 17"/>
                <a:gd name="T3" fmla="*/ 0 h 17"/>
                <a:gd name="T4" fmla="*/ 16 w 17"/>
                <a:gd name="T5" fmla="*/ 12 h 17"/>
                <a:gd name="T6" fmla="*/ 16 w 17"/>
                <a:gd name="T7" fmla="*/ 16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1" y="0"/>
                  </a:lnTo>
                  <a:lnTo>
                    <a:pt x="16" y="12"/>
                  </a:lnTo>
                  <a:lnTo>
                    <a:pt x="16" y="16"/>
                  </a:lnTo>
                  <a:lnTo>
                    <a:pt x="0" y="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88" name="Freeform 373"/>
            <p:cNvSpPr>
              <a:spLocks/>
            </p:cNvSpPr>
            <p:nvPr/>
          </p:nvSpPr>
          <p:spPr bwMode="auto">
            <a:xfrm>
              <a:off x="1906" y="2407"/>
              <a:ext cx="17" cy="17"/>
            </a:xfrm>
            <a:custGeom>
              <a:avLst/>
              <a:gdLst>
                <a:gd name="T0" fmla="*/ 0 w 17"/>
                <a:gd name="T1" fmla="*/ 6 h 17"/>
                <a:gd name="T2" fmla="*/ 1 w 17"/>
                <a:gd name="T3" fmla="*/ 0 h 17"/>
                <a:gd name="T4" fmla="*/ 16 w 17"/>
                <a:gd name="T5" fmla="*/ 9 h 17"/>
                <a:gd name="T6" fmla="*/ 14 w 17"/>
                <a:gd name="T7" fmla="*/ 16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1" y="0"/>
                  </a:lnTo>
                  <a:lnTo>
                    <a:pt x="16" y="9"/>
                  </a:lnTo>
                  <a:lnTo>
                    <a:pt x="14" y="16"/>
                  </a:lnTo>
                  <a:lnTo>
                    <a:pt x="0" y="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89" name="Freeform 374"/>
            <p:cNvSpPr>
              <a:spLocks/>
            </p:cNvSpPr>
            <p:nvPr/>
          </p:nvSpPr>
          <p:spPr bwMode="auto">
            <a:xfrm>
              <a:off x="1907" y="2405"/>
              <a:ext cx="17" cy="17"/>
            </a:xfrm>
            <a:custGeom>
              <a:avLst/>
              <a:gdLst>
                <a:gd name="T0" fmla="*/ 0 w 17"/>
                <a:gd name="T1" fmla="*/ 5 h 17"/>
                <a:gd name="T2" fmla="*/ 1 w 17"/>
                <a:gd name="T3" fmla="*/ 0 h 17"/>
                <a:gd name="T4" fmla="*/ 16 w 17"/>
                <a:gd name="T5" fmla="*/ 10 h 17"/>
                <a:gd name="T6" fmla="*/ 13 w 17"/>
                <a:gd name="T7" fmla="*/ 16 h 17"/>
                <a:gd name="T8" fmla="*/ 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1" y="0"/>
                  </a:lnTo>
                  <a:lnTo>
                    <a:pt x="16" y="10"/>
                  </a:lnTo>
                  <a:lnTo>
                    <a:pt x="13" y="16"/>
                  </a:lnTo>
                  <a:lnTo>
                    <a:pt x="0" y="5"/>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90" name="Freeform 375"/>
            <p:cNvSpPr>
              <a:spLocks/>
            </p:cNvSpPr>
            <p:nvPr/>
          </p:nvSpPr>
          <p:spPr bwMode="auto">
            <a:xfrm>
              <a:off x="1908" y="2402"/>
              <a:ext cx="17" cy="17"/>
            </a:xfrm>
            <a:custGeom>
              <a:avLst/>
              <a:gdLst>
                <a:gd name="T0" fmla="*/ 0 w 17"/>
                <a:gd name="T1" fmla="*/ 6 h 17"/>
                <a:gd name="T2" fmla="*/ 1 w 17"/>
                <a:gd name="T3" fmla="*/ 0 h 17"/>
                <a:gd name="T4" fmla="*/ 16 w 17"/>
                <a:gd name="T5" fmla="*/ 11 h 17"/>
                <a:gd name="T6" fmla="*/ 14 w 17"/>
                <a:gd name="T7" fmla="*/ 16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1" y="0"/>
                  </a:lnTo>
                  <a:lnTo>
                    <a:pt x="16" y="11"/>
                  </a:lnTo>
                  <a:lnTo>
                    <a:pt x="14" y="16"/>
                  </a:lnTo>
                  <a:lnTo>
                    <a:pt x="0" y="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91" name="Freeform 376"/>
            <p:cNvSpPr>
              <a:spLocks/>
            </p:cNvSpPr>
            <p:nvPr/>
          </p:nvSpPr>
          <p:spPr bwMode="auto">
            <a:xfrm>
              <a:off x="1909" y="2400"/>
              <a:ext cx="17" cy="17"/>
            </a:xfrm>
            <a:custGeom>
              <a:avLst/>
              <a:gdLst>
                <a:gd name="T0" fmla="*/ 0 w 17"/>
                <a:gd name="T1" fmla="*/ 4 h 17"/>
                <a:gd name="T2" fmla="*/ 1 w 17"/>
                <a:gd name="T3" fmla="*/ 0 h 17"/>
                <a:gd name="T4" fmla="*/ 16 w 17"/>
                <a:gd name="T5" fmla="*/ 9 h 17"/>
                <a:gd name="T6" fmla="*/ 16 w 17"/>
                <a:gd name="T7" fmla="*/ 16 h 17"/>
                <a:gd name="T8" fmla="*/ 0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1" y="0"/>
                  </a:lnTo>
                  <a:lnTo>
                    <a:pt x="16" y="9"/>
                  </a:lnTo>
                  <a:lnTo>
                    <a:pt x="16" y="16"/>
                  </a:lnTo>
                  <a:lnTo>
                    <a:pt x="0" y="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92" name="Freeform 377"/>
            <p:cNvSpPr>
              <a:spLocks/>
            </p:cNvSpPr>
            <p:nvPr/>
          </p:nvSpPr>
          <p:spPr bwMode="auto">
            <a:xfrm>
              <a:off x="1910" y="2397"/>
              <a:ext cx="17" cy="17"/>
            </a:xfrm>
            <a:custGeom>
              <a:avLst/>
              <a:gdLst>
                <a:gd name="T0" fmla="*/ 0 w 17"/>
                <a:gd name="T1" fmla="*/ 6 h 17"/>
                <a:gd name="T2" fmla="*/ 2 w 17"/>
                <a:gd name="T3" fmla="*/ 0 h 17"/>
                <a:gd name="T4" fmla="*/ 16 w 17"/>
                <a:gd name="T5" fmla="*/ 11 h 17"/>
                <a:gd name="T6" fmla="*/ 13 w 17"/>
                <a:gd name="T7" fmla="*/ 16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2" y="0"/>
                  </a:lnTo>
                  <a:lnTo>
                    <a:pt x="16" y="11"/>
                  </a:lnTo>
                  <a:lnTo>
                    <a:pt x="13" y="16"/>
                  </a:lnTo>
                  <a:lnTo>
                    <a:pt x="0" y="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93" name="Freeform 378"/>
            <p:cNvSpPr>
              <a:spLocks/>
            </p:cNvSpPr>
            <p:nvPr/>
          </p:nvSpPr>
          <p:spPr bwMode="auto">
            <a:xfrm>
              <a:off x="1912" y="2395"/>
              <a:ext cx="17" cy="17"/>
            </a:xfrm>
            <a:custGeom>
              <a:avLst/>
              <a:gdLst>
                <a:gd name="T0" fmla="*/ 0 w 17"/>
                <a:gd name="T1" fmla="*/ 4 h 17"/>
                <a:gd name="T2" fmla="*/ 0 w 17"/>
                <a:gd name="T3" fmla="*/ 0 h 17"/>
                <a:gd name="T4" fmla="*/ 16 w 17"/>
                <a:gd name="T5" fmla="*/ 11 h 17"/>
                <a:gd name="T6" fmla="*/ 14 w 17"/>
                <a:gd name="T7" fmla="*/ 16 h 17"/>
                <a:gd name="T8" fmla="*/ 0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0" y="0"/>
                  </a:lnTo>
                  <a:lnTo>
                    <a:pt x="16" y="11"/>
                  </a:lnTo>
                  <a:lnTo>
                    <a:pt x="14" y="16"/>
                  </a:lnTo>
                  <a:lnTo>
                    <a:pt x="0" y="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94" name="Freeform 379"/>
            <p:cNvSpPr>
              <a:spLocks/>
            </p:cNvSpPr>
            <p:nvPr/>
          </p:nvSpPr>
          <p:spPr bwMode="auto">
            <a:xfrm>
              <a:off x="1912" y="2392"/>
              <a:ext cx="17" cy="17"/>
            </a:xfrm>
            <a:custGeom>
              <a:avLst/>
              <a:gdLst>
                <a:gd name="T0" fmla="*/ 0 w 17"/>
                <a:gd name="T1" fmla="*/ 6 h 17"/>
                <a:gd name="T2" fmla="*/ 2 w 17"/>
                <a:gd name="T3" fmla="*/ 0 h 17"/>
                <a:gd name="T4" fmla="*/ 16 w 17"/>
                <a:gd name="T5" fmla="*/ 10 h 17"/>
                <a:gd name="T6" fmla="*/ 14 w 17"/>
                <a:gd name="T7" fmla="*/ 16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2" y="0"/>
                  </a:lnTo>
                  <a:lnTo>
                    <a:pt x="16" y="10"/>
                  </a:lnTo>
                  <a:lnTo>
                    <a:pt x="14" y="16"/>
                  </a:lnTo>
                  <a:lnTo>
                    <a:pt x="0" y="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95" name="Freeform 380"/>
            <p:cNvSpPr>
              <a:spLocks/>
            </p:cNvSpPr>
            <p:nvPr/>
          </p:nvSpPr>
          <p:spPr bwMode="auto">
            <a:xfrm>
              <a:off x="1913" y="2390"/>
              <a:ext cx="17" cy="17"/>
            </a:xfrm>
            <a:custGeom>
              <a:avLst/>
              <a:gdLst>
                <a:gd name="T0" fmla="*/ 0 w 17"/>
                <a:gd name="T1" fmla="*/ 4 h 17"/>
                <a:gd name="T2" fmla="*/ 2 w 17"/>
                <a:gd name="T3" fmla="*/ 0 h 17"/>
                <a:gd name="T4" fmla="*/ 16 w 17"/>
                <a:gd name="T5" fmla="*/ 9 h 17"/>
                <a:gd name="T6" fmla="*/ 14 w 17"/>
                <a:gd name="T7" fmla="*/ 16 h 17"/>
                <a:gd name="T8" fmla="*/ 0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2" y="0"/>
                  </a:lnTo>
                  <a:lnTo>
                    <a:pt x="16" y="9"/>
                  </a:lnTo>
                  <a:lnTo>
                    <a:pt x="14" y="16"/>
                  </a:lnTo>
                  <a:lnTo>
                    <a:pt x="0" y="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96" name="Freeform 381"/>
            <p:cNvSpPr>
              <a:spLocks/>
            </p:cNvSpPr>
            <p:nvPr/>
          </p:nvSpPr>
          <p:spPr bwMode="auto">
            <a:xfrm>
              <a:off x="1915" y="2386"/>
              <a:ext cx="17" cy="17"/>
            </a:xfrm>
            <a:custGeom>
              <a:avLst/>
              <a:gdLst>
                <a:gd name="T0" fmla="*/ 0 w 17"/>
                <a:gd name="T1" fmla="*/ 8 h 17"/>
                <a:gd name="T2" fmla="*/ 1 w 17"/>
                <a:gd name="T3" fmla="*/ 0 h 17"/>
                <a:gd name="T4" fmla="*/ 16 w 17"/>
                <a:gd name="T5" fmla="*/ 10 h 17"/>
                <a:gd name="T6" fmla="*/ 13 w 17"/>
                <a:gd name="T7" fmla="*/ 16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 y="0"/>
                  </a:lnTo>
                  <a:lnTo>
                    <a:pt x="16" y="10"/>
                  </a:lnTo>
                  <a:lnTo>
                    <a:pt x="13" y="16"/>
                  </a:lnTo>
                  <a:lnTo>
                    <a:pt x="0" y="8"/>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97" name="Freeform 382"/>
            <p:cNvSpPr>
              <a:spLocks/>
            </p:cNvSpPr>
            <p:nvPr/>
          </p:nvSpPr>
          <p:spPr bwMode="auto">
            <a:xfrm>
              <a:off x="1916" y="2384"/>
              <a:ext cx="17" cy="17"/>
            </a:xfrm>
            <a:custGeom>
              <a:avLst/>
              <a:gdLst>
                <a:gd name="T0" fmla="*/ 0 w 17"/>
                <a:gd name="T1" fmla="*/ 4 h 17"/>
                <a:gd name="T2" fmla="*/ 1 w 17"/>
                <a:gd name="T3" fmla="*/ 0 h 17"/>
                <a:gd name="T4" fmla="*/ 16 w 17"/>
                <a:gd name="T5" fmla="*/ 9 h 17"/>
                <a:gd name="T6" fmla="*/ 14 w 17"/>
                <a:gd name="T7" fmla="*/ 16 h 17"/>
                <a:gd name="T8" fmla="*/ 0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1" y="0"/>
                  </a:lnTo>
                  <a:lnTo>
                    <a:pt x="16" y="9"/>
                  </a:lnTo>
                  <a:lnTo>
                    <a:pt x="14" y="16"/>
                  </a:lnTo>
                  <a:lnTo>
                    <a:pt x="0" y="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98" name="Freeform 383"/>
            <p:cNvSpPr>
              <a:spLocks/>
            </p:cNvSpPr>
            <p:nvPr/>
          </p:nvSpPr>
          <p:spPr bwMode="auto">
            <a:xfrm>
              <a:off x="1917" y="2381"/>
              <a:ext cx="17" cy="17"/>
            </a:xfrm>
            <a:custGeom>
              <a:avLst/>
              <a:gdLst>
                <a:gd name="T0" fmla="*/ 0 w 17"/>
                <a:gd name="T1" fmla="*/ 6 h 17"/>
                <a:gd name="T2" fmla="*/ 2 w 17"/>
                <a:gd name="T3" fmla="*/ 0 h 17"/>
                <a:gd name="T4" fmla="*/ 16 w 17"/>
                <a:gd name="T5" fmla="*/ 9 h 17"/>
                <a:gd name="T6" fmla="*/ 14 w 17"/>
                <a:gd name="T7" fmla="*/ 16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2" y="0"/>
                  </a:lnTo>
                  <a:lnTo>
                    <a:pt x="16" y="9"/>
                  </a:lnTo>
                  <a:lnTo>
                    <a:pt x="14" y="16"/>
                  </a:lnTo>
                  <a:lnTo>
                    <a:pt x="0" y="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699" name="Freeform 384"/>
            <p:cNvSpPr>
              <a:spLocks/>
            </p:cNvSpPr>
            <p:nvPr/>
          </p:nvSpPr>
          <p:spPr bwMode="auto">
            <a:xfrm>
              <a:off x="1919" y="2378"/>
              <a:ext cx="17" cy="17"/>
            </a:xfrm>
            <a:custGeom>
              <a:avLst/>
              <a:gdLst>
                <a:gd name="T0" fmla="*/ 0 w 17"/>
                <a:gd name="T1" fmla="*/ 6 h 17"/>
                <a:gd name="T2" fmla="*/ 1 w 17"/>
                <a:gd name="T3" fmla="*/ 0 h 17"/>
                <a:gd name="T4" fmla="*/ 16 w 17"/>
                <a:gd name="T5" fmla="*/ 9 h 17"/>
                <a:gd name="T6" fmla="*/ 13 w 17"/>
                <a:gd name="T7" fmla="*/ 16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1" y="0"/>
                  </a:lnTo>
                  <a:lnTo>
                    <a:pt x="16" y="9"/>
                  </a:lnTo>
                  <a:lnTo>
                    <a:pt x="13" y="16"/>
                  </a:lnTo>
                  <a:lnTo>
                    <a:pt x="0" y="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00" name="Freeform 385"/>
            <p:cNvSpPr>
              <a:spLocks/>
            </p:cNvSpPr>
            <p:nvPr/>
          </p:nvSpPr>
          <p:spPr bwMode="auto">
            <a:xfrm>
              <a:off x="1920" y="2375"/>
              <a:ext cx="17" cy="17"/>
            </a:xfrm>
            <a:custGeom>
              <a:avLst/>
              <a:gdLst>
                <a:gd name="T0" fmla="*/ 0 w 17"/>
                <a:gd name="T1" fmla="*/ 6 h 17"/>
                <a:gd name="T2" fmla="*/ 0 w 17"/>
                <a:gd name="T3" fmla="*/ 0 h 17"/>
                <a:gd name="T4" fmla="*/ 16 w 17"/>
                <a:gd name="T5" fmla="*/ 6 h 17"/>
                <a:gd name="T6" fmla="*/ 14 w 17"/>
                <a:gd name="T7" fmla="*/ 16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0" y="0"/>
                  </a:lnTo>
                  <a:lnTo>
                    <a:pt x="16" y="6"/>
                  </a:lnTo>
                  <a:lnTo>
                    <a:pt x="14" y="16"/>
                  </a:lnTo>
                  <a:lnTo>
                    <a:pt x="0" y="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01" name="Freeform 386"/>
            <p:cNvSpPr>
              <a:spLocks/>
            </p:cNvSpPr>
            <p:nvPr/>
          </p:nvSpPr>
          <p:spPr bwMode="auto">
            <a:xfrm>
              <a:off x="1920" y="2372"/>
              <a:ext cx="17" cy="17"/>
            </a:xfrm>
            <a:custGeom>
              <a:avLst/>
              <a:gdLst>
                <a:gd name="T0" fmla="*/ 0 w 17"/>
                <a:gd name="T1" fmla="*/ 8 h 17"/>
                <a:gd name="T2" fmla="*/ 1 w 17"/>
                <a:gd name="T3" fmla="*/ 0 h 17"/>
                <a:gd name="T4" fmla="*/ 16 w 17"/>
                <a:gd name="T5" fmla="*/ 5 h 17"/>
                <a:gd name="T6" fmla="*/ 16 w 17"/>
                <a:gd name="T7" fmla="*/ 16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 y="0"/>
                  </a:lnTo>
                  <a:lnTo>
                    <a:pt x="16" y="5"/>
                  </a:lnTo>
                  <a:lnTo>
                    <a:pt x="16" y="16"/>
                  </a:lnTo>
                  <a:lnTo>
                    <a:pt x="0" y="8"/>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02" name="Freeform 387"/>
            <p:cNvSpPr>
              <a:spLocks/>
            </p:cNvSpPr>
            <p:nvPr/>
          </p:nvSpPr>
          <p:spPr bwMode="auto">
            <a:xfrm>
              <a:off x="1921" y="2369"/>
              <a:ext cx="17" cy="17"/>
            </a:xfrm>
            <a:custGeom>
              <a:avLst/>
              <a:gdLst>
                <a:gd name="T0" fmla="*/ 0 w 17"/>
                <a:gd name="T1" fmla="*/ 9 h 17"/>
                <a:gd name="T2" fmla="*/ 1 w 17"/>
                <a:gd name="T3" fmla="*/ 0 h 17"/>
                <a:gd name="T4" fmla="*/ 16 w 17"/>
                <a:gd name="T5" fmla="*/ 3 h 17"/>
                <a:gd name="T6" fmla="*/ 14 w 17"/>
                <a:gd name="T7" fmla="*/ 16 h 17"/>
                <a:gd name="T8" fmla="*/ 0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1" y="0"/>
                  </a:lnTo>
                  <a:lnTo>
                    <a:pt x="16" y="3"/>
                  </a:lnTo>
                  <a:lnTo>
                    <a:pt x="14" y="16"/>
                  </a:lnTo>
                  <a:lnTo>
                    <a:pt x="0" y="9"/>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03" name="Freeform 388"/>
            <p:cNvSpPr>
              <a:spLocks/>
            </p:cNvSpPr>
            <p:nvPr/>
          </p:nvSpPr>
          <p:spPr bwMode="auto">
            <a:xfrm>
              <a:off x="1922" y="2365"/>
              <a:ext cx="17" cy="17"/>
            </a:xfrm>
            <a:custGeom>
              <a:avLst/>
              <a:gdLst>
                <a:gd name="T0" fmla="*/ 0 w 17"/>
                <a:gd name="T1" fmla="*/ 12 h 17"/>
                <a:gd name="T2" fmla="*/ 0 w 17"/>
                <a:gd name="T3" fmla="*/ 0 h 17"/>
                <a:gd name="T4" fmla="*/ 16 w 17"/>
                <a:gd name="T5" fmla="*/ 3 h 17"/>
                <a:gd name="T6" fmla="*/ 14 w 17"/>
                <a:gd name="T7" fmla="*/ 16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0" y="0"/>
                  </a:lnTo>
                  <a:lnTo>
                    <a:pt x="16" y="3"/>
                  </a:lnTo>
                  <a:lnTo>
                    <a:pt x="14" y="16"/>
                  </a:lnTo>
                  <a:lnTo>
                    <a:pt x="0" y="1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04" name="Freeform 389"/>
            <p:cNvSpPr>
              <a:spLocks/>
            </p:cNvSpPr>
            <p:nvPr/>
          </p:nvSpPr>
          <p:spPr bwMode="auto">
            <a:xfrm>
              <a:off x="1922" y="2362"/>
              <a:ext cx="17" cy="17"/>
            </a:xfrm>
            <a:custGeom>
              <a:avLst/>
              <a:gdLst>
                <a:gd name="T0" fmla="*/ 0 w 17"/>
                <a:gd name="T1" fmla="*/ 12 h 17"/>
                <a:gd name="T2" fmla="*/ 1 w 17"/>
                <a:gd name="T3" fmla="*/ 0 h 17"/>
                <a:gd name="T4" fmla="*/ 16 w 17"/>
                <a:gd name="T5" fmla="*/ 0 h 17"/>
                <a:gd name="T6" fmla="*/ 16 w 17"/>
                <a:gd name="T7" fmla="*/ 16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1" y="0"/>
                  </a:lnTo>
                  <a:lnTo>
                    <a:pt x="16" y="0"/>
                  </a:lnTo>
                  <a:lnTo>
                    <a:pt x="16" y="16"/>
                  </a:lnTo>
                  <a:lnTo>
                    <a:pt x="0" y="1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05" name="Freeform 390"/>
            <p:cNvSpPr>
              <a:spLocks/>
            </p:cNvSpPr>
            <p:nvPr/>
          </p:nvSpPr>
          <p:spPr bwMode="auto">
            <a:xfrm>
              <a:off x="1922" y="2358"/>
              <a:ext cx="17" cy="17"/>
            </a:xfrm>
            <a:custGeom>
              <a:avLst/>
              <a:gdLst>
                <a:gd name="T0" fmla="*/ 1 w 17"/>
                <a:gd name="T1" fmla="*/ 16 h 17"/>
                <a:gd name="T2" fmla="*/ 0 w 17"/>
                <a:gd name="T3" fmla="*/ 0 h 17"/>
                <a:gd name="T4" fmla="*/ 16 w 17"/>
                <a:gd name="T5" fmla="*/ 0 h 17"/>
                <a:gd name="T6" fmla="*/ 16 w 17"/>
                <a:gd name="T7" fmla="*/ 16 h 17"/>
                <a:gd name="T8" fmla="*/ 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0"/>
                  </a:lnTo>
                  <a:lnTo>
                    <a:pt x="16" y="0"/>
                  </a:lnTo>
                  <a:lnTo>
                    <a:pt x="16" y="16"/>
                  </a:lnTo>
                  <a:lnTo>
                    <a:pt x="1"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06" name="Freeform 391"/>
            <p:cNvSpPr>
              <a:spLocks/>
            </p:cNvSpPr>
            <p:nvPr/>
          </p:nvSpPr>
          <p:spPr bwMode="auto">
            <a:xfrm>
              <a:off x="1922" y="2353"/>
              <a:ext cx="17" cy="17"/>
            </a:xfrm>
            <a:custGeom>
              <a:avLst/>
              <a:gdLst>
                <a:gd name="T0" fmla="*/ 0 w 17"/>
                <a:gd name="T1" fmla="*/ 16 h 17"/>
                <a:gd name="T2" fmla="*/ 0 w 17"/>
                <a:gd name="T3" fmla="*/ 3 h 17"/>
                <a:gd name="T4" fmla="*/ 14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3"/>
                  </a:lnTo>
                  <a:lnTo>
                    <a:pt x="14" y="0"/>
                  </a:lnTo>
                  <a:lnTo>
                    <a:pt x="16" y="16"/>
                  </a:lnTo>
                  <a:lnTo>
                    <a:pt x="0"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07" name="Freeform 392"/>
            <p:cNvSpPr>
              <a:spLocks/>
            </p:cNvSpPr>
            <p:nvPr/>
          </p:nvSpPr>
          <p:spPr bwMode="auto">
            <a:xfrm>
              <a:off x="1921" y="2349"/>
              <a:ext cx="17" cy="17"/>
            </a:xfrm>
            <a:custGeom>
              <a:avLst/>
              <a:gdLst>
                <a:gd name="T0" fmla="*/ 1 w 17"/>
                <a:gd name="T1" fmla="*/ 16 h 17"/>
                <a:gd name="T2" fmla="*/ 0 w 17"/>
                <a:gd name="T3" fmla="*/ 6 h 17"/>
                <a:gd name="T4" fmla="*/ 14 w 17"/>
                <a:gd name="T5" fmla="*/ 0 h 17"/>
                <a:gd name="T6" fmla="*/ 16 w 17"/>
                <a:gd name="T7" fmla="*/ 12 h 17"/>
                <a:gd name="T8" fmla="*/ 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6"/>
                  </a:lnTo>
                  <a:lnTo>
                    <a:pt x="14" y="0"/>
                  </a:lnTo>
                  <a:lnTo>
                    <a:pt x="16" y="12"/>
                  </a:lnTo>
                  <a:lnTo>
                    <a:pt x="1"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08" name="Freeform 393"/>
            <p:cNvSpPr>
              <a:spLocks/>
            </p:cNvSpPr>
            <p:nvPr/>
          </p:nvSpPr>
          <p:spPr bwMode="auto">
            <a:xfrm>
              <a:off x="1920" y="2344"/>
              <a:ext cx="17" cy="17"/>
            </a:xfrm>
            <a:custGeom>
              <a:avLst/>
              <a:gdLst>
                <a:gd name="T0" fmla="*/ 1 w 17"/>
                <a:gd name="T1" fmla="*/ 16 h 17"/>
                <a:gd name="T2" fmla="*/ 0 w 17"/>
                <a:gd name="T3" fmla="*/ 4 h 17"/>
                <a:gd name="T4" fmla="*/ 14 w 17"/>
                <a:gd name="T5" fmla="*/ 0 h 17"/>
                <a:gd name="T6" fmla="*/ 16 w 17"/>
                <a:gd name="T7" fmla="*/ 11 h 17"/>
                <a:gd name="T8" fmla="*/ 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4"/>
                  </a:lnTo>
                  <a:lnTo>
                    <a:pt x="14" y="0"/>
                  </a:lnTo>
                  <a:lnTo>
                    <a:pt x="16" y="11"/>
                  </a:lnTo>
                  <a:lnTo>
                    <a:pt x="1"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09" name="Freeform 394"/>
            <p:cNvSpPr>
              <a:spLocks/>
            </p:cNvSpPr>
            <p:nvPr/>
          </p:nvSpPr>
          <p:spPr bwMode="auto">
            <a:xfrm>
              <a:off x="1919" y="2339"/>
              <a:ext cx="17" cy="17"/>
            </a:xfrm>
            <a:custGeom>
              <a:avLst/>
              <a:gdLst>
                <a:gd name="T0" fmla="*/ 1 w 17"/>
                <a:gd name="T1" fmla="*/ 16 h 17"/>
                <a:gd name="T2" fmla="*/ 0 w 17"/>
                <a:gd name="T3" fmla="*/ 9 h 17"/>
                <a:gd name="T4" fmla="*/ 14 w 17"/>
                <a:gd name="T5" fmla="*/ 0 h 17"/>
                <a:gd name="T6" fmla="*/ 16 w 17"/>
                <a:gd name="T7" fmla="*/ 11 h 17"/>
                <a:gd name="T8" fmla="*/ 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9"/>
                  </a:lnTo>
                  <a:lnTo>
                    <a:pt x="14" y="0"/>
                  </a:lnTo>
                  <a:lnTo>
                    <a:pt x="16" y="11"/>
                  </a:lnTo>
                  <a:lnTo>
                    <a:pt x="1"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10" name="Freeform 395"/>
            <p:cNvSpPr>
              <a:spLocks/>
            </p:cNvSpPr>
            <p:nvPr/>
          </p:nvSpPr>
          <p:spPr bwMode="auto">
            <a:xfrm>
              <a:off x="1917" y="2334"/>
              <a:ext cx="17" cy="17"/>
            </a:xfrm>
            <a:custGeom>
              <a:avLst/>
              <a:gdLst>
                <a:gd name="T0" fmla="*/ 2 w 17"/>
                <a:gd name="T1" fmla="*/ 16 h 17"/>
                <a:gd name="T2" fmla="*/ 0 w 17"/>
                <a:gd name="T3" fmla="*/ 7 h 17"/>
                <a:gd name="T4" fmla="*/ 13 w 17"/>
                <a:gd name="T5" fmla="*/ 0 h 17"/>
                <a:gd name="T6" fmla="*/ 16 w 17"/>
                <a:gd name="T7" fmla="*/ 8 h 17"/>
                <a:gd name="T8" fmla="*/ 2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7"/>
                  </a:lnTo>
                  <a:lnTo>
                    <a:pt x="13" y="0"/>
                  </a:lnTo>
                  <a:lnTo>
                    <a:pt x="16" y="8"/>
                  </a:lnTo>
                  <a:lnTo>
                    <a:pt x="2"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11" name="Freeform 396"/>
            <p:cNvSpPr>
              <a:spLocks/>
            </p:cNvSpPr>
            <p:nvPr/>
          </p:nvSpPr>
          <p:spPr bwMode="auto">
            <a:xfrm>
              <a:off x="1916" y="2330"/>
              <a:ext cx="17" cy="17"/>
            </a:xfrm>
            <a:custGeom>
              <a:avLst/>
              <a:gdLst>
                <a:gd name="T0" fmla="*/ 1 w 17"/>
                <a:gd name="T1" fmla="*/ 16 h 17"/>
                <a:gd name="T2" fmla="*/ 0 w 17"/>
                <a:gd name="T3" fmla="*/ 8 h 17"/>
                <a:gd name="T4" fmla="*/ 12 w 17"/>
                <a:gd name="T5" fmla="*/ 0 h 17"/>
                <a:gd name="T6" fmla="*/ 16 w 17"/>
                <a:gd name="T7" fmla="*/ 8 h 17"/>
                <a:gd name="T8" fmla="*/ 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8"/>
                  </a:lnTo>
                  <a:lnTo>
                    <a:pt x="12" y="0"/>
                  </a:lnTo>
                  <a:lnTo>
                    <a:pt x="16" y="8"/>
                  </a:lnTo>
                  <a:lnTo>
                    <a:pt x="1"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12" name="Freeform 397"/>
            <p:cNvSpPr>
              <a:spLocks/>
            </p:cNvSpPr>
            <p:nvPr/>
          </p:nvSpPr>
          <p:spPr bwMode="auto">
            <a:xfrm>
              <a:off x="1912" y="2325"/>
              <a:ext cx="17" cy="17"/>
            </a:xfrm>
            <a:custGeom>
              <a:avLst/>
              <a:gdLst>
                <a:gd name="T0" fmla="*/ 4 w 17"/>
                <a:gd name="T1" fmla="*/ 16 h 17"/>
                <a:gd name="T2" fmla="*/ 0 w 17"/>
                <a:gd name="T3" fmla="*/ 8 h 17"/>
                <a:gd name="T4" fmla="*/ 13 w 17"/>
                <a:gd name="T5" fmla="*/ 0 h 17"/>
                <a:gd name="T6" fmla="*/ 16 w 17"/>
                <a:gd name="T7" fmla="*/ 8 h 17"/>
                <a:gd name="T8" fmla="*/ 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8"/>
                  </a:lnTo>
                  <a:lnTo>
                    <a:pt x="13" y="0"/>
                  </a:lnTo>
                  <a:lnTo>
                    <a:pt x="16" y="8"/>
                  </a:lnTo>
                  <a:lnTo>
                    <a:pt x="4"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13" name="Freeform 398"/>
            <p:cNvSpPr>
              <a:spLocks/>
            </p:cNvSpPr>
            <p:nvPr/>
          </p:nvSpPr>
          <p:spPr bwMode="auto">
            <a:xfrm>
              <a:off x="1910" y="2319"/>
              <a:ext cx="17" cy="17"/>
            </a:xfrm>
            <a:custGeom>
              <a:avLst/>
              <a:gdLst>
                <a:gd name="T0" fmla="*/ 2 w 17"/>
                <a:gd name="T1" fmla="*/ 16 h 17"/>
                <a:gd name="T2" fmla="*/ 0 w 17"/>
                <a:gd name="T3" fmla="*/ 10 h 17"/>
                <a:gd name="T4" fmla="*/ 12 w 17"/>
                <a:gd name="T5" fmla="*/ 0 h 17"/>
                <a:gd name="T6" fmla="*/ 16 w 17"/>
                <a:gd name="T7" fmla="*/ 8 h 17"/>
                <a:gd name="T8" fmla="*/ 2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10"/>
                  </a:lnTo>
                  <a:lnTo>
                    <a:pt x="12" y="0"/>
                  </a:lnTo>
                  <a:lnTo>
                    <a:pt x="16" y="8"/>
                  </a:lnTo>
                  <a:lnTo>
                    <a:pt x="2"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14" name="Freeform 399"/>
            <p:cNvSpPr>
              <a:spLocks/>
            </p:cNvSpPr>
            <p:nvPr/>
          </p:nvSpPr>
          <p:spPr bwMode="auto">
            <a:xfrm>
              <a:off x="1907" y="2314"/>
              <a:ext cx="17" cy="17"/>
            </a:xfrm>
            <a:custGeom>
              <a:avLst/>
              <a:gdLst>
                <a:gd name="T0" fmla="*/ 3 w 17"/>
                <a:gd name="T1" fmla="*/ 16 h 17"/>
                <a:gd name="T2" fmla="*/ 0 w 17"/>
                <a:gd name="T3" fmla="*/ 9 h 17"/>
                <a:gd name="T4" fmla="*/ 11 w 17"/>
                <a:gd name="T5" fmla="*/ 0 h 17"/>
                <a:gd name="T6" fmla="*/ 16 w 17"/>
                <a:gd name="T7" fmla="*/ 6 h 17"/>
                <a:gd name="T8" fmla="*/ 3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16"/>
                  </a:moveTo>
                  <a:lnTo>
                    <a:pt x="0" y="9"/>
                  </a:lnTo>
                  <a:lnTo>
                    <a:pt x="11" y="0"/>
                  </a:lnTo>
                  <a:lnTo>
                    <a:pt x="16" y="6"/>
                  </a:lnTo>
                  <a:lnTo>
                    <a:pt x="3"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15" name="Freeform 400"/>
            <p:cNvSpPr>
              <a:spLocks/>
            </p:cNvSpPr>
            <p:nvPr/>
          </p:nvSpPr>
          <p:spPr bwMode="auto">
            <a:xfrm>
              <a:off x="1903" y="2309"/>
              <a:ext cx="17" cy="17"/>
            </a:xfrm>
            <a:custGeom>
              <a:avLst/>
              <a:gdLst>
                <a:gd name="T0" fmla="*/ 4 w 17"/>
                <a:gd name="T1" fmla="*/ 16 h 17"/>
                <a:gd name="T2" fmla="*/ 0 w 17"/>
                <a:gd name="T3" fmla="*/ 10 h 17"/>
                <a:gd name="T4" fmla="*/ 11 w 17"/>
                <a:gd name="T5" fmla="*/ 0 h 17"/>
                <a:gd name="T6" fmla="*/ 16 w 17"/>
                <a:gd name="T7" fmla="*/ 6 h 17"/>
                <a:gd name="T8" fmla="*/ 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10"/>
                  </a:lnTo>
                  <a:lnTo>
                    <a:pt x="11" y="0"/>
                  </a:lnTo>
                  <a:lnTo>
                    <a:pt x="16" y="6"/>
                  </a:lnTo>
                  <a:lnTo>
                    <a:pt x="4"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16" name="Freeform 401"/>
            <p:cNvSpPr>
              <a:spLocks/>
            </p:cNvSpPr>
            <p:nvPr/>
          </p:nvSpPr>
          <p:spPr bwMode="auto">
            <a:xfrm>
              <a:off x="1899" y="2304"/>
              <a:ext cx="17" cy="17"/>
            </a:xfrm>
            <a:custGeom>
              <a:avLst/>
              <a:gdLst>
                <a:gd name="T0" fmla="*/ 4 w 17"/>
                <a:gd name="T1" fmla="*/ 16 h 17"/>
                <a:gd name="T2" fmla="*/ 0 w 17"/>
                <a:gd name="T3" fmla="*/ 9 h 17"/>
                <a:gd name="T4" fmla="*/ 9 w 17"/>
                <a:gd name="T5" fmla="*/ 0 h 17"/>
                <a:gd name="T6" fmla="*/ 16 w 17"/>
                <a:gd name="T7" fmla="*/ 6 h 17"/>
                <a:gd name="T8" fmla="*/ 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9"/>
                  </a:lnTo>
                  <a:lnTo>
                    <a:pt x="9" y="0"/>
                  </a:lnTo>
                  <a:lnTo>
                    <a:pt x="16" y="6"/>
                  </a:lnTo>
                  <a:lnTo>
                    <a:pt x="4"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17" name="Freeform 402"/>
            <p:cNvSpPr>
              <a:spLocks/>
            </p:cNvSpPr>
            <p:nvPr/>
          </p:nvSpPr>
          <p:spPr bwMode="auto">
            <a:xfrm>
              <a:off x="1895" y="2299"/>
              <a:ext cx="17" cy="17"/>
            </a:xfrm>
            <a:custGeom>
              <a:avLst/>
              <a:gdLst>
                <a:gd name="T0" fmla="*/ 5 w 17"/>
                <a:gd name="T1" fmla="*/ 16 h 17"/>
                <a:gd name="T2" fmla="*/ 0 w 17"/>
                <a:gd name="T3" fmla="*/ 11 h 17"/>
                <a:gd name="T4" fmla="*/ 9 w 17"/>
                <a:gd name="T5" fmla="*/ 0 h 17"/>
                <a:gd name="T6" fmla="*/ 16 w 17"/>
                <a:gd name="T7" fmla="*/ 6 h 17"/>
                <a:gd name="T8" fmla="*/ 5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0" y="11"/>
                  </a:lnTo>
                  <a:lnTo>
                    <a:pt x="9" y="0"/>
                  </a:lnTo>
                  <a:lnTo>
                    <a:pt x="16" y="6"/>
                  </a:lnTo>
                  <a:lnTo>
                    <a:pt x="5"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18" name="Freeform 403"/>
            <p:cNvSpPr>
              <a:spLocks/>
            </p:cNvSpPr>
            <p:nvPr/>
          </p:nvSpPr>
          <p:spPr bwMode="auto">
            <a:xfrm>
              <a:off x="1889" y="2294"/>
              <a:ext cx="17" cy="17"/>
            </a:xfrm>
            <a:custGeom>
              <a:avLst/>
              <a:gdLst>
                <a:gd name="T0" fmla="*/ 7 w 17"/>
                <a:gd name="T1" fmla="*/ 16 h 17"/>
                <a:gd name="T2" fmla="*/ 0 w 17"/>
                <a:gd name="T3" fmla="*/ 10 h 17"/>
                <a:gd name="T4" fmla="*/ 8 w 17"/>
                <a:gd name="T5" fmla="*/ 0 h 17"/>
                <a:gd name="T6" fmla="*/ 16 w 17"/>
                <a:gd name="T7" fmla="*/ 5 h 17"/>
                <a:gd name="T8" fmla="*/ 7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7" y="16"/>
                  </a:moveTo>
                  <a:lnTo>
                    <a:pt x="0" y="10"/>
                  </a:lnTo>
                  <a:lnTo>
                    <a:pt x="8" y="0"/>
                  </a:lnTo>
                  <a:lnTo>
                    <a:pt x="16" y="5"/>
                  </a:lnTo>
                  <a:lnTo>
                    <a:pt x="7"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19" name="Freeform 404"/>
            <p:cNvSpPr>
              <a:spLocks/>
            </p:cNvSpPr>
            <p:nvPr/>
          </p:nvSpPr>
          <p:spPr bwMode="auto">
            <a:xfrm>
              <a:off x="1884" y="2290"/>
              <a:ext cx="17" cy="17"/>
            </a:xfrm>
            <a:custGeom>
              <a:avLst/>
              <a:gdLst>
                <a:gd name="T0" fmla="*/ 6 w 17"/>
                <a:gd name="T1" fmla="*/ 16 h 17"/>
                <a:gd name="T2" fmla="*/ 0 w 17"/>
                <a:gd name="T3" fmla="*/ 9 h 17"/>
                <a:gd name="T4" fmla="*/ 9 w 17"/>
                <a:gd name="T5" fmla="*/ 0 h 17"/>
                <a:gd name="T6" fmla="*/ 16 w 17"/>
                <a:gd name="T7" fmla="*/ 4 h 17"/>
                <a:gd name="T8" fmla="*/ 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16"/>
                  </a:moveTo>
                  <a:lnTo>
                    <a:pt x="0" y="9"/>
                  </a:lnTo>
                  <a:lnTo>
                    <a:pt x="9" y="0"/>
                  </a:lnTo>
                  <a:lnTo>
                    <a:pt x="16" y="4"/>
                  </a:lnTo>
                  <a:lnTo>
                    <a:pt x="6"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20" name="Freeform 405"/>
            <p:cNvSpPr>
              <a:spLocks/>
            </p:cNvSpPr>
            <p:nvPr/>
          </p:nvSpPr>
          <p:spPr bwMode="auto">
            <a:xfrm>
              <a:off x="1878" y="2285"/>
              <a:ext cx="17" cy="17"/>
            </a:xfrm>
            <a:custGeom>
              <a:avLst/>
              <a:gdLst>
                <a:gd name="T0" fmla="*/ 7 w 17"/>
                <a:gd name="T1" fmla="*/ 16 h 17"/>
                <a:gd name="T2" fmla="*/ 0 w 17"/>
                <a:gd name="T3" fmla="*/ 11 h 17"/>
                <a:gd name="T4" fmla="*/ 7 w 17"/>
                <a:gd name="T5" fmla="*/ 0 h 17"/>
                <a:gd name="T6" fmla="*/ 16 w 17"/>
                <a:gd name="T7" fmla="*/ 6 h 17"/>
                <a:gd name="T8" fmla="*/ 7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7" y="16"/>
                  </a:moveTo>
                  <a:lnTo>
                    <a:pt x="0" y="11"/>
                  </a:lnTo>
                  <a:lnTo>
                    <a:pt x="7" y="0"/>
                  </a:lnTo>
                  <a:lnTo>
                    <a:pt x="16" y="6"/>
                  </a:lnTo>
                  <a:lnTo>
                    <a:pt x="7"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21" name="Freeform 406"/>
            <p:cNvSpPr>
              <a:spLocks/>
            </p:cNvSpPr>
            <p:nvPr/>
          </p:nvSpPr>
          <p:spPr bwMode="auto">
            <a:xfrm>
              <a:off x="1872" y="2281"/>
              <a:ext cx="17" cy="17"/>
            </a:xfrm>
            <a:custGeom>
              <a:avLst/>
              <a:gdLst>
                <a:gd name="T0" fmla="*/ 8 w 17"/>
                <a:gd name="T1" fmla="*/ 16 h 17"/>
                <a:gd name="T2" fmla="*/ 0 w 17"/>
                <a:gd name="T3" fmla="*/ 11 h 17"/>
                <a:gd name="T4" fmla="*/ 8 w 17"/>
                <a:gd name="T5" fmla="*/ 0 h 17"/>
                <a:gd name="T6" fmla="*/ 16 w 17"/>
                <a:gd name="T7" fmla="*/ 4 h 17"/>
                <a:gd name="T8" fmla="*/ 8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11"/>
                  </a:lnTo>
                  <a:lnTo>
                    <a:pt x="8" y="0"/>
                  </a:lnTo>
                  <a:lnTo>
                    <a:pt x="16" y="4"/>
                  </a:lnTo>
                  <a:lnTo>
                    <a:pt x="8"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22" name="Freeform 407"/>
            <p:cNvSpPr>
              <a:spLocks/>
            </p:cNvSpPr>
            <p:nvPr/>
          </p:nvSpPr>
          <p:spPr bwMode="auto">
            <a:xfrm>
              <a:off x="1865" y="2277"/>
              <a:ext cx="17" cy="17"/>
            </a:xfrm>
            <a:custGeom>
              <a:avLst/>
              <a:gdLst>
                <a:gd name="T0" fmla="*/ 8 w 17"/>
                <a:gd name="T1" fmla="*/ 16 h 17"/>
                <a:gd name="T2" fmla="*/ 0 w 17"/>
                <a:gd name="T3" fmla="*/ 12 h 17"/>
                <a:gd name="T4" fmla="*/ 7 w 17"/>
                <a:gd name="T5" fmla="*/ 0 h 17"/>
                <a:gd name="T6" fmla="*/ 16 w 17"/>
                <a:gd name="T7" fmla="*/ 4 h 17"/>
                <a:gd name="T8" fmla="*/ 8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12"/>
                  </a:lnTo>
                  <a:lnTo>
                    <a:pt x="7" y="0"/>
                  </a:lnTo>
                  <a:lnTo>
                    <a:pt x="16" y="4"/>
                  </a:lnTo>
                  <a:lnTo>
                    <a:pt x="8"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23" name="Freeform 408"/>
            <p:cNvSpPr>
              <a:spLocks/>
            </p:cNvSpPr>
            <p:nvPr/>
          </p:nvSpPr>
          <p:spPr bwMode="auto">
            <a:xfrm>
              <a:off x="1858" y="2273"/>
              <a:ext cx="17" cy="17"/>
            </a:xfrm>
            <a:custGeom>
              <a:avLst/>
              <a:gdLst>
                <a:gd name="T0" fmla="*/ 8 w 17"/>
                <a:gd name="T1" fmla="*/ 16 h 17"/>
                <a:gd name="T2" fmla="*/ 0 w 17"/>
                <a:gd name="T3" fmla="*/ 11 h 17"/>
                <a:gd name="T4" fmla="*/ 6 w 17"/>
                <a:gd name="T5" fmla="*/ 0 h 17"/>
                <a:gd name="T6" fmla="*/ 16 w 17"/>
                <a:gd name="T7" fmla="*/ 4 h 17"/>
                <a:gd name="T8" fmla="*/ 8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11"/>
                  </a:lnTo>
                  <a:lnTo>
                    <a:pt x="6" y="0"/>
                  </a:lnTo>
                  <a:lnTo>
                    <a:pt x="16" y="4"/>
                  </a:lnTo>
                  <a:lnTo>
                    <a:pt x="8"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24" name="Freeform 409"/>
            <p:cNvSpPr>
              <a:spLocks/>
            </p:cNvSpPr>
            <p:nvPr/>
          </p:nvSpPr>
          <p:spPr bwMode="auto">
            <a:xfrm>
              <a:off x="1851" y="2270"/>
              <a:ext cx="17" cy="17"/>
            </a:xfrm>
            <a:custGeom>
              <a:avLst/>
              <a:gdLst>
                <a:gd name="T0" fmla="*/ 9 w 17"/>
                <a:gd name="T1" fmla="*/ 16 h 17"/>
                <a:gd name="T2" fmla="*/ 0 w 17"/>
                <a:gd name="T3" fmla="*/ 12 h 17"/>
                <a:gd name="T4" fmla="*/ 5 w 17"/>
                <a:gd name="T5" fmla="*/ 0 h 17"/>
                <a:gd name="T6" fmla="*/ 16 w 17"/>
                <a:gd name="T7" fmla="*/ 3 h 17"/>
                <a:gd name="T8" fmla="*/ 9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16"/>
                  </a:moveTo>
                  <a:lnTo>
                    <a:pt x="0" y="12"/>
                  </a:lnTo>
                  <a:lnTo>
                    <a:pt x="5" y="0"/>
                  </a:lnTo>
                  <a:lnTo>
                    <a:pt x="16" y="3"/>
                  </a:lnTo>
                  <a:lnTo>
                    <a:pt x="9"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25" name="Freeform 410"/>
            <p:cNvSpPr>
              <a:spLocks/>
            </p:cNvSpPr>
            <p:nvPr/>
          </p:nvSpPr>
          <p:spPr bwMode="auto">
            <a:xfrm>
              <a:off x="1843" y="2266"/>
              <a:ext cx="17" cy="17"/>
            </a:xfrm>
            <a:custGeom>
              <a:avLst/>
              <a:gdLst>
                <a:gd name="T0" fmla="*/ 10 w 17"/>
                <a:gd name="T1" fmla="*/ 16 h 17"/>
                <a:gd name="T2" fmla="*/ 0 w 17"/>
                <a:gd name="T3" fmla="*/ 13 h 17"/>
                <a:gd name="T4" fmla="*/ 4 w 17"/>
                <a:gd name="T5" fmla="*/ 0 h 17"/>
                <a:gd name="T6" fmla="*/ 16 w 17"/>
                <a:gd name="T7" fmla="*/ 4 h 17"/>
                <a:gd name="T8" fmla="*/ 1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16"/>
                  </a:moveTo>
                  <a:lnTo>
                    <a:pt x="0" y="13"/>
                  </a:lnTo>
                  <a:lnTo>
                    <a:pt x="4" y="0"/>
                  </a:lnTo>
                  <a:lnTo>
                    <a:pt x="16" y="4"/>
                  </a:lnTo>
                  <a:lnTo>
                    <a:pt x="10"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26" name="Freeform 411"/>
            <p:cNvSpPr>
              <a:spLocks/>
            </p:cNvSpPr>
            <p:nvPr/>
          </p:nvSpPr>
          <p:spPr bwMode="auto">
            <a:xfrm>
              <a:off x="1835" y="2264"/>
              <a:ext cx="17" cy="17"/>
            </a:xfrm>
            <a:custGeom>
              <a:avLst/>
              <a:gdLst>
                <a:gd name="T0" fmla="*/ 11 w 17"/>
                <a:gd name="T1" fmla="*/ 16 h 17"/>
                <a:gd name="T2" fmla="*/ 0 w 17"/>
                <a:gd name="T3" fmla="*/ 11 h 17"/>
                <a:gd name="T4" fmla="*/ 4 w 17"/>
                <a:gd name="T5" fmla="*/ 0 h 17"/>
                <a:gd name="T6" fmla="*/ 16 w 17"/>
                <a:gd name="T7" fmla="*/ 2 h 17"/>
                <a:gd name="T8" fmla="*/ 1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1"/>
                  </a:lnTo>
                  <a:lnTo>
                    <a:pt x="4" y="0"/>
                  </a:lnTo>
                  <a:lnTo>
                    <a:pt x="16" y="2"/>
                  </a:lnTo>
                  <a:lnTo>
                    <a:pt x="11"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27" name="Freeform 412"/>
            <p:cNvSpPr>
              <a:spLocks/>
            </p:cNvSpPr>
            <p:nvPr/>
          </p:nvSpPr>
          <p:spPr bwMode="auto">
            <a:xfrm>
              <a:off x="1827" y="2262"/>
              <a:ext cx="17" cy="17"/>
            </a:xfrm>
            <a:custGeom>
              <a:avLst/>
              <a:gdLst>
                <a:gd name="T0" fmla="*/ 11 w 17"/>
                <a:gd name="T1" fmla="*/ 16 h 17"/>
                <a:gd name="T2" fmla="*/ 0 w 17"/>
                <a:gd name="T3" fmla="*/ 14 h 17"/>
                <a:gd name="T4" fmla="*/ 1 w 17"/>
                <a:gd name="T5" fmla="*/ 0 h 17"/>
                <a:gd name="T6" fmla="*/ 16 w 17"/>
                <a:gd name="T7" fmla="*/ 2 h 17"/>
                <a:gd name="T8" fmla="*/ 1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4"/>
                  </a:lnTo>
                  <a:lnTo>
                    <a:pt x="1" y="0"/>
                  </a:lnTo>
                  <a:lnTo>
                    <a:pt x="16" y="2"/>
                  </a:lnTo>
                  <a:lnTo>
                    <a:pt x="11"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28" name="Freeform 413"/>
            <p:cNvSpPr>
              <a:spLocks/>
            </p:cNvSpPr>
            <p:nvPr/>
          </p:nvSpPr>
          <p:spPr bwMode="auto">
            <a:xfrm>
              <a:off x="1818" y="2260"/>
              <a:ext cx="17" cy="17"/>
            </a:xfrm>
            <a:custGeom>
              <a:avLst/>
              <a:gdLst>
                <a:gd name="T0" fmla="*/ 14 w 17"/>
                <a:gd name="T1" fmla="*/ 16 h 17"/>
                <a:gd name="T2" fmla="*/ 0 w 17"/>
                <a:gd name="T3" fmla="*/ 13 h 17"/>
                <a:gd name="T4" fmla="*/ 1 w 17"/>
                <a:gd name="T5" fmla="*/ 0 h 17"/>
                <a:gd name="T6" fmla="*/ 16 w 17"/>
                <a:gd name="T7" fmla="*/ 2 h 17"/>
                <a:gd name="T8" fmla="*/ 1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3"/>
                  </a:lnTo>
                  <a:lnTo>
                    <a:pt x="1" y="0"/>
                  </a:lnTo>
                  <a:lnTo>
                    <a:pt x="16" y="2"/>
                  </a:lnTo>
                  <a:lnTo>
                    <a:pt x="14"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29" name="Freeform 414"/>
            <p:cNvSpPr>
              <a:spLocks/>
            </p:cNvSpPr>
            <p:nvPr/>
          </p:nvSpPr>
          <p:spPr bwMode="auto">
            <a:xfrm>
              <a:off x="1809" y="2258"/>
              <a:ext cx="17" cy="17"/>
            </a:xfrm>
            <a:custGeom>
              <a:avLst/>
              <a:gdLst>
                <a:gd name="T0" fmla="*/ 14 w 17"/>
                <a:gd name="T1" fmla="*/ 16 h 17"/>
                <a:gd name="T2" fmla="*/ 0 w 17"/>
                <a:gd name="T3" fmla="*/ 14 h 17"/>
                <a:gd name="T4" fmla="*/ 3 w 17"/>
                <a:gd name="T5" fmla="*/ 0 h 17"/>
                <a:gd name="T6" fmla="*/ 16 w 17"/>
                <a:gd name="T7" fmla="*/ 2 h 17"/>
                <a:gd name="T8" fmla="*/ 1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4"/>
                  </a:lnTo>
                  <a:lnTo>
                    <a:pt x="3" y="0"/>
                  </a:lnTo>
                  <a:lnTo>
                    <a:pt x="16" y="2"/>
                  </a:lnTo>
                  <a:lnTo>
                    <a:pt x="14"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30" name="Freeform 415"/>
            <p:cNvSpPr>
              <a:spLocks/>
            </p:cNvSpPr>
            <p:nvPr/>
          </p:nvSpPr>
          <p:spPr bwMode="auto">
            <a:xfrm>
              <a:off x="1800" y="2257"/>
              <a:ext cx="17" cy="17"/>
            </a:xfrm>
            <a:custGeom>
              <a:avLst/>
              <a:gdLst>
                <a:gd name="T0" fmla="*/ 13 w 17"/>
                <a:gd name="T1" fmla="*/ 16 h 17"/>
                <a:gd name="T2" fmla="*/ 0 w 17"/>
                <a:gd name="T3" fmla="*/ 13 h 17"/>
                <a:gd name="T4" fmla="*/ 2 w 17"/>
                <a:gd name="T5" fmla="*/ 0 h 17"/>
                <a:gd name="T6" fmla="*/ 16 w 17"/>
                <a:gd name="T7" fmla="*/ 1 h 17"/>
                <a:gd name="T8" fmla="*/ 13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3"/>
                  </a:lnTo>
                  <a:lnTo>
                    <a:pt x="2" y="0"/>
                  </a:lnTo>
                  <a:lnTo>
                    <a:pt x="16" y="1"/>
                  </a:lnTo>
                  <a:lnTo>
                    <a:pt x="13"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31" name="Freeform 416"/>
            <p:cNvSpPr>
              <a:spLocks/>
            </p:cNvSpPr>
            <p:nvPr/>
          </p:nvSpPr>
          <p:spPr bwMode="auto">
            <a:xfrm>
              <a:off x="1792" y="2256"/>
              <a:ext cx="17" cy="17"/>
            </a:xfrm>
            <a:custGeom>
              <a:avLst/>
              <a:gdLst>
                <a:gd name="T0" fmla="*/ 12 w 17"/>
                <a:gd name="T1" fmla="*/ 16 h 17"/>
                <a:gd name="T2" fmla="*/ 0 w 17"/>
                <a:gd name="T3" fmla="*/ 14 h 17"/>
                <a:gd name="T4" fmla="*/ 3 w 17"/>
                <a:gd name="T5" fmla="*/ 0 h 17"/>
                <a:gd name="T6" fmla="*/ 16 w 17"/>
                <a:gd name="T7" fmla="*/ 1 h 17"/>
                <a:gd name="T8" fmla="*/ 12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4"/>
                  </a:lnTo>
                  <a:lnTo>
                    <a:pt x="3" y="0"/>
                  </a:lnTo>
                  <a:lnTo>
                    <a:pt x="16" y="1"/>
                  </a:lnTo>
                  <a:lnTo>
                    <a:pt x="12"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32" name="Freeform 417"/>
            <p:cNvSpPr>
              <a:spLocks/>
            </p:cNvSpPr>
            <p:nvPr/>
          </p:nvSpPr>
          <p:spPr bwMode="auto">
            <a:xfrm>
              <a:off x="1784" y="2255"/>
              <a:ext cx="17" cy="17"/>
            </a:xfrm>
            <a:custGeom>
              <a:avLst/>
              <a:gdLst>
                <a:gd name="T0" fmla="*/ 12 w 17"/>
                <a:gd name="T1" fmla="*/ 16 h 17"/>
                <a:gd name="T2" fmla="*/ 0 w 17"/>
                <a:gd name="T3" fmla="*/ 14 h 17"/>
                <a:gd name="T4" fmla="*/ 3 w 17"/>
                <a:gd name="T5" fmla="*/ 0 h 17"/>
                <a:gd name="T6" fmla="*/ 16 w 17"/>
                <a:gd name="T7" fmla="*/ 1 h 17"/>
                <a:gd name="T8" fmla="*/ 12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4"/>
                  </a:lnTo>
                  <a:lnTo>
                    <a:pt x="3" y="0"/>
                  </a:lnTo>
                  <a:lnTo>
                    <a:pt x="16" y="1"/>
                  </a:lnTo>
                  <a:lnTo>
                    <a:pt x="12"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33" name="Freeform 418"/>
            <p:cNvSpPr>
              <a:spLocks/>
            </p:cNvSpPr>
            <p:nvPr/>
          </p:nvSpPr>
          <p:spPr bwMode="auto">
            <a:xfrm>
              <a:off x="1777" y="2254"/>
              <a:ext cx="17" cy="17"/>
            </a:xfrm>
            <a:custGeom>
              <a:avLst/>
              <a:gdLst>
                <a:gd name="T0" fmla="*/ 12 w 17"/>
                <a:gd name="T1" fmla="*/ 16 h 17"/>
                <a:gd name="T2" fmla="*/ 0 w 17"/>
                <a:gd name="T3" fmla="*/ 16 h 17"/>
                <a:gd name="T4" fmla="*/ 3 w 17"/>
                <a:gd name="T5" fmla="*/ 0 h 17"/>
                <a:gd name="T6" fmla="*/ 16 w 17"/>
                <a:gd name="T7" fmla="*/ 1 h 17"/>
                <a:gd name="T8" fmla="*/ 12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6"/>
                  </a:lnTo>
                  <a:lnTo>
                    <a:pt x="3" y="0"/>
                  </a:lnTo>
                  <a:lnTo>
                    <a:pt x="16" y="1"/>
                  </a:lnTo>
                  <a:lnTo>
                    <a:pt x="12"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34" name="Freeform 419"/>
            <p:cNvSpPr>
              <a:spLocks/>
            </p:cNvSpPr>
            <p:nvPr/>
          </p:nvSpPr>
          <p:spPr bwMode="auto">
            <a:xfrm>
              <a:off x="1771" y="2254"/>
              <a:ext cx="17" cy="17"/>
            </a:xfrm>
            <a:custGeom>
              <a:avLst/>
              <a:gdLst>
                <a:gd name="T0" fmla="*/ 12 w 17"/>
                <a:gd name="T1" fmla="*/ 16 h 17"/>
                <a:gd name="T2" fmla="*/ 0 w 17"/>
                <a:gd name="T3" fmla="*/ 14 h 17"/>
                <a:gd name="T4" fmla="*/ 4 w 17"/>
                <a:gd name="T5" fmla="*/ 0 h 17"/>
                <a:gd name="T6" fmla="*/ 16 w 17"/>
                <a:gd name="T7" fmla="*/ 0 h 17"/>
                <a:gd name="T8" fmla="*/ 12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4"/>
                  </a:lnTo>
                  <a:lnTo>
                    <a:pt x="4" y="0"/>
                  </a:lnTo>
                  <a:lnTo>
                    <a:pt x="16" y="0"/>
                  </a:lnTo>
                  <a:lnTo>
                    <a:pt x="12"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35" name="Freeform 420"/>
            <p:cNvSpPr>
              <a:spLocks/>
            </p:cNvSpPr>
            <p:nvPr/>
          </p:nvSpPr>
          <p:spPr bwMode="auto">
            <a:xfrm>
              <a:off x="1766" y="2253"/>
              <a:ext cx="17" cy="17"/>
            </a:xfrm>
            <a:custGeom>
              <a:avLst/>
              <a:gdLst>
                <a:gd name="T0" fmla="*/ 11 w 17"/>
                <a:gd name="T1" fmla="*/ 16 h 17"/>
                <a:gd name="T2" fmla="*/ 0 w 17"/>
                <a:gd name="T3" fmla="*/ 14 h 17"/>
                <a:gd name="T4" fmla="*/ 2 w 17"/>
                <a:gd name="T5" fmla="*/ 0 h 17"/>
                <a:gd name="T6" fmla="*/ 16 w 17"/>
                <a:gd name="T7" fmla="*/ 1 h 17"/>
                <a:gd name="T8" fmla="*/ 1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4"/>
                  </a:lnTo>
                  <a:lnTo>
                    <a:pt x="2" y="0"/>
                  </a:lnTo>
                  <a:lnTo>
                    <a:pt x="16" y="1"/>
                  </a:lnTo>
                  <a:lnTo>
                    <a:pt x="11"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36" name="Freeform 421"/>
            <p:cNvSpPr>
              <a:spLocks/>
            </p:cNvSpPr>
            <p:nvPr/>
          </p:nvSpPr>
          <p:spPr bwMode="auto">
            <a:xfrm>
              <a:off x="1761" y="2253"/>
              <a:ext cx="17" cy="17"/>
            </a:xfrm>
            <a:custGeom>
              <a:avLst/>
              <a:gdLst>
                <a:gd name="T0" fmla="*/ 13 w 17"/>
                <a:gd name="T1" fmla="*/ 16 h 17"/>
                <a:gd name="T2" fmla="*/ 0 w 17"/>
                <a:gd name="T3" fmla="*/ 14 h 17"/>
                <a:gd name="T4" fmla="*/ 5 w 17"/>
                <a:gd name="T5" fmla="*/ 0 h 17"/>
                <a:gd name="T6" fmla="*/ 16 w 17"/>
                <a:gd name="T7" fmla="*/ 0 h 17"/>
                <a:gd name="T8" fmla="*/ 13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4"/>
                  </a:lnTo>
                  <a:lnTo>
                    <a:pt x="5" y="0"/>
                  </a:lnTo>
                  <a:lnTo>
                    <a:pt x="16" y="0"/>
                  </a:lnTo>
                  <a:lnTo>
                    <a:pt x="13"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37" name="Freeform 422"/>
            <p:cNvSpPr>
              <a:spLocks/>
            </p:cNvSpPr>
            <p:nvPr/>
          </p:nvSpPr>
          <p:spPr bwMode="auto">
            <a:xfrm>
              <a:off x="1757" y="2251"/>
              <a:ext cx="17" cy="17"/>
            </a:xfrm>
            <a:custGeom>
              <a:avLst/>
              <a:gdLst>
                <a:gd name="T0" fmla="*/ 10 w 17"/>
                <a:gd name="T1" fmla="*/ 16 h 17"/>
                <a:gd name="T2" fmla="*/ 0 w 17"/>
                <a:gd name="T3" fmla="*/ 16 h 17"/>
                <a:gd name="T4" fmla="*/ 5 w 17"/>
                <a:gd name="T5" fmla="*/ 0 h 17"/>
                <a:gd name="T6" fmla="*/ 16 w 17"/>
                <a:gd name="T7" fmla="*/ 2 h 17"/>
                <a:gd name="T8" fmla="*/ 1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16"/>
                  </a:moveTo>
                  <a:lnTo>
                    <a:pt x="0" y="16"/>
                  </a:lnTo>
                  <a:lnTo>
                    <a:pt x="5" y="0"/>
                  </a:lnTo>
                  <a:lnTo>
                    <a:pt x="16" y="2"/>
                  </a:lnTo>
                  <a:lnTo>
                    <a:pt x="10"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38" name="Freeform 423"/>
            <p:cNvSpPr>
              <a:spLocks/>
            </p:cNvSpPr>
            <p:nvPr/>
          </p:nvSpPr>
          <p:spPr bwMode="auto">
            <a:xfrm>
              <a:off x="1754" y="2251"/>
              <a:ext cx="17" cy="17"/>
            </a:xfrm>
            <a:custGeom>
              <a:avLst/>
              <a:gdLst>
                <a:gd name="T0" fmla="*/ 9 w 17"/>
                <a:gd name="T1" fmla="*/ 16 h 17"/>
                <a:gd name="T2" fmla="*/ 0 w 17"/>
                <a:gd name="T3" fmla="*/ 14 h 17"/>
                <a:gd name="T4" fmla="*/ 3 w 17"/>
                <a:gd name="T5" fmla="*/ 0 h 17"/>
                <a:gd name="T6" fmla="*/ 16 w 17"/>
                <a:gd name="T7" fmla="*/ 0 h 17"/>
                <a:gd name="T8" fmla="*/ 9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16"/>
                  </a:moveTo>
                  <a:lnTo>
                    <a:pt x="0" y="14"/>
                  </a:lnTo>
                  <a:lnTo>
                    <a:pt x="3" y="0"/>
                  </a:lnTo>
                  <a:lnTo>
                    <a:pt x="16" y="0"/>
                  </a:lnTo>
                  <a:lnTo>
                    <a:pt x="9"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39" name="Freeform 424"/>
            <p:cNvSpPr>
              <a:spLocks/>
            </p:cNvSpPr>
            <p:nvPr/>
          </p:nvSpPr>
          <p:spPr bwMode="auto">
            <a:xfrm>
              <a:off x="1751" y="2250"/>
              <a:ext cx="17" cy="17"/>
            </a:xfrm>
            <a:custGeom>
              <a:avLst/>
              <a:gdLst>
                <a:gd name="T0" fmla="*/ 12 w 17"/>
                <a:gd name="T1" fmla="*/ 16 h 17"/>
                <a:gd name="T2" fmla="*/ 0 w 17"/>
                <a:gd name="T3" fmla="*/ 16 h 17"/>
                <a:gd name="T4" fmla="*/ 0 w 17"/>
                <a:gd name="T5" fmla="*/ 0 h 17"/>
                <a:gd name="T6" fmla="*/ 16 w 17"/>
                <a:gd name="T7" fmla="*/ 1 h 17"/>
                <a:gd name="T8" fmla="*/ 12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6"/>
                  </a:lnTo>
                  <a:lnTo>
                    <a:pt x="0" y="0"/>
                  </a:lnTo>
                  <a:lnTo>
                    <a:pt x="16" y="1"/>
                  </a:lnTo>
                  <a:lnTo>
                    <a:pt x="12"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40" name="Freeform 425"/>
            <p:cNvSpPr>
              <a:spLocks/>
            </p:cNvSpPr>
            <p:nvPr/>
          </p:nvSpPr>
          <p:spPr bwMode="auto">
            <a:xfrm>
              <a:off x="1747" y="2250"/>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41" name="Freeform 426"/>
            <p:cNvSpPr>
              <a:spLocks/>
            </p:cNvSpPr>
            <p:nvPr/>
          </p:nvSpPr>
          <p:spPr bwMode="auto">
            <a:xfrm>
              <a:off x="1743" y="2250"/>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42" name="Freeform 427"/>
            <p:cNvSpPr>
              <a:spLocks/>
            </p:cNvSpPr>
            <p:nvPr/>
          </p:nvSpPr>
          <p:spPr bwMode="auto">
            <a:xfrm>
              <a:off x="1737" y="2250"/>
              <a:ext cx="17" cy="17"/>
            </a:xfrm>
            <a:custGeom>
              <a:avLst/>
              <a:gdLst>
                <a:gd name="T0" fmla="*/ 16 w 17"/>
                <a:gd name="T1" fmla="*/ 16 h 17"/>
                <a:gd name="T2" fmla="*/ 2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2" y="16"/>
                  </a:lnTo>
                  <a:lnTo>
                    <a:pt x="0" y="0"/>
                  </a:lnTo>
                  <a:lnTo>
                    <a:pt x="16" y="0"/>
                  </a:lnTo>
                  <a:lnTo>
                    <a:pt x="16"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43" name="Freeform 428"/>
            <p:cNvSpPr>
              <a:spLocks/>
            </p:cNvSpPr>
            <p:nvPr/>
          </p:nvSpPr>
          <p:spPr bwMode="auto">
            <a:xfrm>
              <a:off x="1731" y="2250"/>
              <a:ext cx="17" cy="17"/>
            </a:xfrm>
            <a:custGeom>
              <a:avLst/>
              <a:gdLst>
                <a:gd name="T0" fmla="*/ 16 w 17"/>
                <a:gd name="T1" fmla="*/ 16 h 17"/>
                <a:gd name="T2" fmla="*/ 2 w 17"/>
                <a:gd name="T3" fmla="*/ 16 h 17"/>
                <a:gd name="T4" fmla="*/ 0 w 17"/>
                <a:gd name="T5" fmla="*/ 1 h 17"/>
                <a:gd name="T6" fmla="*/ 13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2" y="16"/>
                  </a:lnTo>
                  <a:lnTo>
                    <a:pt x="0" y="1"/>
                  </a:lnTo>
                  <a:lnTo>
                    <a:pt x="13" y="0"/>
                  </a:lnTo>
                  <a:lnTo>
                    <a:pt x="16"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44" name="Freeform 429"/>
            <p:cNvSpPr>
              <a:spLocks/>
            </p:cNvSpPr>
            <p:nvPr/>
          </p:nvSpPr>
          <p:spPr bwMode="auto">
            <a:xfrm>
              <a:off x="1725" y="2251"/>
              <a:ext cx="17" cy="17"/>
            </a:xfrm>
            <a:custGeom>
              <a:avLst/>
              <a:gdLst>
                <a:gd name="T0" fmla="*/ 16 w 17"/>
                <a:gd name="T1" fmla="*/ 14 h 17"/>
                <a:gd name="T2" fmla="*/ 2 w 17"/>
                <a:gd name="T3" fmla="*/ 16 h 17"/>
                <a:gd name="T4" fmla="*/ 0 w 17"/>
                <a:gd name="T5" fmla="*/ 1 h 17"/>
                <a:gd name="T6" fmla="*/ 13 w 17"/>
                <a:gd name="T7" fmla="*/ 0 h 17"/>
                <a:gd name="T8" fmla="*/ 16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2" y="16"/>
                  </a:lnTo>
                  <a:lnTo>
                    <a:pt x="0" y="1"/>
                  </a:lnTo>
                  <a:lnTo>
                    <a:pt x="13" y="0"/>
                  </a:lnTo>
                  <a:lnTo>
                    <a:pt x="16" y="1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45" name="Freeform 430"/>
            <p:cNvSpPr>
              <a:spLocks/>
            </p:cNvSpPr>
            <p:nvPr/>
          </p:nvSpPr>
          <p:spPr bwMode="auto">
            <a:xfrm>
              <a:off x="1718" y="2252"/>
              <a:ext cx="17" cy="17"/>
            </a:xfrm>
            <a:custGeom>
              <a:avLst/>
              <a:gdLst>
                <a:gd name="T0" fmla="*/ 16 w 17"/>
                <a:gd name="T1" fmla="*/ 14 h 17"/>
                <a:gd name="T2" fmla="*/ 2 w 17"/>
                <a:gd name="T3" fmla="*/ 16 h 17"/>
                <a:gd name="T4" fmla="*/ 0 w 17"/>
                <a:gd name="T5" fmla="*/ 1 h 17"/>
                <a:gd name="T6" fmla="*/ 14 w 17"/>
                <a:gd name="T7" fmla="*/ 0 h 17"/>
                <a:gd name="T8" fmla="*/ 16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2" y="16"/>
                  </a:lnTo>
                  <a:lnTo>
                    <a:pt x="0" y="1"/>
                  </a:lnTo>
                  <a:lnTo>
                    <a:pt x="14" y="0"/>
                  </a:lnTo>
                  <a:lnTo>
                    <a:pt x="16" y="1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46" name="Freeform 431"/>
            <p:cNvSpPr>
              <a:spLocks/>
            </p:cNvSpPr>
            <p:nvPr/>
          </p:nvSpPr>
          <p:spPr bwMode="auto">
            <a:xfrm>
              <a:off x="1710" y="2253"/>
              <a:ext cx="17" cy="17"/>
            </a:xfrm>
            <a:custGeom>
              <a:avLst/>
              <a:gdLst>
                <a:gd name="T0" fmla="*/ 16 w 17"/>
                <a:gd name="T1" fmla="*/ 14 h 17"/>
                <a:gd name="T2" fmla="*/ 1 w 17"/>
                <a:gd name="T3" fmla="*/ 16 h 17"/>
                <a:gd name="T4" fmla="*/ 0 w 17"/>
                <a:gd name="T5" fmla="*/ 1 h 17"/>
                <a:gd name="T6" fmla="*/ 14 w 17"/>
                <a:gd name="T7" fmla="*/ 0 h 17"/>
                <a:gd name="T8" fmla="*/ 16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1" y="16"/>
                  </a:lnTo>
                  <a:lnTo>
                    <a:pt x="0" y="1"/>
                  </a:lnTo>
                  <a:lnTo>
                    <a:pt x="14" y="0"/>
                  </a:lnTo>
                  <a:lnTo>
                    <a:pt x="16" y="1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47" name="Freeform 432"/>
            <p:cNvSpPr>
              <a:spLocks/>
            </p:cNvSpPr>
            <p:nvPr/>
          </p:nvSpPr>
          <p:spPr bwMode="auto">
            <a:xfrm>
              <a:off x="1702" y="2254"/>
              <a:ext cx="17" cy="17"/>
            </a:xfrm>
            <a:custGeom>
              <a:avLst/>
              <a:gdLst>
                <a:gd name="T0" fmla="*/ 16 w 17"/>
                <a:gd name="T1" fmla="*/ 14 h 17"/>
                <a:gd name="T2" fmla="*/ 1 w 17"/>
                <a:gd name="T3" fmla="*/ 16 h 17"/>
                <a:gd name="T4" fmla="*/ 0 w 17"/>
                <a:gd name="T5" fmla="*/ 0 h 17"/>
                <a:gd name="T6" fmla="*/ 14 w 17"/>
                <a:gd name="T7" fmla="*/ 0 h 17"/>
                <a:gd name="T8" fmla="*/ 16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1" y="16"/>
                  </a:lnTo>
                  <a:lnTo>
                    <a:pt x="0" y="0"/>
                  </a:lnTo>
                  <a:lnTo>
                    <a:pt x="14" y="0"/>
                  </a:lnTo>
                  <a:lnTo>
                    <a:pt x="16" y="1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48" name="Freeform 433"/>
            <p:cNvSpPr>
              <a:spLocks/>
            </p:cNvSpPr>
            <p:nvPr/>
          </p:nvSpPr>
          <p:spPr bwMode="auto">
            <a:xfrm>
              <a:off x="1693" y="2254"/>
              <a:ext cx="17" cy="17"/>
            </a:xfrm>
            <a:custGeom>
              <a:avLst/>
              <a:gdLst>
                <a:gd name="T0" fmla="*/ 16 w 17"/>
                <a:gd name="T1" fmla="*/ 14 h 17"/>
                <a:gd name="T2" fmla="*/ 3 w 17"/>
                <a:gd name="T3" fmla="*/ 16 h 17"/>
                <a:gd name="T4" fmla="*/ 0 w 17"/>
                <a:gd name="T5" fmla="*/ 2 h 17"/>
                <a:gd name="T6" fmla="*/ 14 w 17"/>
                <a:gd name="T7" fmla="*/ 0 h 17"/>
                <a:gd name="T8" fmla="*/ 16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3" y="16"/>
                  </a:lnTo>
                  <a:lnTo>
                    <a:pt x="0" y="2"/>
                  </a:lnTo>
                  <a:lnTo>
                    <a:pt x="14" y="0"/>
                  </a:lnTo>
                  <a:lnTo>
                    <a:pt x="16" y="1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49" name="Freeform 434"/>
            <p:cNvSpPr>
              <a:spLocks/>
            </p:cNvSpPr>
            <p:nvPr/>
          </p:nvSpPr>
          <p:spPr bwMode="auto">
            <a:xfrm>
              <a:off x="1685" y="2256"/>
              <a:ext cx="17" cy="17"/>
            </a:xfrm>
            <a:custGeom>
              <a:avLst/>
              <a:gdLst>
                <a:gd name="T0" fmla="*/ 16 w 17"/>
                <a:gd name="T1" fmla="*/ 13 h 17"/>
                <a:gd name="T2" fmla="*/ 3 w 17"/>
                <a:gd name="T3" fmla="*/ 16 h 17"/>
                <a:gd name="T4" fmla="*/ 0 w 17"/>
                <a:gd name="T5" fmla="*/ 2 h 17"/>
                <a:gd name="T6" fmla="*/ 12 w 17"/>
                <a:gd name="T7" fmla="*/ 0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3" y="16"/>
                  </a:lnTo>
                  <a:lnTo>
                    <a:pt x="0" y="2"/>
                  </a:lnTo>
                  <a:lnTo>
                    <a:pt x="12" y="0"/>
                  </a:lnTo>
                  <a:lnTo>
                    <a:pt x="16" y="1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50" name="Freeform 435"/>
            <p:cNvSpPr>
              <a:spLocks/>
            </p:cNvSpPr>
            <p:nvPr/>
          </p:nvSpPr>
          <p:spPr bwMode="auto">
            <a:xfrm>
              <a:off x="1676" y="2258"/>
              <a:ext cx="17" cy="17"/>
            </a:xfrm>
            <a:custGeom>
              <a:avLst/>
              <a:gdLst>
                <a:gd name="T0" fmla="*/ 16 w 17"/>
                <a:gd name="T1" fmla="*/ 14 h 17"/>
                <a:gd name="T2" fmla="*/ 4 w 17"/>
                <a:gd name="T3" fmla="*/ 16 h 17"/>
                <a:gd name="T4" fmla="*/ 0 w 17"/>
                <a:gd name="T5" fmla="*/ 1 h 17"/>
                <a:gd name="T6" fmla="*/ 13 w 17"/>
                <a:gd name="T7" fmla="*/ 0 h 17"/>
                <a:gd name="T8" fmla="*/ 16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4" y="16"/>
                  </a:lnTo>
                  <a:lnTo>
                    <a:pt x="0" y="1"/>
                  </a:lnTo>
                  <a:lnTo>
                    <a:pt x="13" y="0"/>
                  </a:lnTo>
                  <a:lnTo>
                    <a:pt x="16" y="1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51" name="Freeform 436"/>
            <p:cNvSpPr>
              <a:spLocks/>
            </p:cNvSpPr>
            <p:nvPr/>
          </p:nvSpPr>
          <p:spPr bwMode="auto">
            <a:xfrm>
              <a:off x="1668" y="2259"/>
              <a:ext cx="17" cy="17"/>
            </a:xfrm>
            <a:custGeom>
              <a:avLst/>
              <a:gdLst>
                <a:gd name="T0" fmla="*/ 16 w 17"/>
                <a:gd name="T1" fmla="*/ 13 h 17"/>
                <a:gd name="T2" fmla="*/ 4 w 17"/>
                <a:gd name="T3" fmla="*/ 16 h 17"/>
                <a:gd name="T4" fmla="*/ 0 w 17"/>
                <a:gd name="T5" fmla="*/ 2 h 17"/>
                <a:gd name="T6" fmla="*/ 11 w 17"/>
                <a:gd name="T7" fmla="*/ 0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4" y="16"/>
                  </a:lnTo>
                  <a:lnTo>
                    <a:pt x="0" y="2"/>
                  </a:lnTo>
                  <a:lnTo>
                    <a:pt x="11" y="0"/>
                  </a:lnTo>
                  <a:lnTo>
                    <a:pt x="16" y="1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3752" name="Line 437"/>
            <p:cNvSpPr>
              <a:spLocks noChangeShapeType="1"/>
            </p:cNvSpPr>
            <p:nvPr/>
          </p:nvSpPr>
          <p:spPr bwMode="auto">
            <a:xfrm flipH="1">
              <a:off x="1808" y="1302"/>
              <a:ext cx="192" cy="71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753" name="Line 438"/>
            <p:cNvSpPr>
              <a:spLocks noChangeShapeType="1"/>
            </p:cNvSpPr>
            <p:nvPr/>
          </p:nvSpPr>
          <p:spPr bwMode="auto">
            <a:xfrm flipV="1">
              <a:off x="1916" y="1557"/>
              <a:ext cx="526" cy="52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754" name="Line 439"/>
            <p:cNvSpPr>
              <a:spLocks noChangeShapeType="1"/>
            </p:cNvSpPr>
            <p:nvPr/>
          </p:nvSpPr>
          <p:spPr bwMode="auto">
            <a:xfrm flipH="1">
              <a:off x="1980" y="1999"/>
              <a:ext cx="718" cy="19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755" name="Line 440"/>
            <p:cNvSpPr>
              <a:spLocks noChangeShapeType="1"/>
            </p:cNvSpPr>
            <p:nvPr/>
          </p:nvSpPr>
          <p:spPr bwMode="auto">
            <a:xfrm>
              <a:off x="1980" y="2317"/>
              <a:ext cx="71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756" name="Line 441"/>
            <p:cNvSpPr>
              <a:spLocks noChangeShapeType="1"/>
            </p:cNvSpPr>
            <p:nvPr/>
          </p:nvSpPr>
          <p:spPr bwMode="auto">
            <a:xfrm flipH="1" flipV="1">
              <a:off x="1916" y="2426"/>
              <a:ext cx="526" cy="52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757" name="Line 442"/>
            <p:cNvSpPr>
              <a:spLocks noChangeShapeType="1"/>
            </p:cNvSpPr>
            <p:nvPr/>
          </p:nvSpPr>
          <p:spPr bwMode="auto">
            <a:xfrm>
              <a:off x="1808" y="2488"/>
              <a:ext cx="192" cy="71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758" name="Line 443"/>
            <p:cNvSpPr>
              <a:spLocks noChangeShapeType="1"/>
            </p:cNvSpPr>
            <p:nvPr/>
          </p:nvSpPr>
          <p:spPr bwMode="auto">
            <a:xfrm flipV="1">
              <a:off x="1490" y="2488"/>
              <a:ext cx="193" cy="71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759" name="Line 444"/>
            <p:cNvSpPr>
              <a:spLocks noChangeShapeType="1"/>
            </p:cNvSpPr>
            <p:nvPr/>
          </p:nvSpPr>
          <p:spPr bwMode="auto">
            <a:xfrm flipH="1">
              <a:off x="1048" y="2426"/>
              <a:ext cx="526" cy="52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760" name="Line 445"/>
            <p:cNvSpPr>
              <a:spLocks noChangeShapeType="1"/>
            </p:cNvSpPr>
            <p:nvPr/>
          </p:nvSpPr>
          <p:spPr bwMode="auto">
            <a:xfrm flipV="1">
              <a:off x="793" y="2317"/>
              <a:ext cx="71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761" name="Line 446"/>
            <p:cNvSpPr>
              <a:spLocks noChangeShapeType="1"/>
            </p:cNvSpPr>
            <p:nvPr/>
          </p:nvSpPr>
          <p:spPr bwMode="auto">
            <a:xfrm flipH="1" flipV="1">
              <a:off x="787" y="1997"/>
              <a:ext cx="724" cy="19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762" name="Line 447"/>
            <p:cNvSpPr>
              <a:spLocks noChangeShapeType="1"/>
            </p:cNvSpPr>
            <p:nvPr/>
          </p:nvSpPr>
          <p:spPr bwMode="auto">
            <a:xfrm>
              <a:off x="1048" y="1557"/>
              <a:ext cx="526" cy="52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763" name="Line 448"/>
            <p:cNvSpPr>
              <a:spLocks noChangeShapeType="1"/>
            </p:cNvSpPr>
            <p:nvPr/>
          </p:nvSpPr>
          <p:spPr bwMode="auto">
            <a:xfrm flipH="1" flipV="1">
              <a:off x="1490" y="1302"/>
              <a:ext cx="193" cy="71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764" name="Line 449"/>
            <p:cNvSpPr>
              <a:spLocks noChangeShapeType="1"/>
            </p:cNvSpPr>
            <p:nvPr/>
          </p:nvSpPr>
          <p:spPr bwMode="auto">
            <a:xfrm flipH="1">
              <a:off x="1806" y="1400"/>
              <a:ext cx="432" cy="74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765" name="Line 450"/>
            <p:cNvSpPr>
              <a:spLocks noChangeShapeType="1"/>
            </p:cNvSpPr>
            <p:nvPr/>
          </p:nvSpPr>
          <p:spPr bwMode="auto">
            <a:xfrm flipV="1">
              <a:off x="1851" y="1761"/>
              <a:ext cx="748" cy="43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766" name="Line 451"/>
            <p:cNvSpPr>
              <a:spLocks noChangeShapeType="1"/>
            </p:cNvSpPr>
            <p:nvPr/>
          </p:nvSpPr>
          <p:spPr bwMode="auto">
            <a:xfrm flipH="1">
              <a:off x="1753" y="2254"/>
              <a:ext cx="97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767" name="Line 452"/>
            <p:cNvSpPr>
              <a:spLocks noChangeShapeType="1"/>
            </p:cNvSpPr>
            <p:nvPr/>
          </p:nvSpPr>
          <p:spPr bwMode="auto">
            <a:xfrm>
              <a:off x="1851" y="2315"/>
              <a:ext cx="748" cy="4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768" name="Line 453"/>
            <p:cNvSpPr>
              <a:spLocks noChangeShapeType="1"/>
            </p:cNvSpPr>
            <p:nvPr/>
          </p:nvSpPr>
          <p:spPr bwMode="auto">
            <a:xfrm flipH="1" flipV="1">
              <a:off x="1806" y="2359"/>
              <a:ext cx="432" cy="74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769" name="Line 454"/>
            <p:cNvSpPr>
              <a:spLocks noChangeShapeType="1"/>
            </p:cNvSpPr>
            <p:nvPr/>
          </p:nvSpPr>
          <p:spPr bwMode="auto">
            <a:xfrm>
              <a:off x="1745" y="2262"/>
              <a:ext cx="0" cy="9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770" name="Line 455"/>
            <p:cNvSpPr>
              <a:spLocks noChangeShapeType="1"/>
            </p:cNvSpPr>
            <p:nvPr/>
          </p:nvSpPr>
          <p:spPr bwMode="auto">
            <a:xfrm flipV="1">
              <a:off x="1252" y="2359"/>
              <a:ext cx="433" cy="74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771" name="Line 456"/>
            <p:cNvSpPr>
              <a:spLocks noChangeShapeType="1"/>
            </p:cNvSpPr>
            <p:nvPr/>
          </p:nvSpPr>
          <p:spPr bwMode="auto">
            <a:xfrm flipH="1">
              <a:off x="892" y="2315"/>
              <a:ext cx="748" cy="4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772" name="Line 457"/>
            <p:cNvSpPr>
              <a:spLocks noChangeShapeType="1"/>
            </p:cNvSpPr>
            <p:nvPr/>
          </p:nvSpPr>
          <p:spPr bwMode="auto">
            <a:xfrm>
              <a:off x="760" y="2254"/>
              <a:ext cx="97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773" name="Line 458"/>
            <p:cNvSpPr>
              <a:spLocks noChangeShapeType="1"/>
            </p:cNvSpPr>
            <p:nvPr/>
          </p:nvSpPr>
          <p:spPr bwMode="auto">
            <a:xfrm flipH="1" flipV="1">
              <a:off x="892" y="1761"/>
              <a:ext cx="748" cy="43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774" name="Line 459"/>
            <p:cNvSpPr>
              <a:spLocks noChangeShapeType="1"/>
            </p:cNvSpPr>
            <p:nvPr/>
          </p:nvSpPr>
          <p:spPr bwMode="auto">
            <a:xfrm>
              <a:off x="1252" y="1400"/>
              <a:ext cx="433" cy="74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775" name="Line 460"/>
            <p:cNvSpPr>
              <a:spLocks noChangeShapeType="1"/>
            </p:cNvSpPr>
            <p:nvPr/>
          </p:nvSpPr>
          <p:spPr bwMode="auto">
            <a:xfrm flipV="1">
              <a:off x="1745" y="1268"/>
              <a:ext cx="0" cy="12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776" name="Freeform 461"/>
            <p:cNvSpPr>
              <a:spLocks/>
            </p:cNvSpPr>
            <p:nvPr/>
          </p:nvSpPr>
          <p:spPr bwMode="auto">
            <a:xfrm>
              <a:off x="914" y="1424"/>
              <a:ext cx="1251" cy="1662"/>
            </a:xfrm>
            <a:custGeom>
              <a:avLst/>
              <a:gdLst>
                <a:gd name="T0" fmla="*/ 737 w 1251"/>
                <a:gd name="T1" fmla="*/ 4 h 1662"/>
                <a:gd name="T2" fmla="*/ 662 w 1251"/>
                <a:gd name="T3" fmla="*/ 16 h 1662"/>
                <a:gd name="T4" fmla="*/ 588 w 1251"/>
                <a:gd name="T5" fmla="*/ 36 h 1662"/>
                <a:gd name="T6" fmla="*/ 515 w 1251"/>
                <a:gd name="T7" fmla="*/ 61 h 1662"/>
                <a:gd name="T8" fmla="*/ 446 w 1251"/>
                <a:gd name="T9" fmla="*/ 94 h 1662"/>
                <a:gd name="T10" fmla="*/ 379 w 1251"/>
                <a:gd name="T11" fmla="*/ 132 h 1662"/>
                <a:gd name="T12" fmla="*/ 317 w 1251"/>
                <a:gd name="T13" fmla="*/ 177 h 1662"/>
                <a:gd name="T14" fmla="*/ 259 w 1251"/>
                <a:gd name="T15" fmla="*/ 228 h 1662"/>
                <a:gd name="T16" fmla="*/ 206 w 1251"/>
                <a:gd name="T17" fmla="*/ 283 h 1662"/>
                <a:gd name="T18" fmla="*/ 158 w 1251"/>
                <a:gd name="T19" fmla="*/ 343 h 1662"/>
                <a:gd name="T20" fmla="*/ 116 w 1251"/>
                <a:gd name="T21" fmla="*/ 407 h 1662"/>
                <a:gd name="T22" fmla="*/ 79 w 1251"/>
                <a:gd name="T23" fmla="*/ 475 h 1662"/>
                <a:gd name="T24" fmla="*/ 50 w 1251"/>
                <a:gd name="T25" fmla="*/ 545 h 1662"/>
                <a:gd name="T26" fmla="*/ 27 w 1251"/>
                <a:gd name="T27" fmla="*/ 619 h 1662"/>
                <a:gd name="T28" fmla="*/ 11 w 1251"/>
                <a:gd name="T29" fmla="*/ 694 h 1662"/>
                <a:gd name="T30" fmla="*/ 2 w 1251"/>
                <a:gd name="T31" fmla="*/ 770 h 1662"/>
                <a:gd name="T32" fmla="*/ 0 w 1251"/>
                <a:gd name="T33" fmla="*/ 847 h 1662"/>
                <a:gd name="T34" fmla="*/ 5 w 1251"/>
                <a:gd name="T35" fmla="*/ 923 h 1662"/>
                <a:gd name="T36" fmla="*/ 18 w 1251"/>
                <a:gd name="T37" fmla="*/ 999 h 1662"/>
                <a:gd name="T38" fmla="*/ 36 w 1251"/>
                <a:gd name="T39" fmla="*/ 1074 h 1662"/>
                <a:gd name="T40" fmla="*/ 62 w 1251"/>
                <a:gd name="T41" fmla="*/ 1146 h 1662"/>
                <a:gd name="T42" fmla="*/ 94 w 1251"/>
                <a:gd name="T43" fmla="*/ 1215 h 1662"/>
                <a:gd name="T44" fmla="*/ 133 w 1251"/>
                <a:gd name="T45" fmla="*/ 1282 h 1662"/>
                <a:gd name="T46" fmla="*/ 178 w 1251"/>
                <a:gd name="T47" fmla="*/ 1344 h 1662"/>
                <a:gd name="T48" fmla="*/ 228 w 1251"/>
                <a:gd name="T49" fmla="*/ 1402 h 1662"/>
                <a:gd name="T50" fmla="*/ 283 w 1251"/>
                <a:gd name="T51" fmla="*/ 1456 h 1662"/>
                <a:gd name="T52" fmla="*/ 343 w 1251"/>
                <a:gd name="T53" fmla="*/ 1504 h 1662"/>
                <a:gd name="T54" fmla="*/ 408 w 1251"/>
                <a:gd name="T55" fmla="*/ 1545 h 1662"/>
                <a:gd name="T56" fmla="*/ 476 w 1251"/>
                <a:gd name="T57" fmla="*/ 1581 h 1662"/>
                <a:gd name="T58" fmla="*/ 546 w 1251"/>
                <a:gd name="T59" fmla="*/ 1612 h 1662"/>
                <a:gd name="T60" fmla="*/ 620 w 1251"/>
                <a:gd name="T61" fmla="*/ 1634 h 1662"/>
                <a:gd name="T62" fmla="*/ 694 w 1251"/>
                <a:gd name="T63" fmla="*/ 1650 h 1662"/>
                <a:gd name="T64" fmla="*/ 771 w 1251"/>
                <a:gd name="T65" fmla="*/ 1660 h 1662"/>
                <a:gd name="T66" fmla="*/ 847 w 1251"/>
                <a:gd name="T67" fmla="*/ 1661 h 1662"/>
                <a:gd name="T68" fmla="*/ 924 w 1251"/>
                <a:gd name="T69" fmla="*/ 1656 h 1662"/>
                <a:gd name="T70" fmla="*/ 1000 w 1251"/>
                <a:gd name="T71" fmla="*/ 1644 h 1662"/>
                <a:gd name="T72" fmla="*/ 1074 w 1251"/>
                <a:gd name="T73" fmla="*/ 1625 h 1662"/>
                <a:gd name="T74" fmla="*/ 1146 w 1251"/>
                <a:gd name="T75" fmla="*/ 1599 h 1662"/>
                <a:gd name="T76" fmla="*/ 1216 w 1251"/>
                <a:gd name="T77" fmla="*/ 1567 h 16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51"/>
                <a:gd name="T118" fmla="*/ 0 h 1662"/>
                <a:gd name="T119" fmla="*/ 1251 w 1251"/>
                <a:gd name="T120" fmla="*/ 1662 h 16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51" h="1662">
                  <a:moveTo>
                    <a:pt x="776" y="0"/>
                  </a:moveTo>
                  <a:lnTo>
                    <a:pt x="737" y="4"/>
                  </a:lnTo>
                  <a:lnTo>
                    <a:pt x="700" y="10"/>
                  </a:lnTo>
                  <a:lnTo>
                    <a:pt x="662" y="16"/>
                  </a:lnTo>
                  <a:lnTo>
                    <a:pt x="624" y="25"/>
                  </a:lnTo>
                  <a:lnTo>
                    <a:pt x="588" y="36"/>
                  </a:lnTo>
                  <a:lnTo>
                    <a:pt x="551" y="48"/>
                  </a:lnTo>
                  <a:lnTo>
                    <a:pt x="515" y="61"/>
                  </a:lnTo>
                  <a:lnTo>
                    <a:pt x="480" y="77"/>
                  </a:lnTo>
                  <a:lnTo>
                    <a:pt x="446" y="94"/>
                  </a:lnTo>
                  <a:lnTo>
                    <a:pt x="412" y="112"/>
                  </a:lnTo>
                  <a:lnTo>
                    <a:pt x="379" y="132"/>
                  </a:lnTo>
                  <a:lnTo>
                    <a:pt x="347" y="154"/>
                  </a:lnTo>
                  <a:lnTo>
                    <a:pt x="317" y="177"/>
                  </a:lnTo>
                  <a:lnTo>
                    <a:pt x="287" y="202"/>
                  </a:lnTo>
                  <a:lnTo>
                    <a:pt x="259" y="228"/>
                  </a:lnTo>
                  <a:lnTo>
                    <a:pt x="231" y="254"/>
                  </a:lnTo>
                  <a:lnTo>
                    <a:pt x="206" y="283"/>
                  </a:lnTo>
                  <a:lnTo>
                    <a:pt x="181" y="313"/>
                  </a:lnTo>
                  <a:lnTo>
                    <a:pt x="158" y="343"/>
                  </a:lnTo>
                  <a:lnTo>
                    <a:pt x="136" y="375"/>
                  </a:lnTo>
                  <a:lnTo>
                    <a:pt x="116" y="407"/>
                  </a:lnTo>
                  <a:lnTo>
                    <a:pt x="97" y="441"/>
                  </a:lnTo>
                  <a:lnTo>
                    <a:pt x="79" y="475"/>
                  </a:lnTo>
                  <a:lnTo>
                    <a:pt x="64" y="510"/>
                  </a:lnTo>
                  <a:lnTo>
                    <a:pt x="50" y="545"/>
                  </a:lnTo>
                  <a:lnTo>
                    <a:pt x="38" y="582"/>
                  </a:lnTo>
                  <a:lnTo>
                    <a:pt x="27" y="619"/>
                  </a:lnTo>
                  <a:lnTo>
                    <a:pt x="18" y="657"/>
                  </a:lnTo>
                  <a:lnTo>
                    <a:pt x="11" y="694"/>
                  </a:lnTo>
                  <a:lnTo>
                    <a:pt x="6" y="732"/>
                  </a:lnTo>
                  <a:lnTo>
                    <a:pt x="2" y="770"/>
                  </a:lnTo>
                  <a:lnTo>
                    <a:pt x="0" y="809"/>
                  </a:lnTo>
                  <a:lnTo>
                    <a:pt x="0" y="847"/>
                  </a:lnTo>
                  <a:lnTo>
                    <a:pt x="2" y="885"/>
                  </a:lnTo>
                  <a:lnTo>
                    <a:pt x="5" y="923"/>
                  </a:lnTo>
                  <a:lnTo>
                    <a:pt x="10" y="962"/>
                  </a:lnTo>
                  <a:lnTo>
                    <a:pt x="18" y="999"/>
                  </a:lnTo>
                  <a:lnTo>
                    <a:pt x="26" y="1037"/>
                  </a:lnTo>
                  <a:lnTo>
                    <a:pt x="36" y="1074"/>
                  </a:lnTo>
                  <a:lnTo>
                    <a:pt x="48" y="1111"/>
                  </a:lnTo>
                  <a:lnTo>
                    <a:pt x="62" y="1146"/>
                  </a:lnTo>
                  <a:lnTo>
                    <a:pt x="78" y="1181"/>
                  </a:lnTo>
                  <a:lnTo>
                    <a:pt x="94" y="1215"/>
                  </a:lnTo>
                  <a:lnTo>
                    <a:pt x="113" y="1249"/>
                  </a:lnTo>
                  <a:lnTo>
                    <a:pt x="133" y="1282"/>
                  </a:lnTo>
                  <a:lnTo>
                    <a:pt x="155" y="1314"/>
                  </a:lnTo>
                  <a:lnTo>
                    <a:pt x="178" y="1344"/>
                  </a:lnTo>
                  <a:lnTo>
                    <a:pt x="203" y="1374"/>
                  </a:lnTo>
                  <a:lnTo>
                    <a:pt x="228" y="1402"/>
                  </a:lnTo>
                  <a:lnTo>
                    <a:pt x="255" y="1429"/>
                  </a:lnTo>
                  <a:lnTo>
                    <a:pt x="283" y="1456"/>
                  </a:lnTo>
                  <a:lnTo>
                    <a:pt x="313" y="1480"/>
                  </a:lnTo>
                  <a:lnTo>
                    <a:pt x="343" y="1504"/>
                  </a:lnTo>
                  <a:lnTo>
                    <a:pt x="375" y="1525"/>
                  </a:lnTo>
                  <a:lnTo>
                    <a:pt x="408" y="1545"/>
                  </a:lnTo>
                  <a:lnTo>
                    <a:pt x="441" y="1564"/>
                  </a:lnTo>
                  <a:lnTo>
                    <a:pt x="476" y="1581"/>
                  </a:lnTo>
                  <a:lnTo>
                    <a:pt x="511" y="1597"/>
                  </a:lnTo>
                  <a:lnTo>
                    <a:pt x="546" y="1612"/>
                  </a:lnTo>
                  <a:lnTo>
                    <a:pt x="583" y="1624"/>
                  </a:lnTo>
                  <a:lnTo>
                    <a:pt x="620" y="1634"/>
                  </a:lnTo>
                  <a:lnTo>
                    <a:pt x="656" y="1643"/>
                  </a:lnTo>
                  <a:lnTo>
                    <a:pt x="694" y="1650"/>
                  </a:lnTo>
                  <a:lnTo>
                    <a:pt x="733" y="1656"/>
                  </a:lnTo>
                  <a:lnTo>
                    <a:pt x="771" y="1660"/>
                  </a:lnTo>
                  <a:lnTo>
                    <a:pt x="809" y="1661"/>
                  </a:lnTo>
                  <a:lnTo>
                    <a:pt x="847" y="1661"/>
                  </a:lnTo>
                  <a:lnTo>
                    <a:pt x="886" y="1660"/>
                  </a:lnTo>
                  <a:lnTo>
                    <a:pt x="924" y="1656"/>
                  </a:lnTo>
                  <a:lnTo>
                    <a:pt x="962" y="1651"/>
                  </a:lnTo>
                  <a:lnTo>
                    <a:pt x="1000" y="1644"/>
                  </a:lnTo>
                  <a:lnTo>
                    <a:pt x="1038" y="1636"/>
                  </a:lnTo>
                  <a:lnTo>
                    <a:pt x="1074" y="1625"/>
                  </a:lnTo>
                  <a:lnTo>
                    <a:pt x="1110" y="1613"/>
                  </a:lnTo>
                  <a:lnTo>
                    <a:pt x="1146" y="1599"/>
                  </a:lnTo>
                  <a:lnTo>
                    <a:pt x="1182" y="1584"/>
                  </a:lnTo>
                  <a:lnTo>
                    <a:pt x="1216" y="1567"/>
                  </a:lnTo>
                  <a:lnTo>
                    <a:pt x="1250" y="1548"/>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77" name="Freeform 462"/>
            <p:cNvSpPr>
              <a:spLocks/>
            </p:cNvSpPr>
            <p:nvPr/>
          </p:nvSpPr>
          <p:spPr bwMode="auto">
            <a:xfrm>
              <a:off x="1045" y="1556"/>
              <a:ext cx="646" cy="1241"/>
            </a:xfrm>
            <a:custGeom>
              <a:avLst/>
              <a:gdLst>
                <a:gd name="T0" fmla="*/ 645 w 646"/>
                <a:gd name="T1" fmla="*/ 0 h 1241"/>
                <a:gd name="T2" fmla="*/ 610 w 646"/>
                <a:gd name="T3" fmla="*/ 4 h 1241"/>
                <a:gd name="T4" fmla="*/ 575 w 646"/>
                <a:gd name="T5" fmla="*/ 9 h 1241"/>
                <a:gd name="T6" fmla="*/ 540 w 646"/>
                <a:gd name="T7" fmla="*/ 16 h 1241"/>
                <a:gd name="T8" fmla="*/ 505 w 646"/>
                <a:gd name="T9" fmla="*/ 25 h 1241"/>
                <a:gd name="T10" fmla="*/ 472 w 646"/>
                <a:gd name="T11" fmla="*/ 36 h 1241"/>
                <a:gd name="T12" fmla="*/ 438 w 646"/>
                <a:gd name="T13" fmla="*/ 48 h 1241"/>
                <a:gd name="T14" fmla="*/ 406 w 646"/>
                <a:gd name="T15" fmla="*/ 62 h 1241"/>
                <a:gd name="T16" fmla="*/ 374 w 646"/>
                <a:gd name="T17" fmla="*/ 78 h 1241"/>
                <a:gd name="T18" fmla="*/ 343 w 646"/>
                <a:gd name="T19" fmla="*/ 95 h 1241"/>
                <a:gd name="T20" fmla="*/ 313 w 646"/>
                <a:gd name="T21" fmla="*/ 114 h 1241"/>
                <a:gd name="T22" fmla="*/ 285 w 646"/>
                <a:gd name="T23" fmla="*/ 134 h 1241"/>
                <a:gd name="T24" fmla="*/ 256 w 646"/>
                <a:gd name="T25" fmla="*/ 156 h 1241"/>
                <a:gd name="T26" fmla="*/ 229 w 646"/>
                <a:gd name="T27" fmla="*/ 179 h 1241"/>
                <a:gd name="T28" fmla="*/ 204 w 646"/>
                <a:gd name="T29" fmla="*/ 204 h 1241"/>
                <a:gd name="T30" fmla="*/ 180 w 646"/>
                <a:gd name="T31" fmla="*/ 229 h 1241"/>
                <a:gd name="T32" fmla="*/ 156 w 646"/>
                <a:gd name="T33" fmla="*/ 257 h 1241"/>
                <a:gd name="T34" fmla="*/ 135 w 646"/>
                <a:gd name="T35" fmla="*/ 284 h 1241"/>
                <a:gd name="T36" fmla="*/ 115 w 646"/>
                <a:gd name="T37" fmla="*/ 313 h 1241"/>
                <a:gd name="T38" fmla="*/ 96 w 646"/>
                <a:gd name="T39" fmla="*/ 344 h 1241"/>
                <a:gd name="T40" fmla="*/ 79 w 646"/>
                <a:gd name="T41" fmla="*/ 374 h 1241"/>
                <a:gd name="T42" fmla="*/ 64 w 646"/>
                <a:gd name="T43" fmla="*/ 406 h 1241"/>
                <a:gd name="T44" fmla="*/ 49 w 646"/>
                <a:gd name="T45" fmla="*/ 439 h 1241"/>
                <a:gd name="T46" fmla="*/ 37 w 646"/>
                <a:gd name="T47" fmla="*/ 472 h 1241"/>
                <a:gd name="T48" fmla="*/ 26 w 646"/>
                <a:gd name="T49" fmla="*/ 505 h 1241"/>
                <a:gd name="T50" fmla="*/ 17 w 646"/>
                <a:gd name="T51" fmla="*/ 540 h 1241"/>
                <a:gd name="T52" fmla="*/ 10 w 646"/>
                <a:gd name="T53" fmla="*/ 575 h 1241"/>
                <a:gd name="T54" fmla="*/ 5 w 646"/>
                <a:gd name="T55" fmla="*/ 610 h 1241"/>
                <a:gd name="T56" fmla="*/ 1 w 646"/>
                <a:gd name="T57" fmla="*/ 645 h 1241"/>
                <a:gd name="T58" fmla="*/ 0 w 646"/>
                <a:gd name="T59" fmla="*/ 680 h 1241"/>
                <a:gd name="T60" fmla="*/ 0 w 646"/>
                <a:gd name="T61" fmla="*/ 715 h 1241"/>
                <a:gd name="T62" fmla="*/ 1 w 646"/>
                <a:gd name="T63" fmla="*/ 751 h 1241"/>
                <a:gd name="T64" fmla="*/ 5 w 646"/>
                <a:gd name="T65" fmla="*/ 786 h 1241"/>
                <a:gd name="T66" fmla="*/ 10 w 646"/>
                <a:gd name="T67" fmla="*/ 821 h 1241"/>
                <a:gd name="T68" fmla="*/ 17 w 646"/>
                <a:gd name="T69" fmla="*/ 856 h 1241"/>
                <a:gd name="T70" fmla="*/ 26 w 646"/>
                <a:gd name="T71" fmla="*/ 891 h 1241"/>
                <a:gd name="T72" fmla="*/ 36 w 646"/>
                <a:gd name="T73" fmla="*/ 924 h 1241"/>
                <a:gd name="T74" fmla="*/ 49 w 646"/>
                <a:gd name="T75" fmla="*/ 958 h 1241"/>
                <a:gd name="T76" fmla="*/ 63 w 646"/>
                <a:gd name="T77" fmla="*/ 990 h 1241"/>
                <a:gd name="T78" fmla="*/ 78 w 646"/>
                <a:gd name="T79" fmla="*/ 1022 h 1241"/>
                <a:gd name="T80" fmla="*/ 96 w 646"/>
                <a:gd name="T81" fmla="*/ 1053 h 1241"/>
                <a:gd name="T82" fmla="*/ 114 w 646"/>
                <a:gd name="T83" fmla="*/ 1083 h 1241"/>
                <a:gd name="T84" fmla="*/ 135 w 646"/>
                <a:gd name="T85" fmla="*/ 1111 h 1241"/>
                <a:gd name="T86" fmla="*/ 156 w 646"/>
                <a:gd name="T87" fmla="*/ 1139 h 1241"/>
                <a:gd name="T88" fmla="*/ 179 w 646"/>
                <a:gd name="T89" fmla="*/ 1167 h 1241"/>
                <a:gd name="T90" fmla="*/ 204 w 646"/>
                <a:gd name="T91" fmla="*/ 1192 h 1241"/>
                <a:gd name="T92" fmla="*/ 229 w 646"/>
                <a:gd name="T93" fmla="*/ 1217 h 1241"/>
                <a:gd name="T94" fmla="*/ 256 w 646"/>
                <a:gd name="T95" fmla="*/ 1240 h 12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6"/>
                <a:gd name="T145" fmla="*/ 0 h 1241"/>
                <a:gd name="T146" fmla="*/ 646 w 646"/>
                <a:gd name="T147" fmla="*/ 1241 h 12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6" h="1241">
                  <a:moveTo>
                    <a:pt x="645" y="0"/>
                  </a:moveTo>
                  <a:lnTo>
                    <a:pt x="610" y="4"/>
                  </a:lnTo>
                  <a:lnTo>
                    <a:pt x="575" y="9"/>
                  </a:lnTo>
                  <a:lnTo>
                    <a:pt x="540" y="16"/>
                  </a:lnTo>
                  <a:lnTo>
                    <a:pt x="505" y="25"/>
                  </a:lnTo>
                  <a:lnTo>
                    <a:pt x="472" y="36"/>
                  </a:lnTo>
                  <a:lnTo>
                    <a:pt x="438" y="48"/>
                  </a:lnTo>
                  <a:lnTo>
                    <a:pt x="406" y="62"/>
                  </a:lnTo>
                  <a:lnTo>
                    <a:pt x="374" y="78"/>
                  </a:lnTo>
                  <a:lnTo>
                    <a:pt x="343" y="95"/>
                  </a:lnTo>
                  <a:lnTo>
                    <a:pt x="313" y="114"/>
                  </a:lnTo>
                  <a:lnTo>
                    <a:pt x="285" y="134"/>
                  </a:lnTo>
                  <a:lnTo>
                    <a:pt x="256" y="156"/>
                  </a:lnTo>
                  <a:lnTo>
                    <a:pt x="229" y="179"/>
                  </a:lnTo>
                  <a:lnTo>
                    <a:pt x="204" y="204"/>
                  </a:lnTo>
                  <a:lnTo>
                    <a:pt x="180" y="229"/>
                  </a:lnTo>
                  <a:lnTo>
                    <a:pt x="156" y="257"/>
                  </a:lnTo>
                  <a:lnTo>
                    <a:pt x="135" y="284"/>
                  </a:lnTo>
                  <a:lnTo>
                    <a:pt x="115" y="313"/>
                  </a:lnTo>
                  <a:lnTo>
                    <a:pt x="96" y="344"/>
                  </a:lnTo>
                  <a:lnTo>
                    <a:pt x="79" y="374"/>
                  </a:lnTo>
                  <a:lnTo>
                    <a:pt x="64" y="406"/>
                  </a:lnTo>
                  <a:lnTo>
                    <a:pt x="49" y="439"/>
                  </a:lnTo>
                  <a:lnTo>
                    <a:pt x="37" y="472"/>
                  </a:lnTo>
                  <a:lnTo>
                    <a:pt x="26" y="505"/>
                  </a:lnTo>
                  <a:lnTo>
                    <a:pt x="17" y="540"/>
                  </a:lnTo>
                  <a:lnTo>
                    <a:pt x="10" y="575"/>
                  </a:lnTo>
                  <a:lnTo>
                    <a:pt x="5" y="610"/>
                  </a:lnTo>
                  <a:lnTo>
                    <a:pt x="1" y="645"/>
                  </a:lnTo>
                  <a:lnTo>
                    <a:pt x="0" y="680"/>
                  </a:lnTo>
                  <a:lnTo>
                    <a:pt x="0" y="715"/>
                  </a:lnTo>
                  <a:lnTo>
                    <a:pt x="1" y="751"/>
                  </a:lnTo>
                  <a:lnTo>
                    <a:pt x="5" y="786"/>
                  </a:lnTo>
                  <a:lnTo>
                    <a:pt x="10" y="821"/>
                  </a:lnTo>
                  <a:lnTo>
                    <a:pt x="17" y="856"/>
                  </a:lnTo>
                  <a:lnTo>
                    <a:pt x="26" y="891"/>
                  </a:lnTo>
                  <a:lnTo>
                    <a:pt x="36" y="924"/>
                  </a:lnTo>
                  <a:lnTo>
                    <a:pt x="49" y="958"/>
                  </a:lnTo>
                  <a:lnTo>
                    <a:pt x="63" y="990"/>
                  </a:lnTo>
                  <a:lnTo>
                    <a:pt x="78" y="1022"/>
                  </a:lnTo>
                  <a:lnTo>
                    <a:pt x="96" y="1053"/>
                  </a:lnTo>
                  <a:lnTo>
                    <a:pt x="114" y="1083"/>
                  </a:lnTo>
                  <a:lnTo>
                    <a:pt x="135" y="1111"/>
                  </a:lnTo>
                  <a:lnTo>
                    <a:pt x="156" y="1139"/>
                  </a:lnTo>
                  <a:lnTo>
                    <a:pt x="179" y="1167"/>
                  </a:lnTo>
                  <a:lnTo>
                    <a:pt x="204" y="1192"/>
                  </a:lnTo>
                  <a:lnTo>
                    <a:pt x="229" y="1217"/>
                  </a:lnTo>
                  <a:lnTo>
                    <a:pt x="256" y="124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78" name="Freeform 463"/>
            <p:cNvSpPr>
              <a:spLocks/>
            </p:cNvSpPr>
            <p:nvPr/>
          </p:nvSpPr>
          <p:spPr bwMode="auto">
            <a:xfrm>
              <a:off x="1807" y="1425"/>
              <a:ext cx="771" cy="1548"/>
            </a:xfrm>
            <a:custGeom>
              <a:avLst/>
              <a:gdLst>
                <a:gd name="T0" fmla="*/ 357 w 771"/>
                <a:gd name="T1" fmla="*/ 1547 h 1548"/>
                <a:gd name="T2" fmla="*/ 390 w 771"/>
                <a:gd name="T3" fmla="*/ 1527 h 1548"/>
                <a:gd name="T4" fmla="*/ 422 w 771"/>
                <a:gd name="T5" fmla="*/ 1506 h 1548"/>
                <a:gd name="T6" fmla="*/ 452 w 771"/>
                <a:gd name="T7" fmla="*/ 1483 h 1548"/>
                <a:gd name="T8" fmla="*/ 482 w 771"/>
                <a:gd name="T9" fmla="*/ 1459 h 1548"/>
                <a:gd name="T10" fmla="*/ 510 w 771"/>
                <a:gd name="T11" fmla="*/ 1432 h 1548"/>
                <a:gd name="T12" fmla="*/ 537 w 771"/>
                <a:gd name="T13" fmla="*/ 1405 h 1548"/>
                <a:gd name="T14" fmla="*/ 563 w 771"/>
                <a:gd name="T15" fmla="*/ 1377 h 1548"/>
                <a:gd name="T16" fmla="*/ 588 w 771"/>
                <a:gd name="T17" fmla="*/ 1347 h 1548"/>
                <a:gd name="T18" fmla="*/ 611 w 771"/>
                <a:gd name="T19" fmla="*/ 1317 h 1548"/>
                <a:gd name="T20" fmla="*/ 633 w 771"/>
                <a:gd name="T21" fmla="*/ 1286 h 1548"/>
                <a:gd name="T22" fmla="*/ 654 w 771"/>
                <a:gd name="T23" fmla="*/ 1253 h 1548"/>
                <a:gd name="T24" fmla="*/ 672 w 771"/>
                <a:gd name="T25" fmla="*/ 1219 h 1548"/>
                <a:gd name="T26" fmla="*/ 689 w 771"/>
                <a:gd name="T27" fmla="*/ 1185 h 1548"/>
                <a:gd name="T28" fmla="*/ 705 w 771"/>
                <a:gd name="T29" fmla="*/ 1150 h 1548"/>
                <a:gd name="T30" fmla="*/ 719 w 771"/>
                <a:gd name="T31" fmla="*/ 1114 h 1548"/>
                <a:gd name="T32" fmla="*/ 731 w 771"/>
                <a:gd name="T33" fmla="*/ 1078 h 1548"/>
                <a:gd name="T34" fmla="*/ 742 w 771"/>
                <a:gd name="T35" fmla="*/ 1042 h 1548"/>
                <a:gd name="T36" fmla="*/ 751 w 771"/>
                <a:gd name="T37" fmla="*/ 1004 h 1548"/>
                <a:gd name="T38" fmla="*/ 758 w 771"/>
                <a:gd name="T39" fmla="*/ 965 h 1548"/>
                <a:gd name="T40" fmla="*/ 763 w 771"/>
                <a:gd name="T41" fmla="*/ 928 h 1548"/>
                <a:gd name="T42" fmla="*/ 767 w 771"/>
                <a:gd name="T43" fmla="*/ 890 h 1548"/>
                <a:gd name="T44" fmla="*/ 769 w 771"/>
                <a:gd name="T45" fmla="*/ 852 h 1548"/>
                <a:gd name="T46" fmla="*/ 770 w 771"/>
                <a:gd name="T47" fmla="*/ 813 h 1548"/>
                <a:gd name="T48" fmla="*/ 767 w 771"/>
                <a:gd name="T49" fmla="*/ 775 h 1548"/>
                <a:gd name="T50" fmla="*/ 764 w 771"/>
                <a:gd name="T51" fmla="*/ 737 h 1548"/>
                <a:gd name="T52" fmla="*/ 759 w 771"/>
                <a:gd name="T53" fmla="*/ 699 h 1548"/>
                <a:gd name="T54" fmla="*/ 752 w 771"/>
                <a:gd name="T55" fmla="*/ 661 h 1548"/>
                <a:gd name="T56" fmla="*/ 743 w 771"/>
                <a:gd name="T57" fmla="*/ 623 h 1548"/>
                <a:gd name="T58" fmla="*/ 733 w 771"/>
                <a:gd name="T59" fmla="*/ 587 h 1548"/>
                <a:gd name="T60" fmla="*/ 721 w 771"/>
                <a:gd name="T61" fmla="*/ 550 h 1548"/>
                <a:gd name="T62" fmla="*/ 707 w 771"/>
                <a:gd name="T63" fmla="*/ 514 h 1548"/>
                <a:gd name="T64" fmla="*/ 692 w 771"/>
                <a:gd name="T65" fmla="*/ 479 h 1548"/>
                <a:gd name="T66" fmla="*/ 675 w 771"/>
                <a:gd name="T67" fmla="*/ 444 h 1548"/>
                <a:gd name="T68" fmla="*/ 656 w 771"/>
                <a:gd name="T69" fmla="*/ 411 h 1548"/>
                <a:gd name="T70" fmla="*/ 637 w 771"/>
                <a:gd name="T71" fmla="*/ 378 h 1548"/>
                <a:gd name="T72" fmla="*/ 615 w 771"/>
                <a:gd name="T73" fmla="*/ 347 h 1548"/>
                <a:gd name="T74" fmla="*/ 592 w 771"/>
                <a:gd name="T75" fmla="*/ 316 h 1548"/>
                <a:gd name="T76" fmla="*/ 567 w 771"/>
                <a:gd name="T77" fmla="*/ 286 h 1548"/>
                <a:gd name="T78" fmla="*/ 542 w 771"/>
                <a:gd name="T79" fmla="*/ 258 h 1548"/>
                <a:gd name="T80" fmla="*/ 514 w 771"/>
                <a:gd name="T81" fmla="*/ 230 h 1548"/>
                <a:gd name="T82" fmla="*/ 486 w 771"/>
                <a:gd name="T83" fmla="*/ 204 h 1548"/>
                <a:gd name="T84" fmla="*/ 457 w 771"/>
                <a:gd name="T85" fmla="*/ 180 h 1548"/>
                <a:gd name="T86" fmla="*/ 426 w 771"/>
                <a:gd name="T87" fmla="*/ 156 h 1548"/>
                <a:gd name="T88" fmla="*/ 394 w 771"/>
                <a:gd name="T89" fmla="*/ 135 h 1548"/>
                <a:gd name="T90" fmla="*/ 362 w 771"/>
                <a:gd name="T91" fmla="*/ 115 h 1548"/>
                <a:gd name="T92" fmla="*/ 329 w 771"/>
                <a:gd name="T93" fmla="*/ 95 h 1548"/>
                <a:gd name="T94" fmla="*/ 294 w 771"/>
                <a:gd name="T95" fmla="*/ 79 h 1548"/>
                <a:gd name="T96" fmla="*/ 259 w 771"/>
                <a:gd name="T97" fmla="*/ 63 h 1548"/>
                <a:gd name="T98" fmla="*/ 224 w 771"/>
                <a:gd name="T99" fmla="*/ 49 h 1548"/>
                <a:gd name="T100" fmla="*/ 187 w 771"/>
                <a:gd name="T101" fmla="*/ 36 h 1548"/>
                <a:gd name="T102" fmla="*/ 150 w 771"/>
                <a:gd name="T103" fmla="*/ 26 h 1548"/>
                <a:gd name="T104" fmla="*/ 113 w 771"/>
                <a:gd name="T105" fmla="*/ 16 h 1548"/>
                <a:gd name="T106" fmla="*/ 75 w 771"/>
                <a:gd name="T107" fmla="*/ 10 h 1548"/>
                <a:gd name="T108" fmla="*/ 37 w 771"/>
                <a:gd name="T109" fmla="*/ 4 h 1548"/>
                <a:gd name="T110" fmla="*/ 0 w 771"/>
                <a:gd name="T111" fmla="*/ 0 h 15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71"/>
                <a:gd name="T169" fmla="*/ 0 h 1548"/>
                <a:gd name="T170" fmla="*/ 771 w 771"/>
                <a:gd name="T171" fmla="*/ 1548 h 15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71" h="1548">
                  <a:moveTo>
                    <a:pt x="357" y="1547"/>
                  </a:moveTo>
                  <a:lnTo>
                    <a:pt x="390" y="1527"/>
                  </a:lnTo>
                  <a:lnTo>
                    <a:pt x="422" y="1506"/>
                  </a:lnTo>
                  <a:lnTo>
                    <a:pt x="452" y="1483"/>
                  </a:lnTo>
                  <a:lnTo>
                    <a:pt x="482" y="1459"/>
                  </a:lnTo>
                  <a:lnTo>
                    <a:pt x="510" y="1432"/>
                  </a:lnTo>
                  <a:lnTo>
                    <a:pt x="537" y="1405"/>
                  </a:lnTo>
                  <a:lnTo>
                    <a:pt x="563" y="1377"/>
                  </a:lnTo>
                  <a:lnTo>
                    <a:pt x="588" y="1347"/>
                  </a:lnTo>
                  <a:lnTo>
                    <a:pt x="611" y="1317"/>
                  </a:lnTo>
                  <a:lnTo>
                    <a:pt x="633" y="1286"/>
                  </a:lnTo>
                  <a:lnTo>
                    <a:pt x="654" y="1253"/>
                  </a:lnTo>
                  <a:lnTo>
                    <a:pt x="672" y="1219"/>
                  </a:lnTo>
                  <a:lnTo>
                    <a:pt x="689" y="1185"/>
                  </a:lnTo>
                  <a:lnTo>
                    <a:pt x="705" y="1150"/>
                  </a:lnTo>
                  <a:lnTo>
                    <a:pt x="719" y="1114"/>
                  </a:lnTo>
                  <a:lnTo>
                    <a:pt x="731" y="1078"/>
                  </a:lnTo>
                  <a:lnTo>
                    <a:pt x="742" y="1042"/>
                  </a:lnTo>
                  <a:lnTo>
                    <a:pt x="751" y="1004"/>
                  </a:lnTo>
                  <a:lnTo>
                    <a:pt x="758" y="965"/>
                  </a:lnTo>
                  <a:lnTo>
                    <a:pt x="763" y="928"/>
                  </a:lnTo>
                  <a:lnTo>
                    <a:pt x="767" y="890"/>
                  </a:lnTo>
                  <a:lnTo>
                    <a:pt x="769" y="852"/>
                  </a:lnTo>
                  <a:lnTo>
                    <a:pt x="770" y="813"/>
                  </a:lnTo>
                  <a:lnTo>
                    <a:pt x="767" y="775"/>
                  </a:lnTo>
                  <a:lnTo>
                    <a:pt x="764" y="737"/>
                  </a:lnTo>
                  <a:lnTo>
                    <a:pt x="759" y="699"/>
                  </a:lnTo>
                  <a:lnTo>
                    <a:pt x="752" y="661"/>
                  </a:lnTo>
                  <a:lnTo>
                    <a:pt x="743" y="623"/>
                  </a:lnTo>
                  <a:lnTo>
                    <a:pt x="733" y="587"/>
                  </a:lnTo>
                  <a:lnTo>
                    <a:pt x="721" y="550"/>
                  </a:lnTo>
                  <a:lnTo>
                    <a:pt x="707" y="514"/>
                  </a:lnTo>
                  <a:lnTo>
                    <a:pt x="692" y="479"/>
                  </a:lnTo>
                  <a:lnTo>
                    <a:pt x="675" y="444"/>
                  </a:lnTo>
                  <a:lnTo>
                    <a:pt x="656" y="411"/>
                  </a:lnTo>
                  <a:lnTo>
                    <a:pt x="637" y="378"/>
                  </a:lnTo>
                  <a:lnTo>
                    <a:pt x="615" y="347"/>
                  </a:lnTo>
                  <a:lnTo>
                    <a:pt x="592" y="316"/>
                  </a:lnTo>
                  <a:lnTo>
                    <a:pt x="567" y="286"/>
                  </a:lnTo>
                  <a:lnTo>
                    <a:pt x="542" y="258"/>
                  </a:lnTo>
                  <a:lnTo>
                    <a:pt x="514" y="230"/>
                  </a:lnTo>
                  <a:lnTo>
                    <a:pt x="486" y="204"/>
                  </a:lnTo>
                  <a:lnTo>
                    <a:pt x="457" y="180"/>
                  </a:lnTo>
                  <a:lnTo>
                    <a:pt x="426" y="156"/>
                  </a:lnTo>
                  <a:lnTo>
                    <a:pt x="394" y="135"/>
                  </a:lnTo>
                  <a:lnTo>
                    <a:pt x="362" y="115"/>
                  </a:lnTo>
                  <a:lnTo>
                    <a:pt x="329" y="95"/>
                  </a:lnTo>
                  <a:lnTo>
                    <a:pt x="294" y="79"/>
                  </a:lnTo>
                  <a:lnTo>
                    <a:pt x="259" y="63"/>
                  </a:lnTo>
                  <a:lnTo>
                    <a:pt x="224" y="49"/>
                  </a:lnTo>
                  <a:lnTo>
                    <a:pt x="187" y="36"/>
                  </a:lnTo>
                  <a:lnTo>
                    <a:pt x="150" y="26"/>
                  </a:lnTo>
                  <a:lnTo>
                    <a:pt x="113" y="16"/>
                  </a:lnTo>
                  <a:lnTo>
                    <a:pt x="75" y="10"/>
                  </a:lnTo>
                  <a:lnTo>
                    <a:pt x="37" y="4"/>
                  </a:ln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79" name="Freeform 464"/>
            <p:cNvSpPr>
              <a:spLocks/>
            </p:cNvSpPr>
            <p:nvPr/>
          </p:nvSpPr>
          <p:spPr bwMode="auto">
            <a:xfrm>
              <a:off x="1160" y="1672"/>
              <a:ext cx="531" cy="643"/>
            </a:xfrm>
            <a:custGeom>
              <a:avLst/>
              <a:gdLst>
                <a:gd name="T0" fmla="*/ 530 w 531"/>
                <a:gd name="T1" fmla="*/ 0 h 643"/>
                <a:gd name="T2" fmla="*/ 497 w 531"/>
                <a:gd name="T3" fmla="*/ 4 h 643"/>
                <a:gd name="T4" fmla="*/ 465 w 531"/>
                <a:gd name="T5" fmla="*/ 9 h 643"/>
                <a:gd name="T6" fmla="*/ 433 w 531"/>
                <a:gd name="T7" fmla="*/ 16 h 643"/>
                <a:gd name="T8" fmla="*/ 401 w 531"/>
                <a:gd name="T9" fmla="*/ 26 h 643"/>
                <a:gd name="T10" fmla="*/ 370 w 531"/>
                <a:gd name="T11" fmla="*/ 38 h 643"/>
                <a:gd name="T12" fmla="*/ 339 w 531"/>
                <a:gd name="T13" fmla="*/ 51 h 643"/>
                <a:gd name="T14" fmla="*/ 310 w 531"/>
                <a:gd name="T15" fmla="*/ 65 h 643"/>
                <a:gd name="T16" fmla="*/ 282 w 531"/>
                <a:gd name="T17" fmla="*/ 82 h 643"/>
                <a:gd name="T18" fmla="*/ 254 w 531"/>
                <a:gd name="T19" fmla="*/ 100 h 643"/>
                <a:gd name="T20" fmla="*/ 227 w 531"/>
                <a:gd name="T21" fmla="*/ 119 h 643"/>
                <a:gd name="T22" fmla="*/ 202 w 531"/>
                <a:gd name="T23" fmla="*/ 140 h 643"/>
                <a:gd name="T24" fmla="*/ 177 w 531"/>
                <a:gd name="T25" fmla="*/ 162 h 643"/>
                <a:gd name="T26" fmla="*/ 154 w 531"/>
                <a:gd name="T27" fmla="*/ 185 h 643"/>
                <a:gd name="T28" fmla="*/ 133 w 531"/>
                <a:gd name="T29" fmla="*/ 211 h 643"/>
                <a:gd name="T30" fmla="*/ 113 w 531"/>
                <a:gd name="T31" fmla="*/ 237 h 643"/>
                <a:gd name="T32" fmla="*/ 93 w 531"/>
                <a:gd name="T33" fmla="*/ 264 h 643"/>
                <a:gd name="T34" fmla="*/ 77 w 531"/>
                <a:gd name="T35" fmla="*/ 293 h 643"/>
                <a:gd name="T36" fmla="*/ 61 w 531"/>
                <a:gd name="T37" fmla="*/ 321 h 643"/>
                <a:gd name="T38" fmla="*/ 47 w 531"/>
                <a:gd name="T39" fmla="*/ 351 h 643"/>
                <a:gd name="T40" fmla="*/ 35 w 531"/>
                <a:gd name="T41" fmla="*/ 381 h 643"/>
                <a:gd name="T42" fmla="*/ 25 w 531"/>
                <a:gd name="T43" fmla="*/ 413 h 643"/>
                <a:gd name="T44" fmla="*/ 16 w 531"/>
                <a:gd name="T45" fmla="*/ 445 h 643"/>
                <a:gd name="T46" fmla="*/ 9 w 531"/>
                <a:gd name="T47" fmla="*/ 477 h 643"/>
                <a:gd name="T48" fmla="*/ 4 w 531"/>
                <a:gd name="T49" fmla="*/ 510 h 643"/>
                <a:gd name="T50" fmla="*/ 1 w 531"/>
                <a:gd name="T51" fmla="*/ 543 h 643"/>
                <a:gd name="T52" fmla="*/ 0 w 531"/>
                <a:gd name="T53" fmla="*/ 575 h 643"/>
                <a:gd name="T54" fmla="*/ 0 w 531"/>
                <a:gd name="T55" fmla="*/ 609 h 643"/>
                <a:gd name="T56" fmla="*/ 3 w 531"/>
                <a:gd name="T57" fmla="*/ 642 h 6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1"/>
                <a:gd name="T88" fmla="*/ 0 h 643"/>
                <a:gd name="T89" fmla="*/ 531 w 531"/>
                <a:gd name="T90" fmla="*/ 643 h 6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1" h="643">
                  <a:moveTo>
                    <a:pt x="530" y="0"/>
                  </a:moveTo>
                  <a:lnTo>
                    <a:pt x="497" y="4"/>
                  </a:lnTo>
                  <a:lnTo>
                    <a:pt x="465" y="9"/>
                  </a:lnTo>
                  <a:lnTo>
                    <a:pt x="433" y="16"/>
                  </a:lnTo>
                  <a:lnTo>
                    <a:pt x="401" y="26"/>
                  </a:lnTo>
                  <a:lnTo>
                    <a:pt x="370" y="38"/>
                  </a:lnTo>
                  <a:lnTo>
                    <a:pt x="339" y="51"/>
                  </a:lnTo>
                  <a:lnTo>
                    <a:pt x="310" y="65"/>
                  </a:lnTo>
                  <a:lnTo>
                    <a:pt x="282" y="82"/>
                  </a:lnTo>
                  <a:lnTo>
                    <a:pt x="254" y="100"/>
                  </a:lnTo>
                  <a:lnTo>
                    <a:pt x="227" y="119"/>
                  </a:lnTo>
                  <a:lnTo>
                    <a:pt x="202" y="140"/>
                  </a:lnTo>
                  <a:lnTo>
                    <a:pt x="177" y="162"/>
                  </a:lnTo>
                  <a:lnTo>
                    <a:pt x="154" y="185"/>
                  </a:lnTo>
                  <a:lnTo>
                    <a:pt x="133" y="211"/>
                  </a:lnTo>
                  <a:lnTo>
                    <a:pt x="113" y="237"/>
                  </a:lnTo>
                  <a:lnTo>
                    <a:pt x="93" y="264"/>
                  </a:lnTo>
                  <a:lnTo>
                    <a:pt x="77" y="293"/>
                  </a:lnTo>
                  <a:lnTo>
                    <a:pt x="61" y="321"/>
                  </a:lnTo>
                  <a:lnTo>
                    <a:pt x="47" y="351"/>
                  </a:lnTo>
                  <a:lnTo>
                    <a:pt x="35" y="381"/>
                  </a:lnTo>
                  <a:lnTo>
                    <a:pt x="25" y="413"/>
                  </a:lnTo>
                  <a:lnTo>
                    <a:pt x="16" y="445"/>
                  </a:lnTo>
                  <a:lnTo>
                    <a:pt x="9" y="477"/>
                  </a:lnTo>
                  <a:lnTo>
                    <a:pt x="4" y="510"/>
                  </a:lnTo>
                  <a:lnTo>
                    <a:pt x="1" y="543"/>
                  </a:lnTo>
                  <a:lnTo>
                    <a:pt x="0" y="575"/>
                  </a:lnTo>
                  <a:lnTo>
                    <a:pt x="0" y="609"/>
                  </a:lnTo>
                  <a:lnTo>
                    <a:pt x="3" y="642"/>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80" name="Freeform 465"/>
            <p:cNvSpPr>
              <a:spLocks/>
            </p:cNvSpPr>
            <p:nvPr/>
          </p:nvSpPr>
          <p:spPr bwMode="auto">
            <a:xfrm>
              <a:off x="1301" y="1556"/>
              <a:ext cx="1146" cy="1400"/>
            </a:xfrm>
            <a:custGeom>
              <a:avLst/>
              <a:gdLst>
                <a:gd name="T0" fmla="*/ 28 w 1146"/>
                <a:gd name="T1" fmla="*/ 1262 h 1400"/>
                <a:gd name="T2" fmla="*/ 87 w 1146"/>
                <a:gd name="T3" fmla="*/ 1301 h 1400"/>
                <a:gd name="T4" fmla="*/ 149 w 1146"/>
                <a:gd name="T5" fmla="*/ 1334 h 1400"/>
                <a:gd name="T6" fmla="*/ 215 w 1146"/>
                <a:gd name="T7" fmla="*/ 1360 h 1400"/>
                <a:gd name="T8" fmla="*/ 283 w 1146"/>
                <a:gd name="T9" fmla="*/ 1380 h 1400"/>
                <a:gd name="T10" fmla="*/ 353 w 1146"/>
                <a:gd name="T11" fmla="*/ 1393 h 1400"/>
                <a:gd name="T12" fmla="*/ 424 w 1146"/>
                <a:gd name="T13" fmla="*/ 1399 h 1400"/>
                <a:gd name="T14" fmla="*/ 494 w 1146"/>
                <a:gd name="T15" fmla="*/ 1397 h 1400"/>
                <a:gd name="T16" fmla="*/ 565 w 1146"/>
                <a:gd name="T17" fmla="*/ 1388 h 1400"/>
                <a:gd name="T18" fmla="*/ 634 w 1146"/>
                <a:gd name="T19" fmla="*/ 1372 h 1400"/>
                <a:gd name="T20" fmla="*/ 701 w 1146"/>
                <a:gd name="T21" fmla="*/ 1351 h 1400"/>
                <a:gd name="T22" fmla="*/ 765 w 1146"/>
                <a:gd name="T23" fmla="*/ 1321 h 1400"/>
                <a:gd name="T24" fmla="*/ 827 w 1146"/>
                <a:gd name="T25" fmla="*/ 1285 h 1400"/>
                <a:gd name="T26" fmla="*/ 884 w 1146"/>
                <a:gd name="T27" fmla="*/ 1244 h 1400"/>
                <a:gd name="T28" fmla="*/ 937 w 1146"/>
                <a:gd name="T29" fmla="*/ 1196 h 1400"/>
                <a:gd name="T30" fmla="*/ 984 w 1146"/>
                <a:gd name="T31" fmla="*/ 1144 h 1400"/>
                <a:gd name="T32" fmla="*/ 1027 w 1146"/>
                <a:gd name="T33" fmla="*/ 1087 h 1400"/>
                <a:gd name="T34" fmla="*/ 1063 w 1146"/>
                <a:gd name="T35" fmla="*/ 1027 h 1400"/>
                <a:gd name="T36" fmla="*/ 1093 w 1146"/>
                <a:gd name="T37" fmla="*/ 963 h 1400"/>
                <a:gd name="T38" fmla="*/ 1117 w 1146"/>
                <a:gd name="T39" fmla="*/ 895 h 1400"/>
                <a:gd name="T40" fmla="*/ 1133 w 1146"/>
                <a:gd name="T41" fmla="*/ 826 h 1400"/>
                <a:gd name="T42" fmla="*/ 1143 w 1146"/>
                <a:gd name="T43" fmla="*/ 757 h 1400"/>
                <a:gd name="T44" fmla="*/ 1145 w 1146"/>
                <a:gd name="T45" fmla="*/ 686 h 1400"/>
                <a:gd name="T46" fmla="*/ 1141 w 1146"/>
                <a:gd name="T47" fmla="*/ 615 h 1400"/>
                <a:gd name="T48" fmla="*/ 1128 w 1146"/>
                <a:gd name="T49" fmla="*/ 546 h 1400"/>
                <a:gd name="T50" fmla="*/ 1109 w 1146"/>
                <a:gd name="T51" fmla="*/ 477 h 1400"/>
                <a:gd name="T52" fmla="*/ 1084 w 1146"/>
                <a:gd name="T53" fmla="*/ 411 h 1400"/>
                <a:gd name="T54" fmla="*/ 1052 w 1146"/>
                <a:gd name="T55" fmla="*/ 348 h 1400"/>
                <a:gd name="T56" fmla="*/ 1012 w 1146"/>
                <a:gd name="T57" fmla="*/ 289 h 1400"/>
                <a:gd name="T58" fmla="*/ 968 w 1146"/>
                <a:gd name="T59" fmla="*/ 233 h 1400"/>
                <a:gd name="T60" fmla="*/ 919 w 1146"/>
                <a:gd name="T61" fmla="*/ 183 h 1400"/>
                <a:gd name="T62" fmla="*/ 864 w 1146"/>
                <a:gd name="T63" fmla="*/ 137 h 1400"/>
                <a:gd name="T64" fmla="*/ 806 w 1146"/>
                <a:gd name="T65" fmla="*/ 98 h 1400"/>
                <a:gd name="T66" fmla="*/ 743 w 1146"/>
                <a:gd name="T67" fmla="*/ 64 h 1400"/>
                <a:gd name="T68" fmla="*/ 678 w 1146"/>
                <a:gd name="T69" fmla="*/ 37 h 1400"/>
                <a:gd name="T70" fmla="*/ 610 w 1146"/>
                <a:gd name="T71" fmla="*/ 17 h 1400"/>
                <a:gd name="T72" fmla="*/ 540 w 1146"/>
                <a:gd name="T73" fmla="*/ 4 h 14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46"/>
                <a:gd name="T112" fmla="*/ 0 h 1400"/>
                <a:gd name="T113" fmla="*/ 1146 w 1146"/>
                <a:gd name="T114" fmla="*/ 1400 h 14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46" h="1400">
                  <a:moveTo>
                    <a:pt x="0" y="1240"/>
                  </a:moveTo>
                  <a:lnTo>
                    <a:pt x="28" y="1262"/>
                  </a:lnTo>
                  <a:lnTo>
                    <a:pt x="57" y="1282"/>
                  </a:lnTo>
                  <a:lnTo>
                    <a:pt x="87" y="1301"/>
                  </a:lnTo>
                  <a:lnTo>
                    <a:pt x="117" y="1318"/>
                  </a:lnTo>
                  <a:lnTo>
                    <a:pt x="149" y="1334"/>
                  </a:lnTo>
                  <a:lnTo>
                    <a:pt x="182" y="1348"/>
                  </a:lnTo>
                  <a:lnTo>
                    <a:pt x="215" y="1360"/>
                  </a:lnTo>
                  <a:lnTo>
                    <a:pt x="249" y="1372"/>
                  </a:lnTo>
                  <a:lnTo>
                    <a:pt x="283" y="1380"/>
                  </a:lnTo>
                  <a:lnTo>
                    <a:pt x="318" y="1388"/>
                  </a:lnTo>
                  <a:lnTo>
                    <a:pt x="353" y="1393"/>
                  </a:lnTo>
                  <a:lnTo>
                    <a:pt x="388" y="1396"/>
                  </a:lnTo>
                  <a:lnTo>
                    <a:pt x="424" y="1399"/>
                  </a:lnTo>
                  <a:lnTo>
                    <a:pt x="459" y="1399"/>
                  </a:lnTo>
                  <a:lnTo>
                    <a:pt x="494" y="1397"/>
                  </a:lnTo>
                  <a:lnTo>
                    <a:pt x="530" y="1393"/>
                  </a:lnTo>
                  <a:lnTo>
                    <a:pt x="565" y="1388"/>
                  </a:lnTo>
                  <a:lnTo>
                    <a:pt x="599" y="1382"/>
                  </a:lnTo>
                  <a:lnTo>
                    <a:pt x="634" y="1372"/>
                  </a:lnTo>
                  <a:lnTo>
                    <a:pt x="668" y="1362"/>
                  </a:lnTo>
                  <a:lnTo>
                    <a:pt x="701" y="1351"/>
                  </a:lnTo>
                  <a:lnTo>
                    <a:pt x="734" y="1336"/>
                  </a:lnTo>
                  <a:lnTo>
                    <a:pt x="765" y="1321"/>
                  </a:lnTo>
                  <a:lnTo>
                    <a:pt x="797" y="1304"/>
                  </a:lnTo>
                  <a:lnTo>
                    <a:pt x="827" y="1285"/>
                  </a:lnTo>
                  <a:lnTo>
                    <a:pt x="856" y="1265"/>
                  </a:lnTo>
                  <a:lnTo>
                    <a:pt x="884" y="1244"/>
                  </a:lnTo>
                  <a:lnTo>
                    <a:pt x="911" y="1221"/>
                  </a:lnTo>
                  <a:lnTo>
                    <a:pt x="937" y="1196"/>
                  </a:lnTo>
                  <a:lnTo>
                    <a:pt x="961" y="1171"/>
                  </a:lnTo>
                  <a:lnTo>
                    <a:pt x="984" y="1144"/>
                  </a:lnTo>
                  <a:lnTo>
                    <a:pt x="1006" y="1116"/>
                  </a:lnTo>
                  <a:lnTo>
                    <a:pt x="1027" y="1087"/>
                  </a:lnTo>
                  <a:lnTo>
                    <a:pt x="1046" y="1058"/>
                  </a:lnTo>
                  <a:lnTo>
                    <a:pt x="1063" y="1027"/>
                  </a:lnTo>
                  <a:lnTo>
                    <a:pt x="1079" y="995"/>
                  </a:lnTo>
                  <a:lnTo>
                    <a:pt x="1093" y="963"/>
                  </a:lnTo>
                  <a:lnTo>
                    <a:pt x="1106" y="929"/>
                  </a:lnTo>
                  <a:lnTo>
                    <a:pt x="1117" y="895"/>
                  </a:lnTo>
                  <a:lnTo>
                    <a:pt x="1126" y="862"/>
                  </a:lnTo>
                  <a:lnTo>
                    <a:pt x="1133" y="826"/>
                  </a:lnTo>
                  <a:lnTo>
                    <a:pt x="1139" y="792"/>
                  </a:lnTo>
                  <a:lnTo>
                    <a:pt x="1143" y="757"/>
                  </a:lnTo>
                  <a:lnTo>
                    <a:pt x="1145" y="722"/>
                  </a:lnTo>
                  <a:lnTo>
                    <a:pt x="1145" y="686"/>
                  </a:lnTo>
                  <a:lnTo>
                    <a:pt x="1144" y="650"/>
                  </a:lnTo>
                  <a:lnTo>
                    <a:pt x="1141" y="615"/>
                  </a:lnTo>
                  <a:lnTo>
                    <a:pt x="1135" y="580"/>
                  </a:lnTo>
                  <a:lnTo>
                    <a:pt x="1128" y="546"/>
                  </a:lnTo>
                  <a:lnTo>
                    <a:pt x="1120" y="511"/>
                  </a:lnTo>
                  <a:lnTo>
                    <a:pt x="1109" y="477"/>
                  </a:lnTo>
                  <a:lnTo>
                    <a:pt x="1097" y="444"/>
                  </a:lnTo>
                  <a:lnTo>
                    <a:pt x="1084" y="411"/>
                  </a:lnTo>
                  <a:lnTo>
                    <a:pt x="1068" y="379"/>
                  </a:lnTo>
                  <a:lnTo>
                    <a:pt x="1052" y="348"/>
                  </a:lnTo>
                  <a:lnTo>
                    <a:pt x="1032" y="318"/>
                  </a:lnTo>
                  <a:lnTo>
                    <a:pt x="1012" y="289"/>
                  </a:lnTo>
                  <a:lnTo>
                    <a:pt x="992" y="261"/>
                  </a:lnTo>
                  <a:lnTo>
                    <a:pt x="968" y="233"/>
                  </a:lnTo>
                  <a:lnTo>
                    <a:pt x="944" y="207"/>
                  </a:lnTo>
                  <a:lnTo>
                    <a:pt x="919" y="183"/>
                  </a:lnTo>
                  <a:lnTo>
                    <a:pt x="892" y="160"/>
                  </a:lnTo>
                  <a:lnTo>
                    <a:pt x="864" y="137"/>
                  </a:lnTo>
                  <a:lnTo>
                    <a:pt x="835" y="117"/>
                  </a:lnTo>
                  <a:lnTo>
                    <a:pt x="806" y="98"/>
                  </a:lnTo>
                  <a:lnTo>
                    <a:pt x="775" y="80"/>
                  </a:lnTo>
                  <a:lnTo>
                    <a:pt x="743" y="64"/>
                  </a:lnTo>
                  <a:lnTo>
                    <a:pt x="711" y="50"/>
                  </a:lnTo>
                  <a:lnTo>
                    <a:pt x="678" y="37"/>
                  </a:lnTo>
                  <a:lnTo>
                    <a:pt x="644" y="27"/>
                  </a:lnTo>
                  <a:lnTo>
                    <a:pt x="610" y="17"/>
                  </a:lnTo>
                  <a:lnTo>
                    <a:pt x="575" y="10"/>
                  </a:lnTo>
                  <a:lnTo>
                    <a:pt x="540" y="4"/>
                  </a:lnTo>
                  <a:lnTo>
                    <a:pt x="506"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81" name="Freeform 466"/>
            <p:cNvSpPr>
              <a:spLocks/>
            </p:cNvSpPr>
            <p:nvPr/>
          </p:nvSpPr>
          <p:spPr bwMode="auto">
            <a:xfrm>
              <a:off x="1163" y="1672"/>
              <a:ext cx="1168" cy="1169"/>
            </a:xfrm>
            <a:custGeom>
              <a:avLst/>
              <a:gdLst>
                <a:gd name="T0" fmla="*/ 4 w 1168"/>
                <a:gd name="T1" fmla="*/ 674 h 1169"/>
                <a:gd name="T2" fmla="*/ 18 w 1168"/>
                <a:gd name="T3" fmla="*/ 738 h 1169"/>
                <a:gd name="T4" fmla="*/ 38 w 1168"/>
                <a:gd name="T5" fmla="*/ 801 h 1169"/>
                <a:gd name="T6" fmla="*/ 67 w 1168"/>
                <a:gd name="T7" fmla="*/ 860 h 1169"/>
                <a:gd name="T8" fmla="*/ 102 w 1168"/>
                <a:gd name="T9" fmla="*/ 917 h 1169"/>
                <a:gd name="T10" fmla="*/ 142 w 1168"/>
                <a:gd name="T11" fmla="*/ 968 h 1169"/>
                <a:gd name="T12" fmla="*/ 189 w 1168"/>
                <a:gd name="T13" fmla="*/ 1015 h 1169"/>
                <a:gd name="T14" fmla="*/ 240 w 1168"/>
                <a:gd name="T15" fmla="*/ 1057 h 1169"/>
                <a:gd name="T16" fmla="*/ 295 w 1168"/>
                <a:gd name="T17" fmla="*/ 1093 h 1169"/>
                <a:gd name="T18" fmla="*/ 355 w 1168"/>
                <a:gd name="T19" fmla="*/ 1122 h 1169"/>
                <a:gd name="T20" fmla="*/ 417 w 1168"/>
                <a:gd name="T21" fmla="*/ 1144 h 1169"/>
                <a:gd name="T22" fmla="*/ 481 w 1168"/>
                <a:gd name="T23" fmla="*/ 1159 h 1169"/>
                <a:gd name="T24" fmla="*/ 546 w 1168"/>
                <a:gd name="T25" fmla="*/ 1167 h 1169"/>
                <a:gd name="T26" fmla="*/ 612 w 1168"/>
                <a:gd name="T27" fmla="*/ 1167 h 1169"/>
                <a:gd name="T28" fmla="*/ 678 w 1168"/>
                <a:gd name="T29" fmla="*/ 1160 h 1169"/>
                <a:gd name="T30" fmla="*/ 742 w 1168"/>
                <a:gd name="T31" fmla="*/ 1145 h 1169"/>
                <a:gd name="T32" fmla="*/ 805 w 1168"/>
                <a:gd name="T33" fmla="*/ 1124 h 1169"/>
                <a:gd name="T34" fmla="*/ 864 w 1168"/>
                <a:gd name="T35" fmla="*/ 1095 h 1169"/>
                <a:gd name="T36" fmla="*/ 920 w 1168"/>
                <a:gd name="T37" fmla="*/ 1060 h 1169"/>
                <a:gd name="T38" fmla="*/ 971 w 1168"/>
                <a:gd name="T39" fmla="*/ 1019 h 1169"/>
                <a:gd name="T40" fmla="*/ 1018 w 1168"/>
                <a:gd name="T41" fmla="*/ 973 h 1169"/>
                <a:gd name="T42" fmla="*/ 1059 w 1168"/>
                <a:gd name="T43" fmla="*/ 921 h 1169"/>
                <a:gd name="T44" fmla="*/ 1094 w 1168"/>
                <a:gd name="T45" fmla="*/ 866 h 1169"/>
                <a:gd name="T46" fmla="*/ 1123 w 1168"/>
                <a:gd name="T47" fmla="*/ 806 h 1169"/>
                <a:gd name="T48" fmla="*/ 1145 w 1168"/>
                <a:gd name="T49" fmla="*/ 744 h 1169"/>
                <a:gd name="T50" fmla="*/ 1159 w 1168"/>
                <a:gd name="T51" fmla="*/ 680 h 1169"/>
                <a:gd name="T52" fmla="*/ 1167 w 1168"/>
                <a:gd name="T53" fmla="*/ 614 h 1169"/>
                <a:gd name="T54" fmla="*/ 1166 w 1168"/>
                <a:gd name="T55" fmla="*/ 548 h 1169"/>
                <a:gd name="T56" fmla="*/ 1159 w 1168"/>
                <a:gd name="T57" fmla="*/ 483 h 1169"/>
                <a:gd name="T58" fmla="*/ 1144 w 1168"/>
                <a:gd name="T59" fmla="*/ 418 h 1169"/>
                <a:gd name="T60" fmla="*/ 1122 w 1168"/>
                <a:gd name="T61" fmla="*/ 357 h 1169"/>
                <a:gd name="T62" fmla="*/ 1094 w 1168"/>
                <a:gd name="T63" fmla="*/ 297 h 1169"/>
                <a:gd name="T64" fmla="*/ 1058 w 1168"/>
                <a:gd name="T65" fmla="*/ 241 h 1169"/>
                <a:gd name="T66" fmla="*/ 1017 w 1168"/>
                <a:gd name="T67" fmla="*/ 190 h 1169"/>
                <a:gd name="T68" fmla="*/ 970 w 1168"/>
                <a:gd name="T69" fmla="*/ 144 h 1169"/>
                <a:gd name="T70" fmla="*/ 918 w 1168"/>
                <a:gd name="T71" fmla="*/ 103 h 1169"/>
                <a:gd name="T72" fmla="*/ 862 w 1168"/>
                <a:gd name="T73" fmla="*/ 69 h 1169"/>
                <a:gd name="T74" fmla="*/ 803 w 1168"/>
                <a:gd name="T75" fmla="*/ 40 h 1169"/>
                <a:gd name="T76" fmla="*/ 740 w 1168"/>
                <a:gd name="T77" fmla="*/ 19 h 1169"/>
                <a:gd name="T78" fmla="*/ 676 w 1168"/>
                <a:gd name="T79" fmla="*/ 4 h 11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68"/>
                <a:gd name="T121" fmla="*/ 0 h 1169"/>
                <a:gd name="T122" fmla="*/ 1168 w 1168"/>
                <a:gd name="T123" fmla="*/ 1169 h 11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68" h="1169">
                  <a:moveTo>
                    <a:pt x="0" y="642"/>
                  </a:moveTo>
                  <a:lnTo>
                    <a:pt x="4" y="674"/>
                  </a:lnTo>
                  <a:lnTo>
                    <a:pt x="10" y="706"/>
                  </a:lnTo>
                  <a:lnTo>
                    <a:pt x="18" y="738"/>
                  </a:lnTo>
                  <a:lnTo>
                    <a:pt x="27" y="771"/>
                  </a:lnTo>
                  <a:lnTo>
                    <a:pt x="38" y="801"/>
                  </a:lnTo>
                  <a:lnTo>
                    <a:pt x="52" y="831"/>
                  </a:lnTo>
                  <a:lnTo>
                    <a:pt x="67" y="860"/>
                  </a:lnTo>
                  <a:lnTo>
                    <a:pt x="84" y="889"/>
                  </a:lnTo>
                  <a:lnTo>
                    <a:pt x="102" y="917"/>
                  </a:lnTo>
                  <a:lnTo>
                    <a:pt x="122" y="943"/>
                  </a:lnTo>
                  <a:lnTo>
                    <a:pt x="142" y="968"/>
                  </a:lnTo>
                  <a:lnTo>
                    <a:pt x="164" y="993"/>
                  </a:lnTo>
                  <a:lnTo>
                    <a:pt x="189" y="1015"/>
                  </a:lnTo>
                  <a:lnTo>
                    <a:pt x="214" y="1037"/>
                  </a:lnTo>
                  <a:lnTo>
                    <a:pt x="240" y="1057"/>
                  </a:lnTo>
                  <a:lnTo>
                    <a:pt x="267" y="1075"/>
                  </a:lnTo>
                  <a:lnTo>
                    <a:pt x="295" y="1093"/>
                  </a:lnTo>
                  <a:lnTo>
                    <a:pt x="325" y="1107"/>
                  </a:lnTo>
                  <a:lnTo>
                    <a:pt x="355" y="1122"/>
                  </a:lnTo>
                  <a:lnTo>
                    <a:pt x="385" y="1134"/>
                  </a:lnTo>
                  <a:lnTo>
                    <a:pt x="417" y="1144"/>
                  </a:lnTo>
                  <a:lnTo>
                    <a:pt x="448" y="1152"/>
                  </a:lnTo>
                  <a:lnTo>
                    <a:pt x="481" y="1159"/>
                  </a:lnTo>
                  <a:lnTo>
                    <a:pt x="513" y="1164"/>
                  </a:lnTo>
                  <a:lnTo>
                    <a:pt x="546" y="1167"/>
                  </a:lnTo>
                  <a:lnTo>
                    <a:pt x="580" y="1168"/>
                  </a:lnTo>
                  <a:lnTo>
                    <a:pt x="612" y="1167"/>
                  </a:lnTo>
                  <a:lnTo>
                    <a:pt x="645" y="1164"/>
                  </a:lnTo>
                  <a:lnTo>
                    <a:pt x="678" y="1160"/>
                  </a:lnTo>
                  <a:lnTo>
                    <a:pt x="710" y="1154"/>
                  </a:lnTo>
                  <a:lnTo>
                    <a:pt x="742" y="1145"/>
                  </a:lnTo>
                  <a:lnTo>
                    <a:pt x="773" y="1136"/>
                  </a:lnTo>
                  <a:lnTo>
                    <a:pt x="805" y="1124"/>
                  </a:lnTo>
                  <a:lnTo>
                    <a:pt x="835" y="1111"/>
                  </a:lnTo>
                  <a:lnTo>
                    <a:pt x="864" y="1095"/>
                  </a:lnTo>
                  <a:lnTo>
                    <a:pt x="893" y="1079"/>
                  </a:lnTo>
                  <a:lnTo>
                    <a:pt x="920" y="1060"/>
                  </a:lnTo>
                  <a:lnTo>
                    <a:pt x="946" y="1040"/>
                  </a:lnTo>
                  <a:lnTo>
                    <a:pt x="971" y="1019"/>
                  </a:lnTo>
                  <a:lnTo>
                    <a:pt x="996" y="997"/>
                  </a:lnTo>
                  <a:lnTo>
                    <a:pt x="1018" y="973"/>
                  </a:lnTo>
                  <a:lnTo>
                    <a:pt x="1040" y="947"/>
                  </a:lnTo>
                  <a:lnTo>
                    <a:pt x="1059" y="921"/>
                  </a:lnTo>
                  <a:lnTo>
                    <a:pt x="1078" y="894"/>
                  </a:lnTo>
                  <a:lnTo>
                    <a:pt x="1094" y="866"/>
                  </a:lnTo>
                  <a:lnTo>
                    <a:pt x="1110" y="836"/>
                  </a:lnTo>
                  <a:lnTo>
                    <a:pt x="1123" y="806"/>
                  </a:lnTo>
                  <a:lnTo>
                    <a:pt x="1135" y="775"/>
                  </a:lnTo>
                  <a:lnTo>
                    <a:pt x="1145" y="744"/>
                  </a:lnTo>
                  <a:lnTo>
                    <a:pt x="1153" y="712"/>
                  </a:lnTo>
                  <a:lnTo>
                    <a:pt x="1159" y="680"/>
                  </a:lnTo>
                  <a:lnTo>
                    <a:pt x="1164" y="647"/>
                  </a:lnTo>
                  <a:lnTo>
                    <a:pt x="1167" y="614"/>
                  </a:lnTo>
                  <a:lnTo>
                    <a:pt x="1167" y="582"/>
                  </a:lnTo>
                  <a:lnTo>
                    <a:pt x="1166" y="548"/>
                  </a:lnTo>
                  <a:lnTo>
                    <a:pt x="1164" y="516"/>
                  </a:lnTo>
                  <a:lnTo>
                    <a:pt x="1159" y="483"/>
                  </a:lnTo>
                  <a:lnTo>
                    <a:pt x="1153" y="450"/>
                  </a:lnTo>
                  <a:lnTo>
                    <a:pt x="1144" y="418"/>
                  </a:lnTo>
                  <a:lnTo>
                    <a:pt x="1134" y="387"/>
                  </a:lnTo>
                  <a:lnTo>
                    <a:pt x="1122" y="357"/>
                  </a:lnTo>
                  <a:lnTo>
                    <a:pt x="1109" y="326"/>
                  </a:lnTo>
                  <a:lnTo>
                    <a:pt x="1094" y="297"/>
                  </a:lnTo>
                  <a:lnTo>
                    <a:pt x="1077" y="269"/>
                  </a:lnTo>
                  <a:lnTo>
                    <a:pt x="1058" y="241"/>
                  </a:lnTo>
                  <a:lnTo>
                    <a:pt x="1038" y="215"/>
                  </a:lnTo>
                  <a:lnTo>
                    <a:pt x="1017" y="190"/>
                  </a:lnTo>
                  <a:lnTo>
                    <a:pt x="994" y="166"/>
                  </a:lnTo>
                  <a:lnTo>
                    <a:pt x="970" y="144"/>
                  </a:lnTo>
                  <a:lnTo>
                    <a:pt x="945" y="123"/>
                  </a:lnTo>
                  <a:lnTo>
                    <a:pt x="918" y="103"/>
                  </a:lnTo>
                  <a:lnTo>
                    <a:pt x="891" y="85"/>
                  </a:lnTo>
                  <a:lnTo>
                    <a:pt x="862" y="69"/>
                  </a:lnTo>
                  <a:lnTo>
                    <a:pt x="833" y="53"/>
                  </a:lnTo>
                  <a:lnTo>
                    <a:pt x="803" y="40"/>
                  </a:lnTo>
                  <a:lnTo>
                    <a:pt x="772" y="28"/>
                  </a:lnTo>
                  <a:lnTo>
                    <a:pt x="740" y="19"/>
                  </a:lnTo>
                  <a:lnTo>
                    <a:pt x="709" y="11"/>
                  </a:lnTo>
                  <a:lnTo>
                    <a:pt x="676" y="4"/>
                  </a:lnTo>
                  <a:lnTo>
                    <a:pt x="644"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82" name="Freeform 467"/>
            <p:cNvSpPr>
              <a:spLocks/>
            </p:cNvSpPr>
            <p:nvPr/>
          </p:nvSpPr>
          <p:spPr bwMode="auto">
            <a:xfrm>
              <a:off x="1261" y="1769"/>
              <a:ext cx="430" cy="424"/>
            </a:xfrm>
            <a:custGeom>
              <a:avLst/>
              <a:gdLst>
                <a:gd name="T0" fmla="*/ 429 w 430"/>
                <a:gd name="T1" fmla="*/ 0 h 424"/>
                <a:gd name="T2" fmla="*/ 400 w 430"/>
                <a:gd name="T3" fmla="*/ 4 h 424"/>
                <a:gd name="T4" fmla="*/ 370 w 430"/>
                <a:gd name="T5" fmla="*/ 10 h 424"/>
                <a:gd name="T6" fmla="*/ 342 w 430"/>
                <a:gd name="T7" fmla="*/ 18 h 424"/>
                <a:gd name="T8" fmla="*/ 314 w 430"/>
                <a:gd name="T9" fmla="*/ 28 h 424"/>
                <a:gd name="T10" fmla="*/ 287 w 430"/>
                <a:gd name="T11" fmla="*/ 38 h 424"/>
                <a:gd name="T12" fmla="*/ 261 w 430"/>
                <a:gd name="T13" fmla="*/ 51 h 424"/>
                <a:gd name="T14" fmla="*/ 234 w 430"/>
                <a:gd name="T15" fmla="*/ 65 h 424"/>
                <a:gd name="T16" fmla="*/ 209 w 430"/>
                <a:gd name="T17" fmla="*/ 81 h 424"/>
                <a:gd name="T18" fmla="*/ 185 w 430"/>
                <a:gd name="T19" fmla="*/ 99 h 424"/>
                <a:gd name="T20" fmla="*/ 163 w 430"/>
                <a:gd name="T21" fmla="*/ 117 h 424"/>
                <a:gd name="T22" fmla="*/ 141 w 430"/>
                <a:gd name="T23" fmla="*/ 138 h 424"/>
                <a:gd name="T24" fmla="*/ 121 w 430"/>
                <a:gd name="T25" fmla="*/ 159 h 424"/>
                <a:gd name="T26" fmla="*/ 102 w 430"/>
                <a:gd name="T27" fmla="*/ 181 h 424"/>
                <a:gd name="T28" fmla="*/ 85 w 430"/>
                <a:gd name="T29" fmla="*/ 204 h 424"/>
                <a:gd name="T30" fmla="*/ 68 w 430"/>
                <a:gd name="T31" fmla="*/ 230 h 424"/>
                <a:gd name="T32" fmla="*/ 53 w 430"/>
                <a:gd name="T33" fmla="*/ 255 h 424"/>
                <a:gd name="T34" fmla="*/ 40 w 430"/>
                <a:gd name="T35" fmla="*/ 282 h 424"/>
                <a:gd name="T36" fmla="*/ 28 w 430"/>
                <a:gd name="T37" fmla="*/ 309 h 424"/>
                <a:gd name="T38" fmla="*/ 19 w 430"/>
                <a:gd name="T39" fmla="*/ 337 h 424"/>
                <a:gd name="T40" fmla="*/ 11 w 430"/>
                <a:gd name="T41" fmla="*/ 365 h 424"/>
                <a:gd name="T42" fmla="*/ 4 w 430"/>
                <a:gd name="T43" fmla="*/ 394 h 424"/>
                <a:gd name="T44" fmla="*/ 0 w 430"/>
                <a:gd name="T45" fmla="*/ 423 h 4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0"/>
                <a:gd name="T70" fmla="*/ 0 h 424"/>
                <a:gd name="T71" fmla="*/ 430 w 430"/>
                <a:gd name="T72" fmla="*/ 424 h 4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0" h="424">
                  <a:moveTo>
                    <a:pt x="429" y="0"/>
                  </a:moveTo>
                  <a:lnTo>
                    <a:pt x="400" y="4"/>
                  </a:lnTo>
                  <a:lnTo>
                    <a:pt x="370" y="10"/>
                  </a:lnTo>
                  <a:lnTo>
                    <a:pt x="342" y="18"/>
                  </a:lnTo>
                  <a:lnTo>
                    <a:pt x="314" y="28"/>
                  </a:lnTo>
                  <a:lnTo>
                    <a:pt x="287" y="38"/>
                  </a:lnTo>
                  <a:lnTo>
                    <a:pt x="261" y="51"/>
                  </a:lnTo>
                  <a:lnTo>
                    <a:pt x="234" y="65"/>
                  </a:lnTo>
                  <a:lnTo>
                    <a:pt x="209" y="81"/>
                  </a:lnTo>
                  <a:lnTo>
                    <a:pt x="185" y="99"/>
                  </a:lnTo>
                  <a:lnTo>
                    <a:pt x="163" y="117"/>
                  </a:lnTo>
                  <a:lnTo>
                    <a:pt x="141" y="138"/>
                  </a:lnTo>
                  <a:lnTo>
                    <a:pt x="121" y="159"/>
                  </a:lnTo>
                  <a:lnTo>
                    <a:pt x="102" y="181"/>
                  </a:lnTo>
                  <a:lnTo>
                    <a:pt x="85" y="204"/>
                  </a:lnTo>
                  <a:lnTo>
                    <a:pt x="68" y="230"/>
                  </a:lnTo>
                  <a:lnTo>
                    <a:pt x="53" y="255"/>
                  </a:lnTo>
                  <a:lnTo>
                    <a:pt x="40" y="282"/>
                  </a:lnTo>
                  <a:lnTo>
                    <a:pt x="28" y="309"/>
                  </a:lnTo>
                  <a:lnTo>
                    <a:pt x="19" y="337"/>
                  </a:lnTo>
                  <a:lnTo>
                    <a:pt x="11" y="365"/>
                  </a:lnTo>
                  <a:lnTo>
                    <a:pt x="4" y="394"/>
                  </a:lnTo>
                  <a:lnTo>
                    <a:pt x="0" y="423"/>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83" name="Freeform 468"/>
            <p:cNvSpPr>
              <a:spLocks/>
            </p:cNvSpPr>
            <p:nvPr/>
          </p:nvSpPr>
          <p:spPr bwMode="auto">
            <a:xfrm>
              <a:off x="1257" y="1769"/>
              <a:ext cx="978" cy="975"/>
            </a:xfrm>
            <a:custGeom>
              <a:avLst/>
              <a:gdLst>
                <a:gd name="T0" fmla="*/ 0 w 978"/>
                <a:gd name="T1" fmla="*/ 453 h 975"/>
                <a:gd name="T2" fmla="*/ 0 w 978"/>
                <a:gd name="T3" fmla="*/ 512 h 975"/>
                <a:gd name="T4" fmla="*/ 7 w 978"/>
                <a:gd name="T5" fmla="*/ 570 h 975"/>
                <a:gd name="T6" fmla="*/ 21 w 978"/>
                <a:gd name="T7" fmla="*/ 627 h 975"/>
                <a:gd name="T8" fmla="*/ 41 w 978"/>
                <a:gd name="T9" fmla="*/ 682 h 975"/>
                <a:gd name="T10" fmla="*/ 69 w 978"/>
                <a:gd name="T11" fmla="*/ 735 h 975"/>
                <a:gd name="T12" fmla="*/ 102 w 978"/>
                <a:gd name="T13" fmla="*/ 784 h 975"/>
                <a:gd name="T14" fmla="*/ 141 w 978"/>
                <a:gd name="T15" fmla="*/ 828 h 975"/>
                <a:gd name="T16" fmla="*/ 185 w 978"/>
                <a:gd name="T17" fmla="*/ 868 h 975"/>
                <a:gd name="T18" fmla="*/ 233 w 978"/>
                <a:gd name="T19" fmla="*/ 902 h 975"/>
                <a:gd name="T20" fmla="*/ 285 w 978"/>
                <a:gd name="T21" fmla="*/ 930 h 975"/>
                <a:gd name="T22" fmla="*/ 340 w 978"/>
                <a:gd name="T23" fmla="*/ 950 h 975"/>
                <a:gd name="T24" fmla="*/ 398 w 978"/>
                <a:gd name="T25" fmla="*/ 965 h 975"/>
                <a:gd name="T26" fmla="*/ 456 w 978"/>
                <a:gd name="T27" fmla="*/ 973 h 975"/>
                <a:gd name="T28" fmla="*/ 514 w 978"/>
                <a:gd name="T29" fmla="*/ 973 h 975"/>
                <a:gd name="T30" fmla="*/ 574 w 978"/>
                <a:gd name="T31" fmla="*/ 966 h 975"/>
                <a:gd name="T32" fmla="*/ 631 w 978"/>
                <a:gd name="T33" fmla="*/ 952 h 975"/>
                <a:gd name="T34" fmla="*/ 686 w 978"/>
                <a:gd name="T35" fmla="*/ 932 h 975"/>
                <a:gd name="T36" fmla="*/ 739 w 978"/>
                <a:gd name="T37" fmla="*/ 905 h 975"/>
                <a:gd name="T38" fmla="*/ 787 w 978"/>
                <a:gd name="T39" fmla="*/ 871 h 975"/>
                <a:gd name="T40" fmla="*/ 831 w 978"/>
                <a:gd name="T41" fmla="*/ 833 h 975"/>
                <a:gd name="T42" fmla="*/ 871 w 978"/>
                <a:gd name="T43" fmla="*/ 789 h 975"/>
                <a:gd name="T44" fmla="*/ 904 w 978"/>
                <a:gd name="T45" fmla="*/ 740 h 975"/>
                <a:gd name="T46" fmla="*/ 932 w 978"/>
                <a:gd name="T47" fmla="*/ 688 h 975"/>
                <a:gd name="T48" fmla="*/ 954 w 978"/>
                <a:gd name="T49" fmla="*/ 633 h 975"/>
                <a:gd name="T50" fmla="*/ 968 w 978"/>
                <a:gd name="T51" fmla="*/ 576 h 975"/>
                <a:gd name="T52" fmla="*/ 976 w 978"/>
                <a:gd name="T53" fmla="*/ 517 h 975"/>
                <a:gd name="T54" fmla="*/ 976 w 978"/>
                <a:gd name="T55" fmla="*/ 458 h 975"/>
                <a:gd name="T56" fmla="*/ 969 w 978"/>
                <a:gd name="T57" fmla="*/ 400 h 975"/>
                <a:gd name="T58" fmla="*/ 955 w 978"/>
                <a:gd name="T59" fmla="*/ 342 h 975"/>
                <a:gd name="T60" fmla="*/ 935 w 978"/>
                <a:gd name="T61" fmla="*/ 287 h 975"/>
                <a:gd name="T62" fmla="*/ 908 w 978"/>
                <a:gd name="T63" fmla="*/ 235 h 975"/>
                <a:gd name="T64" fmla="*/ 875 w 978"/>
                <a:gd name="T65" fmla="*/ 186 h 975"/>
                <a:gd name="T66" fmla="*/ 835 w 978"/>
                <a:gd name="T67" fmla="*/ 141 h 975"/>
                <a:gd name="T68" fmla="*/ 791 w 978"/>
                <a:gd name="T69" fmla="*/ 102 h 975"/>
                <a:gd name="T70" fmla="*/ 743 w 978"/>
                <a:gd name="T71" fmla="*/ 68 h 975"/>
                <a:gd name="T72" fmla="*/ 691 w 978"/>
                <a:gd name="T73" fmla="*/ 41 h 975"/>
                <a:gd name="T74" fmla="*/ 635 w 978"/>
                <a:gd name="T75" fmla="*/ 20 h 975"/>
                <a:gd name="T76" fmla="*/ 578 w 978"/>
                <a:gd name="T77" fmla="*/ 5 h 9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78"/>
                <a:gd name="T118" fmla="*/ 0 h 975"/>
                <a:gd name="T119" fmla="*/ 978 w 978"/>
                <a:gd name="T120" fmla="*/ 975 h 9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78" h="975">
                  <a:moveTo>
                    <a:pt x="4" y="423"/>
                  </a:moveTo>
                  <a:lnTo>
                    <a:pt x="0" y="453"/>
                  </a:lnTo>
                  <a:lnTo>
                    <a:pt x="0" y="482"/>
                  </a:lnTo>
                  <a:lnTo>
                    <a:pt x="0" y="512"/>
                  </a:lnTo>
                  <a:lnTo>
                    <a:pt x="3" y="541"/>
                  </a:lnTo>
                  <a:lnTo>
                    <a:pt x="7" y="570"/>
                  </a:lnTo>
                  <a:lnTo>
                    <a:pt x="13" y="599"/>
                  </a:lnTo>
                  <a:lnTo>
                    <a:pt x="21" y="627"/>
                  </a:lnTo>
                  <a:lnTo>
                    <a:pt x="30" y="655"/>
                  </a:lnTo>
                  <a:lnTo>
                    <a:pt x="41" y="682"/>
                  </a:lnTo>
                  <a:lnTo>
                    <a:pt x="54" y="710"/>
                  </a:lnTo>
                  <a:lnTo>
                    <a:pt x="69" y="735"/>
                  </a:lnTo>
                  <a:lnTo>
                    <a:pt x="85" y="760"/>
                  </a:lnTo>
                  <a:lnTo>
                    <a:pt x="102" y="784"/>
                  </a:lnTo>
                  <a:lnTo>
                    <a:pt x="121" y="807"/>
                  </a:lnTo>
                  <a:lnTo>
                    <a:pt x="141" y="828"/>
                  </a:lnTo>
                  <a:lnTo>
                    <a:pt x="162" y="849"/>
                  </a:lnTo>
                  <a:lnTo>
                    <a:pt x="185" y="868"/>
                  </a:lnTo>
                  <a:lnTo>
                    <a:pt x="208" y="886"/>
                  </a:lnTo>
                  <a:lnTo>
                    <a:pt x="233" y="902"/>
                  </a:lnTo>
                  <a:lnTo>
                    <a:pt x="258" y="916"/>
                  </a:lnTo>
                  <a:lnTo>
                    <a:pt x="285" y="930"/>
                  </a:lnTo>
                  <a:lnTo>
                    <a:pt x="313" y="941"/>
                  </a:lnTo>
                  <a:lnTo>
                    <a:pt x="340" y="950"/>
                  </a:lnTo>
                  <a:lnTo>
                    <a:pt x="368" y="958"/>
                  </a:lnTo>
                  <a:lnTo>
                    <a:pt x="398" y="965"/>
                  </a:lnTo>
                  <a:lnTo>
                    <a:pt x="426" y="970"/>
                  </a:lnTo>
                  <a:lnTo>
                    <a:pt x="456" y="973"/>
                  </a:lnTo>
                  <a:lnTo>
                    <a:pt x="486" y="974"/>
                  </a:lnTo>
                  <a:lnTo>
                    <a:pt x="514" y="973"/>
                  </a:lnTo>
                  <a:lnTo>
                    <a:pt x="544" y="970"/>
                  </a:lnTo>
                  <a:lnTo>
                    <a:pt x="574" y="966"/>
                  </a:lnTo>
                  <a:lnTo>
                    <a:pt x="602" y="960"/>
                  </a:lnTo>
                  <a:lnTo>
                    <a:pt x="631" y="952"/>
                  </a:lnTo>
                  <a:lnTo>
                    <a:pt x="659" y="942"/>
                  </a:lnTo>
                  <a:lnTo>
                    <a:pt x="686" y="932"/>
                  </a:lnTo>
                  <a:lnTo>
                    <a:pt x="713" y="919"/>
                  </a:lnTo>
                  <a:lnTo>
                    <a:pt x="739" y="905"/>
                  </a:lnTo>
                  <a:lnTo>
                    <a:pt x="763" y="889"/>
                  </a:lnTo>
                  <a:lnTo>
                    <a:pt x="787" y="871"/>
                  </a:lnTo>
                  <a:lnTo>
                    <a:pt x="811" y="852"/>
                  </a:lnTo>
                  <a:lnTo>
                    <a:pt x="831" y="833"/>
                  </a:lnTo>
                  <a:lnTo>
                    <a:pt x="852" y="811"/>
                  </a:lnTo>
                  <a:lnTo>
                    <a:pt x="871" y="789"/>
                  </a:lnTo>
                  <a:lnTo>
                    <a:pt x="889" y="765"/>
                  </a:lnTo>
                  <a:lnTo>
                    <a:pt x="904" y="740"/>
                  </a:lnTo>
                  <a:lnTo>
                    <a:pt x="920" y="714"/>
                  </a:lnTo>
                  <a:lnTo>
                    <a:pt x="932" y="688"/>
                  </a:lnTo>
                  <a:lnTo>
                    <a:pt x="944" y="661"/>
                  </a:lnTo>
                  <a:lnTo>
                    <a:pt x="954" y="633"/>
                  </a:lnTo>
                  <a:lnTo>
                    <a:pt x="962" y="605"/>
                  </a:lnTo>
                  <a:lnTo>
                    <a:pt x="968" y="576"/>
                  </a:lnTo>
                  <a:lnTo>
                    <a:pt x="973" y="546"/>
                  </a:lnTo>
                  <a:lnTo>
                    <a:pt x="976" y="517"/>
                  </a:lnTo>
                  <a:lnTo>
                    <a:pt x="977" y="488"/>
                  </a:lnTo>
                  <a:lnTo>
                    <a:pt x="976" y="458"/>
                  </a:lnTo>
                  <a:lnTo>
                    <a:pt x="973" y="429"/>
                  </a:lnTo>
                  <a:lnTo>
                    <a:pt x="969" y="400"/>
                  </a:lnTo>
                  <a:lnTo>
                    <a:pt x="963" y="370"/>
                  </a:lnTo>
                  <a:lnTo>
                    <a:pt x="955" y="342"/>
                  </a:lnTo>
                  <a:lnTo>
                    <a:pt x="946" y="314"/>
                  </a:lnTo>
                  <a:lnTo>
                    <a:pt x="935" y="287"/>
                  </a:lnTo>
                  <a:lnTo>
                    <a:pt x="922" y="260"/>
                  </a:lnTo>
                  <a:lnTo>
                    <a:pt x="908" y="235"/>
                  </a:lnTo>
                  <a:lnTo>
                    <a:pt x="892" y="210"/>
                  </a:lnTo>
                  <a:lnTo>
                    <a:pt x="875" y="186"/>
                  </a:lnTo>
                  <a:lnTo>
                    <a:pt x="855" y="163"/>
                  </a:lnTo>
                  <a:lnTo>
                    <a:pt x="835" y="141"/>
                  </a:lnTo>
                  <a:lnTo>
                    <a:pt x="814" y="121"/>
                  </a:lnTo>
                  <a:lnTo>
                    <a:pt x="791" y="102"/>
                  </a:lnTo>
                  <a:lnTo>
                    <a:pt x="767" y="84"/>
                  </a:lnTo>
                  <a:lnTo>
                    <a:pt x="743" y="68"/>
                  </a:lnTo>
                  <a:lnTo>
                    <a:pt x="717" y="54"/>
                  </a:lnTo>
                  <a:lnTo>
                    <a:pt x="691" y="41"/>
                  </a:lnTo>
                  <a:lnTo>
                    <a:pt x="663" y="29"/>
                  </a:lnTo>
                  <a:lnTo>
                    <a:pt x="635" y="20"/>
                  </a:lnTo>
                  <a:lnTo>
                    <a:pt x="607" y="12"/>
                  </a:lnTo>
                  <a:lnTo>
                    <a:pt x="578" y="5"/>
                  </a:lnTo>
                  <a:lnTo>
                    <a:pt x="55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84" name="Freeform 469"/>
            <p:cNvSpPr>
              <a:spLocks/>
            </p:cNvSpPr>
            <p:nvPr/>
          </p:nvSpPr>
          <p:spPr bwMode="auto">
            <a:xfrm>
              <a:off x="1502" y="2020"/>
              <a:ext cx="182" cy="407"/>
            </a:xfrm>
            <a:custGeom>
              <a:avLst/>
              <a:gdLst>
                <a:gd name="T0" fmla="*/ 181 w 182"/>
                <a:gd name="T1" fmla="*/ 0 h 407"/>
                <a:gd name="T2" fmla="*/ 160 w 182"/>
                <a:gd name="T3" fmla="*/ 6 h 407"/>
                <a:gd name="T4" fmla="*/ 141 w 182"/>
                <a:gd name="T5" fmla="*/ 14 h 407"/>
                <a:gd name="T6" fmla="*/ 122 w 182"/>
                <a:gd name="T7" fmla="*/ 24 h 407"/>
                <a:gd name="T8" fmla="*/ 104 w 182"/>
                <a:gd name="T9" fmla="*/ 36 h 407"/>
                <a:gd name="T10" fmla="*/ 87 w 182"/>
                <a:gd name="T11" fmla="*/ 48 h 407"/>
                <a:gd name="T12" fmla="*/ 72 w 182"/>
                <a:gd name="T13" fmla="*/ 63 h 407"/>
                <a:gd name="T14" fmla="*/ 57 w 182"/>
                <a:gd name="T15" fmla="*/ 78 h 407"/>
                <a:gd name="T16" fmla="*/ 44 w 182"/>
                <a:gd name="T17" fmla="*/ 95 h 407"/>
                <a:gd name="T18" fmla="*/ 33 w 182"/>
                <a:gd name="T19" fmla="*/ 113 h 407"/>
                <a:gd name="T20" fmla="*/ 24 w 182"/>
                <a:gd name="T21" fmla="*/ 132 h 407"/>
                <a:gd name="T22" fmla="*/ 15 w 182"/>
                <a:gd name="T23" fmla="*/ 151 h 407"/>
                <a:gd name="T24" fmla="*/ 9 w 182"/>
                <a:gd name="T25" fmla="*/ 172 h 407"/>
                <a:gd name="T26" fmla="*/ 4 w 182"/>
                <a:gd name="T27" fmla="*/ 192 h 407"/>
                <a:gd name="T28" fmla="*/ 1 w 182"/>
                <a:gd name="T29" fmla="*/ 213 h 407"/>
                <a:gd name="T30" fmla="*/ 0 w 182"/>
                <a:gd name="T31" fmla="*/ 234 h 407"/>
                <a:gd name="T32" fmla="*/ 1 w 182"/>
                <a:gd name="T33" fmla="*/ 255 h 407"/>
                <a:gd name="T34" fmla="*/ 4 w 182"/>
                <a:gd name="T35" fmla="*/ 277 h 407"/>
                <a:gd name="T36" fmla="*/ 9 w 182"/>
                <a:gd name="T37" fmla="*/ 297 h 407"/>
                <a:gd name="T38" fmla="*/ 15 w 182"/>
                <a:gd name="T39" fmla="*/ 318 h 407"/>
                <a:gd name="T40" fmla="*/ 24 w 182"/>
                <a:gd name="T41" fmla="*/ 337 h 407"/>
                <a:gd name="T42" fmla="*/ 33 w 182"/>
                <a:gd name="T43" fmla="*/ 355 h 407"/>
                <a:gd name="T44" fmla="*/ 44 w 182"/>
                <a:gd name="T45" fmla="*/ 374 h 407"/>
                <a:gd name="T46" fmla="*/ 57 w 182"/>
                <a:gd name="T47" fmla="*/ 390 h 407"/>
                <a:gd name="T48" fmla="*/ 72 w 182"/>
                <a:gd name="T49" fmla="*/ 406 h 4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2"/>
                <a:gd name="T76" fmla="*/ 0 h 407"/>
                <a:gd name="T77" fmla="*/ 182 w 182"/>
                <a:gd name="T78" fmla="*/ 407 h 4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2" h="407">
                  <a:moveTo>
                    <a:pt x="181" y="0"/>
                  </a:moveTo>
                  <a:lnTo>
                    <a:pt x="160" y="6"/>
                  </a:lnTo>
                  <a:lnTo>
                    <a:pt x="141" y="14"/>
                  </a:lnTo>
                  <a:lnTo>
                    <a:pt x="122" y="24"/>
                  </a:lnTo>
                  <a:lnTo>
                    <a:pt x="104" y="36"/>
                  </a:lnTo>
                  <a:lnTo>
                    <a:pt x="87" y="48"/>
                  </a:lnTo>
                  <a:lnTo>
                    <a:pt x="72" y="63"/>
                  </a:lnTo>
                  <a:lnTo>
                    <a:pt x="57" y="78"/>
                  </a:lnTo>
                  <a:lnTo>
                    <a:pt x="44" y="95"/>
                  </a:lnTo>
                  <a:lnTo>
                    <a:pt x="33" y="113"/>
                  </a:lnTo>
                  <a:lnTo>
                    <a:pt x="24" y="132"/>
                  </a:lnTo>
                  <a:lnTo>
                    <a:pt x="15" y="151"/>
                  </a:lnTo>
                  <a:lnTo>
                    <a:pt x="9" y="172"/>
                  </a:lnTo>
                  <a:lnTo>
                    <a:pt x="4" y="192"/>
                  </a:lnTo>
                  <a:lnTo>
                    <a:pt x="1" y="213"/>
                  </a:lnTo>
                  <a:lnTo>
                    <a:pt x="0" y="234"/>
                  </a:lnTo>
                  <a:lnTo>
                    <a:pt x="1" y="255"/>
                  </a:lnTo>
                  <a:lnTo>
                    <a:pt x="4" y="277"/>
                  </a:lnTo>
                  <a:lnTo>
                    <a:pt x="9" y="297"/>
                  </a:lnTo>
                  <a:lnTo>
                    <a:pt x="15" y="318"/>
                  </a:lnTo>
                  <a:lnTo>
                    <a:pt x="24" y="337"/>
                  </a:lnTo>
                  <a:lnTo>
                    <a:pt x="33" y="355"/>
                  </a:lnTo>
                  <a:lnTo>
                    <a:pt x="44" y="374"/>
                  </a:lnTo>
                  <a:lnTo>
                    <a:pt x="57" y="390"/>
                  </a:lnTo>
                  <a:lnTo>
                    <a:pt x="72" y="406"/>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85" name="Freeform 470"/>
            <p:cNvSpPr>
              <a:spLocks/>
            </p:cNvSpPr>
            <p:nvPr/>
          </p:nvSpPr>
          <p:spPr bwMode="auto">
            <a:xfrm>
              <a:off x="1574" y="2020"/>
              <a:ext cx="415" cy="478"/>
            </a:xfrm>
            <a:custGeom>
              <a:avLst/>
              <a:gdLst>
                <a:gd name="T0" fmla="*/ 0 w 415"/>
                <a:gd name="T1" fmla="*/ 406 h 478"/>
                <a:gd name="T2" fmla="*/ 15 w 415"/>
                <a:gd name="T3" fmla="*/ 420 h 478"/>
                <a:gd name="T4" fmla="*/ 32 w 415"/>
                <a:gd name="T5" fmla="*/ 433 h 478"/>
                <a:gd name="T6" fmla="*/ 50 w 415"/>
                <a:gd name="T7" fmla="*/ 444 h 478"/>
                <a:gd name="T8" fmla="*/ 69 w 415"/>
                <a:gd name="T9" fmla="*/ 455 h 478"/>
                <a:gd name="T10" fmla="*/ 88 w 415"/>
                <a:gd name="T11" fmla="*/ 462 h 478"/>
                <a:gd name="T12" fmla="*/ 109 w 415"/>
                <a:gd name="T13" fmla="*/ 468 h 478"/>
                <a:gd name="T14" fmla="*/ 129 w 415"/>
                <a:gd name="T15" fmla="*/ 474 h 478"/>
                <a:gd name="T16" fmla="*/ 150 w 415"/>
                <a:gd name="T17" fmla="*/ 476 h 478"/>
                <a:gd name="T18" fmla="*/ 171 w 415"/>
                <a:gd name="T19" fmla="*/ 477 h 478"/>
                <a:gd name="T20" fmla="*/ 193 w 415"/>
                <a:gd name="T21" fmla="*/ 476 h 478"/>
                <a:gd name="T22" fmla="*/ 213 w 415"/>
                <a:gd name="T23" fmla="*/ 474 h 478"/>
                <a:gd name="T24" fmla="*/ 234 w 415"/>
                <a:gd name="T25" fmla="*/ 468 h 478"/>
                <a:gd name="T26" fmla="*/ 254 w 415"/>
                <a:gd name="T27" fmla="*/ 462 h 478"/>
                <a:gd name="T28" fmla="*/ 273 w 415"/>
                <a:gd name="T29" fmla="*/ 455 h 478"/>
                <a:gd name="T30" fmla="*/ 293 w 415"/>
                <a:gd name="T31" fmla="*/ 444 h 478"/>
                <a:gd name="T32" fmla="*/ 310 w 415"/>
                <a:gd name="T33" fmla="*/ 433 h 478"/>
                <a:gd name="T34" fmla="*/ 327 w 415"/>
                <a:gd name="T35" fmla="*/ 420 h 478"/>
                <a:gd name="T36" fmla="*/ 342 w 415"/>
                <a:gd name="T37" fmla="*/ 406 h 478"/>
                <a:gd name="T38" fmla="*/ 357 w 415"/>
                <a:gd name="T39" fmla="*/ 390 h 478"/>
                <a:gd name="T40" fmla="*/ 370 w 415"/>
                <a:gd name="T41" fmla="*/ 374 h 478"/>
                <a:gd name="T42" fmla="*/ 382 w 415"/>
                <a:gd name="T43" fmla="*/ 355 h 478"/>
                <a:gd name="T44" fmla="*/ 391 w 415"/>
                <a:gd name="T45" fmla="*/ 337 h 478"/>
                <a:gd name="T46" fmla="*/ 399 w 415"/>
                <a:gd name="T47" fmla="*/ 318 h 478"/>
                <a:gd name="T48" fmla="*/ 406 w 415"/>
                <a:gd name="T49" fmla="*/ 297 h 478"/>
                <a:gd name="T50" fmla="*/ 410 w 415"/>
                <a:gd name="T51" fmla="*/ 277 h 478"/>
                <a:gd name="T52" fmla="*/ 413 w 415"/>
                <a:gd name="T53" fmla="*/ 255 h 478"/>
                <a:gd name="T54" fmla="*/ 414 w 415"/>
                <a:gd name="T55" fmla="*/ 234 h 478"/>
                <a:gd name="T56" fmla="*/ 413 w 415"/>
                <a:gd name="T57" fmla="*/ 213 h 478"/>
                <a:gd name="T58" fmla="*/ 410 w 415"/>
                <a:gd name="T59" fmla="*/ 192 h 478"/>
                <a:gd name="T60" fmla="*/ 406 w 415"/>
                <a:gd name="T61" fmla="*/ 172 h 478"/>
                <a:gd name="T62" fmla="*/ 399 w 415"/>
                <a:gd name="T63" fmla="*/ 151 h 478"/>
                <a:gd name="T64" fmla="*/ 391 w 415"/>
                <a:gd name="T65" fmla="*/ 132 h 478"/>
                <a:gd name="T66" fmla="*/ 382 w 415"/>
                <a:gd name="T67" fmla="*/ 113 h 478"/>
                <a:gd name="T68" fmla="*/ 370 w 415"/>
                <a:gd name="T69" fmla="*/ 95 h 478"/>
                <a:gd name="T70" fmla="*/ 357 w 415"/>
                <a:gd name="T71" fmla="*/ 78 h 478"/>
                <a:gd name="T72" fmla="*/ 342 w 415"/>
                <a:gd name="T73" fmla="*/ 63 h 478"/>
                <a:gd name="T74" fmla="*/ 327 w 415"/>
                <a:gd name="T75" fmla="*/ 48 h 478"/>
                <a:gd name="T76" fmla="*/ 310 w 415"/>
                <a:gd name="T77" fmla="*/ 36 h 478"/>
                <a:gd name="T78" fmla="*/ 293 w 415"/>
                <a:gd name="T79" fmla="*/ 24 h 478"/>
                <a:gd name="T80" fmla="*/ 273 w 415"/>
                <a:gd name="T81" fmla="*/ 14 h 478"/>
                <a:gd name="T82" fmla="*/ 254 w 415"/>
                <a:gd name="T83" fmla="*/ 6 h 478"/>
                <a:gd name="T84" fmla="*/ 234 w 415"/>
                <a:gd name="T85" fmla="*/ 0 h 4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5"/>
                <a:gd name="T130" fmla="*/ 0 h 478"/>
                <a:gd name="T131" fmla="*/ 415 w 415"/>
                <a:gd name="T132" fmla="*/ 478 h 4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5" h="478">
                  <a:moveTo>
                    <a:pt x="0" y="406"/>
                  </a:moveTo>
                  <a:lnTo>
                    <a:pt x="15" y="420"/>
                  </a:lnTo>
                  <a:lnTo>
                    <a:pt x="32" y="433"/>
                  </a:lnTo>
                  <a:lnTo>
                    <a:pt x="50" y="444"/>
                  </a:lnTo>
                  <a:lnTo>
                    <a:pt x="69" y="455"/>
                  </a:lnTo>
                  <a:lnTo>
                    <a:pt x="88" y="462"/>
                  </a:lnTo>
                  <a:lnTo>
                    <a:pt x="109" y="468"/>
                  </a:lnTo>
                  <a:lnTo>
                    <a:pt x="129" y="474"/>
                  </a:lnTo>
                  <a:lnTo>
                    <a:pt x="150" y="476"/>
                  </a:lnTo>
                  <a:lnTo>
                    <a:pt x="171" y="477"/>
                  </a:lnTo>
                  <a:lnTo>
                    <a:pt x="193" y="476"/>
                  </a:lnTo>
                  <a:lnTo>
                    <a:pt x="213" y="474"/>
                  </a:lnTo>
                  <a:lnTo>
                    <a:pt x="234" y="468"/>
                  </a:lnTo>
                  <a:lnTo>
                    <a:pt x="254" y="462"/>
                  </a:lnTo>
                  <a:lnTo>
                    <a:pt x="273" y="455"/>
                  </a:lnTo>
                  <a:lnTo>
                    <a:pt x="293" y="444"/>
                  </a:lnTo>
                  <a:lnTo>
                    <a:pt x="310" y="433"/>
                  </a:lnTo>
                  <a:lnTo>
                    <a:pt x="327" y="420"/>
                  </a:lnTo>
                  <a:lnTo>
                    <a:pt x="342" y="406"/>
                  </a:lnTo>
                  <a:lnTo>
                    <a:pt x="357" y="390"/>
                  </a:lnTo>
                  <a:lnTo>
                    <a:pt x="370" y="374"/>
                  </a:lnTo>
                  <a:lnTo>
                    <a:pt x="382" y="355"/>
                  </a:lnTo>
                  <a:lnTo>
                    <a:pt x="391" y="337"/>
                  </a:lnTo>
                  <a:lnTo>
                    <a:pt x="399" y="318"/>
                  </a:lnTo>
                  <a:lnTo>
                    <a:pt x="406" y="297"/>
                  </a:lnTo>
                  <a:lnTo>
                    <a:pt x="410" y="277"/>
                  </a:lnTo>
                  <a:lnTo>
                    <a:pt x="413" y="255"/>
                  </a:lnTo>
                  <a:lnTo>
                    <a:pt x="414" y="234"/>
                  </a:lnTo>
                  <a:lnTo>
                    <a:pt x="413" y="213"/>
                  </a:lnTo>
                  <a:lnTo>
                    <a:pt x="410" y="192"/>
                  </a:lnTo>
                  <a:lnTo>
                    <a:pt x="406" y="172"/>
                  </a:lnTo>
                  <a:lnTo>
                    <a:pt x="399" y="151"/>
                  </a:lnTo>
                  <a:lnTo>
                    <a:pt x="391" y="132"/>
                  </a:lnTo>
                  <a:lnTo>
                    <a:pt x="382" y="113"/>
                  </a:lnTo>
                  <a:lnTo>
                    <a:pt x="370" y="95"/>
                  </a:lnTo>
                  <a:lnTo>
                    <a:pt x="357" y="78"/>
                  </a:lnTo>
                  <a:lnTo>
                    <a:pt x="342" y="63"/>
                  </a:lnTo>
                  <a:lnTo>
                    <a:pt x="327" y="48"/>
                  </a:lnTo>
                  <a:lnTo>
                    <a:pt x="310" y="36"/>
                  </a:lnTo>
                  <a:lnTo>
                    <a:pt x="293" y="24"/>
                  </a:lnTo>
                  <a:lnTo>
                    <a:pt x="273" y="14"/>
                  </a:lnTo>
                  <a:lnTo>
                    <a:pt x="254" y="6"/>
                  </a:lnTo>
                  <a:lnTo>
                    <a:pt x="234"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86" name="Line 471"/>
            <p:cNvSpPr>
              <a:spLocks noChangeShapeType="1"/>
            </p:cNvSpPr>
            <p:nvPr/>
          </p:nvSpPr>
          <p:spPr bwMode="auto">
            <a:xfrm>
              <a:off x="1866" y="2240"/>
              <a:ext cx="1" cy="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787" name="Freeform 472"/>
            <p:cNvSpPr>
              <a:spLocks/>
            </p:cNvSpPr>
            <p:nvPr/>
          </p:nvSpPr>
          <p:spPr bwMode="auto">
            <a:xfrm>
              <a:off x="1624" y="2133"/>
              <a:ext cx="244" cy="243"/>
            </a:xfrm>
            <a:custGeom>
              <a:avLst/>
              <a:gdLst>
                <a:gd name="T0" fmla="*/ 242 w 244"/>
                <a:gd name="T1" fmla="*/ 107 h 243"/>
                <a:gd name="T2" fmla="*/ 239 w 244"/>
                <a:gd name="T3" fmla="*/ 93 h 243"/>
                <a:gd name="T4" fmla="*/ 235 w 244"/>
                <a:gd name="T5" fmla="*/ 78 h 243"/>
                <a:gd name="T6" fmla="*/ 228 w 244"/>
                <a:gd name="T7" fmla="*/ 65 h 243"/>
                <a:gd name="T8" fmla="*/ 221 w 244"/>
                <a:gd name="T9" fmla="*/ 53 h 243"/>
                <a:gd name="T10" fmla="*/ 211 w 244"/>
                <a:gd name="T11" fmla="*/ 41 h 243"/>
                <a:gd name="T12" fmla="*/ 202 w 244"/>
                <a:gd name="T13" fmla="*/ 30 h 243"/>
                <a:gd name="T14" fmla="*/ 190 w 244"/>
                <a:gd name="T15" fmla="*/ 21 h 243"/>
                <a:gd name="T16" fmla="*/ 177 w 244"/>
                <a:gd name="T17" fmla="*/ 13 h 243"/>
                <a:gd name="T18" fmla="*/ 164 w 244"/>
                <a:gd name="T19" fmla="*/ 8 h 243"/>
                <a:gd name="T20" fmla="*/ 150 w 244"/>
                <a:gd name="T21" fmla="*/ 3 h 243"/>
                <a:gd name="T22" fmla="*/ 135 w 244"/>
                <a:gd name="T23" fmla="*/ 1 h 243"/>
                <a:gd name="T24" fmla="*/ 121 w 244"/>
                <a:gd name="T25" fmla="*/ 0 h 243"/>
                <a:gd name="T26" fmla="*/ 107 w 244"/>
                <a:gd name="T27" fmla="*/ 1 h 243"/>
                <a:gd name="T28" fmla="*/ 92 w 244"/>
                <a:gd name="T29" fmla="*/ 3 h 243"/>
                <a:gd name="T30" fmla="*/ 78 w 244"/>
                <a:gd name="T31" fmla="*/ 8 h 243"/>
                <a:gd name="T32" fmla="*/ 65 w 244"/>
                <a:gd name="T33" fmla="*/ 13 h 243"/>
                <a:gd name="T34" fmla="*/ 52 w 244"/>
                <a:gd name="T35" fmla="*/ 21 h 243"/>
                <a:gd name="T36" fmla="*/ 41 w 244"/>
                <a:gd name="T37" fmla="*/ 30 h 243"/>
                <a:gd name="T38" fmla="*/ 31 w 244"/>
                <a:gd name="T39" fmla="*/ 41 h 243"/>
                <a:gd name="T40" fmla="*/ 21 w 244"/>
                <a:gd name="T41" fmla="*/ 53 h 243"/>
                <a:gd name="T42" fmla="*/ 14 w 244"/>
                <a:gd name="T43" fmla="*/ 65 h 243"/>
                <a:gd name="T44" fmla="*/ 7 w 244"/>
                <a:gd name="T45" fmla="*/ 78 h 243"/>
                <a:gd name="T46" fmla="*/ 3 w 244"/>
                <a:gd name="T47" fmla="*/ 93 h 243"/>
                <a:gd name="T48" fmla="*/ 1 w 244"/>
                <a:gd name="T49" fmla="*/ 107 h 243"/>
                <a:gd name="T50" fmla="*/ 0 w 244"/>
                <a:gd name="T51" fmla="*/ 121 h 243"/>
                <a:gd name="T52" fmla="*/ 1 w 244"/>
                <a:gd name="T53" fmla="*/ 136 h 243"/>
                <a:gd name="T54" fmla="*/ 3 w 244"/>
                <a:gd name="T55" fmla="*/ 150 h 243"/>
                <a:gd name="T56" fmla="*/ 7 w 244"/>
                <a:gd name="T57" fmla="*/ 165 h 243"/>
                <a:gd name="T58" fmla="*/ 14 w 244"/>
                <a:gd name="T59" fmla="*/ 177 h 243"/>
                <a:gd name="T60" fmla="*/ 21 w 244"/>
                <a:gd name="T61" fmla="*/ 190 h 243"/>
                <a:gd name="T62" fmla="*/ 31 w 244"/>
                <a:gd name="T63" fmla="*/ 201 h 243"/>
                <a:gd name="T64" fmla="*/ 41 w 244"/>
                <a:gd name="T65" fmla="*/ 212 h 243"/>
                <a:gd name="T66" fmla="*/ 52 w 244"/>
                <a:gd name="T67" fmla="*/ 221 h 243"/>
                <a:gd name="T68" fmla="*/ 65 w 244"/>
                <a:gd name="T69" fmla="*/ 229 h 243"/>
                <a:gd name="T70" fmla="*/ 78 w 244"/>
                <a:gd name="T71" fmla="*/ 235 h 243"/>
                <a:gd name="T72" fmla="*/ 92 w 244"/>
                <a:gd name="T73" fmla="*/ 239 h 243"/>
                <a:gd name="T74" fmla="*/ 107 w 244"/>
                <a:gd name="T75" fmla="*/ 241 h 243"/>
                <a:gd name="T76" fmla="*/ 121 w 244"/>
                <a:gd name="T77" fmla="*/ 242 h 243"/>
                <a:gd name="T78" fmla="*/ 135 w 244"/>
                <a:gd name="T79" fmla="*/ 241 h 243"/>
                <a:gd name="T80" fmla="*/ 150 w 244"/>
                <a:gd name="T81" fmla="*/ 239 h 243"/>
                <a:gd name="T82" fmla="*/ 164 w 244"/>
                <a:gd name="T83" fmla="*/ 235 h 243"/>
                <a:gd name="T84" fmla="*/ 177 w 244"/>
                <a:gd name="T85" fmla="*/ 229 h 243"/>
                <a:gd name="T86" fmla="*/ 190 w 244"/>
                <a:gd name="T87" fmla="*/ 221 h 243"/>
                <a:gd name="T88" fmla="*/ 202 w 244"/>
                <a:gd name="T89" fmla="*/ 212 h 243"/>
                <a:gd name="T90" fmla="*/ 211 w 244"/>
                <a:gd name="T91" fmla="*/ 201 h 243"/>
                <a:gd name="T92" fmla="*/ 221 w 244"/>
                <a:gd name="T93" fmla="*/ 190 h 243"/>
                <a:gd name="T94" fmla="*/ 228 w 244"/>
                <a:gd name="T95" fmla="*/ 177 h 243"/>
                <a:gd name="T96" fmla="*/ 235 w 244"/>
                <a:gd name="T97" fmla="*/ 165 h 243"/>
                <a:gd name="T98" fmla="*/ 239 w 244"/>
                <a:gd name="T99" fmla="*/ 150 h 243"/>
                <a:gd name="T100" fmla="*/ 242 w 244"/>
                <a:gd name="T101" fmla="*/ 136 h 243"/>
                <a:gd name="T102" fmla="*/ 243 w 244"/>
                <a:gd name="T103" fmla="*/ 121 h 2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4"/>
                <a:gd name="T157" fmla="*/ 0 h 243"/>
                <a:gd name="T158" fmla="*/ 244 w 244"/>
                <a:gd name="T159" fmla="*/ 243 h 24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4" h="243">
                  <a:moveTo>
                    <a:pt x="242" y="107"/>
                  </a:moveTo>
                  <a:lnTo>
                    <a:pt x="239" y="93"/>
                  </a:lnTo>
                  <a:lnTo>
                    <a:pt x="235" y="78"/>
                  </a:lnTo>
                  <a:lnTo>
                    <a:pt x="228" y="65"/>
                  </a:lnTo>
                  <a:lnTo>
                    <a:pt x="221" y="53"/>
                  </a:lnTo>
                  <a:lnTo>
                    <a:pt x="211" y="41"/>
                  </a:lnTo>
                  <a:lnTo>
                    <a:pt x="202" y="30"/>
                  </a:lnTo>
                  <a:lnTo>
                    <a:pt x="190" y="21"/>
                  </a:lnTo>
                  <a:lnTo>
                    <a:pt x="177" y="13"/>
                  </a:lnTo>
                  <a:lnTo>
                    <a:pt x="164" y="8"/>
                  </a:lnTo>
                  <a:lnTo>
                    <a:pt x="150" y="3"/>
                  </a:lnTo>
                  <a:lnTo>
                    <a:pt x="135" y="1"/>
                  </a:lnTo>
                  <a:lnTo>
                    <a:pt x="121" y="0"/>
                  </a:lnTo>
                  <a:lnTo>
                    <a:pt x="107" y="1"/>
                  </a:lnTo>
                  <a:lnTo>
                    <a:pt x="92" y="3"/>
                  </a:lnTo>
                  <a:lnTo>
                    <a:pt x="78" y="8"/>
                  </a:lnTo>
                  <a:lnTo>
                    <a:pt x="65" y="13"/>
                  </a:lnTo>
                  <a:lnTo>
                    <a:pt x="52" y="21"/>
                  </a:lnTo>
                  <a:lnTo>
                    <a:pt x="41" y="30"/>
                  </a:lnTo>
                  <a:lnTo>
                    <a:pt x="31" y="41"/>
                  </a:lnTo>
                  <a:lnTo>
                    <a:pt x="21" y="53"/>
                  </a:lnTo>
                  <a:lnTo>
                    <a:pt x="14" y="65"/>
                  </a:lnTo>
                  <a:lnTo>
                    <a:pt x="7" y="78"/>
                  </a:lnTo>
                  <a:lnTo>
                    <a:pt x="3" y="93"/>
                  </a:lnTo>
                  <a:lnTo>
                    <a:pt x="1" y="107"/>
                  </a:lnTo>
                  <a:lnTo>
                    <a:pt x="0" y="121"/>
                  </a:lnTo>
                  <a:lnTo>
                    <a:pt x="1" y="136"/>
                  </a:lnTo>
                  <a:lnTo>
                    <a:pt x="3" y="150"/>
                  </a:lnTo>
                  <a:lnTo>
                    <a:pt x="7" y="165"/>
                  </a:lnTo>
                  <a:lnTo>
                    <a:pt x="14" y="177"/>
                  </a:lnTo>
                  <a:lnTo>
                    <a:pt x="21" y="190"/>
                  </a:lnTo>
                  <a:lnTo>
                    <a:pt x="31" y="201"/>
                  </a:lnTo>
                  <a:lnTo>
                    <a:pt x="41" y="212"/>
                  </a:lnTo>
                  <a:lnTo>
                    <a:pt x="52" y="221"/>
                  </a:lnTo>
                  <a:lnTo>
                    <a:pt x="65" y="229"/>
                  </a:lnTo>
                  <a:lnTo>
                    <a:pt x="78" y="235"/>
                  </a:lnTo>
                  <a:lnTo>
                    <a:pt x="92" y="239"/>
                  </a:lnTo>
                  <a:lnTo>
                    <a:pt x="107" y="241"/>
                  </a:lnTo>
                  <a:lnTo>
                    <a:pt x="121" y="242"/>
                  </a:lnTo>
                  <a:lnTo>
                    <a:pt x="135" y="241"/>
                  </a:lnTo>
                  <a:lnTo>
                    <a:pt x="150" y="239"/>
                  </a:lnTo>
                  <a:lnTo>
                    <a:pt x="164" y="235"/>
                  </a:lnTo>
                  <a:lnTo>
                    <a:pt x="177" y="229"/>
                  </a:lnTo>
                  <a:lnTo>
                    <a:pt x="190" y="221"/>
                  </a:lnTo>
                  <a:lnTo>
                    <a:pt x="202" y="212"/>
                  </a:lnTo>
                  <a:lnTo>
                    <a:pt x="211" y="201"/>
                  </a:lnTo>
                  <a:lnTo>
                    <a:pt x="221" y="190"/>
                  </a:lnTo>
                  <a:lnTo>
                    <a:pt x="228" y="177"/>
                  </a:lnTo>
                  <a:lnTo>
                    <a:pt x="235" y="165"/>
                  </a:lnTo>
                  <a:lnTo>
                    <a:pt x="239" y="150"/>
                  </a:lnTo>
                  <a:lnTo>
                    <a:pt x="242" y="136"/>
                  </a:lnTo>
                  <a:lnTo>
                    <a:pt x="243" y="121"/>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88" name="Freeform 473"/>
            <p:cNvSpPr>
              <a:spLocks/>
            </p:cNvSpPr>
            <p:nvPr/>
          </p:nvSpPr>
          <p:spPr bwMode="auto">
            <a:xfrm>
              <a:off x="1682" y="2190"/>
              <a:ext cx="128" cy="129"/>
            </a:xfrm>
            <a:custGeom>
              <a:avLst/>
              <a:gdLst>
                <a:gd name="T0" fmla="*/ 127 w 128"/>
                <a:gd name="T1" fmla="*/ 64 h 129"/>
                <a:gd name="T2" fmla="*/ 126 w 128"/>
                <a:gd name="T3" fmla="*/ 54 h 129"/>
                <a:gd name="T4" fmla="*/ 124 w 128"/>
                <a:gd name="T5" fmla="*/ 44 h 129"/>
                <a:gd name="T6" fmla="*/ 120 w 128"/>
                <a:gd name="T7" fmla="*/ 36 h 129"/>
                <a:gd name="T8" fmla="*/ 115 w 128"/>
                <a:gd name="T9" fmla="*/ 27 h 129"/>
                <a:gd name="T10" fmla="*/ 108 w 128"/>
                <a:gd name="T11" fmla="*/ 20 h 129"/>
                <a:gd name="T12" fmla="*/ 101 w 128"/>
                <a:gd name="T13" fmla="*/ 12 h 129"/>
                <a:gd name="T14" fmla="*/ 92 w 128"/>
                <a:gd name="T15" fmla="*/ 8 h 129"/>
                <a:gd name="T16" fmla="*/ 83 w 128"/>
                <a:gd name="T17" fmla="*/ 4 h 129"/>
                <a:gd name="T18" fmla="*/ 73 w 128"/>
                <a:gd name="T19" fmla="*/ 1 h 129"/>
                <a:gd name="T20" fmla="*/ 63 w 128"/>
                <a:gd name="T21" fmla="*/ 0 h 129"/>
                <a:gd name="T22" fmla="*/ 53 w 128"/>
                <a:gd name="T23" fmla="*/ 1 h 129"/>
                <a:gd name="T24" fmla="*/ 44 w 128"/>
                <a:gd name="T25" fmla="*/ 4 h 129"/>
                <a:gd name="T26" fmla="*/ 34 w 128"/>
                <a:gd name="T27" fmla="*/ 8 h 129"/>
                <a:gd name="T28" fmla="*/ 26 w 128"/>
                <a:gd name="T29" fmla="*/ 12 h 129"/>
                <a:gd name="T30" fmla="*/ 18 w 128"/>
                <a:gd name="T31" fmla="*/ 20 h 129"/>
                <a:gd name="T32" fmla="*/ 12 w 128"/>
                <a:gd name="T33" fmla="*/ 27 h 129"/>
                <a:gd name="T34" fmla="*/ 6 w 128"/>
                <a:gd name="T35" fmla="*/ 36 h 129"/>
                <a:gd name="T36" fmla="*/ 3 w 128"/>
                <a:gd name="T37" fmla="*/ 44 h 129"/>
                <a:gd name="T38" fmla="*/ 1 w 128"/>
                <a:gd name="T39" fmla="*/ 54 h 129"/>
                <a:gd name="T40" fmla="*/ 0 w 128"/>
                <a:gd name="T41" fmla="*/ 64 h 129"/>
                <a:gd name="T42" fmla="*/ 1 w 128"/>
                <a:gd name="T43" fmla="*/ 74 h 129"/>
                <a:gd name="T44" fmla="*/ 3 w 128"/>
                <a:gd name="T45" fmla="*/ 84 h 129"/>
                <a:gd name="T46" fmla="*/ 6 w 128"/>
                <a:gd name="T47" fmla="*/ 93 h 129"/>
                <a:gd name="T48" fmla="*/ 12 w 128"/>
                <a:gd name="T49" fmla="*/ 101 h 129"/>
                <a:gd name="T50" fmla="*/ 18 w 128"/>
                <a:gd name="T51" fmla="*/ 109 h 129"/>
                <a:gd name="T52" fmla="*/ 26 w 128"/>
                <a:gd name="T53" fmla="*/ 116 h 129"/>
                <a:gd name="T54" fmla="*/ 34 w 128"/>
                <a:gd name="T55" fmla="*/ 121 h 129"/>
                <a:gd name="T56" fmla="*/ 44 w 128"/>
                <a:gd name="T57" fmla="*/ 124 h 129"/>
                <a:gd name="T58" fmla="*/ 53 w 128"/>
                <a:gd name="T59" fmla="*/ 128 h 129"/>
                <a:gd name="T60" fmla="*/ 63 w 128"/>
                <a:gd name="T61" fmla="*/ 128 h 129"/>
                <a:gd name="T62" fmla="*/ 73 w 128"/>
                <a:gd name="T63" fmla="*/ 128 h 129"/>
                <a:gd name="T64" fmla="*/ 83 w 128"/>
                <a:gd name="T65" fmla="*/ 124 h 129"/>
                <a:gd name="T66" fmla="*/ 92 w 128"/>
                <a:gd name="T67" fmla="*/ 121 h 129"/>
                <a:gd name="T68" fmla="*/ 101 w 128"/>
                <a:gd name="T69" fmla="*/ 116 h 129"/>
                <a:gd name="T70" fmla="*/ 108 w 128"/>
                <a:gd name="T71" fmla="*/ 109 h 129"/>
                <a:gd name="T72" fmla="*/ 115 w 128"/>
                <a:gd name="T73" fmla="*/ 101 h 129"/>
                <a:gd name="T74" fmla="*/ 120 w 128"/>
                <a:gd name="T75" fmla="*/ 93 h 129"/>
                <a:gd name="T76" fmla="*/ 124 w 128"/>
                <a:gd name="T77" fmla="*/ 84 h 129"/>
                <a:gd name="T78" fmla="*/ 126 w 128"/>
                <a:gd name="T79" fmla="*/ 74 h 129"/>
                <a:gd name="T80" fmla="*/ 127 w 128"/>
                <a:gd name="T81" fmla="*/ 64 h 1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29"/>
                <a:gd name="T125" fmla="*/ 128 w 128"/>
                <a:gd name="T126" fmla="*/ 129 h 1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29">
                  <a:moveTo>
                    <a:pt x="127" y="64"/>
                  </a:moveTo>
                  <a:lnTo>
                    <a:pt x="126" y="54"/>
                  </a:lnTo>
                  <a:lnTo>
                    <a:pt x="124" y="44"/>
                  </a:lnTo>
                  <a:lnTo>
                    <a:pt x="120" y="36"/>
                  </a:lnTo>
                  <a:lnTo>
                    <a:pt x="115" y="27"/>
                  </a:lnTo>
                  <a:lnTo>
                    <a:pt x="108" y="20"/>
                  </a:lnTo>
                  <a:lnTo>
                    <a:pt x="101" y="12"/>
                  </a:lnTo>
                  <a:lnTo>
                    <a:pt x="92" y="8"/>
                  </a:lnTo>
                  <a:lnTo>
                    <a:pt x="83" y="4"/>
                  </a:lnTo>
                  <a:lnTo>
                    <a:pt x="73" y="1"/>
                  </a:lnTo>
                  <a:lnTo>
                    <a:pt x="63" y="0"/>
                  </a:lnTo>
                  <a:lnTo>
                    <a:pt x="53" y="1"/>
                  </a:lnTo>
                  <a:lnTo>
                    <a:pt x="44" y="4"/>
                  </a:lnTo>
                  <a:lnTo>
                    <a:pt x="34" y="8"/>
                  </a:lnTo>
                  <a:lnTo>
                    <a:pt x="26" y="12"/>
                  </a:lnTo>
                  <a:lnTo>
                    <a:pt x="18" y="20"/>
                  </a:lnTo>
                  <a:lnTo>
                    <a:pt x="12" y="27"/>
                  </a:lnTo>
                  <a:lnTo>
                    <a:pt x="6" y="36"/>
                  </a:lnTo>
                  <a:lnTo>
                    <a:pt x="3" y="44"/>
                  </a:lnTo>
                  <a:lnTo>
                    <a:pt x="1" y="54"/>
                  </a:lnTo>
                  <a:lnTo>
                    <a:pt x="0" y="64"/>
                  </a:lnTo>
                  <a:lnTo>
                    <a:pt x="1" y="74"/>
                  </a:lnTo>
                  <a:lnTo>
                    <a:pt x="3" y="84"/>
                  </a:lnTo>
                  <a:lnTo>
                    <a:pt x="6" y="93"/>
                  </a:lnTo>
                  <a:lnTo>
                    <a:pt x="12" y="101"/>
                  </a:lnTo>
                  <a:lnTo>
                    <a:pt x="18" y="109"/>
                  </a:lnTo>
                  <a:lnTo>
                    <a:pt x="26" y="116"/>
                  </a:lnTo>
                  <a:lnTo>
                    <a:pt x="34" y="121"/>
                  </a:lnTo>
                  <a:lnTo>
                    <a:pt x="44" y="124"/>
                  </a:lnTo>
                  <a:lnTo>
                    <a:pt x="53" y="128"/>
                  </a:lnTo>
                  <a:lnTo>
                    <a:pt x="63" y="128"/>
                  </a:lnTo>
                  <a:lnTo>
                    <a:pt x="73" y="128"/>
                  </a:lnTo>
                  <a:lnTo>
                    <a:pt x="83" y="124"/>
                  </a:lnTo>
                  <a:lnTo>
                    <a:pt x="92" y="121"/>
                  </a:lnTo>
                  <a:lnTo>
                    <a:pt x="101" y="116"/>
                  </a:lnTo>
                  <a:lnTo>
                    <a:pt x="108" y="109"/>
                  </a:lnTo>
                  <a:lnTo>
                    <a:pt x="115" y="101"/>
                  </a:lnTo>
                  <a:lnTo>
                    <a:pt x="120" y="93"/>
                  </a:lnTo>
                  <a:lnTo>
                    <a:pt x="124" y="84"/>
                  </a:lnTo>
                  <a:lnTo>
                    <a:pt x="126" y="74"/>
                  </a:lnTo>
                  <a:lnTo>
                    <a:pt x="127" y="64"/>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89" name="Line 474"/>
            <p:cNvSpPr>
              <a:spLocks noChangeShapeType="1"/>
            </p:cNvSpPr>
            <p:nvPr/>
          </p:nvSpPr>
          <p:spPr bwMode="auto">
            <a:xfrm flipV="1">
              <a:off x="1745" y="1450"/>
              <a:ext cx="0" cy="7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790" name="Line 475"/>
            <p:cNvSpPr>
              <a:spLocks noChangeShapeType="1"/>
            </p:cNvSpPr>
            <p:nvPr/>
          </p:nvSpPr>
          <p:spPr bwMode="auto">
            <a:xfrm>
              <a:off x="1745" y="1584"/>
              <a:ext cx="0" cy="5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791" name="Line 476"/>
            <p:cNvSpPr>
              <a:spLocks noChangeShapeType="1"/>
            </p:cNvSpPr>
            <p:nvPr/>
          </p:nvSpPr>
          <p:spPr bwMode="auto">
            <a:xfrm>
              <a:off x="1745" y="1690"/>
              <a:ext cx="0" cy="4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792" name="Line 477"/>
            <p:cNvSpPr>
              <a:spLocks noChangeShapeType="1"/>
            </p:cNvSpPr>
            <p:nvPr/>
          </p:nvSpPr>
          <p:spPr bwMode="auto">
            <a:xfrm>
              <a:off x="1745" y="1792"/>
              <a:ext cx="0" cy="8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793" name="Line 478"/>
            <p:cNvSpPr>
              <a:spLocks noChangeShapeType="1"/>
            </p:cNvSpPr>
            <p:nvPr/>
          </p:nvSpPr>
          <p:spPr bwMode="auto">
            <a:xfrm>
              <a:off x="1745" y="1938"/>
              <a:ext cx="0" cy="4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794" name="Line 479"/>
            <p:cNvSpPr>
              <a:spLocks noChangeShapeType="1"/>
            </p:cNvSpPr>
            <p:nvPr/>
          </p:nvSpPr>
          <p:spPr bwMode="auto">
            <a:xfrm>
              <a:off x="1745" y="2040"/>
              <a:ext cx="0" cy="20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795" name="Freeform 480"/>
            <p:cNvSpPr>
              <a:spLocks/>
            </p:cNvSpPr>
            <p:nvPr/>
          </p:nvSpPr>
          <p:spPr bwMode="auto">
            <a:xfrm>
              <a:off x="1402" y="1917"/>
              <a:ext cx="637" cy="681"/>
            </a:xfrm>
            <a:custGeom>
              <a:avLst/>
              <a:gdLst>
                <a:gd name="T0" fmla="*/ 280 w 637"/>
                <a:gd name="T1" fmla="*/ 0 h 681"/>
                <a:gd name="T2" fmla="*/ 256 w 637"/>
                <a:gd name="T3" fmla="*/ 6 h 681"/>
                <a:gd name="T4" fmla="*/ 233 w 637"/>
                <a:gd name="T5" fmla="*/ 12 h 681"/>
                <a:gd name="T6" fmla="*/ 209 w 637"/>
                <a:gd name="T7" fmla="*/ 21 h 681"/>
                <a:gd name="T8" fmla="*/ 188 w 637"/>
                <a:gd name="T9" fmla="*/ 32 h 681"/>
                <a:gd name="T10" fmla="*/ 167 w 637"/>
                <a:gd name="T11" fmla="*/ 44 h 681"/>
                <a:gd name="T12" fmla="*/ 146 w 637"/>
                <a:gd name="T13" fmla="*/ 56 h 681"/>
                <a:gd name="T14" fmla="*/ 127 w 637"/>
                <a:gd name="T15" fmla="*/ 72 h 681"/>
                <a:gd name="T16" fmla="*/ 108 w 637"/>
                <a:gd name="T17" fmla="*/ 88 h 681"/>
                <a:gd name="T18" fmla="*/ 91 w 637"/>
                <a:gd name="T19" fmla="*/ 105 h 681"/>
                <a:gd name="T20" fmla="*/ 76 w 637"/>
                <a:gd name="T21" fmla="*/ 124 h 681"/>
                <a:gd name="T22" fmla="*/ 60 w 637"/>
                <a:gd name="T23" fmla="*/ 143 h 681"/>
                <a:gd name="T24" fmla="*/ 48 w 637"/>
                <a:gd name="T25" fmla="*/ 164 h 681"/>
                <a:gd name="T26" fmla="*/ 36 w 637"/>
                <a:gd name="T27" fmla="*/ 185 h 681"/>
                <a:gd name="T28" fmla="*/ 26 w 637"/>
                <a:gd name="T29" fmla="*/ 207 h 681"/>
                <a:gd name="T30" fmla="*/ 18 w 637"/>
                <a:gd name="T31" fmla="*/ 229 h 681"/>
                <a:gd name="T32" fmla="*/ 11 w 637"/>
                <a:gd name="T33" fmla="*/ 253 h 681"/>
                <a:gd name="T34" fmla="*/ 6 w 637"/>
                <a:gd name="T35" fmla="*/ 277 h 681"/>
                <a:gd name="T36" fmla="*/ 2 w 637"/>
                <a:gd name="T37" fmla="*/ 301 h 681"/>
                <a:gd name="T38" fmla="*/ 0 w 637"/>
                <a:gd name="T39" fmla="*/ 325 h 681"/>
                <a:gd name="T40" fmla="*/ 0 w 637"/>
                <a:gd name="T41" fmla="*/ 349 h 681"/>
                <a:gd name="T42" fmla="*/ 2 w 637"/>
                <a:gd name="T43" fmla="*/ 374 h 681"/>
                <a:gd name="T44" fmla="*/ 6 w 637"/>
                <a:gd name="T45" fmla="*/ 398 h 681"/>
                <a:gd name="T46" fmla="*/ 11 w 637"/>
                <a:gd name="T47" fmla="*/ 421 h 681"/>
                <a:gd name="T48" fmla="*/ 18 w 637"/>
                <a:gd name="T49" fmla="*/ 445 h 681"/>
                <a:gd name="T50" fmla="*/ 26 w 637"/>
                <a:gd name="T51" fmla="*/ 468 h 681"/>
                <a:gd name="T52" fmla="*/ 36 w 637"/>
                <a:gd name="T53" fmla="*/ 490 h 681"/>
                <a:gd name="T54" fmla="*/ 48 w 637"/>
                <a:gd name="T55" fmla="*/ 512 h 681"/>
                <a:gd name="T56" fmla="*/ 61 w 637"/>
                <a:gd name="T57" fmla="*/ 532 h 681"/>
                <a:gd name="T58" fmla="*/ 76 w 637"/>
                <a:gd name="T59" fmla="*/ 551 h 681"/>
                <a:gd name="T60" fmla="*/ 92 w 637"/>
                <a:gd name="T61" fmla="*/ 570 h 681"/>
                <a:gd name="T62" fmla="*/ 108 w 637"/>
                <a:gd name="T63" fmla="*/ 587 h 681"/>
                <a:gd name="T64" fmla="*/ 127 w 637"/>
                <a:gd name="T65" fmla="*/ 603 h 681"/>
                <a:gd name="T66" fmla="*/ 147 w 637"/>
                <a:gd name="T67" fmla="*/ 618 h 681"/>
                <a:gd name="T68" fmla="*/ 167 w 637"/>
                <a:gd name="T69" fmla="*/ 631 h 681"/>
                <a:gd name="T70" fmla="*/ 189 w 637"/>
                <a:gd name="T71" fmla="*/ 643 h 681"/>
                <a:gd name="T72" fmla="*/ 210 w 637"/>
                <a:gd name="T73" fmla="*/ 653 h 681"/>
                <a:gd name="T74" fmla="*/ 233 w 637"/>
                <a:gd name="T75" fmla="*/ 662 h 681"/>
                <a:gd name="T76" fmla="*/ 257 w 637"/>
                <a:gd name="T77" fmla="*/ 669 h 681"/>
                <a:gd name="T78" fmla="*/ 280 w 637"/>
                <a:gd name="T79" fmla="*/ 674 h 681"/>
                <a:gd name="T80" fmla="*/ 304 w 637"/>
                <a:gd name="T81" fmla="*/ 678 h 681"/>
                <a:gd name="T82" fmla="*/ 329 w 637"/>
                <a:gd name="T83" fmla="*/ 680 h 681"/>
                <a:gd name="T84" fmla="*/ 353 w 637"/>
                <a:gd name="T85" fmla="*/ 680 h 681"/>
                <a:gd name="T86" fmla="*/ 377 w 637"/>
                <a:gd name="T87" fmla="*/ 678 h 681"/>
                <a:gd name="T88" fmla="*/ 401 w 637"/>
                <a:gd name="T89" fmla="*/ 675 h 681"/>
                <a:gd name="T90" fmla="*/ 425 w 637"/>
                <a:gd name="T91" fmla="*/ 670 h 681"/>
                <a:gd name="T92" fmla="*/ 449 w 637"/>
                <a:gd name="T93" fmla="*/ 663 h 681"/>
                <a:gd name="T94" fmla="*/ 471 w 637"/>
                <a:gd name="T95" fmla="*/ 655 h 681"/>
                <a:gd name="T96" fmla="*/ 494 w 637"/>
                <a:gd name="T97" fmla="*/ 646 h 681"/>
                <a:gd name="T98" fmla="*/ 515 w 637"/>
                <a:gd name="T99" fmla="*/ 634 h 681"/>
                <a:gd name="T100" fmla="*/ 535 w 637"/>
                <a:gd name="T101" fmla="*/ 621 h 681"/>
                <a:gd name="T102" fmla="*/ 555 w 637"/>
                <a:gd name="T103" fmla="*/ 606 h 681"/>
                <a:gd name="T104" fmla="*/ 574 w 637"/>
                <a:gd name="T105" fmla="*/ 591 h 681"/>
                <a:gd name="T106" fmla="*/ 591 w 637"/>
                <a:gd name="T107" fmla="*/ 574 h 681"/>
                <a:gd name="T108" fmla="*/ 607 w 637"/>
                <a:gd name="T109" fmla="*/ 556 h 681"/>
                <a:gd name="T110" fmla="*/ 622 w 637"/>
                <a:gd name="T111" fmla="*/ 537 h 681"/>
                <a:gd name="T112" fmla="*/ 636 w 637"/>
                <a:gd name="T113" fmla="*/ 516 h 6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37"/>
                <a:gd name="T172" fmla="*/ 0 h 681"/>
                <a:gd name="T173" fmla="*/ 637 w 637"/>
                <a:gd name="T174" fmla="*/ 681 h 6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37" h="681">
                  <a:moveTo>
                    <a:pt x="280" y="0"/>
                  </a:moveTo>
                  <a:lnTo>
                    <a:pt x="256" y="6"/>
                  </a:lnTo>
                  <a:lnTo>
                    <a:pt x="233" y="12"/>
                  </a:lnTo>
                  <a:lnTo>
                    <a:pt x="209" y="21"/>
                  </a:lnTo>
                  <a:lnTo>
                    <a:pt x="188" y="32"/>
                  </a:lnTo>
                  <a:lnTo>
                    <a:pt x="167" y="44"/>
                  </a:lnTo>
                  <a:lnTo>
                    <a:pt x="146" y="56"/>
                  </a:lnTo>
                  <a:lnTo>
                    <a:pt x="127" y="72"/>
                  </a:lnTo>
                  <a:lnTo>
                    <a:pt x="108" y="88"/>
                  </a:lnTo>
                  <a:lnTo>
                    <a:pt x="91" y="105"/>
                  </a:lnTo>
                  <a:lnTo>
                    <a:pt x="76" y="124"/>
                  </a:lnTo>
                  <a:lnTo>
                    <a:pt x="60" y="143"/>
                  </a:lnTo>
                  <a:lnTo>
                    <a:pt x="48" y="164"/>
                  </a:lnTo>
                  <a:lnTo>
                    <a:pt x="36" y="185"/>
                  </a:lnTo>
                  <a:lnTo>
                    <a:pt x="26" y="207"/>
                  </a:lnTo>
                  <a:lnTo>
                    <a:pt x="18" y="229"/>
                  </a:lnTo>
                  <a:lnTo>
                    <a:pt x="11" y="253"/>
                  </a:lnTo>
                  <a:lnTo>
                    <a:pt x="6" y="277"/>
                  </a:lnTo>
                  <a:lnTo>
                    <a:pt x="2" y="301"/>
                  </a:lnTo>
                  <a:lnTo>
                    <a:pt x="0" y="325"/>
                  </a:lnTo>
                  <a:lnTo>
                    <a:pt x="0" y="349"/>
                  </a:lnTo>
                  <a:lnTo>
                    <a:pt x="2" y="374"/>
                  </a:lnTo>
                  <a:lnTo>
                    <a:pt x="6" y="398"/>
                  </a:lnTo>
                  <a:lnTo>
                    <a:pt x="11" y="421"/>
                  </a:lnTo>
                  <a:lnTo>
                    <a:pt x="18" y="445"/>
                  </a:lnTo>
                  <a:lnTo>
                    <a:pt x="26" y="468"/>
                  </a:lnTo>
                  <a:lnTo>
                    <a:pt x="36" y="490"/>
                  </a:lnTo>
                  <a:lnTo>
                    <a:pt x="48" y="512"/>
                  </a:lnTo>
                  <a:lnTo>
                    <a:pt x="61" y="532"/>
                  </a:lnTo>
                  <a:lnTo>
                    <a:pt x="76" y="551"/>
                  </a:lnTo>
                  <a:lnTo>
                    <a:pt x="92" y="570"/>
                  </a:lnTo>
                  <a:lnTo>
                    <a:pt x="108" y="587"/>
                  </a:lnTo>
                  <a:lnTo>
                    <a:pt x="127" y="603"/>
                  </a:lnTo>
                  <a:lnTo>
                    <a:pt x="147" y="618"/>
                  </a:lnTo>
                  <a:lnTo>
                    <a:pt x="167" y="631"/>
                  </a:lnTo>
                  <a:lnTo>
                    <a:pt x="189" y="643"/>
                  </a:lnTo>
                  <a:lnTo>
                    <a:pt x="210" y="653"/>
                  </a:lnTo>
                  <a:lnTo>
                    <a:pt x="233" y="662"/>
                  </a:lnTo>
                  <a:lnTo>
                    <a:pt x="257" y="669"/>
                  </a:lnTo>
                  <a:lnTo>
                    <a:pt x="280" y="674"/>
                  </a:lnTo>
                  <a:lnTo>
                    <a:pt x="304" y="678"/>
                  </a:lnTo>
                  <a:lnTo>
                    <a:pt x="329" y="680"/>
                  </a:lnTo>
                  <a:lnTo>
                    <a:pt x="353" y="680"/>
                  </a:lnTo>
                  <a:lnTo>
                    <a:pt x="377" y="678"/>
                  </a:lnTo>
                  <a:lnTo>
                    <a:pt x="401" y="675"/>
                  </a:lnTo>
                  <a:lnTo>
                    <a:pt x="425" y="670"/>
                  </a:lnTo>
                  <a:lnTo>
                    <a:pt x="449" y="663"/>
                  </a:lnTo>
                  <a:lnTo>
                    <a:pt x="471" y="655"/>
                  </a:lnTo>
                  <a:lnTo>
                    <a:pt x="494" y="646"/>
                  </a:lnTo>
                  <a:lnTo>
                    <a:pt x="515" y="634"/>
                  </a:lnTo>
                  <a:lnTo>
                    <a:pt x="535" y="621"/>
                  </a:lnTo>
                  <a:lnTo>
                    <a:pt x="555" y="606"/>
                  </a:lnTo>
                  <a:lnTo>
                    <a:pt x="574" y="591"/>
                  </a:lnTo>
                  <a:lnTo>
                    <a:pt x="591" y="574"/>
                  </a:lnTo>
                  <a:lnTo>
                    <a:pt x="607" y="556"/>
                  </a:lnTo>
                  <a:lnTo>
                    <a:pt x="622" y="537"/>
                  </a:lnTo>
                  <a:lnTo>
                    <a:pt x="636" y="516"/>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96" name="Freeform 481"/>
            <p:cNvSpPr>
              <a:spLocks/>
            </p:cNvSpPr>
            <p:nvPr/>
          </p:nvSpPr>
          <p:spPr bwMode="auto">
            <a:xfrm>
              <a:off x="1737" y="2246"/>
              <a:ext cx="17" cy="17"/>
            </a:xfrm>
            <a:custGeom>
              <a:avLst/>
              <a:gdLst>
                <a:gd name="T0" fmla="*/ 15 w 17"/>
                <a:gd name="T1" fmla="*/ 4 h 17"/>
                <a:gd name="T2" fmla="*/ 16 w 17"/>
                <a:gd name="T3" fmla="*/ 8 h 17"/>
                <a:gd name="T4" fmla="*/ 15 w 17"/>
                <a:gd name="T5" fmla="*/ 4 h 17"/>
                <a:gd name="T6" fmla="*/ 12 w 17"/>
                <a:gd name="T7" fmla="*/ 1 h 17"/>
                <a:gd name="T8" fmla="*/ 8 w 17"/>
                <a:gd name="T9" fmla="*/ 0 h 17"/>
                <a:gd name="T10" fmla="*/ 5 w 17"/>
                <a:gd name="T11" fmla="*/ 1 h 17"/>
                <a:gd name="T12" fmla="*/ 2 w 17"/>
                <a:gd name="T13" fmla="*/ 4 h 17"/>
                <a:gd name="T14" fmla="*/ 0 w 17"/>
                <a:gd name="T15" fmla="*/ 8 h 17"/>
                <a:gd name="T16" fmla="*/ 2 w 17"/>
                <a:gd name="T17" fmla="*/ 12 h 17"/>
                <a:gd name="T18" fmla="*/ 5 w 17"/>
                <a:gd name="T19" fmla="*/ 15 h 17"/>
                <a:gd name="T20" fmla="*/ 8 w 17"/>
                <a:gd name="T21" fmla="*/ 16 h 17"/>
                <a:gd name="T22" fmla="*/ 12 w 17"/>
                <a:gd name="T23" fmla="*/ 15 h 17"/>
                <a:gd name="T24" fmla="*/ 15 w 17"/>
                <a:gd name="T25" fmla="*/ 12 h 17"/>
                <a:gd name="T26" fmla="*/ 16 w 17"/>
                <a:gd name="T27" fmla="*/ 8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15" y="4"/>
                  </a:moveTo>
                  <a:lnTo>
                    <a:pt x="16" y="8"/>
                  </a:lnTo>
                  <a:lnTo>
                    <a:pt x="15" y="4"/>
                  </a:lnTo>
                  <a:lnTo>
                    <a:pt x="12" y="1"/>
                  </a:lnTo>
                  <a:lnTo>
                    <a:pt x="8" y="0"/>
                  </a:lnTo>
                  <a:lnTo>
                    <a:pt x="5" y="1"/>
                  </a:lnTo>
                  <a:lnTo>
                    <a:pt x="2" y="4"/>
                  </a:lnTo>
                  <a:lnTo>
                    <a:pt x="0" y="8"/>
                  </a:lnTo>
                  <a:lnTo>
                    <a:pt x="2" y="12"/>
                  </a:lnTo>
                  <a:lnTo>
                    <a:pt x="5" y="15"/>
                  </a:lnTo>
                  <a:lnTo>
                    <a:pt x="8" y="16"/>
                  </a:lnTo>
                  <a:lnTo>
                    <a:pt x="12" y="15"/>
                  </a:lnTo>
                  <a:lnTo>
                    <a:pt x="15" y="12"/>
                  </a:lnTo>
                  <a:lnTo>
                    <a:pt x="16" y="8"/>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97" name="Freeform 482"/>
            <p:cNvSpPr>
              <a:spLocks/>
            </p:cNvSpPr>
            <p:nvPr/>
          </p:nvSpPr>
          <p:spPr bwMode="auto">
            <a:xfrm>
              <a:off x="1814" y="1918"/>
              <a:ext cx="275" cy="516"/>
            </a:xfrm>
            <a:custGeom>
              <a:avLst/>
              <a:gdLst>
                <a:gd name="T0" fmla="*/ 224 w 275"/>
                <a:gd name="T1" fmla="*/ 515 h 516"/>
                <a:gd name="T2" fmla="*/ 235 w 275"/>
                <a:gd name="T3" fmla="*/ 494 h 516"/>
                <a:gd name="T4" fmla="*/ 246 w 275"/>
                <a:gd name="T5" fmla="*/ 472 h 516"/>
                <a:gd name="T6" fmla="*/ 254 w 275"/>
                <a:gd name="T7" fmla="*/ 449 h 516"/>
                <a:gd name="T8" fmla="*/ 262 w 275"/>
                <a:gd name="T9" fmla="*/ 426 h 516"/>
                <a:gd name="T10" fmla="*/ 268 w 275"/>
                <a:gd name="T11" fmla="*/ 402 h 516"/>
                <a:gd name="T12" fmla="*/ 271 w 275"/>
                <a:gd name="T13" fmla="*/ 378 h 516"/>
                <a:gd name="T14" fmla="*/ 274 w 275"/>
                <a:gd name="T15" fmla="*/ 354 h 516"/>
                <a:gd name="T16" fmla="*/ 274 w 275"/>
                <a:gd name="T17" fmla="*/ 329 h 516"/>
                <a:gd name="T18" fmla="*/ 273 w 275"/>
                <a:gd name="T19" fmla="*/ 305 h 516"/>
                <a:gd name="T20" fmla="*/ 270 w 275"/>
                <a:gd name="T21" fmla="*/ 281 h 516"/>
                <a:gd name="T22" fmla="*/ 265 w 275"/>
                <a:gd name="T23" fmla="*/ 257 h 516"/>
                <a:gd name="T24" fmla="*/ 258 w 275"/>
                <a:gd name="T25" fmla="*/ 234 h 516"/>
                <a:gd name="T26" fmla="*/ 250 w 275"/>
                <a:gd name="T27" fmla="*/ 211 h 516"/>
                <a:gd name="T28" fmla="*/ 241 w 275"/>
                <a:gd name="T29" fmla="*/ 188 h 516"/>
                <a:gd name="T30" fmla="*/ 230 w 275"/>
                <a:gd name="T31" fmla="*/ 167 h 516"/>
                <a:gd name="T32" fmla="*/ 217 w 275"/>
                <a:gd name="T33" fmla="*/ 146 h 516"/>
                <a:gd name="T34" fmla="*/ 202 w 275"/>
                <a:gd name="T35" fmla="*/ 127 h 516"/>
                <a:gd name="T36" fmla="*/ 186 w 275"/>
                <a:gd name="T37" fmla="*/ 107 h 516"/>
                <a:gd name="T38" fmla="*/ 170 w 275"/>
                <a:gd name="T39" fmla="*/ 91 h 516"/>
                <a:gd name="T40" fmla="*/ 152 w 275"/>
                <a:gd name="T41" fmla="*/ 74 h 516"/>
                <a:gd name="T42" fmla="*/ 133 w 275"/>
                <a:gd name="T43" fmla="*/ 59 h 516"/>
                <a:gd name="T44" fmla="*/ 113 w 275"/>
                <a:gd name="T45" fmla="*/ 45 h 516"/>
                <a:gd name="T46" fmla="*/ 91 w 275"/>
                <a:gd name="T47" fmla="*/ 33 h 516"/>
                <a:gd name="T48" fmla="*/ 70 w 275"/>
                <a:gd name="T49" fmla="*/ 23 h 516"/>
                <a:gd name="T50" fmla="*/ 47 w 275"/>
                <a:gd name="T51" fmla="*/ 14 h 516"/>
                <a:gd name="T52" fmla="*/ 24 w 275"/>
                <a:gd name="T53" fmla="*/ 7 h 516"/>
                <a:gd name="T54" fmla="*/ 0 w 275"/>
                <a:gd name="T55" fmla="*/ 0 h 5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5"/>
                <a:gd name="T85" fmla="*/ 0 h 516"/>
                <a:gd name="T86" fmla="*/ 275 w 275"/>
                <a:gd name="T87" fmla="*/ 516 h 5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5" h="516">
                  <a:moveTo>
                    <a:pt x="224" y="515"/>
                  </a:moveTo>
                  <a:lnTo>
                    <a:pt x="235" y="494"/>
                  </a:lnTo>
                  <a:lnTo>
                    <a:pt x="246" y="472"/>
                  </a:lnTo>
                  <a:lnTo>
                    <a:pt x="254" y="449"/>
                  </a:lnTo>
                  <a:lnTo>
                    <a:pt x="262" y="426"/>
                  </a:lnTo>
                  <a:lnTo>
                    <a:pt x="268" y="402"/>
                  </a:lnTo>
                  <a:lnTo>
                    <a:pt x="271" y="378"/>
                  </a:lnTo>
                  <a:lnTo>
                    <a:pt x="274" y="354"/>
                  </a:lnTo>
                  <a:lnTo>
                    <a:pt x="274" y="329"/>
                  </a:lnTo>
                  <a:lnTo>
                    <a:pt x="273" y="305"/>
                  </a:lnTo>
                  <a:lnTo>
                    <a:pt x="270" y="281"/>
                  </a:lnTo>
                  <a:lnTo>
                    <a:pt x="265" y="257"/>
                  </a:lnTo>
                  <a:lnTo>
                    <a:pt x="258" y="234"/>
                  </a:lnTo>
                  <a:lnTo>
                    <a:pt x="250" y="211"/>
                  </a:lnTo>
                  <a:lnTo>
                    <a:pt x="241" y="188"/>
                  </a:lnTo>
                  <a:lnTo>
                    <a:pt x="230" y="167"/>
                  </a:lnTo>
                  <a:lnTo>
                    <a:pt x="217" y="146"/>
                  </a:lnTo>
                  <a:lnTo>
                    <a:pt x="202" y="127"/>
                  </a:lnTo>
                  <a:lnTo>
                    <a:pt x="186" y="107"/>
                  </a:lnTo>
                  <a:lnTo>
                    <a:pt x="170" y="91"/>
                  </a:lnTo>
                  <a:lnTo>
                    <a:pt x="152" y="74"/>
                  </a:lnTo>
                  <a:lnTo>
                    <a:pt x="133" y="59"/>
                  </a:lnTo>
                  <a:lnTo>
                    <a:pt x="113" y="45"/>
                  </a:lnTo>
                  <a:lnTo>
                    <a:pt x="91" y="33"/>
                  </a:lnTo>
                  <a:lnTo>
                    <a:pt x="70" y="23"/>
                  </a:lnTo>
                  <a:lnTo>
                    <a:pt x="47" y="14"/>
                  </a:lnTo>
                  <a:lnTo>
                    <a:pt x="24" y="7"/>
                  </a:ln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450467" name="Rectangle 483"/>
          <p:cNvSpPr>
            <a:spLocks noChangeArrowheads="1"/>
          </p:cNvSpPr>
          <p:nvPr/>
        </p:nvSpPr>
        <p:spPr bwMode="auto">
          <a:xfrm>
            <a:off x="4876800" y="1828800"/>
            <a:ext cx="3868738" cy="3478517"/>
          </a:xfrm>
          <a:prstGeom prst="rect">
            <a:avLst/>
          </a:prstGeom>
          <a:noFill/>
          <a:ln w="9525">
            <a:noFill/>
            <a:miter lim="800000"/>
            <a:headEnd/>
            <a:tailEnd/>
          </a:ln>
          <a:effectLst/>
        </p:spPr>
        <p:txBody>
          <a:bodyPr lIns="92075" tIns="46038" rIns="92075" bIns="46038">
            <a:spAutoFit/>
          </a:bodyPr>
          <a:lstStyle/>
          <a:p>
            <a:pPr>
              <a:defRPr/>
            </a:pPr>
            <a:r>
              <a:rPr lang="en-US" sz="2000" b="1" dirty="0">
                <a:solidFill>
                  <a:schemeClr val="bg1">
                    <a:lumMod val="95000"/>
                    <a:lumOff val="5000"/>
                  </a:schemeClr>
                </a:solidFill>
                <a:latin typeface="Arial" panose="020B0604020202020204" pitchFamily="34" charset="0"/>
              </a:rPr>
              <a:t>The </a:t>
            </a:r>
            <a:r>
              <a:rPr lang="en-US" sz="2000" b="1" dirty="0" err="1">
                <a:solidFill>
                  <a:schemeClr val="bg1">
                    <a:lumMod val="95000"/>
                    <a:lumOff val="5000"/>
                  </a:schemeClr>
                </a:solidFill>
                <a:latin typeface="Arial" panose="020B0604020202020204" pitchFamily="34" charset="0"/>
              </a:rPr>
              <a:t>yagi</a:t>
            </a:r>
            <a:r>
              <a:rPr lang="en-US" sz="2000" b="1" dirty="0">
                <a:solidFill>
                  <a:schemeClr val="bg1">
                    <a:lumMod val="95000"/>
                    <a:lumOff val="5000"/>
                  </a:schemeClr>
                </a:solidFill>
                <a:latin typeface="Arial" panose="020B0604020202020204" pitchFamily="34" charset="0"/>
              </a:rPr>
              <a:t> antenna focuses RF energy in one direction, giving the appearance of</a:t>
            </a:r>
          </a:p>
          <a:p>
            <a:pPr>
              <a:defRPr/>
            </a:pPr>
            <a:r>
              <a:rPr lang="en-US" sz="2000" b="1" dirty="0">
                <a:solidFill>
                  <a:schemeClr val="bg1">
                    <a:lumMod val="95000"/>
                    <a:lumOff val="5000"/>
                  </a:schemeClr>
                </a:solidFill>
                <a:latin typeface="Arial" panose="020B0604020202020204" pitchFamily="34" charset="0"/>
              </a:rPr>
              <a:t>getting “free power.”</a:t>
            </a:r>
          </a:p>
          <a:p>
            <a:pPr>
              <a:defRPr/>
            </a:pPr>
            <a:endParaRPr lang="en-US" sz="2000" b="1" dirty="0">
              <a:solidFill>
                <a:schemeClr val="bg1">
                  <a:lumMod val="95000"/>
                  <a:lumOff val="5000"/>
                </a:schemeClr>
              </a:solidFill>
              <a:latin typeface="Arial" panose="020B0604020202020204" pitchFamily="34" charset="0"/>
            </a:endParaRPr>
          </a:p>
          <a:p>
            <a:pPr>
              <a:defRPr/>
            </a:pPr>
            <a:r>
              <a:rPr lang="en-US" sz="2000" b="1" dirty="0">
                <a:solidFill>
                  <a:schemeClr val="bg1">
                    <a:lumMod val="95000"/>
                    <a:lumOff val="5000"/>
                  </a:schemeClr>
                </a:solidFill>
                <a:latin typeface="Arial" panose="020B0604020202020204" pitchFamily="34" charset="0"/>
              </a:rPr>
              <a:t>This </a:t>
            </a:r>
            <a:r>
              <a:rPr lang="en-US" sz="2000" b="1" i="1" dirty="0">
                <a:solidFill>
                  <a:schemeClr val="bg1">
                    <a:lumMod val="95000"/>
                    <a:lumOff val="5000"/>
                  </a:schemeClr>
                </a:solidFill>
                <a:latin typeface="Arial" panose="020B0604020202020204" pitchFamily="34" charset="0"/>
              </a:rPr>
              <a:t>free </a:t>
            </a:r>
            <a:r>
              <a:rPr lang="en-US" sz="2000" b="1" dirty="0">
                <a:solidFill>
                  <a:schemeClr val="bg1">
                    <a:lumMod val="95000"/>
                    <a:lumOff val="5000"/>
                  </a:schemeClr>
                </a:solidFill>
                <a:latin typeface="Arial" panose="020B0604020202020204" pitchFamily="34" charset="0"/>
              </a:rPr>
              <a:t>power or Effective Radiated Power (ERP) can be expressed as antenna Gain in Decibels (dB) over a dipole (</a:t>
            </a:r>
            <a:r>
              <a:rPr lang="en-US" sz="2000" b="1" dirty="0" err="1">
                <a:solidFill>
                  <a:schemeClr val="bg1">
                    <a:lumMod val="95000"/>
                    <a:lumOff val="5000"/>
                  </a:schemeClr>
                </a:solidFill>
                <a:latin typeface="Arial" panose="020B0604020202020204" pitchFamily="34" charset="0"/>
              </a:rPr>
              <a:t>dBd</a:t>
            </a:r>
            <a:r>
              <a:rPr lang="en-US" sz="2000" b="1" dirty="0">
                <a:solidFill>
                  <a:schemeClr val="bg1">
                    <a:lumMod val="95000"/>
                    <a:lumOff val="5000"/>
                  </a:schemeClr>
                </a:solidFill>
                <a:latin typeface="Arial" panose="020B0604020202020204" pitchFamily="34" charset="0"/>
              </a:rPr>
              <a:t>) or isotropic resonator (</a:t>
            </a:r>
            <a:r>
              <a:rPr lang="en-US" sz="2000" b="1" dirty="0" err="1">
                <a:solidFill>
                  <a:schemeClr val="bg1">
                    <a:lumMod val="95000"/>
                    <a:lumOff val="5000"/>
                  </a:schemeClr>
                </a:solidFill>
                <a:latin typeface="Arial" panose="020B0604020202020204" pitchFamily="34" charset="0"/>
              </a:rPr>
              <a:t>dBi</a:t>
            </a:r>
            <a:r>
              <a:rPr lang="en-US" sz="2000" b="1" dirty="0">
                <a:solidFill>
                  <a:schemeClr val="bg1">
                    <a:lumMod val="95000"/>
                    <a:lumOff val="5000"/>
                  </a:schemeClr>
                </a:solidFill>
                <a:latin typeface="Arial" panose="020B0604020202020204" pitchFamily="34" charset="0"/>
              </a:rPr>
              <a:t>).</a:t>
            </a:r>
          </a:p>
        </p:txBody>
      </p:sp>
    </p:spTree>
    <p:extLst>
      <p:ext uri="{BB962C8B-B14F-4D97-AF65-F5344CB8AC3E}">
        <p14:creationId xmlns:p14="http://schemas.microsoft.com/office/powerpoint/2010/main" val="3098683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2325" y="1970088"/>
            <a:ext cx="1282700"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4" name="Footer Placeholder 3"/>
          <p:cNvSpPr>
            <a:spLocks noGrp="1"/>
          </p:cNvSpPr>
          <p:nvPr>
            <p:ph type="ftr" sz="quarter" idx="11"/>
          </p:nvPr>
        </p:nvSpPr>
        <p:spPr>
          <a:xfrm>
            <a:off x="6553200" y="6248400"/>
            <a:ext cx="2133600" cy="476250"/>
          </a:xfrm>
        </p:spPr>
        <p:txBody>
          <a:bodyPr/>
          <a:lstStyle/>
          <a:p>
            <a:pPr algn="r">
              <a:defRPr/>
            </a:pPr>
            <a:r>
              <a:rPr lang="en-US"/>
              <a:t>ANTENNAS AND FEED LINES 2022</a:t>
            </a:r>
          </a:p>
        </p:txBody>
      </p:sp>
      <p:sp>
        <p:nvSpPr>
          <p:cNvPr id="485" name="Slide Number Placeholder 4"/>
          <p:cNvSpPr>
            <a:spLocks noGrp="1"/>
          </p:cNvSpPr>
          <p:nvPr>
            <p:ph type="sldNum" sz="quarter" idx="10"/>
          </p:nvPr>
        </p:nvSpPr>
        <p:spPr>
          <a:xfrm>
            <a:off x="304800" y="6248400"/>
            <a:ext cx="5715000" cy="476250"/>
          </a:xfrm>
        </p:spPr>
        <p:txBody>
          <a:bodyPr/>
          <a:lstStyle/>
          <a:p>
            <a:pPr algn="l">
              <a:defRPr/>
            </a:pPr>
            <a:fld id="{40F5ADBE-E4E1-4372-9FC4-C7C4E22E85C7}" type="slidenum">
              <a:rPr lang="en-US" smtClean="0"/>
              <a:pPr algn="l">
                <a:defRPr/>
              </a:pPr>
              <a:t>11</a:t>
            </a:fld>
            <a:endParaRPr lang="en-US"/>
          </a:p>
        </p:txBody>
      </p:sp>
      <p:sp>
        <p:nvSpPr>
          <p:cNvPr id="1449986" name="Rectangle 2"/>
          <p:cNvSpPr>
            <a:spLocks noGrp="1" noRot="1" noChangeArrowheads="1"/>
          </p:cNvSpPr>
          <p:nvPr>
            <p:ph type="title"/>
          </p:nvPr>
        </p:nvSpPr>
        <p:spPr>
          <a:xfrm>
            <a:off x="546100" y="0"/>
            <a:ext cx="8026400" cy="1866900"/>
          </a:xfrm>
        </p:spPr>
        <p:txBody>
          <a:bodyPr/>
          <a:lstStyle/>
          <a:p>
            <a:pPr algn="ctr">
              <a:defRPr/>
            </a:pPr>
            <a:r>
              <a:rPr lang="en-US" sz="4000" b="1" dirty="0">
                <a:solidFill>
                  <a:schemeClr val="bg1"/>
                </a:solidFill>
              </a:rPr>
              <a:t>Yagi Radiation Pattern</a:t>
            </a:r>
          </a:p>
        </p:txBody>
      </p:sp>
      <p:grpSp>
        <p:nvGrpSpPr>
          <p:cNvPr id="14342" name="Group 3"/>
          <p:cNvGrpSpPr>
            <a:grpSpLocks/>
          </p:cNvGrpSpPr>
          <p:nvPr/>
        </p:nvGrpSpPr>
        <p:grpSpPr bwMode="auto">
          <a:xfrm>
            <a:off x="558800" y="1816100"/>
            <a:ext cx="4257675" cy="4262438"/>
            <a:chOff x="620" y="1180"/>
            <a:chExt cx="2210" cy="2149"/>
          </a:xfrm>
        </p:grpSpPr>
        <p:sp>
          <p:nvSpPr>
            <p:cNvPr id="14344" name="Freeform 4"/>
            <p:cNvSpPr>
              <a:spLocks/>
            </p:cNvSpPr>
            <p:nvPr/>
          </p:nvSpPr>
          <p:spPr bwMode="auto">
            <a:xfrm>
              <a:off x="1731" y="1180"/>
              <a:ext cx="29" cy="44"/>
            </a:xfrm>
            <a:custGeom>
              <a:avLst/>
              <a:gdLst>
                <a:gd name="T0" fmla="*/ 12 w 29"/>
                <a:gd name="T1" fmla="*/ 0 h 44"/>
                <a:gd name="T2" fmla="*/ 6 w 29"/>
                <a:gd name="T3" fmla="*/ 3 h 44"/>
                <a:gd name="T4" fmla="*/ 2 w 29"/>
                <a:gd name="T5" fmla="*/ 8 h 44"/>
                <a:gd name="T6" fmla="*/ 0 w 29"/>
                <a:gd name="T7" fmla="*/ 19 h 44"/>
                <a:gd name="T8" fmla="*/ 0 w 29"/>
                <a:gd name="T9" fmla="*/ 25 h 44"/>
                <a:gd name="T10" fmla="*/ 2 w 29"/>
                <a:gd name="T11" fmla="*/ 35 h 44"/>
                <a:gd name="T12" fmla="*/ 6 w 29"/>
                <a:gd name="T13" fmla="*/ 41 h 44"/>
                <a:gd name="T14" fmla="*/ 12 w 29"/>
                <a:gd name="T15" fmla="*/ 43 h 44"/>
                <a:gd name="T16" fmla="*/ 16 w 29"/>
                <a:gd name="T17" fmla="*/ 43 h 44"/>
                <a:gd name="T18" fmla="*/ 22 w 29"/>
                <a:gd name="T19" fmla="*/ 41 h 44"/>
                <a:gd name="T20" fmla="*/ 26 w 29"/>
                <a:gd name="T21" fmla="*/ 35 h 44"/>
                <a:gd name="T22" fmla="*/ 28 w 29"/>
                <a:gd name="T23" fmla="*/ 25 h 44"/>
                <a:gd name="T24" fmla="*/ 28 w 29"/>
                <a:gd name="T25" fmla="*/ 19 h 44"/>
                <a:gd name="T26" fmla="*/ 26 w 29"/>
                <a:gd name="T27" fmla="*/ 8 h 44"/>
                <a:gd name="T28" fmla="*/ 22 w 29"/>
                <a:gd name="T29" fmla="*/ 3 h 44"/>
                <a:gd name="T30" fmla="*/ 16 w 29"/>
                <a:gd name="T31" fmla="*/ 0 h 44"/>
                <a:gd name="T32" fmla="*/ 12 w 29"/>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44"/>
                <a:gd name="T53" fmla="*/ 29 w 29"/>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44">
                  <a:moveTo>
                    <a:pt x="12" y="0"/>
                  </a:moveTo>
                  <a:lnTo>
                    <a:pt x="6" y="3"/>
                  </a:lnTo>
                  <a:lnTo>
                    <a:pt x="2" y="8"/>
                  </a:lnTo>
                  <a:lnTo>
                    <a:pt x="0" y="19"/>
                  </a:lnTo>
                  <a:lnTo>
                    <a:pt x="0" y="25"/>
                  </a:lnTo>
                  <a:lnTo>
                    <a:pt x="2" y="35"/>
                  </a:lnTo>
                  <a:lnTo>
                    <a:pt x="6" y="41"/>
                  </a:lnTo>
                  <a:lnTo>
                    <a:pt x="12" y="43"/>
                  </a:lnTo>
                  <a:lnTo>
                    <a:pt x="16" y="43"/>
                  </a:lnTo>
                  <a:lnTo>
                    <a:pt x="22" y="41"/>
                  </a:lnTo>
                  <a:lnTo>
                    <a:pt x="26" y="35"/>
                  </a:lnTo>
                  <a:lnTo>
                    <a:pt x="28" y="25"/>
                  </a:lnTo>
                  <a:lnTo>
                    <a:pt x="28" y="19"/>
                  </a:lnTo>
                  <a:lnTo>
                    <a:pt x="26" y="8"/>
                  </a:lnTo>
                  <a:lnTo>
                    <a:pt x="22" y="3"/>
                  </a:lnTo>
                  <a:lnTo>
                    <a:pt x="16" y="0"/>
                  </a:lnTo>
                  <a:lnTo>
                    <a:pt x="12"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5" name="Line 5"/>
            <p:cNvSpPr>
              <a:spLocks noChangeShapeType="1"/>
            </p:cNvSpPr>
            <p:nvPr/>
          </p:nvSpPr>
          <p:spPr bwMode="auto">
            <a:xfrm flipH="1">
              <a:off x="1165" y="1317"/>
              <a:ext cx="2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46" name="Freeform 6"/>
            <p:cNvSpPr>
              <a:spLocks/>
            </p:cNvSpPr>
            <p:nvPr/>
          </p:nvSpPr>
          <p:spPr bwMode="auto">
            <a:xfrm>
              <a:off x="1161" y="1317"/>
              <a:ext cx="29" cy="44"/>
            </a:xfrm>
            <a:custGeom>
              <a:avLst/>
              <a:gdLst>
                <a:gd name="T0" fmla="*/ 26 w 29"/>
                <a:gd name="T1" fmla="*/ 0 h 44"/>
                <a:gd name="T2" fmla="*/ 13 w 29"/>
                <a:gd name="T3" fmla="*/ 17 h 44"/>
                <a:gd name="T4" fmla="*/ 20 w 29"/>
                <a:gd name="T5" fmla="*/ 17 h 44"/>
                <a:gd name="T6" fmla="*/ 24 w 29"/>
                <a:gd name="T7" fmla="*/ 18 h 44"/>
                <a:gd name="T8" fmla="*/ 26 w 29"/>
                <a:gd name="T9" fmla="*/ 21 h 44"/>
                <a:gd name="T10" fmla="*/ 28 w 29"/>
                <a:gd name="T11" fmla="*/ 26 h 44"/>
                <a:gd name="T12" fmla="*/ 28 w 29"/>
                <a:gd name="T13" fmla="*/ 30 h 44"/>
                <a:gd name="T14" fmla="*/ 26 w 29"/>
                <a:gd name="T15" fmla="*/ 37 h 44"/>
                <a:gd name="T16" fmla="*/ 22 w 29"/>
                <a:gd name="T17" fmla="*/ 41 h 44"/>
                <a:gd name="T18" fmla="*/ 16 w 29"/>
                <a:gd name="T19" fmla="*/ 43 h 44"/>
                <a:gd name="T20" fmla="*/ 9 w 29"/>
                <a:gd name="T21" fmla="*/ 43 h 44"/>
                <a:gd name="T22" fmla="*/ 4 w 29"/>
                <a:gd name="T23" fmla="*/ 41 h 44"/>
                <a:gd name="T24" fmla="*/ 1 w 29"/>
                <a:gd name="T25" fmla="*/ 38 h 44"/>
                <a:gd name="T26" fmla="*/ 0 w 29"/>
                <a:gd name="T27" fmla="*/ 34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44"/>
                <a:gd name="T44" fmla="*/ 29 w 29"/>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44">
                  <a:moveTo>
                    <a:pt x="26" y="0"/>
                  </a:moveTo>
                  <a:lnTo>
                    <a:pt x="13" y="17"/>
                  </a:lnTo>
                  <a:lnTo>
                    <a:pt x="20" y="17"/>
                  </a:lnTo>
                  <a:lnTo>
                    <a:pt x="24" y="18"/>
                  </a:lnTo>
                  <a:lnTo>
                    <a:pt x="26" y="21"/>
                  </a:lnTo>
                  <a:lnTo>
                    <a:pt x="28" y="26"/>
                  </a:lnTo>
                  <a:lnTo>
                    <a:pt x="28" y="30"/>
                  </a:lnTo>
                  <a:lnTo>
                    <a:pt x="26" y="37"/>
                  </a:lnTo>
                  <a:lnTo>
                    <a:pt x="22" y="41"/>
                  </a:lnTo>
                  <a:lnTo>
                    <a:pt x="16" y="43"/>
                  </a:lnTo>
                  <a:lnTo>
                    <a:pt x="9" y="43"/>
                  </a:lnTo>
                  <a:lnTo>
                    <a:pt x="4" y="41"/>
                  </a:lnTo>
                  <a:lnTo>
                    <a:pt x="1" y="38"/>
                  </a:lnTo>
                  <a:lnTo>
                    <a:pt x="0" y="34"/>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7" name="Freeform 7"/>
            <p:cNvSpPr>
              <a:spLocks/>
            </p:cNvSpPr>
            <p:nvPr/>
          </p:nvSpPr>
          <p:spPr bwMode="auto">
            <a:xfrm>
              <a:off x="1201" y="1317"/>
              <a:ext cx="29" cy="44"/>
            </a:xfrm>
            <a:custGeom>
              <a:avLst/>
              <a:gdLst>
                <a:gd name="T0" fmla="*/ 4 w 29"/>
                <a:gd name="T1" fmla="*/ 0 h 44"/>
                <a:gd name="T2" fmla="*/ 26 w 29"/>
                <a:gd name="T3" fmla="*/ 0 h 44"/>
                <a:gd name="T4" fmla="*/ 14 w 29"/>
                <a:gd name="T5" fmla="*/ 17 h 44"/>
                <a:gd name="T6" fmla="*/ 20 w 29"/>
                <a:gd name="T7" fmla="*/ 17 h 44"/>
                <a:gd name="T8" fmla="*/ 24 w 29"/>
                <a:gd name="T9" fmla="*/ 18 h 44"/>
                <a:gd name="T10" fmla="*/ 26 w 29"/>
                <a:gd name="T11" fmla="*/ 21 h 44"/>
                <a:gd name="T12" fmla="*/ 28 w 29"/>
                <a:gd name="T13" fmla="*/ 26 h 44"/>
                <a:gd name="T14" fmla="*/ 28 w 29"/>
                <a:gd name="T15" fmla="*/ 30 h 44"/>
                <a:gd name="T16" fmla="*/ 26 w 29"/>
                <a:gd name="T17" fmla="*/ 37 h 44"/>
                <a:gd name="T18" fmla="*/ 22 w 29"/>
                <a:gd name="T19" fmla="*/ 41 h 44"/>
                <a:gd name="T20" fmla="*/ 16 w 29"/>
                <a:gd name="T21" fmla="*/ 43 h 44"/>
                <a:gd name="T22" fmla="*/ 10 w 29"/>
                <a:gd name="T23" fmla="*/ 43 h 44"/>
                <a:gd name="T24" fmla="*/ 4 w 29"/>
                <a:gd name="T25" fmla="*/ 41 h 44"/>
                <a:gd name="T26" fmla="*/ 2 w 29"/>
                <a:gd name="T27" fmla="*/ 38 h 44"/>
                <a:gd name="T28" fmla="*/ 0 w 29"/>
                <a:gd name="T29" fmla="*/ 34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44"/>
                <a:gd name="T47" fmla="*/ 29 w 29"/>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44">
                  <a:moveTo>
                    <a:pt x="4" y="0"/>
                  </a:moveTo>
                  <a:lnTo>
                    <a:pt x="26" y="0"/>
                  </a:lnTo>
                  <a:lnTo>
                    <a:pt x="14" y="17"/>
                  </a:lnTo>
                  <a:lnTo>
                    <a:pt x="20" y="17"/>
                  </a:lnTo>
                  <a:lnTo>
                    <a:pt x="24" y="18"/>
                  </a:lnTo>
                  <a:lnTo>
                    <a:pt x="26" y="21"/>
                  </a:lnTo>
                  <a:lnTo>
                    <a:pt x="28" y="26"/>
                  </a:lnTo>
                  <a:lnTo>
                    <a:pt x="28" y="30"/>
                  </a:lnTo>
                  <a:lnTo>
                    <a:pt x="26" y="37"/>
                  </a:lnTo>
                  <a:lnTo>
                    <a:pt x="22" y="41"/>
                  </a:lnTo>
                  <a:lnTo>
                    <a:pt x="16" y="43"/>
                  </a:lnTo>
                  <a:lnTo>
                    <a:pt x="10" y="43"/>
                  </a:lnTo>
                  <a:lnTo>
                    <a:pt x="4" y="41"/>
                  </a:lnTo>
                  <a:lnTo>
                    <a:pt x="2" y="38"/>
                  </a:lnTo>
                  <a:lnTo>
                    <a:pt x="0" y="34"/>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8" name="Freeform 8"/>
            <p:cNvSpPr>
              <a:spLocks/>
            </p:cNvSpPr>
            <p:nvPr/>
          </p:nvSpPr>
          <p:spPr bwMode="auto">
            <a:xfrm>
              <a:off x="1241" y="1317"/>
              <a:ext cx="29" cy="44"/>
            </a:xfrm>
            <a:custGeom>
              <a:avLst/>
              <a:gdLst>
                <a:gd name="T0" fmla="*/ 6 w 29"/>
                <a:gd name="T1" fmla="*/ 2 h 44"/>
                <a:gd name="T2" fmla="*/ 12 w 29"/>
                <a:gd name="T3" fmla="*/ 0 h 44"/>
                <a:gd name="T4" fmla="*/ 6 w 29"/>
                <a:gd name="T5" fmla="*/ 2 h 44"/>
                <a:gd name="T6" fmla="*/ 3 w 29"/>
                <a:gd name="T7" fmla="*/ 8 h 44"/>
                <a:gd name="T8" fmla="*/ 0 w 29"/>
                <a:gd name="T9" fmla="*/ 18 h 44"/>
                <a:gd name="T10" fmla="*/ 0 w 29"/>
                <a:gd name="T11" fmla="*/ 25 h 44"/>
                <a:gd name="T12" fmla="*/ 3 w 29"/>
                <a:gd name="T13" fmla="*/ 34 h 44"/>
                <a:gd name="T14" fmla="*/ 6 w 29"/>
                <a:gd name="T15" fmla="*/ 41 h 44"/>
                <a:gd name="T16" fmla="*/ 12 w 29"/>
                <a:gd name="T17" fmla="*/ 43 h 44"/>
                <a:gd name="T18" fmla="*/ 16 w 29"/>
                <a:gd name="T19" fmla="*/ 43 h 44"/>
                <a:gd name="T20" fmla="*/ 23 w 29"/>
                <a:gd name="T21" fmla="*/ 41 h 44"/>
                <a:gd name="T22" fmla="*/ 27 w 29"/>
                <a:gd name="T23" fmla="*/ 34 h 44"/>
                <a:gd name="T24" fmla="*/ 28 w 29"/>
                <a:gd name="T25" fmla="*/ 25 h 44"/>
                <a:gd name="T26" fmla="*/ 28 w 29"/>
                <a:gd name="T27" fmla="*/ 18 h 44"/>
                <a:gd name="T28" fmla="*/ 27 w 29"/>
                <a:gd name="T29" fmla="*/ 8 h 44"/>
                <a:gd name="T30" fmla="*/ 23 w 29"/>
                <a:gd name="T31" fmla="*/ 2 h 44"/>
                <a:gd name="T32" fmla="*/ 16 w 29"/>
                <a:gd name="T33" fmla="*/ 0 h 44"/>
                <a:gd name="T34" fmla="*/ 12 w 29"/>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4"/>
                <a:gd name="T56" fmla="*/ 29 w 29"/>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4">
                  <a:moveTo>
                    <a:pt x="6" y="2"/>
                  </a:moveTo>
                  <a:lnTo>
                    <a:pt x="12" y="0"/>
                  </a:lnTo>
                  <a:lnTo>
                    <a:pt x="6" y="2"/>
                  </a:lnTo>
                  <a:lnTo>
                    <a:pt x="3" y="8"/>
                  </a:lnTo>
                  <a:lnTo>
                    <a:pt x="0" y="18"/>
                  </a:lnTo>
                  <a:lnTo>
                    <a:pt x="0" y="25"/>
                  </a:lnTo>
                  <a:lnTo>
                    <a:pt x="3" y="34"/>
                  </a:lnTo>
                  <a:lnTo>
                    <a:pt x="6" y="41"/>
                  </a:lnTo>
                  <a:lnTo>
                    <a:pt x="12" y="43"/>
                  </a:lnTo>
                  <a:lnTo>
                    <a:pt x="16" y="43"/>
                  </a:lnTo>
                  <a:lnTo>
                    <a:pt x="23" y="41"/>
                  </a:lnTo>
                  <a:lnTo>
                    <a:pt x="27" y="34"/>
                  </a:lnTo>
                  <a:lnTo>
                    <a:pt x="28" y="25"/>
                  </a:lnTo>
                  <a:lnTo>
                    <a:pt x="28" y="18"/>
                  </a:lnTo>
                  <a:lnTo>
                    <a:pt x="27" y="8"/>
                  </a:lnTo>
                  <a:lnTo>
                    <a:pt x="23" y="2"/>
                  </a:lnTo>
                  <a:lnTo>
                    <a:pt x="16" y="0"/>
                  </a:lnTo>
                  <a:lnTo>
                    <a:pt x="12"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9" name="Line 9"/>
            <p:cNvSpPr>
              <a:spLocks noChangeShapeType="1"/>
            </p:cNvSpPr>
            <p:nvPr/>
          </p:nvSpPr>
          <p:spPr bwMode="auto">
            <a:xfrm flipH="1">
              <a:off x="766" y="1704"/>
              <a:ext cx="2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50" name="Freeform 10"/>
            <p:cNvSpPr>
              <a:spLocks/>
            </p:cNvSpPr>
            <p:nvPr/>
          </p:nvSpPr>
          <p:spPr bwMode="auto">
            <a:xfrm>
              <a:off x="762" y="1704"/>
              <a:ext cx="29" cy="45"/>
            </a:xfrm>
            <a:custGeom>
              <a:avLst/>
              <a:gdLst>
                <a:gd name="T0" fmla="*/ 26 w 29"/>
                <a:gd name="T1" fmla="*/ 0 h 45"/>
                <a:gd name="T2" fmla="*/ 14 w 29"/>
                <a:gd name="T3" fmla="*/ 17 h 45"/>
                <a:gd name="T4" fmla="*/ 20 w 29"/>
                <a:gd name="T5" fmla="*/ 17 h 45"/>
                <a:gd name="T6" fmla="*/ 24 w 29"/>
                <a:gd name="T7" fmla="*/ 19 h 45"/>
                <a:gd name="T8" fmla="*/ 26 w 29"/>
                <a:gd name="T9" fmla="*/ 21 h 45"/>
                <a:gd name="T10" fmla="*/ 28 w 29"/>
                <a:gd name="T11" fmla="*/ 27 h 45"/>
                <a:gd name="T12" fmla="*/ 28 w 29"/>
                <a:gd name="T13" fmla="*/ 31 h 45"/>
                <a:gd name="T14" fmla="*/ 26 w 29"/>
                <a:gd name="T15" fmla="*/ 37 h 45"/>
                <a:gd name="T16" fmla="*/ 22 w 29"/>
                <a:gd name="T17" fmla="*/ 41 h 45"/>
                <a:gd name="T18" fmla="*/ 16 w 29"/>
                <a:gd name="T19" fmla="*/ 44 h 45"/>
                <a:gd name="T20" fmla="*/ 10 w 29"/>
                <a:gd name="T21" fmla="*/ 44 h 45"/>
                <a:gd name="T22" fmla="*/ 4 w 29"/>
                <a:gd name="T23" fmla="*/ 41 h 45"/>
                <a:gd name="T24" fmla="*/ 2 w 29"/>
                <a:gd name="T25" fmla="*/ 39 h 45"/>
                <a:gd name="T26" fmla="*/ 0 w 29"/>
                <a:gd name="T27" fmla="*/ 35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45"/>
                <a:gd name="T44" fmla="*/ 29 w 29"/>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45">
                  <a:moveTo>
                    <a:pt x="26" y="0"/>
                  </a:moveTo>
                  <a:lnTo>
                    <a:pt x="14" y="17"/>
                  </a:lnTo>
                  <a:lnTo>
                    <a:pt x="20" y="17"/>
                  </a:lnTo>
                  <a:lnTo>
                    <a:pt x="24" y="19"/>
                  </a:lnTo>
                  <a:lnTo>
                    <a:pt x="26" y="21"/>
                  </a:lnTo>
                  <a:lnTo>
                    <a:pt x="28" y="27"/>
                  </a:lnTo>
                  <a:lnTo>
                    <a:pt x="28" y="31"/>
                  </a:lnTo>
                  <a:lnTo>
                    <a:pt x="26" y="37"/>
                  </a:lnTo>
                  <a:lnTo>
                    <a:pt x="22" y="41"/>
                  </a:lnTo>
                  <a:lnTo>
                    <a:pt x="16" y="44"/>
                  </a:lnTo>
                  <a:lnTo>
                    <a:pt x="10" y="44"/>
                  </a:lnTo>
                  <a:lnTo>
                    <a:pt x="4" y="41"/>
                  </a:lnTo>
                  <a:lnTo>
                    <a:pt x="2" y="39"/>
                  </a:lnTo>
                  <a:lnTo>
                    <a:pt x="0" y="35"/>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1" name="Freeform 11"/>
            <p:cNvSpPr>
              <a:spLocks/>
            </p:cNvSpPr>
            <p:nvPr/>
          </p:nvSpPr>
          <p:spPr bwMode="auto">
            <a:xfrm>
              <a:off x="802" y="1704"/>
              <a:ext cx="30" cy="45"/>
            </a:xfrm>
            <a:custGeom>
              <a:avLst/>
              <a:gdLst>
                <a:gd name="T0" fmla="*/ 6 w 30"/>
                <a:gd name="T1" fmla="*/ 3 h 45"/>
                <a:gd name="T2" fmla="*/ 12 w 30"/>
                <a:gd name="T3" fmla="*/ 0 h 45"/>
                <a:gd name="T4" fmla="*/ 6 w 30"/>
                <a:gd name="T5" fmla="*/ 3 h 45"/>
                <a:gd name="T6" fmla="*/ 2 w 30"/>
                <a:gd name="T7" fmla="*/ 8 h 45"/>
                <a:gd name="T8" fmla="*/ 0 w 30"/>
                <a:gd name="T9" fmla="*/ 19 h 45"/>
                <a:gd name="T10" fmla="*/ 0 w 30"/>
                <a:gd name="T11" fmla="*/ 25 h 45"/>
                <a:gd name="T12" fmla="*/ 2 w 30"/>
                <a:gd name="T13" fmla="*/ 35 h 45"/>
                <a:gd name="T14" fmla="*/ 6 w 30"/>
                <a:gd name="T15" fmla="*/ 41 h 45"/>
                <a:gd name="T16" fmla="*/ 12 w 30"/>
                <a:gd name="T17" fmla="*/ 44 h 45"/>
                <a:gd name="T18" fmla="*/ 16 w 30"/>
                <a:gd name="T19" fmla="*/ 44 h 45"/>
                <a:gd name="T20" fmla="*/ 22 w 30"/>
                <a:gd name="T21" fmla="*/ 41 h 45"/>
                <a:gd name="T22" fmla="*/ 26 w 30"/>
                <a:gd name="T23" fmla="*/ 35 h 45"/>
                <a:gd name="T24" fmla="*/ 29 w 30"/>
                <a:gd name="T25" fmla="*/ 25 h 45"/>
                <a:gd name="T26" fmla="*/ 29 w 30"/>
                <a:gd name="T27" fmla="*/ 19 h 45"/>
                <a:gd name="T28" fmla="*/ 26 w 30"/>
                <a:gd name="T29" fmla="*/ 8 h 45"/>
                <a:gd name="T30" fmla="*/ 22 w 30"/>
                <a:gd name="T31" fmla="*/ 3 h 45"/>
                <a:gd name="T32" fmla="*/ 16 w 30"/>
                <a:gd name="T33" fmla="*/ 0 h 45"/>
                <a:gd name="T34" fmla="*/ 12 w 30"/>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5"/>
                <a:gd name="T56" fmla="*/ 30 w 30"/>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5">
                  <a:moveTo>
                    <a:pt x="6" y="3"/>
                  </a:moveTo>
                  <a:lnTo>
                    <a:pt x="12" y="0"/>
                  </a:lnTo>
                  <a:lnTo>
                    <a:pt x="6" y="3"/>
                  </a:lnTo>
                  <a:lnTo>
                    <a:pt x="2" y="8"/>
                  </a:lnTo>
                  <a:lnTo>
                    <a:pt x="0" y="19"/>
                  </a:lnTo>
                  <a:lnTo>
                    <a:pt x="0" y="25"/>
                  </a:lnTo>
                  <a:lnTo>
                    <a:pt x="2" y="35"/>
                  </a:lnTo>
                  <a:lnTo>
                    <a:pt x="6" y="41"/>
                  </a:lnTo>
                  <a:lnTo>
                    <a:pt x="12" y="44"/>
                  </a:lnTo>
                  <a:lnTo>
                    <a:pt x="16" y="44"/>
                  </a:lnTo>
                  <a:lnTo>
                    <a:pt x="22" y="41"/>
                  </a:lnTo>
                  <a:lnTo>
                    <a:pt x="26" y="35"/>
                  </a:lnTo>
                  <a:lnTo>
                    <a:pt x="29" y="25"/>
                  </a:lnTo>
                  <a:lnTo>
                    <a:pt x="29" y="19"/>
                  </a:lnTo>
                  <a:lnTo>
                    <a:pt x="26" y="8"/>
                  </a:lnTo>
                  <a:lnTo>
                    <a:pt x="22" y="3"/>
                  </a:lnTo>
                  <a:lnTo>
                    <a:pt x="16" y="0"/>
                  </a:lnTo>
                  <a:lnTo>
                    <a:pt x="12"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2" name="Freeform 12"/>
            <p:cNvSpPr>
              <a:spLocks/>
            </p:cNvSpPr>
            <p:nvPr/>
          </p:nvSpPr>
          <p:spPr bwMode="auto">
            <a:xfrm>
              <a:off x="842" y="1704"/>
              <a:ext cx="30" cy="45"/>
            </a:xfrm>
            <a:custGeom>
              <a:avLst/>
              <a:gdLst>
                <a:gd name="T0" fmla="*/ 6 w 30"/>
                <a:gd name="T1" fmla="*/ 3 h 45"/>
                <a:gd name="T2" fmla="*/ 13 w 30"/>
                <a:gd name="T3" fmla="*/ 0 h 45"/>
                <a:gd name="T4" fmla="*/ 6 w 30"/>
                <a:gd name="T5" fmla="*/ 3 h 45"/>
                <a:gd name="T6" fmla="*/ 2 w 30"/>
                <a:gd name="T7" fmla="*/ 8 h 45"/>
                <a:gd name="T8" fmla="*/ 0 w 30"/>
                <a:gd name="T9" fmla="*/ 19 h 45"/>
                <a:gd name="T10" fmla="*/ 0 w 30"/>
                <a:gd name="T11" fmla="*/ 25 h 45"/>
                <a:gd name="T12" fmla="*/ 2 w 30"/>
                <a:gd name="T13" fmla="*/ 35 h 45"/>
                <a:gd name="T14" fmla="*/ 6 w 30"/>
                <a:gd name="T15" fmla="*/ 41 h 45"/>
                <a:gd name="T16" fmla="*/ 13 w 30"/>
                <a:gd name="T17" fmla="*/ 44 h 45"/>
                <a:gd name="T18" fmla="*/ 17 w 30"/>
                <a:gd name="T19" fmla="*/ 44 h 45"/>
                <a:gd name="T20" fmla="*/ 22 w 30"/>
                <a:gd name="T21" fmla="*/ 41 h 45"/>
                <a:gd name="T22" fmla="*/ 26 w 30"/>
                <a:gd name="T23" fmla="*/ 35 h 45"/>
                <a:gd name="T24" fmla="*/ 29 w 30"/>
                <a:gd name="T25" fmla="*/ 25 h 45"/>
                <a:gd name="T26" fmla="*/ 29 w 30"/>
                <a:gd name="T27" fmla="*/ 19 h 45"/>
                <a:gd name="T28" fmla="*/ 26 w 30"/>
                <a:gd name="T29" fmla="*/ 8 h 45"/>
                <a:gd name="T30" fmla="*/ 22 w 30"/>
                <a:gd name="T31" fmla="*/ 3 h 45"/>
                <a:gd name="T32" fmla="*/ 17 w 30"/>
                <a:gd name="T33" fmla="*/ 0 h 45"/>
                <a:gd name="T34" fmla="*/ 13 w 30"/>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5"/>
                <a:gd name="T56" fmla="*/ 30 w 30"/>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5">
                  <a:moveTo>
                    <a:pt x="6" y="3"/>
                  </a:moveTo>
                  <a:lnTo>
                    <a:pt x="13" y="0"/>
                  </a:lnTo>
                  <a:lnTo>
                    <a:pt x="6" y="3"/>
                  </a:lnTo>
                  <a:lnTo>
                    <a:pt x="2" y="8"/>
                  </a:lnTo>
                  <a:lnTo>
                    <a:pt x="0" y="19"/>
                  </a:lnTo>
                  <a:lnTo>
                    <a:pt x="0" y="25"/>
                  </a:lnTo>
                  <a:lnTo>
                    <a:pt x="2" y="35"/>
                  </a:lnTo>
                  <a:lnTo>
                    <a:pt x="6" y="41"/>
                  </a:lnTo>
                  <a:lnTo>
                    <a:pt x="13" y="44"/>
                  </a:lnTo>
                  <a:lnTo>
                    <a:pt x="17" y="44"/>
                  </a:lnTo>
                  <a:lnTo>
                    <a:pt x="22" y="41"/>
                  </a:lnTo>
                  <a:lnTo>
                    <a:pt x="26" y="35"/>
                  </a:lnTo>
                  <a:lnTo>
                    <a:pt x="29" y="25"/>
                  </a:lnTo>
                  <a:lnTo>
                    <a:pt x="29" y="19"/>
                  </a:lnTo>
                  <a:lnTo>
                    <a:pt x="26" y="8"/>
                  </a:lnTo>
                  <a:lnTo>
                    <a:pt x="22" y="3"/>
                  </a:lnTo>
                  <a:lnTo>
                    <a:pt x="17" y="0"/>
                  </a:lnTo>
                  <a:lnTo>
                    <a:pt x="13"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3" name="Freeform 13"/>
            <p:cNvSpPr>
              <a:spLocks/>
            </p:cNvSpPr>
            <p:nvPr/>
          </p:nvSpPr>
          <p:spPr bwMode="auto">
            <a:xfrm>
              <a:off x="620" y="2230"/>
              <a:ext cx="30" cy="45"/>
            </a:xfrm>
            <a:custGeom>
              <a:avLst/>
              <a:gdLst>
                <a:gd name="T0" fmla="*/ 3 w 30"/>
                <a:gd name="T1" fmla="*/ 9 h 45"/>
                <a:gd name="T2" fmla="*/ 3 w 30"/>
                <a:gd name="T3" fmla="*/ 11 h 45"/>
                <a:gd name="T4" fmla="*/ 3 w 30"/>
                <a:gd name="T5" fmla="*/ 9 h 45"/>
                <a:gd name="T6" fmla="*/ 4 w 30"/>
                <a:gd name="T7" fmla="*/ 4 h 45"/>
                <a:gd name="T8" fmla="*/ 7 w 30"/>
                <a:gd name="T9" fmla="*/ 3 h 45"/>
                <a:gd name="T10" fmla="*/ 11 w 30"/>
                <a:gd name="T11" fmla="*/ 0 h 45"/>
                <a:gd name="T12" fmla="*/ 19 w 30"/>
                <a:gd name="T13" fmla="*/ 0 h 45"/>
                <a:gd name="T14" fmla="*/ 23 w 30"/>
                <a:gd name="T15" fmla="*/ 3 h 45"/>
                <a:gd name="T16" fmla="*/ 25 w 30"/>
                <a:gd name="T17" fmla="*/ 4 h 45"/>
                <a:gd name="T18" fmla="*/ 27 w 30"/>
                <a:gd name="T19" fmla="*/ 9 h 45"/>
                <a:gd name="T20" fmla="*/ 27 w 30"/>
                <a:gd name="T21" fmla="*/ 13 h 45"/>
                <a:gd name="T22" fmla="*/ 25 w 30"/>
                <a:gd name="T23" fmla="*/ 17 h 45"/>
                <a:gd name="T24" fmla="*/ 21 w 30"/>
                <a:gd name="T25" fmla="*/ 23 h 45"/>
                <a:gd name="T26" fmla="*/ 0 w 30"/>
                <a:gd name="T27" fmla="*/ 44 h 45"/>
                <a:gd name="T28" fmla="*/ 29 w 30"/>
                <a:gd name="T29" fmla="*/ 44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45"/>
                <a:gd name="T47" fmla="*/ 30 w 30"/>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45">
                  <a:moveTo>
                    <a:pt x="3" y="9"/>
                  </a:moveTo>
                  <a:lnTo>
                    <a:pt x="3" y="11"/>
                  </a:lnTo>
                  <a:lnTo>
                    <a:pt x="3" y="9"/>
                  </a:lnTo>
                  <a:lnTo>
                    <a:pt x="4" y="4"/>
                  </a:lnTo>
                  <a:lnTo>
                    <a:pt x="7" y="3"/>
                  </a:lnTo>
                  <a:lnTo>
                    <a:pt x="11" y="0"/>
                  </a:lnTo>
                  <a:lnTo>
                    <a:pt x="19" y="0"/>
                  </a:lnTo>
                  <a:lnTo>
                    <a:pt x="23" y="3"/>
                  </a:lnTo>
                  <a:lnTo>
                    <a:pt x="25" y="4"/>
                  </a:lnTo>
                  <a:lnTo>
                    <a:pt x="27" y="9"/>
                  </a:lnTo>
                  <a:lnTo>
                    <a:pt x="27" y="13"/>
                  </a:lnTo>
                  <a:lnTo>
                    <a:pt x="25" y="17"/>
                  </a:lnTo>
                  <a:lnTo>
                    <a:pt x="21" y="23"/>
                  </a:lnTo>
                  <a:lnTo>
                    <a:pt x="0" y="44"/>
                  </a:lnTo>
                  <a:lnTo>
                    <a:pt x="29" y="44"/>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4" name="Freeform 14"/>
            <p:cNvSpPr>
              <a:spLocks/>
            </p:cNvSpPr>
            <p:nvPr/>
          </p:nvSpPr>
          <p:spPr bwMode="auto">
            <a:xfrm>
              <a:off x="661" y="2230"/>
              <a:ext cx="29" cy="45"/>
            </a:xfrm>
            <a:custGeom>
              <a:avLst/>
              <a:gdLst>
                <a:gd name="T0" fmla="*/ 0 w 29"/>
                <a:gd name="T1" fmla="*/ 0 h 45"/>
                <a:gd name="T2" fmla="*/ 28 w 29"/>
                <a:gd name="T3" fmla="*/ 0 h 45"/>
                <a:gd name="T4" fmla="*/ 8 w 29"/>
                <a:gd name="T5" fmla="*/ 44 h 45"/>
                <a:gd name="T6" fmla="*/ 0 60000 65536"/>
                <a:gd name="T7" fmla="*/ 0 60000 65536"/>
                <a:gd name="T8" fmla="*/ 0 60000 65536"/>
                <a:gd name="T9" fmla="*/ 0 w 29"/>
                <a:gd name="T10" fmla="*/ 0 h 45"/>
                <a:gd name="T11" fmla="*/ 29 w 29"/>
                <a:gd name="T12" fmla="*/ 45 h 45"/>
              </a:gdLst>
              <a:ahLst/>
              <a:cxnLst>
                <a:cxn ang="T6">
                  <a:pos x="T0" y="T1"/>
                </a:cxn>
                <a:cxn ang="T7">
                  <a:pos x="T2" y="T3"/>
                </a:cxn>
                <a:cxn ang="T8">
                  <a:pos x="T4" y="T5"/>
                </a:cxn>
              </a:cxnLst>
              <a:rect l="T9" t="T10" r="T11" b="T12"/>
              <a:pathLst>
                <a:path w="29" h="45">
                  <a:moveTo>
                    <a:pt x="0" y="0"/>
                  </a:moveTo>
                  <a:lnTo>
                    <a:pt x="28" y="0"/>
                  </a:lnTo>
                  <a:lnTo>
                    <a:pt x="8" y="44"/>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5" name="Freeform 15"/>
            <p:cNvSpPr>
              <a:spLocks/>
            </p:cNvSpPr>
            <p:nvPr/>
          </p:nvSpPr>
          <p:spPr bwMode="auto">
            <a:xfrm>
              <a:off x="702" y="2230"/>
              <a:ext cx="29" cy="45"/>
            </a:xfrm>
            <a:custGeom>
              <a:avLst/>
              <a:gdLst>
                <a:gd name="T0" fmla="*/ 5 w 29"/>
                <a:gd name="T1" fmla="*/ 3 h 45"/>
                <a:gd name="T2" fmla="*/ 11 w 29"/>
                <a:gd name="T3" fmla="*/ 0 h 45"/>
                <a:gd name="T4" fmla="*/ 5 w 29"/>
                <a:gd name="T5" fmla="*/ 3 h 45"/>
                <a:gd name="T6" fmla="*/ 1 w 29"/>
                <a:gd name="T7" fmla="*/ 9 h 45"/>
                <a:gd name="T8" fmla="*/ 0 w 29"/>
                <a:gd name="T9" fmla="*/ 19 h 45"/>
                <a:gd name="T10" fmla="*/ 0 w 29"/>
                <a:gd name="T11" fmla="*/ 25 h 45"/>
                <a:gd name="T12" fmla="*/ 1 w 29"/>
                <a:gd name="T13" fmla="*/ 35 h 45"/>
                <a:gd name="T14" fmla="*/ 5 w 29"/>
                <a:gd name="T15" fmla="*/ 41 h 45"/>
                <a:gd name="T16" fmla="*/ 11 w 29"/>
                <a:gd name="T17" fmla="*/ 44 h 45"/>
                <a:gd name="T18" fmla="*/ 16 w 29"/>
                <a:gd name="T19" fmla="*/ 44 h 45"/>
                <a:gd name="T20" fmla="*/ 21 w 29"/>
                <a:gd name="T21" fmla="*/ 41 h 45"/>
                <a:gd name="T22" fmla="*/ 26 w 29"/>
                <a:gd name="T23" fmla="*/ 35 h 45"/>
                <a:gd name="T24" fmla="*/ 28 w 29"/>
                <a:gd name="T25" fmla="*/ 25 h 45"/>
                <a:gd name="T26" fmla="*/ 28 w 29"/>
                <a:gd name="T27" fmla="*/ 19 h 45"/>
                <a:gd name="T28" fmla="*/ 26 w 29"/>
                <a:gd name="T29" fmla="*/ 9 h 45"/>
                <a:gd name="T30" fmla="*/ 21 w 29"/>
                <a:gd name="T31" fmla="*/ 3 h 45"/>
                <a:gd name="T32" fmla="*/ 16 w 29"/>
                <a:gd name="T33" fmla="*/ 0 h 45"/>
                <a:gd name="T34" fmla="*/ 11 w 29"/>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5"/>
                <a:gd name="T56" fmla="*/ 29 w 29"/>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5">
                  <a:moveTo>
                    <a:pt x="5" y="3"/>
                  </a:moveTo>
                  <a:lnTo>
                    <a:pt x="11" y="0"/>
                  </a:lnTo>
                  <a:lnTo>
                    <a:pt x="5" y="3"/>
                  </a:lnTo>
                  <a:lnTo>
                    <a:pt x="1" y="9"/>
                  </a:lnTo>
                  <a:lnTo>
                    <a:pt x="0" y="19"/>
                  </a:lnTo>
                  <a:lnTo>
                    <a:pt x="0" y="25"/>
                  </a:lnTo>
                  <a:lnTo>
                    <a:pt x="1" y="35"/>
                  </a:lnTo>
                  <a:lnTo>
                    <a:pt x="5" y="41"/>
                  </a:lnTo>
                  <a:lnTo>
                    <a:pt x="11" y="44"/>
                  </a:lnTo>
                  <a:lnTo>
                    <a:pt x="16" y="44"/>
                  </a:lnTo>
                  <a:lnTo>
                    <a:pt x="21" y="41"/>
                  </a:lnTo>
                  <a:lnTo>
                    <a:pt x="26" y="35"/>
                  </a:lnTo>
                  <a:lnTo>
                    <a:pt x="28" y="25"/>
                  </a:lnTo>
                  <a:lnTo>
                    <a:pt x="28" y="19"/>
                  </a:lnTo>
                  <a:lnTo>
                    <a:pt x="26" y="9"/>
                  </a:lnTo>
                  <a:lnTo>
                    <a:pt x="21" y="3"/>
                  </a:lnTo>
                  <a:lnTo>
                    <a:pt x="16" y="0"/>
                  </a:lnTo>
                  <a:lnTo>
                    <a:pt x="11"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6" name="Freeform 16"/>
            <p:cNvSpPr>
              <a:spLocks/>
            </p:cNvSpPr>
            <p:nvPr/>
          </p:nvSpPr>
          <p:spPr bwMode="auto">
            <a:xfrm>
              <a:off x="776" y="2759"/>
              <a:ext cx="29" cy="43"/>
            </a:xfrm>
            <a:custGeom>
              <a:avLst/>
              <a:gdLst>
                <a:gd name="T0" fmla="*/ 2 w 29"/>
                <a:gd name="T1" fmla="*/ 8 h 43"/>
                <a:gd name="T2" fmla="*/ 2 w 29"/>
                <a:gd name="T3" fmla="*/ 9 h 43"/>
                <a:gd name="T4" fmla="*/ 2 w 29"/>
                <a:gd name="T5" fmla="*/ 8 h 43"/>
                <a:gd name="T6" fmla="*/ 4 w 29"/>
                <a:gd name="T7" fmla="*/ 4 h 43"/>
                <a:gd name="T8" fmla="*/ 6 w 29"/>
                <a:gd name="T9" fmla="*/ 1 h 43"/>
                <a:gd name="T10" fmla="*/ 10 w 29"/>
                <a:gd name="T11" fmla="*/ 0 h 43"/>
                <a:gd name="T12" fmla="*/ 18 w 29"/>
                <a:gd name="T13" fmla="*/ 0 h 43"/>
                <a:gd name="T14" fmla="*/ 22 w 29"/>
                <a:gd name="T15" fmla="*/ 1 h 43"/>
                <a:gd name="T16" fmla="*/ 24 w 29"/>
                <a:gd name="T17" fmla="*/ 4 h 43"/>
                <a:gd name="T18" fmla="*/ 26 w 29"/>
                <a:gd name="T19" fmla="*/ 8 h 43"/>
                <a:gd name="T20" fmla="*/ 26 w 29"/>
                <a:gd name="T21" fmla="*/ 12 h 43"/>
                <a:gd name="T22" fmla="*/ 24 w 29"/>
                <a:gd name="T23" fmla="*/ 16 h 43"/>
                <a:gd name="T24" fmla="*/ 20 w 29"/>
                <a:gd name="T25" fmla="*/ 21 h 43"/>
                <a:gd name="T26" fmla="*/ 0 w 29"/>
                <a:gd name="T27" fmla="*/ 42 h 43"/>
                <a:gd name="T28" fmla="*/ 28 w 29"/>
                <a:gd name="T29" fmla="*/ 42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43"/>
                <a:gd name="T47" fmla="*/ 29 w 29"/>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43">
                  <a:moveTo>
                    <a:pt x="2" y="8"/>
                  </a:moveTo>
                  <a:lnTo>
                    <a:pt x="2" y="9"/>
                  </a:lnTo>
                  <a:lnTo>
                    <a:pt x="2" y="8"/>
                  </a:lnTo>
                  <a:lnTo>
                    <a:pt x="4" y="4"/>
                  </a:lnTo>
                  <a:lnTo>
                    <a:pt x="6" y="1"/>
                  </a:lnTo>
                  <a:lnTo>
                    <a:pt x="10" y="0"/>
                  </a:lnTo>
                  <a:lnTo>
                    <a:pt x="18" y="0"/>
                  </a:lnTo>
                  <a:lnTo>
                    <a:pt x="22" y="1"/>
                  </a:lnTo>
                  <a:lnTo>
                    <a:pt x="24" y="4"/>
                  </a:lnTo>
                  <a:lnTo>
                    <a:pt x="26" y="8"/>
                  </a:lnTo>
                  <a:lnTo>
                    <a:pt x="26" y="12"/>
                  </a:lnTo>
                  <a:lnTo>
                    <a:pt x="24" y="16"/>
                  </a:lnTo>
                  <a:lnTo>
                    <a:pt x="20" y="21"/>
                  </a:lnTo>
                  <a:lnTo>
                    <a:pt x="0" y="42"/>
                  </a:lnTo>
                  <a:lnTo>
                    <a:pt x="28" y="42"/>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7" name="Line 17"/>
            <p:cNvSpPr>
              <a:spLocks noChangeShapeType="1"/>
            </p:cNvSpPr>
            <p:nvPr/>
          </p:nvSpPr>
          <p:spPr bwMode="auto">
            <a:xfrm flipV="1">
              <a:off x="816" y="2759"/>
              <a:ext cx="20" cy="2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58" name="Line 18"/>
            <p:cNvSpPr>
              <a:spLocks noChangeShapeType="1"/>
            </p:cNvSpPr>
            <p:nvPr/>
          </p:nvSpPr>
          <p:spPr bwMode="auto">
            <a:xfrm flipH="1">
              <a:off x="816" y="2787"/>
              <a:ext cx="3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59" name="Line 19"/>
            <p:cNvSpPr>
              <a:spLocks noChangeShapeType="1"/>
            </p:cNvSpPr>
            <p:nvPr/>
          </p:nvSpPr>
          <p:spPr bwMode="auto">
            <a:xfrm flipV="1">
              <a:off x="836" y="2759"/>
              <a:ext cx="0" cy="4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60" name="Freeform 20"/>
            <p:cNvSpPr>
              <a:spLocks/>
            </p:cNvSpPr>
            <p:nvPr/>
          </p:nvSpPr>
          <p:spPr bwMode="auto">
            <a:xfrm>
              <a:off x="857" y="2759"/>
              <a:ext cx="29" cy="43"/>
            </a:xfrm>
            <a:custGeom>
              <a:avLst/>
              <a:gdLst>
                <a:gd name="T0" fmla="*/ 6 w 29"/>
                <a:gd name="T1" fmla="*/ 1 h 43"/>
                <a:gd name="T2" fmla="*/ 12 w 29"/>
                <a:gd name="T3" fmla="*/ 0 h 43"/>
                <a:gd name="T4" fmla="*/ 6 w 29"/>
                <a:gd name="T5" fmla="*/ 1 h 43"/>
                <a:gd name="T6" fmla="*/ 2 w 29"/>
                <a:gd name="T7" fmla="*/ 8 h 43"/>
                <a:gd name="T8" fmla="*/ 0 w 29"/>
                <a:gd name="T9" fmla="*/ 17 h 43"/>
                <a:gd name="T10" fmla="*/ 0 w 29"/>
                <a:gd name="T11" fmla="*/ 24 h 43"/>
                <a:gd name="T12" fmla="*/ 2 w 29"/>
                <a:gd name="T13" fmla="*/ 34 h 43"/>
                <a:gd name="T14" fmla="*/ 6 w 29"/>
                <a:gd name="T15" fmla="*/ 40 h 43"/>
                <a:gd name="T16" fmla="*/ 12 w 29"/>
                <a:gd name="T17" fmla="*/ 42 h 43"/>
                <a:gd name="T18" fmla="*/ 15 w 29"/>
                <a:gd name="T19" fmla="*/ 42 h 43"/>
                <a:gd name="T20" fmla="*/ 22 w 29"/>
                <a:gd name="T21" fmla="*/ 40 h 43"/>
                <a:gd name="T22" fmla="*/ 26 w 29"/>
                <a:gd name="T23" fmla="*/ 34 h 43"/>
                <a:gd name="T24" fmla="*/ 28 w 29"/>
                <a:gd name="T25" fmla="*/ 24 h 43"/>
                <a:gd name="T26" fmla="*/ 28 w 29"/>
                <a:gd name="T27" fmla="*/ 17 h 43"/>
                <a:gd name="T28" fmla="*/ 26 w 29"/>
                <a:gd name="T29" fmla="*/ 8 h 43"/>
                <a:gd name="T30" fmla="*/ 22 w 29"/>
                <a:gd name="T31" fmla="*/ 1 h 43"/>
                <a:gd name="T32" fmla="*/ 15 w 29"/>
                <a:gd name="T33" fmla="*/ 0 h 43"/>
                <a:gd name="T34" fmla="*/ 12 w 29"/>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3"/>
                <a:gd name="T56" fmla="*/ 29 w 29"/>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3">
                  <a:moveTo>
                    <a:pt x="6" y="1"/>
                  </a:moveTo>
                  <a:lnTo>
                    <a:pt x="12" y="0"/>
                  </a:lnTo>
                  <a:lnTo>
                    <a:pt x="6" y="1"/>
                  </a:lnTo>
                  <a:lnTo>
                    <a:pt x="2" y="8"/>
                  </a:lnTo>
                  <a:lnTo>
                    <a:pt x="0" y="17"/>
                  </a:lnTo>
                  <a:lnTo>
                    <a:pt x="0" y="24"/>
                  </a:lnTo>
                  <a:lnTo>
                    <a:pt x="2" y="34"/>
                  </a:lnTo>
                  <a:lnTo>
                    <a:pt x="6" y="40"/>
                  </a:lnTo>
                  <a:lnTo>
                    <a:pt x="12" y="42"/>
                  </a:lnTo>
                  <a:lnTo>
                    <a:pt x="15" y="42"/>
                  </a:lnTo>
                  <a:lnTo>
                    <a:pt x="22" y="40"/>
                  </a:lnTo>
                  <a:lnTo>
                    <a:pt x="26" y="34"/>
                  </a:lnTo>
                  <a:lnTo>
                    <a:pt x="28" y="24"/>
                  </a:lnTo>
                  <a:lnTo>
                    <a:pt x="28" y="17"/>
                  </a:lnTo>
                  <a:lnTo>
                    <a:pt x="26" y="8"/>
                  </a:lnTo>
                  <a:lnTo>
                    <a:pt x="22" y="1"/>
                  </a:lnTo>
                  <a:lnTo>
                    <a:pt x="15" y="0"/>
                  </a:lnTo>
                  <a:lnTo>
                    <a:pt x="12"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1" name="Freeform 21"/>
            <p:cNvSpPr>
              <a:spLocks/>
            </p:cNvSpPr>
            <p:nvPr/>
          </p:nvSpPr>
          <p:spPr bwMode="auto">
            <a:xfrm>
              <a:off x="1163" y="3144"/>
              <a:ext cx="29" cy="44"/>
            </a:xfrm>
            <a:custGeom>
              <a:avLst/>
              <a:gdLst>
                <a:gd name="T0" fmla="*/ 2 w 29"/>
                <a:gd name="T1" fmla="*/ 9 h 44"/>
                <a:gd name="T2" fmla="*/ 2 w 29"/>
                <a:gd name="T3" fmla="*/ 11 h 44"/>
                <a:gd name="T4" fmla="*/ 2 w 29"/>
                <a:gd name="T5" fmla="*/ 9 h 44"/>
                <a:gd name="T6" fmla="*/ 4 w 29"/>
                <a:gd name="T7" fmla="*/ 4 h 44"/>
                <a:gd name="T8" fmla="*/ 6 w 29"/>
                <a:gd name="T9" fmla="*/ 2 h 44"/>
                <a:gd name="T10" fmla="*/ 10 w 29"/>
                <a:gd name="T11" fmla="*/ 0 h 44"/>
                <a:gd name="T12" fmla="*/ 18 w 29"/>
                <a:gd name="T13" fmla="*/ 0 h 44"/>
                <a:gd name="T14" fmla="*/ 22 w 29"/>
                <a:gd name="T15" fmla="*/ 2 h 44"/>
                <a:gd name="T16" fmla="*/ 24 w 29"/>
                <a:gd name="T17" fmla="*/ 4 h 44"/>
                <a:gd name="T18" fmla="*/ 26 w 29"/>
                <a:gd name="T19" fmla="*/ 9 h 44"/>
                <a:gd name="T20" fmla="*/ 26 w 29"/>
                <a:gd name="T21" fmla="*/ 13 h 44"/>
                <a:gd name="T22" fmla="*/ 24 w 29"/>
                <a:gd name="T23" fmla="*/ 17 h 44"/>
                <a:gd name="T24" fmla="*/ 20 w 29"/>
                <a:gd name="T25" fmla="*/ 23 h 44"/>
                <a:gd name="T26" fmla="*/ 0 w 29"/>
                <a:gd name="T27" fmla="*/ 43 h 44"/>
                <a:gd name="T28" fmla="*/ 28 w 29"/>
                <a:gd name="T29" fmla="*/ 43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44"/>
                <a:gd name="T47" fmla="*/ 29 w 29"/>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44">
                  <a:moveTo>
                    <a:pt x="2" y="9"/>
                  </a:moveTo>
                  <a:lnTo>
                    <a:pt x="2" y="11"/>
                  </a:lnTo>
                  <a:lnTo>
                    <a:pt x="2" y="9"/>
                  </a:lnTo>
                  <a:lnTo>
                    <a:pt x="4" y="4"/>
                  </a:lnTo>
                  <a:lnTo>
                    <a:pt x="6" y="2"/>
                  </a:lnTo>
                  <a:lnTo>
                    <a:pt x="10" y="0"/>
                  </a:lnTo>
                  <a:lnTo>
                    <a:pt x="18" y="0"/>
                  </a:lnTo>
                  <a:lnTo>
                    <a:pt x="22" y="2"/>
                  </a:lnTo>
                  <a:lnTo>
                    <a:pt x="24" y="4"/>
                  </a:lnTo>
                  <a:lnTo>
                    <a:pt x="26" y="9"/>
                  </a:lnTo>
                  <a:lnTo>
                    <a:pt x="26" y="13"/>
                  </a:lnTo>
                  <a:lnTo>
                    <a:pt x="24" y="17"/>
                  </a:lnTo>
                  <a:lnTo>
                    <a:pt x="20" y="23"/>
                  </a:lnTo>
                  <a:lnTo>
                    <a:pt x="0" y="43"/>
                  </a:lnTo>
                  <a:lnTo>
                    <a:pt x="28" y="43"/>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2" name="Freeform 22"/>
            <p:cNvSpPr>
              <a:spLocks/>
            </p:cNvSpPr>
            <p:nvPr/>
          </p:nvSpPr>
          <p:spPr bwMode="auto">
            <a:xfrm>
              <a:off x="1204" y="3144"/>
              <a:ext cx="17" cy="44"/>
            </a:xfrm>
            <a:custGeom>
              <a:avLst/>
              <a:gdLst>
                <a:gd name="T0" fmla="*/ 0 w 17"/>
                <a:gd name="T1" fmla="*/ 9 h 44"/>
                <a:gd name="T2" fmla="*/ 7 w 17"/>
                <a:gd name="T3" fmla="*/ 7 h 44"/>
                <a:gd name="T4" fmla="*/ 16 w 17"/>
                <a:gd name="T5" fmla="*/ 0 h 44"/>
                <a:gd name="T6" fmla="*/ 16 w 17"/>
                <a:gd name="T7" fmla="*/ 43 h 44"/>
                <a:gd name="T8" fmla="*/ 0 60000 65536"/>
                <a:gd name="T9" fmla="*/ 0 60000 65536"/>
                <a:gd name="T10" fmla="*/ 0 60000 65536"/>
                <a:gd name="T11" fmla="*/ 0 60000 65536"/>
                <a:gd name="T12" fmla="*/ 0 w 17"/>
                <a:gd name="T13" fmla="*/ 0 h 44"/>
                <a:gd name="T14" fmla="*/ 17 w 17"/>
                <a:gd name="T15" fmla="*/ 44 h 44"/>
              </a:gdLst>
              <a:ahLst/>
              <a:cxnLst>
                <a:cxn ang="T8">
                  <a:pos x="T0" y="T1"/>
                </a:cxn>
                <a:cxn ang="T9">
                  <a:pos x="T2" y="T3"/>
                </a:cxn>
                <a:cxn ang="T10">
                  <a:pos x="T4" y="T5"/>
                </a:cxn>
                <a:cxn ang="T11">
                  <a:pos x="T6" y="T7"/>
                </a:cxn>
              </a:cxnLst>
              <a:rect l="T12" t="T13" r="T14" b="T15"/>
              <a:pathLst>
                <a:path w="17" h="44">
                  <a:moveTo>
                    <a:pt x="0" y="9"/>
                  </a:moveTo>
                  <a:lnTo>
                    <a:pt x="7" y="7"/>
                  </a:lnTo>
                  <a:lnTo>
                    <a:pt x="16" y="0"/>
                  </a:lnTo>
                  <a:lnTo>
                    <a:pt x="16" y="43"/>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3" name="Freeform 23"/>
            <p:cNvSpPr>
              <a:spLocks/>
            </p:cNvSpPr>
            <p:nvPr/>
          </p:nvSpPr>
          <p:spPr bwMode="auto">
            <a:xfrm>
              <a:off x="1236" y="3144"/>
              <a:ext cx="29" cy="44"/>
            </a:xfrm>
            <a:custGeom>
              <a:avLst/>
              <a:gdLst>
                <a:gd name="T0" fmla="*/ 5 w 29"/>
                <a:gd name="T1" fmla="*/ 2 h 44"/>
                <a:gd name="T2" fmla="*/ 12 w 29"/>
                <a:gd name="T3" fmla="*/ 0 h 44"/>
                <a:gd name="T4" fmla="*/ 5 w 29"/>
                <a:gd name="T5" fmla="*/ 2 h 44"/>
                <a:gd name="T6" fmla="*/ 2 w 29"/>
                <a:gd name="T7" fmla="*/ 9 h 44"/>
                <a:gd name="T8" fmla="*/ 0 w 29"/>
                <a:gd name="T9" fmla="*/ 19 h 44"/>
                <a:gd name="T10" fmla="*/ 0 w 29"/>
                <a:gd name="T11" fmla="*/ 25 h 44"/>
                <a:gd name="T12" fmla="*/ 2 w 29"/>
                <a:gd name="T13" fmla="*/ 35 h 44"/>
                <a:gd name="T14" fmla="*/ 5 w 29"/>
                <a:gd name="T15" fmla="*/ 41 h 44"/>
                <a:gd name="T16" fmla="*/ 12 w 29"/>
                <a:gd name="T17" fmla="*/ 43 h 44"/>
                <a:gd name="T18" fmla="*/ 16 w 29"/>
                <a:gd name="T19" fmla="*/ 43 h 44"/>
                <a:gd name="T20" fmla="*/ 22 w 29"/>
                <a:gd name="T21" fmla="*/ 41 h 44"/>
                <a:gd name="T22" fmla="*/ 26 w 29"/>
                <a:gd name="T23" fmla="*/ 35 h 44"/>
                <a:gd name="T24" fmla="*/ 28 w 29"/>
                <a:gd name="T25" fmla="*/ 25 h 44"/>
                <a:gd name="T26" fmla="*/ 28 w 29"/>
                <a:gd name="T27" fmla="*/ 19 h 44"/>
                <a:gd name="T28" fmla="*/ 26 w 29"/>
                <a:gd name="T29" fmla="*/ 9 h 44"/>
                <a:gd name="T30" fmla="*/ 22 w 29"/>
                <a:gd name="T31" fmla="*/ 2 h 44"/>
                <a:gd name="T32" fmla="*/ 16 w 29"/>
                <a:gd name="T33" fmla="*/ 0 h 44"/>
                <a:gd name="T34" fmla="*/ 12 w 29"/>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4"/>
                <a:gd name="T56" fmla="*/ 29 w 29"/>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4">
                  <a:moveTo>
                    <a:pt x="5" y="2"/>
                  </a:moveTo>
                  <a:lnTo>
                    <a:pt x="12" y="0"/>
                  </a:lnTo>
                  <a:lnTo>
                    <a:pt x="5" y="2"/>
                  </a:lnTo>
                  <a:lnTo>
                    <a:pt x="2" y="9"/>
                  </a:lnTo>
                  <a:lnTo>
                    <a:pt x="0" y="19"/>
                  </a:lnTo>
                  <a:lnTo>
                    <a:pt x="0" y="25"/>
                  </a:lnTo>
                  <a:lnTo>
                    <a:pt x="2" y="35"/>
                  </a:lnTo>
                  <a:lnTo>
                    <a:pt x="5" y="41"/>
                  </a:lnTo>
                  <a:lnTo>
                    <a:pt x="12" y="43"/>
                  </a:lnTo>
                  <a:lnTo>
                    <a:pt x="16" y="43"/>
                  </a:lnTo>
                  <a:lnTo>
                    <a:pt x="22" y="41"/>
                  </a:lnTo>
                  <a:lnTo>
                    <a:pt x="26" y="35"/>
                  </a:lnTo>
                  <a:lnTo>
                    <a:pt x="28" y="25"/>
                  </a:lnTo>
                  <a:lnTo>
                    <a:pt x="28" y="19"/>
                  </a:lnTo>
                  <a:lnTo>
                    <a:pt x="26" y="9"/>
                  </a:lnTo>
                  <a:lnTo>
                    <a:pt x="22" y="2"/>
                  </a:lnTo>
                  <a:lnTo>
                    <a:pt x="16" y="0"/>
                  </a:lnTo>
                  <a:lnTo>
                    <a:pt x="12"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4" name="Freeform 24"/>
            <p:cNvSpPr>
              <a:spLocks/>
            </p:cNvSpPr>
            <p:nvPr/>
          </p:nvSpPr>
          <p:spPr bwMode="auto">
            <a:xfrm>
              <a:off x="1695" y="3285"/>
              <a:ext cx="17" cy="44"/>
            </a:xfrm>
            <a:custGeom>
              <a:avLst/>
              <a:gdLst>
                <a:gd name="T0" fmla="*/ 0 w 17"/>
                <a:gd name="T1" fmla="*/ 8 h 44"/>
                <a:gd name="T2" fmla="*/ 7 w 17"/>
                <a:gd name="T3" fmla="*/ 6 h 44"/>
                <a:gd name="T4" fmla="*/ 16 w 17"/>
                <a:gd name="T5" fmla="*/ 0 h 44"/>
                <a:gd name="T6" fmla="*/ 16 w 17"/>
                <a:gd name="T7" fmla="*/ 43 h 44"/>
                <a:gd name="T8" fmla="*/ 0 60000 65536"/>
                <a:gd name="T9" fmla="*/ 0 60000 65536"/>
                <a:gd name="T10" fmla="*/ 0 60000 65536"/>
                <a:gd name="T11" fmla="*/ 0 60000 65536"/>
                <a:gd name="T12" fmla="*/ 0 w 17"/>
                <a:gd name="T13" fmla="*/ 0 h 44"/>
                <a:gd name="T14" fmla="*/ 17 w 17"/>
                <a:gd name="T15" fmla="*/ 44 h 44"/>
              </a:gdLst>
              <a:ahLst/>
              <a:cxnLst>
                <a:cxn ang="T8">
                  <a:pos x="T0" y="T1"/>
                </a:cxn>
                <a:cxn ang="T9">
                  <a:pos x="T2" y="T3"/>
                </a:cxn>
                <a:cxn ang="T10">
                  <a:pos x="T4" y="T5"/>
                </a:cxn>
                <a:cxn ang="T11">
                  <a:pos x="T6" y="T7"/>
                </a:cxn>
              </a:cxnLst>
              <a:rect l="T12" t="T13" r="T14" b="T15"/>
              <a:pathLst>
                <a:path w="17" h="44">
                  <a:moveTo>
                    <a:pt x="0" y="8"/>
                  </a:moveTo>
                  <a:lnTo>
                    <a:pt x="7" y="6"/>
                  </a:lnTo>
                  <a:lnTo>
                    <a:pt x="16" y="0"/>
                  </a:lnTo>
                  <a:lnTo>
                    <a:pt x="16" y="43"/>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5" name="Freeform 25"/>
            <p:cNvSpPr>
              <a:spLocks/>
            </p:cNvSpPr>
            <p:nvPr/>
          </p:nvSpPr>
          <p:spPr bwMode="auto">
            <a:xfrm>
              <a:off x="1727" y="3285"/>
              <a:ext cx="29" cy="44"/>
            </a:xfrm>
            <a:custGeom>
              <a:avLst/>
              <a:gdLst>
                <a:gd name="T0" fmla="*/ 4 w 29"/>
                <a:gd name="T1" fmla="*/ 2 h 44"/>
                <a:gd name="T2" fmla="*/ 10 w 29"/>
                <a:gd name="T3" fmla="*/ 0 h 44"/>
                <a:gd name="T4" fmla="*/ 4 w 29"/>
                <a:gd name="T5" fmla="*/ 2 h 44"/>
                <a:gd name="T6" fmla="*/ 2 w 29"/>
                <a:gd name="T7" fmla="*/ 6 h 44"/>
                <a:gd name="T8" fmla="*/ 2 w 29"/>
                <a:gd name="T9" fmla="*/ 10 h 44"/>
                <a:gd name="T10" fmla="*/ 4 w 29"/>
                <a:gd name="T11" fmla="*/ 14 h 44"/>
                <a:gd name="T12" fmla="*/ 8 w 29"/>
                <a:gd name="T13" fmla="*/ 16 h 44"/>
                <a:gd name="T14" fmla="*/ 16 w 29"/>
                <a:gd name="T15" fmla="*/ 18 h 44"/>
                <a:gd name="T16" fmla="*/ 22 w 29"/>
                <a:gd name="T17" fmla="*/ 20 h 44"/>
                <a:gd name="T18" fmla="*/ 26 w 29"/>
                <a:gd name="T19" fmla="*/ 24 h 44"/>
                <a:gd name="T20" fmla="*/ 28 w 29"/>
                <a:gd name="T21" fmla="*/ 28 h 44"/>
                <a:gd name="T22" fmla="*/ 28 w 29"/>
                <a:gd name="T23" fmla="*/ 34 h 44"/>
                <a:gd name="T24" fmla="*/ 26 w 29"/>
                <a:gd name="T25" fmla="*/ 38 h 44"/>
                <a:gd name="T26" fmla="*/ 24 w 29"/>
                <a:gd name="T27" fmla="*/ 40 h 44"/>
                <a:gd name="T28" fmla="*/ 17 w 29"/>
                <a:gd name="T29" fmla="*/ 43 h 44"/>
                <a:gd name="T30" fmla="*/ 10 w 29"/>
                <a:gd name="T31" fmla="*/ 43 h 44"/>
                <a:gd name="T32" fmla="*/ 4 w 29"/>
                <a:gd name="T33" fmla="*/ 40 h 44"/>
                <a:gd name="T34" fmla="*/ 2 w 29"/>
                <a:gd name="T35" fmla="*/ 38 h 44"/>
                <a:gd name="T36" fmla="*/ 0 w 29"/>
                <a:gd name="T37" fmla="*/ 34 h 44"/>
                <a:gd name="T38" fmla="*/ 0 w 29"/>
                <a:gd name="T39" fmla="*/ 28 h 44"/>
                <a:gd name="T40" fmla="*/ 2 w 29"/>
                <a:gd name="T41" fmla="*/ 24 h 44"/>
                <a:gd name="T42" fmla="*/ 6 w 29"/>
                <a:gd name="T43" fmla="*/ 20 h 44"/>
                <a:gd name="T44" fmla="*/ 12 w 29"/>
                <a:gd name="T45" fmla="*/ 18 h 44"/>
                <a:gd name="T46" fmla="*/ 20 w 29"/>
                <a:gd name="T47" fmla="*/ 16 h 44"/>
                <a:gd name="T48" fmla="*/ 24 w 29"/>
                <a:gd name="T49" fmla="*/ 14 h 44"/>
                <a:gd name="T50" fmla="*/ 26 w 29"/>
                <a:gd name="T51" fmla="*/ 10 h 44"/>
                <a:gd name="T52" fmla="*/ 26 w 29"/>
                <a:gd name="T53" fmla="*/ 6 h 44"/>
                <a:gd name="T54" fmla="*/ 24 w 29"/>
                <a:gd name="T55" fmla="*/ 2 h 44"/>
                <a:gd name="T56" fmla="*/ 17 w 29"/>
                <a:gd name="T57" fmla="*/ 0 h 44"/>
                <a:gd name="T58" fmla="*/ 10 w 29"/>
                <a:gd name="T59" fmla="*/ 0 h 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
                <a:gd name="T91" fmla="*/ 0 h 44"/>
                <a:gd name="T92" fmla="*/ 29 w 29"/>
                <a:gd name="T93" fmla="*/ 44 h 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 h="44">
                  <a:moveTo>
                    <a:pt x="4" y="2"/>
                  </a:moveTo>
                  <a:lnTo>
                    <a:pt x="10" y="0"/>
                  </a:lnTo>
                  <a:lnTo>
                    <a:pt x="4" y="2"/>
                  </a:lnTo>
                  <a:lnTo>
                    <a:pt x="2" y="6"/>
                  </a:lnTo>
                  <a:lnTo>
                    <a:pt x="2" y="10"/>
                  </a:lnTo>
                  <a:lnTo>
                    <a:pt x="4" y="14"/>
                  </a:lnTo>
                  <a:lnTo>
                    <a:pt x="8" y="16"/>
                  </a:lnTo>
                  <a:lnTo>
                    <a:pt x="16" y="18"/>
                  </a:lnTo>
                  <a:lnTo>
                    <a:pt x="22" y="20"/>
                  </a:lnTo>
                  <a:lnTo>
                    <a:pt x="26" y="24"/>
                  </a:lnTo>
                  <a:lnTo>
                    <a:pt x="28" y="28"/>
                  </a:lnTo>
                  <a:lnTo>
                    <a:pt x="28" y="34"/>
                  </a:lnTo>
                  <a:lnTo>
                    <a:pt x="26" y="38"/>
                  </a:lnTo>
                  <a:lnTo>
                    <a:pt x="24" y="40"/>
                  </a:lnTo>
                  <a:lnTo>
                    <a:pt x="17" y="43"/>
                  </a:lnTo>
                  <a:lnTo>
                    <a:pt x="10" y="43"/>
                  </a:lnTo>
                  <a:lnTo>
                    <a:pt x="4" y="40"/>
                  </a:lnTo>
                  <a:lnTo>
                    <a:pt x="2" y="38"/>
                  </a:lnTo>
                  <a:lnTo>
                    <a:pt x="0" y="34"/>
                  </a:lnTo>
                  <a:lnTo>
                    <a:pt x="0" y="28"/>
                  </a:lnTo>
                  <a:lnTo>
                    <a:pt x="2" y="24"/>
                  </a:lnTo>
                  <a:lnTo>
                    <a:pt x="6" y="20"/>
                  </a:lnTo>
                  <a:lnTo>
                    <a:pt x="12" y="18"/>
                  </a:lnTo>
                  <a:lnTo>
                    <a:pt x="20" y="16"/>
                  </a:lnTo>
                  <a:lnTo>
                    <a:pt x="24" y="14"/>
                  </a:lnTo>
                  <a:lnTo>
                    <a:pt x="26" y="10"/>
                  </a:lnTo>
                  <a:lnTo>
                    <a:pt x="26" y="6"/>
                  </a:lnTo>
                  <a:lnTo>
                    <a:pt x="24" y="2"/>
                  </a:lnTo>
                  <a:lnTo>
                    <a:pt x="17" y="0"/>
                  </a:lnTo>
                  <a:lnTo>
                    <a:pt x="1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6" name="Freeform 26"/>
            <p:cNvSpPr>
              <a:spLocks/>
            </p:cNvSpPr>
            <p:nvPr/>
          </p:nvSpPr>
          <p:spPr bwMode="auto">
            <a:xfrm>
              <a:off x="1767" y="3285"/>
              <a:ext cx="29" cy="44"/>
            </a:xfrm>
            <a:custGeom>
              <a:avLst/>
              <a:gdLst>
                <a:gd name="T0" fmla="*/ 6 w 29"/>
                <a:gd name="T1" fmla="*/ 2 h 44"/>
                <a:gd name="T2" fmla="*/ 12 w 29"/>
                <a:gd name="T3" fmla="*/ 0 h 44"/>
                <a:gd name="T4" fmla="*/ 6 w 29"/>
                <a:gd name="T5" fmla="*/ 2 h 44"/>
                <a:gd name="T6" fmla="*/ 2 w 29"/>
                <a:gd name="T7" fmla="*/ 8 h 44"/>
                <a:gd name="T8" fmla="*/ 0 w 29"/>
                <a:gd name="T9" fmla="*/ 18 h 44"/>
                <a:gd name="T10" fmla="*/ 0 w 29"/>
                <a:gd name="T11" fmla="*/ 24 h 44"/>
                <a:gd name="T12" fmla="*/ 2 w 29"/>
                <a:gd name="T13" fmla="*/ 34 h 44"/>
                <a:gd name="T14" fmla="*/ 6 w 29"/>
                <a:gd name="T15" fmla="*/ 40 h 44"/>
                <a:gd name="T16" fmla="*/ 12 w 29"/>
                <a:gd name="T17" fmla="*/ 43 h 44"/>
                <a:gd name="T18" fmla="*/ 16 w 29"/>
                <a:gd name="T19" fmla="*/ 43 h 44"/>
                <a:gd name="T20" fmla="*/ 22 w 29"/>
                <a:gd name="T21" fmla="*/ 40 h 44"/>
                <a:gd name="T22" fmla="*/ 26 w 29"/>
                <a:gd name="T23" fmla="*/ 34 h 44"/>
                <a:gd name="T24" fmla="*/ 28 w 29"/>
                <a:gd name="T25" fmla="*/ 24 h 44"/>
                <a:gd name="T26" fmla="*/ 28 w 29"/>
                <a:gd name="T27" fmla="*/ 18 h 44"/>
                <a:gd name="T28" fmla="*/ 26 w 29"/>
                <a:gd name="T29" fmla="*/ 8 h 44"/>
                <a:gd name="T30" fmla="*/ 22 w 29"/>
                <a:gd name="T31" fmla="*/ 2 h 44"/>
                <a:gd name="T32" fmla="*/ 16 w 29"/>
                <a:gd name="T33" fmla="*/ 0 h 44"/>
                <a:gd name="T34" fmla="*/ 12 w 29"/>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4"/>
                <a:gd name="T56" fmla="*/ 29 w 29"/>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4">
                  <a:moveTo>
                    <a:pt x="6" y="2"/>
                  </a:moveTo>
                  <a:lnTo>
                    <a:pt x="12" y="0"/>
                  </a:lnTo>
                  <a:lnTo>
                    <a:pt x="6" y="2"/>
                  </a:lnTo>
                  <a:lnTo>
                    <a:pt x="2" y="8"/>
                  </a:lnTo>
                  <a:lnTo>
                    <a:pt x="0" y="18"/>
                  </a:lnTo>
                  <a:lnTo>
                    <a:pt x="0" y="24"/>
                  </a:lnTo>
                  <a:lnTo>
                    <a:pt x="2" y="34"/>
                  </a:lnTo>
                  <a:lnTo>
                    <a:pt x="6" y="40"/>
                  </a:lnTo>
                  <a:lnTo>
                    <a:pt x="12" y="43"/>
                  </a:lnTo>
                  <a:lnTo>
                    <a:pt x="16" y="43"/>
                  </a:lnTo>
                  <a:lnTo>
                    <a:pt x="22" y="40"/>
                  </a:lnTo>
                  <a:lnTo>
                    <a:pt x="26" y="34"/>
                  </a:lnTo>
                  <a:lnTo>
                    <a:pt x="28" y="24"/>
                  </a:lnTo>
                  <a:lnTo>
                    <a:pt x="28" y="18"/>
                  </a:lnTo>
                  <a:lnTo>
                    <a:pt x="26" y="8"/>
                  </a:lnTo>
                  <a:lnTo>
                    <a:pt x="22" y="2"/>
                  </a:lnTo>
                  <a:lnTo>
                    <a:pt x="16" y="0"/>
                  </a:lnTo>
                  <a:lnTo>
                    <a:pt x="12"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7" name="Freeform 27"/>
            <p:cNvSpPr>
              <a:spLocks/>
            </p:cNvSpPr>
            <p:nvPr/>
          </p:nvSpPr>
          <p:spPr bwMode="auto">
            <a:xfrm>
              <a:off x="2225" y="3137"/>
              <a:ext cx="17" cy="44"/>
            </a:xfrm>
            <a:custGeom>
              <a:avLst/>
              <a:gdLst>
                <a:gd name="T0" fmla="*/ 0 w 17"/>
                <a:gd name="T1" fmla="*/ 8 h 44"/>
                <a:gd name="T2" fmla="*/ 6 w 17"/>
                <a:gd name="T3" fmla="*/ 6 h 44"/>
                <a:gd name="T4" fmla="*/ 16 w 17"/>
                <a:gd name="T5" fmla="*/ 0 h 44"/>
                <a:gd name="T6" fmla="*/ 16 w 17"/>
                <a:gd name="T7" fmla="*/ 43 h 44"/>
                <a:gd name="T8" fmla="*/ 0 60000 65536"/>
                <a:gd name="T9" fmla="*/ 0 60000 65536"/>
                <a:gd name="T10" fmla="*/ 0 60000 65536"/>
                <a:gd name="T11" fmla="*/ 0 60000 65536"/>
                <a:gd name="T12" fmla="*/ 0 w 17"/>
                <a:gd name="T13" fmla="*/ 0 h 44"/>
                <a:gd name="T14" fmla="*/ 17 w 17"/>
                <a:gd name="T15" fmla="*/ 44 h 44"/>
              </a:gdLst>
              <a:ahLst/>
              <a:cxnLst>
                <a:cxn ang="T8">
                  <a:pos x="T0" y="T1"/>
                </a:cxn>
                <a:cxn ang="T9">
                  <a:pos x="T2" y="T3"/>
                </a:cxn>
                <a:cxn ang="T10">
                  <a:pos x="T4" y="T5"/>
                </a:cxn>
                <a:cxn ang="T11">
                  <a:pos x="T6" y="T7"/>
                </a:cxn>
              </a:cxnLst>
              <a:rect l="T12" t="T13" r="T14" b="T15"/>
              <a:pathLst>
                <a:path w="17" h="44">
                  <a:moveTo>
                    <a:pt x="0" y="8"/>
                  </a:moveTo>
                  <a:lnTo>
                    <a:pt x="6" y="6"/>
                  </a:lnTo>
                  <a:lnTo>
                    <a:pt x="16" y="0"/>
                  </a:lnTo>
                  <a:lnTo>
                    <a:pt x="16" y="43"/>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8" name="Line 28"/>
            <p:cNvSpPr>
              <a:spLocks noChangeShapeType="1"/>
            </p:cNvSpPr>
            <p:nvPr/>
          </p:nvSpPr>
          <p:spPr bwMode="auto">
            <a:xfrm>
              <a:off x="2261" y="3137"/>
              <a:ext cx="2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69" name="Freeform 29"/>
            <p:cNvSpPr>
              <a:spLocks/>
            </p:cNvSpPr>
            <p:nvPr/>
          </p:nvSpPr>
          <p:spPr bwMode="auto">
            <a:xfrm>
              <a:off x="2257" y="3137"/>
              <a:ext cx="29" cy="44"/>
            </a:xfrm>
            <a:custGeom>
              <a:avLst/>
              <a:gdLst>
                <a:gd name="T0" fmla="*/ 4 w 29"/>
                <a:gd name="T1" fmla="*/ 0 h 44"/>
                <a:gd name="T2" fmla="*/ 3 w 29"/>
                <a:gd name="T3" fmla="*/ 18 h 44"/>
                <a:gd name="T4" fmla="*/ 4 w 29"/>
                <a:gd name="T5" fmla="*/ 16 h 44"/>
                <a:gd name="T6" fmla="*/ 11 w 29"/>
                <a:gd name="T7" fmla="*/ 14 h 44"/>
                <a:gd name="T8" fmla="*/ 17 w 29"/>
                <a:gd name="T9" fmla="*/ 14 h 44"/>
                <a:gd name="T10" fmla="*/ 23 w 29"/>
                <a:gd name="T11" fmla="*/ 16 h 44"/>
                <a:gd name="T12" fmla="*/ 27 w 29"/>
                <a:gd name="T13" fmla="*/ 20 h 44"/>
                <a:gd name="T14" fmla="*/ 28 w 29"/>
                <a:gd name="T15" fmla="*/ 26 h 44"/>
                <a:gd name="T16" fmla="*/ 28 w 29"/>
                <a:gd name="T17" fmla="*/ 31 h 44"/>
                <a:gd name="T18" fmla="*/ 27 w 29"/>
                <a:gd name="T19" fmla="*/ 36 h 44"/>
                <a:gd name="T20" fmla="*/ 23 w 29"/>
                <a:gd name="T21" fmla="*/ 40 h 44"/>
                <a:gd name="T22" fmla="*/ 17 w 29"/>
                <a:gd name="T23" fmla="*/ 43 h 44"/>
                <a:gd name="T24" fmla="*/ 11 w 29"/>
                <a:gd name="T25" fmla="*/ 43 h 44"/>
                <a:gd name="T26" fmla="*/ 4 w 29"/>
                <a:gd name="T27" fmla="*/ 40 h 44"/>
                <a:gd name="T28" fmla="*/ 3 w 29"/>
                <a:gd name="T29" fmla="*/ 39 h 44"/>
                <a:gd name="T30" fmla="*/ 0 w 29"/>
                <a:gd name="T31" fmla="*/ 35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44"/>
                <a:gd name="T50" fmla="*/ 29 w 29"/>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44">
                  <a:moveTo>
                    <a:pt x="4" y="0"/>
                  </a:moveTo>
                  <a:lnTo>
                    <a:pt x="3" y="18"/>
                  </a:lnTo>
                  <a:lnTo>
                    <a:pt x="4" y="16"/>
                  </a:lnTo>
                  <a:lnTo>
                    <a:pt x="11" y="14"/>
                  </a:lnTo>
                  <a:lnTo>
                    <a:pt x="17" y="14"/>
                  </a:lnTo>
                  <a:lnTo>
                    <a:pt x="23" y="16"/>
                  </a:lnTo>
                  <a:lnTo>
                    <a:pt x="27" y="20"/>
                  </a:lnTo>
                  <a:lnTo>
                    <a:pt x="28" y="26"/>
                  </a:lnTo>
                  <a:lnTo>
                    <a:pt x="28" y="31"/>
                  </a:lnTo>
                  <a:lnTo>
                    <a:pt x="27" y="36"/>
                  </a:lnTo>
                  <a:lnTo>
                    <a:pt x="23" y="40"/>
                  </a:lnTo>
                  <a:lnTo>
                    <a:pt x="17" y="43"/>
                  </a:lnTo>
                  <a:lnTo>
                    <a:pt x="11" y="43"/>
                  </a:lnTo>
                  <a:lnTo>
                    <a:pt x="4" y="40"/>
                  </a:lnTo>
                  <a:lnTo>
                    <a:pt x="3" y="39"/>
                  </a:lnTo>
                  <a:lnTo>
                    <a:pt x="0" y="35"/>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0" name="Freeform 30"/>
            <p:cNvSpPr>
              <a:spLocks/>
            </p:cNvSpPr>
            <p:nvPr/>
          </p:nvSpPr>
          <p:spPr bwMode="auto">
            <a:xfrm>
              <a:off x="2298" y="3137"/>
              <a:ext cx="29" cy="44"/>
            </a:xfrm>
            <a:custGeom>
              <a:avLst/>
              <a:gdLst>
                <a:gd name="T0" fmla="*/ 7 w 29"/>
                <a:gd name="T1" fmla="*/ 2 h 44"/>
                <a:gd name="T2" fmla="*/ 12 w 29"/>
                <a:gd name="T3" fmla="*/ 0 h 44"/>
                <a:gd name="T4" fmla="*/ 7 w 29"/>
                <a:gd name="T5" fmla="*/ 2 h 44"/>
                <a:gd name="T6" fmla="*/ 2 w 29"/>
                <a:gd name="T7" fmla="*/ 8 h 44"/>
                <a:gd name="T8" fmla="*/ 0 w 29"/>
                <a:gd name="T9" fmla="*/ 18 h 44"/>
                <a:gd name="T10" fmla="*/ 0 w 29"/>
                <a:gd name="T11" fmla="*/ 24 h 44"/>
                <a:gd name="T12" fmla="*/ 2 w 29"/>
                <a:gd name="T13" fmla="*/ 35 h 44"/>
                <a:gd name="T14" fmla="*/ 7 w 29"/>
                <a:gd name="T15" fmla="*/ 40 h 44"/>
                <a:gd name="T16" fmla="*/ 12 w 29"/>
                <a:gd name="T17" fmla="*/ 43 h 44"/>
                <a:gd name="T18" fmla="*/ 16 w 29"/>
                <a:gd name="T19" fmla="*/ 43 h 44"/>
                <a:gd name="T20" fmla="*/ 22 w 29"/>
                <a:gd name="T21" fmla="*/ 40 h 44"/>
                <a:gd name="T22" fmla="*/ 26 w 29"/>
                <a:gd name="T23" fmla="*/ 35 h 44"/>
                <a:gd name="T24" fmla="*/ 28 w 29"/>
                <a:gd name="T25" fmla="*/ 24 h 44"/>
                <a:gd name="T26" fmla="*/ 28 w 29"/>
                <a:gd name="T27" fmla="*/ 18 h 44"/>
                <a:gd name="T28" fmla="*/ 26 w 29"/>
                <a:gd name="T29" fmla="*/ 8 h 44"/>
                <a:gd name="T30" fmla="*/ 22 w 29"/>
                <a:gd name="T31" fmla="*/ 2 h 44"/>
                <a:gd name="T32" fmla="*/ 16 w 29"/>
                <a:gd name="T33" fmla="*/ 0 h 44"/>
                <a:gd name="T34" fmla="*/ 12 w 29"/>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4"/>
                <a:gd name="T56" fmla="*/ 29 w 29"/>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4">
                  <a:moveTo>
                    <a:pt x="7" y="2"/>
                  </a:moveTo>
                  <a:lnTo>
                    <a:pt x="12" y="0"/>
                  </a:lnTo>
                  <a:lnTo>
                    <a:pt x="7" y="2"/>
                  </a:lnTo>
                  <a:lnTo>
                    <a:pt x="2" y="8"/>
                  </a:lnTo>
                  <a:lnTo>
                    <a:pt x="0" y="18"/>
                  </a:lnTo>
                  <a:lnTo>
                    <a:pt x="0" y="24"/>
                  </a:lnTo>
                  <a:lnTo>
                    <a:pt x="2" y="35"/>
                  </a:lnTo>
                  <a:lnTo>
                    <a:pt x="7" y="40"/>
                  </a:lnTo>
                  <a:lnTo>
                    <a:pt x="12" y="43"/>
                  </a:lnTo>
                  <a:lnTo>
                    <a:pt x="16" y="43"/>
                  </a:lnTo>
                  <a:lnTo>
                    <a:pt x="22" y="40"/>
                  </a:lnTo>
                  <a:lnTo>
                    <a:pt x="26" y="35"/>
                  </a:lnTo>
                  <a:lnTo>
                    <a:pt x="28" y="24"/>
                  </a:lnTo>
                  <a:lnTo>
                    <a:pt x="28" y="18"/>
                  </a:lnTo>
                  <a:lnTo>
                    <a:pt x="26" y="8"/>
                  </a:lnTo>
                  <a:lnTo>
                    <a:pt x="22" y="2"/>
                  </a:lnTo>
                  <a:lnTo>
                    <a:pt x="16" y="0"/>
                  </a:lnTo>
                  <a:lnTo>
                    <a:pt x="12"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1" name="Freeform 31"/>
            <p:cNvSpPr>
              <a:spLocks/>
            </p:cNvSpPr>
            <p:nvPr/>
          </p:nvSpPr>
          <p:spPr bwMode="auto">
            <a:xfrm>
              <a:off x="2609" y="2754"/>
              <a:ext cx="17" cy="43"/>
            </a:xfrm>
            <a:custGeom>
              <a:avLst/>
              <a:gdLst>
                <a:gd name="T0" fmla="*/ 0 w 17"/>
                <a:gd name="T1" fmla="*/ 8 h 43"/>
                <a:gd name="T2" fmla="*/ 7 w 17"/>
                <a:gd name="T3" fmla="*/ 5 h 43"/>
                <a:gd name="T4" fmla="*/ 16 w 17"/>
                <a:gd name="T5" fmla="*/ 0 h 43"/>
                <a:gd name="T6" fmla="*/ 16 w 17"/>
                <a:gd name="T7" fmla="*/ 42 h 43"/>
                <a:gd name="T8" fmla="*/ 0 60000 65536"/>
                <a:gd name="T9" fmla="*/ 0 60000 65536"/>
                <a:gd name="T10" fmla="*/ 0 60000 65536"/>
                <a:gd name="T11" fmla="*/ 0 60000 65536"/>
                <a:gd name="T12" fmla="*/ 0 w 17"/>
                <a:gd name="T13" fmla="*/ 0 h 43"/>
                <a:gd name="T14" fmla="*/ 17 w 17"/>
                <a:gd name="T15" fmla="*/ 43 h 43"/>
              </a:gdLst>
              <a:ahLst/>
              <a:cxnLst>
                <a:cxn ang="T8">
                  <a:pos x="T0" y="T1"/>
                </a:cxn>
                <a:cxn ang="T9">
                  <a:pos x="T2" y="T3"/>
                </a:cxn>
                <a:cxn ang="T10">
                  <a:pos x="T4" y="T5"/>
                </a:cxn>
                <a:cxn ang="T11">
                  <a:pos x="T6" y="T7"/>
                </a:cxn>
              </a:cxnLst>
              <a:rect l="T12" t="T13" r="T14" b="T15"/>
              <a:pathLst>
                <a:path w="17" h="43">
                  <a:moveTo>
                    <a:pt x="0" y="8"/>
                  </a:moveTo>
                  <a:lnTo>
                    <a:pt x="7" y="5"/>
                  </a:lnTo>
                  <a:lnTo>
                    <a:pt x="16" y="0"/>
                  </a:lnTo>
                  <a:lnTo>
                    <a:pt x="16" y="42"/>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2" name="Freeform 32"/>
            <p:cNvSpPr>
              <a:spLocks/>
            </p:cNvSpPr>
            <p:nvPr/>
          </p:nvSpPr>
          <p:spPr bwMode="auto">
            <a:xfrm>
              <a:off x="2641" y="2754"/>
              <a:ext cx="30" cy="43"/>
            </a:xfrm>
            <a:custGeom>
              <a:avLst/>
              <a:gdLst>
                <a:gd name="T0" fmla="*/ 2 w 30"/>
                <a:gd name="T1" fmla="*/ 10 h 43"/>
                <a:gd name="T2" fmla="*/ 2 w 30"/>
                <a:gd name="T3" fmla="*/ 8 h 43"/>
                <a:gd name="T4" fmla="*/ 4 w 30"/>
                <a:gd name="T5" fmla="*/ 4 h 43"/>
                <a:gd name="T6" fmla="*/ 6 w 30"/>
                <a:gd name="T7" fmla="*/ 1 h 43"/>
                <a:gd name="T8" fmla="*/ 10 w 30"/>
                <a:gd name="T9" fmla="*/ 0 h 43"/>
                <a:gd name="T10" fmla="*/ 18 w 30"/>
                <a:gd name="T11" fmla="*/ 0 h 43"/>
                <a:gd name="T12" fmla="*/ 22 w 30"/>
                <a:gd name="T13" fmla="*/ 1 h 43"/>
                <a:gd name="T14" fmla="*/ 25 w 30"/>
                <a:gd name="T15" fmla="*/ 4 h 43"/>
                <a:gd name="T16" fmla="*/ 26 w 30"/>
                <a:gd name="T17" fmla="*/ 8 h 43"/>
                <a:gd name="T18" fmla="*/ 26 w 30"/>
                <a:gd name="T19" fmla="*/ 12 h 43"/>
                <a:gd name="T20" fmla="*/ 25 w 30"/>
                <a:gd name="T21" fmla="*/ 16 h 43"/>
                <a:gd name="T22" fmla="*/ 21 w 30"/>
                <a:gd name="T23" fmla="*/ 22 h 43"/>
                <a:gd name="T24" fmla="*/ 0 w 30"/>
                <a:gd name="T25" fmla="*/ 42 h 43"/>
                <a:gd name="T26" fmla="*/ 29 w 30"/>
                <a:gd name="T27" fmla="*/ 42 h 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43"/>
                <a:gd name="T44" fmla="*/ 30 w 30"/>
                <a:gd name="T45" fmla="*/ 43 h 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43">
                  <a:moveTo>
                    <a:pt x="2" y="10"/>
                  </a:moveTo>
                  <a:lnTo>
                    <a:pt x="2" y="8"/>
                  </a:lnTo>
                  <a:lnTo>
                    <a:pt x="4" y="4"/>
                  </a:lnTo>
                  <a:lnTo>
                    <a:pt x="6" y="1"/>
                  </a:lnTo>
                  <a:lnTo>
                    <a:pt x="10" y="0"/>
                  </a:lnTo>
                  <a:lnTo>
                    <a:pt x="18" y="0"/>
                  </a:lnTo>
                  <a:lnTo>
                    <a:pt x="22" y="1"/>
                  </a:lnTo>
                  <a:lnTo>
                    <a:pt x="25" y="4"/>
                  </a:lnTo>
                  <a:lnTo>
                    <a:pt x="26" y="8"/>
                  </a:lnTo>
                  <a:lnTo>
                    <a:pt x="26" y="12"/>
                  </a:lnTo>
                  <a:lnTo>
                    <a:pt x="25" y="16"/>
                  </a:lnTo>
                  <a:lnTo>
                    <a:pt x="21" y="22"/>
                  </a:lnTo>
                  <a:lnTo>
                    <a:pt x="0" y="42"/>
                  </a:lnTo>
                  <a:lnTo>
                    <a:pt x="29" y="42"/>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3" name="Freeform 33"/>
            <p:cNvSpPr>
              <a:spLocks/>
            </p:cNvSpPr>
            <p:nvPr/>
          </p:nvSpPr>
          <p:spPr bwMode="auto">
            <a:xfrm>
              <a:off x="2682" y="2754"/>
              <a:ext cx="29" cy="43"/>
            </a:xfrm>
            <a:custGeom>
              <a:avLst/>
              <a:gdLst>
                <a:gd name="T0" fmla="*/ 6 w 29"/>
                <a:gd name="T1" fmla="*/ 1 h 43"/>
                <a:gd name="T2" fmla="*/ 12 w 29"/>
                <a:gd name="T3" fmla="*/ 0 h 43"/>
                <a:gd name="T4" fmla="*/ 6 w 29"/>
                <a:gd name="T5" fmla="*/ 1 h 43"/>
                <a:gd name="T6" fmla="*/ 1 w 29"/>
                <a:gd name="T7" fmla="*/ 8 h 43"/>
                <a:gd name="T8" fmla="*/ 0 w 29"/>
                <a:gd name="T9" fmla="*/ 18 h 43"/>
                <a:gd name="T10" fmla="*/ 0 w 29"/>
                <a:gd name="T11" fmla="*/ 24 h 43"/>
                <a:gd name="T12" fmla="*/ 1 w 29"/>
                <a:gd name="T13" fmla="*/ 34 h 43"/>
                <a:gd name="T14" fmla="*/ 6 w 29"/>
                <a:gd name="T15" fmla="*/ 40 h 43"/>
                <a:gd name="T16" fmla="*/ 12 w 29"/>
                <a:gd name="T17" fmla="*/ 42 h 43"/>
                <a:gd name="T18" fmla="*/ 16 w 29"/>
                <a:gd name="T19" fmla="*/ 42 h 43"/>
                <a:gd name="T20" fmla="*/ 22 w 29"/>
                <a:gd name="T21" fmla="*/ 40 h 43"/>
                <a:gd name="T22" fmla="*/ 26 w 29"/>
                <a:gd name="T23" fmla="*/ 34 h 43"/>
                <a:gd name="T24" fmla="*/ 28 w 29"/>
                <a:gd name="T25" fmla="*/ 24 h 43"/>
                <a:gd name="T26" fmla="*/ 28 w 29"/>
                <a:gd name="T27" fmla="*/ 18 h 43"/>
                <a:gd name="T28" fmla="*/ 26 w 29"/>
                <a:gd name="T29" fmla="*/ 8 h 43"/>
                <a:gd name="T30" fmla="*/ 22 w 29"/>
                <a:gd name="T31" fmla="*/ 1 h 43"/>
                <a:gd name="T32" fmla="*/ 16 w 29"/>
                <a:gd name="T33" fmla="*/ 0 h 43"/>
                <a:gd name="T34" fmla="*/ 12 w 29"/>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3"/>
                <a:gd name="T56" fmla="*/ 29 w 29"/>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3">
                  <a:moveTo>
                    <a:pt x="6" y="1"/>
                  </a:moveTo>
                  <a:lnTo>
                    <a:pt x="12" y="0"/>
                  </a:lnTo>
                  <a:lnTo>
                    <a:pt x="6" y="1"/>
                  </a:lnTo>
                  <a:lnTo>
                    <a:pt x="1" y="8"/>
                  </a:lnTo>
                  <a:lnTo>
                    <a:pt x="0" y="18"/>
                  </a:lnTo>
                  <a:lnTo>
                    <a:pt x="0" y="24"/>
                  </a:lnTo>
                  <a:lnTo>
                    <a:pt x="1" y="34"/>
                  </a:lnTo>
                  <a:lnTo>
                    <a:pt x="6" y="40"/>
                  </a:lnTo>
                  <a:lnTo>
                    <a:pt x="12" y="42"/>
                  </a:lnTo>
                  <a:lnTo>
                    <a:pt x="16" y="42"/>
                  </a:lnTo>
                  <a:lnTo>
                    <a:pt x="22" y="40"/>
                  </a:lnTo>
                  <a:lnTo>
                    <a:pt x="26" y="34"/>
                  </a:lnTo>
                  <a:lnTo>
                    <a:pt x="28" y="24"/>
                  </a:lnTo>
                  <a:lnTo>
                    <a:pt x="28" y="18"/>
                  </a:lnTo>
                  <a:lnTo>
                    <a:pt x="26" y="8"/>
                  </a:lnTo>
                  <a:lnTo>
                    <a:pt x="22" y="1"/>
                  </a:lnTo>
                  <a:lnTo>
                    <a:pt x="16" y="0"/>
                  </a:lnTo>
                  <a:lnTo>
                    <a:pt x="12"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4" name="Freeform 34"/>
            <p:cNvSpPr>
              <a:spLocks/>
            </p:cNvSpPr>
            <p:nvPr/>
          </p:nvSpPr>
          <p:spPr bwMode="auto">
            <a:xfrm>
              <a:off x="2761" y="2231"/>
              <a:ext cx="27" cy="44"/>
            </a:xfrm>
            <a:custGeom>
              <a:avLst/>
              <a:gdLst>
                <a:gd name="T0" fmla="*/ 24 w 27"/>
                <a:gd name="T1" fmla="*/ 20 h 44"/>
                <a:gd name="T2" fmla="*/ 26 w 27"/>
                <a:gd name="T3" fmla="*/ 15 h 44"/>
                <a:gd name="T4" fmla="*/ 24 w 27"/>
                <a:gd name="T5" fmla="*/ 20 h 44"/>
                <a:gd name="T6" fmla="*/ 20 w 27"/>
                <a:gd name="T7" fmla="*/ 24 h 44"/>
                <a:gd name="T8" fmla="*/ 14 w 27"/>
                <a:gd name="T9" fmla="*/ 27 h 44"/>
                <a:gd name="T10" fmla="*/ 12 w 27"/>
                <a:gd name="T11" fmla="*/ 27 h 44"/>
                <a:gd name="T12" fmla="*/ 6 w 27"/>
                <a:gd name="T13" fmla="*/ 24 h 44"/>
                <a:gd name="T14" fmla="*/ 2 w 27"/>
                <a:gd name="T15" fmla="*/ 20 h 44"/>
                <a:gd name="T16" fmla="*/ 0 w 27"/>
                <a:gd name="T17" fmla="*/ 15 h 44"/>
                <a:gd name="T18" fmla="*/ 0 w 27"/>
                <a:gd name="T19" fmla="*/ 12 h 44"/>
                <a:gd name="T20" fmla="*/ 2 w 27"/>
                <a:gd name="T21" fmla="*/ 6 h 44"/>
                <a:gd name="T22" fmla="*/ 6 w 27"/>
                <a:gd name="T23" fmla="*/ 2 h 44"/>
                <a:gd name="T24" fmla="*/ 12 w 27"/>
                <a:gd name="T25" fmla="*/ 0 h 44"/>
                <a:gd name="T26" fmla="*/ 14 w 27"/>
                <a:gd name="T27" fmla="*/ 0 h 44"/>
                <a:gd name="T28" fmla="*/ 20 w 27"/>
                <a:gd name="T29" fmla="*/ 2 h 44"/>
                <a:gd name="T30" fmla="*/ 24 w 27"/>
                <a:gd name="T31" fmla="*/ 6 h 44"/>
                <a:gd name="T32" fmla="*/ 26 w 27"/>
                <a:gd name="T33" fmla="*/ 15 h 44"/>
                <a:gd name="T34" fmla="*/ 26 w 27"/>
                <a:gd name="T35" fmla="*/ 24 h 44"/>
                <a:gd name="T36" fmla="*/ 24 w 27"/>
                <a:gd name="T37" fmla="*/ 34 h 44"/>
                <a:gd name="T38" fmla="*/ 20 w 27"/>
                <a:gd name="T39" fmla="*/ 40 h 44"/>
                <a:gd name="T40" fmla="*/ 14 w 27"/>
                <a:gd name="T41" fmla="*/ 43 h 44"/>
                <a:gd name="T42" fmla="*/ 10 w 27"/>
                <a:gd name="T43" fmla="*/ 43 h 44"/>
                <a:gd name="T44" fmla="*/ 4 w 27"/>
                <a:gd name="T45" fmla="*/ 40 h 44"/>
                <a:gd name="T46" fmla="*/ 2 w 27"/>
                <a:gd name="T47" fmla="*/ 36 h 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
                <a:gd name="T73" fmla="*/ 0 h 44"/>
                <a:gd name="T74" fmla="*/ 27 w 27"/>
                <a:gd name="T75" fmla="*/ 44 h 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 h="44">
                  <a:moveTo>
                    <a:pt x="24" y="20"/>
                  </a:moveTo>
                  <a:lnTo>
                    <a:pt x="26" y="15"/>
                  </a:lnTo>
                  <a:lnTo>
                    <a:pt x="24" y="20"/>
                  </a:lnTo>
                  <a:lnTo>
                    <a:pt x="20" y="24"/>
                  </a:lnTo>
                  <a:lnTo>
                    <a:pt x="14" y="27"/>
                  </a:lnTo>
                  <a:lnTo>
                    <a:pt x="12" y="27"/>
                  </a:lnTo>
                  <a:lnTo>
                    <a:pt x="6" y="24"/>
                  </a:lnTo>
                  <a:lnTo>
                    <a:pt x="2" y="20"/>
                  </a:lnTo>
                  <a:lnTo>
                    <a:pt x="0" y="15"/>
                  </a:lnTo>
                  <a:lnTo>
                    <a:pt x="0" y="12"/>
                  </a:lnTo>
                  <a:lnTo>
                    <a:pt x="2" y="6"/>
                  </a:lnTo>
                  <a:lnTo>
                    <a:pt x="6" y="2"/>
                  </a:lnTo>
                  <a:lnTo>
                    <a:pt x="12" y="0"/>
                  </a:lnTo>
                  <a:lnTo>
                    <a:pt x="14" y="0"/>
                  </a:lnTo>
                  <a:lnTo>
                    <a:pt x="20" y="2"/>
                  </a:lnTo>
                  <a:lnTo>
                    <a:pt x="24" y="6"/>
                  </a:lnTo>
                  <a:lnTo>
                    <a:pt x="26" y="15"/>
                  </a:lnTo>
                  <a:lnTo>
                    <a:pt x="26" y="24"/>
                  </a:lnTo>
                  <a:lnTo>
                    <a:pt x="24" y="34"/>
                  </a:lnTo>
                  <a:lnTo>
                    <a:pt x="20" y="40"/>
                  </a:lnTo>
                  <a:lnTo>
                    <a:pt x="14" y="43"/>
                  </a:lnTo>
                  <a:lnTo>
                    <a:pt x="10" y="43"/>
                  </a:lnTo>
                  <a:lnTo>
                    <a:pt x="4" y="40"/>
                  </a:lnTo>
                  <a:lnTo>
                    <a:pt x="2" y="36"/>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5" name="Freeform 35"/>
            <p:cNvSpPr>
              <a:spLocks/>
            </p:cNvSpPr>
            <p:nvPr/>
          </p:nvSpPr>
          <p:spPr bwMode="auto">
            <a:xfrm>
              <a:off x="2801" y="2231"/>
              <a:ext cx="29" cy="44"/>
            </a:xfrm>
            <a:custGeom>
              <a:avLst/>
              <a:gdLst>
                <a:gd name="T0" fmla="*/ 6 w 29"/>
                <a:gd name="T1" fmla="*/ 2 h 44"/>
                <a:gd name="T2" fmla="*/ 13 w 29"/>
                <a:gd name="T3" fmla="*/ 0 h 44"/>
                <a:gd name="T4" fmla="*/ 6 w 29"/>
                <a:gd name="T5" fmla="*/ 2 h 44"/>
                <a:gd name="T6" fmla="*/ 2 w 29"/>
                <a:gd name="T7" fmla="*/ 8 h 44"/>
                <a:gd name="T8" fmla="*/ 0 w 29"/>
                <a:gd name="T9" fmla="*/ 19 h 44"/>
                <a:gd name="T10" fmla="*/ 0 w 29"/>
                <a:gd name="T11" fmla="*/ 24 h 44"/>
                <a:gd name="T12" fmla="*/ 2 w 29"/>
                <a:gd name="T13" fmla="*/ 34 h 44"/>
                <a:gd name="T14" fmla="*/ 6 w 29"/>
                <a:gd name="T15" fmla="*/ 40 h 44"/>
                <a:gd name="T16" fmla="*/ 13 w 29"/>
                <a:gd name="T17" fmla="*/ 43 h 44"/>
                <a:gd name="T18" fmla="*/ 17 w 29"/>
                <a:gd name="T19" fmla="*/ 43 h 44"/>
                <a:gd name="T20" fmla="*/ 22 w 29"/>
                <a:gd name="T21" fmla="*/ 40 h 44"/>
                <a:gd name="T22" fmla="*/ 26 w 29"/>
                <a:gd name="T23" fmla="*/ 34 h 44"/>
                <a:gd name="T24" fmla="*/ 28 w 29"/>
                <a:gd name="T25" fmla="*/ 24 h 44"/>
                <a:gd name="T26" fmla="*/ 28 w 29"/>
                <a:gd name="T27" fmla="*/ 19 h 44"/>
                <a:gd name="T28" fmla="*/ 26 w 29"/>
                <a:gd name="T29" fmla="*/ 8 h 44"/>
                <a:gd name="T30" fmla="*/ 22 w 29"/>
                <a:gd name="T31" fmla="*/ 2 h 44"/>
                <a:gd name="T32" fmla="*/ 17 w 29"/>
                <a:gd name="T33" fmla="*/ 0 h 44"/>
                <a:gd name="T34" fmla="*/ 13 w 29"/>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4"/>
                <a:gd name="T56" fmla="*/ 29 w 29"/>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4">
                  <a:moveTo>
                    <a:pt x="6" y="2"/>
                  </a:moveTo>
                  <a:lnTo>
                    <a:pt x="13" y="0"/>
                  </a:lnTo>
                  <a:lnTo>
                    <a:pt x="6" y="2"/>
                  </a:lnTo>
                  <a:lnTo>
                    <a:pt x="2" y="8"/>
                  </a:lnTo>
                  <a:lnTo>
                    <a:pt x="0" y="19"/>
                  </a:lnTo>
                  <a:lnTo>
                    <a:pt x="0" y="24"/>
                  </a:lnTo>
                  <a:lnTo>
                    <a:pt x="2" y="34"/>
                  </a:lnTo>
                  <a:lnTo>
                    <a:pt x="6" y="40"/>
                  </a:lnTo>
                  <a:lnTo>
                    <a:pt x="13" y="43"/>
                  </a:lnTo>
                  <a:lnTo>
                    <a:pt x="17" y="43"/>
                  </a:lnTo>
                  <a:lnTo>
                    <a:pt x="22" y="40"/>
                  </a:lnTo>
                  <a:lnTo>
                    <a:pt x="26" y="34"/>
                  </a:lnTo>
                  <a:lnTo>
                    <a:pt x="28" y="24"/>
                  </a:lnTo>
                  <a:lnTo>
                    <a:pt x="28" y="19"/>
                  </a:lnTo>
                  <a:lnTo>
                    <a:pt x="26" y="8"/>
                  </a:lnTo>
                  <a:lnTo>
                    <a:pt x="22" y="2"/>
                  </a:lnTo>
                  <a:lnTo>
                    <a:pt x="17" y="0"/>
                  </a:lnTo>
                  <a:lnTo>
                    <a:pt x="13"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6" name="Freeform 36"/>
            <p:cNvSpPr>
              <a:spLocks/>
            </p:cNvSpPr>
            <p:nvPr/>
          </p:nvSpPr>
          <p:spPr bwMode="auto">
            <a:xfrm>
              <a:off x="2625" y="1707"/>
              <a:ext cx="27" cy="43"/>
            </a:xfrm>
            <a:custGeom>
              <a:avLst/>
              <a:gdLst>
                <a:gd name="T0" fmla="*/ 25 w 27"/>
                <a:gd name="T1" fmla="*/ 6 h 43"/>
                <a:gd name="T2" fmla="*/ 22 w 27"/>
                <a:gd name="T3" fmla="*/ 2 h 43"/>
                <a:gd name="T4" fmla="*/ 17 w 27"/>
                <a:gd name="T5" fmla="*/ 0 h 43"/>
                <a:gd name="T6" fmla="*/ 13 w 27"/>
                <a:gd name="T7" fmla="*/ 0 h 43"/>
                <a:gd name="T8" fmla="*/ 6 w 27"/>
                <a:gd name="T9" fmla="*/ 2 h 43"/>
                <a:gd name="T10" fmla="*/ 2 w 27"/>
                <a:gd name="T11" fmla="*/ 8 h 43"/>
                <a:gd name="T12" fmla="*/ 0 w 27"/>
                <a:gd name="T13" fmla="*/ 18 h 43"/>
                <a:gd name="T14" fmla="*/ 0 w 27"/>
                <a:gd name="T15" fmla="*/ 29 h 43"/>
                <a:gd name="T16" fmla="*/ 2 w 27"/>
                <a:gd name="T17" fmla="*/ 37 h 43"/>
                <a:gd name="T18" fmla="*/ 6 w 27"/>
                <a:gd name="T19" fmla="*/ 41 h 43"/>
                <a:gd name="T20" fmla="*/ 13 w 27"/>
                <a:gd name="T21" fmla="*/ 42 h 43"/>
                <a:gd name="T22" fmla="*/ 14 w 27"/>
                <a:gd name="T23" fmla="*/ 42 h 43"/>
                <a:gd name="T24" fmla="*/ 21 w 27"/>
                <a:gd name="T25" fmla="*/ 41 h 43"/>
                <a:gd name="T26" fmla="*/ 25 w 27"/>
                <a:gd name="T27" fmla="*/ 37 h 43"/>
                <a:gd name="T28" fmla="*/ 26 w 27"/>
                <a:gd name="T29" fmla="*/ 30 h 43"/>
                <a:gd name="T30" fmla="*/ 26 w 27"/>
                <a:gd name="T31" fmla="*/ 29 h 43"/>
                <a:gd name="T32" fmla="*/ 25 w 27"/>
                <a:gd name="T33" fmla="*/ 22 h 43"/>
                <a:gd name="T34" fmla="*/ 21 w 27"/>
                <a:gd name="T35" fmla="*/ 18 h 43"/>
                <a:gd name="T36" fmla="*/ 14 w 27"/>
                <a:gd name="T37" fmla="*/ 17 h 43"/>
                <a:gd name="T38" fmla="*/ 13 w 27"/>
                <a:gd name="T39" fmla="*/ 17 h 43"/>
                <a:gd name="T40" fmla="*/ 6 w 27"/>
                <a:gd name="T41" fmla="*/ 18 h 43"/>
                <a:gd name="T42" fmla="*/ 2 w 27"/>
                <a:gd name="T43" fmla="*/ 22 h 43"/>
                <a:gd name="T44" fmla="*/ 0 w 27"/>
                <a:gd name="T45" fmla="*/ 29 h 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
                <a:gd name="T70" fmla="*/ 0 h 43"/>
                <a:gd name="T71" fmla="*/ 27 w 27"/>
                <a:gd name="T72" fmla="*/ 43 h 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 h="43">
                  <a:moveTo>
                    <a:pt x="25" y="6"/>
                  </a:moveTo>
                  <a:lnTo>
                    <a:pt x="22" y="2"/>
                  </a:lnTo>
                  <a:lnTo>
                    <a:pt x="17" y="0"/>
                  </a:lnTo>
                  <a:lnTo>
                    <a:pt x="13" y="0"/>
                  </a:lnTo>
                  <a:lnTo>
                    <a:pt x="6" y="2"/>
                  </a:lnTo>
                  <a:lnTo>
                    <a:pt x="2" y="8"/>
                  </a:lnTo>
                  <a:lnTo>
                    <a:pt x="0" y="18"/>
                  </a:lnTo>
                  <a:lnTo>
                    <a:pt x="0" y="29"/>
                  </a:lnTo>
                  <a:lnTo>
                    <a:pt x="2" y="37"/>
                  </a:lnTo>
                  <a:lnTo>
                    <a:pt x="6" y="41"/>
                  </a:lnTo>
                  <a:lnTo>
                    <a:pt x="13" y="42"/>
                  </a:lnTo>
                  <a:lnTo>
                    <a:pt x="14" y="42"/>
                  </a:lnTo>
                  <a:lnTo>
                    <a:pt x="21" y="41"/>
                  </a:lnTo>
                  <a:lnTo>
                    <a:pt x="25" y="37"/>
                  </a:lnTo>
                  <a:lnTo>
                    <a:pt x="26" y="30"/>
                  </a:lnTo>
                  <a:lnTo>
                    <a:pt x="26" y="29"/>
                  </a:lnTo>
                  <a:lnTo>
                    <a:pt x="25" y="22"/>
                  </a:lnTo>
                  <a:lnTo>
                    <a:pt x="21" y="18"/>
                  </a:lnTo>
                  <a:lnTo>
                    <a:pt x="14" y="17"/>
                  </a:lnTo>
                  <a:lnTo>
                    <a:pt x="13" y="17"/>
                  </a:lnTo>
                  <a:lnTo>
                    <a:pt x="6" y="18"/>
                  </a:lnTo>
                  <a:lnTo>
                    <a:pt x="2" y="22"/>
                  </a:lnTo>
                  <a:lnTo>
                    <a:pt x="0" y="29"/>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7" name="Freeform 37"/>
            <p:cNvSpPr>
              <a:spLocks/>
            </p:cNvSpPr>
            <p:nvPr/>
          </p:nvSpPr>
          <p:spPr bwMode="auto">
            <a:xfrm>
              <a:off x="2666" y="1707"/>
              <a:ext cx="29" cy="43"/>
            </a:xfrm>
            <a:custGeom>
              <a:avLst/>
              <a:gdLst>
                <a:gd name="T0" fmla="*/ 6 w 29"/>
                <a:gd name="T1" fmla="*/ 2 h 43"/>
                <a:gd name="T2" fmla="*/ 12 w 29"/>
                <a:gd name="T3" fmla="*/ 0 h 43"/>
                <a:gd name="T4" fmla="*/ 6 w 29"/>
                <a:gd name="T5" fmla="*/ 2 h 43"/>
                <a:gd name="T6" fmla="*/ 2 w 29"/>
                <a:gd name="T7" fmla="*/ 8 h 43"/>
                <a:gd name="T8" fmla="*/ 0 w 29"/>
                <a:gd name="T9" fmla="*/ 18 h 43"/>
                <a:gd name="T10" fmla="*/ 0 w 29"/>
                <a:gd name="T11" fmla="*/ 25 h 43"/>
                <a:gd name="T12" fmla="*/ 2 w 29"/>
                <a:gd name="T13" fmla="*/ 34 h 43"/>
                <a:gd name="T14" fmla="*/ 6 w 29"/>
                <a:gd name="T15" fmla="*/ 41 h 43"/>
                <a:gd name="T16" fmla="*/ 12 w 29"/>
                <a:gd name="T17" fmla="*/ 42 h 43"/>
                <a:gd name="T18" fmla="*/ 16 w 29"/>
                <a:gd name="T19" fmla="*/ 42 h 43"/>
                <a:gd name="T20" fmla="*/ 22 w 29"/>
                <a:gd name="T21" fmla="*/ 41 h 43"/>
                <a:gd name="T22" fmla="*/ 26 w 29"/>
                <a:gd name="T23" fmla="*/ 34 h 43"/>
                <a:gd name="T24" fmla="*/ 28 w 29"/>
                <a:gd name="T25" fmla="*/ 25 h 43"/>
                <a:gd name="T26" fmla="*/ 28 w 29"/>
                <a:gd name="T27" fmla="*/ 18 h 43"/>
                <a:gd name="T28" fmla="*/ 26 w 29"/>
                <a:gd name="T29" fmla="*/ 8 h 43"/>
                <a:gd name="T30" fmla="*/ 22 w 29"/>
                <a:gd name="T31" fmla="*/ 2 h 43"/>
                <a:gd name="T32" fmla="*/ 16 w 29"/>
                <a:gd name="T33" fmla="*/ 0 h 43"/>
                <a:gd name="T34" fmla="*/ 12 w 29"/>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3"/>
                <a:gd name="T56" fmla="*/ 29 w 29"/>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3">
                  <a:moveTo>
                    <a:pt x="6" y="2"/>
                  </a:moveTo>
                  <a:lnTo>
                    <a:pt x="12" y="0"/>
                  </a:lnTo>
                  <a:lnTo>
                    <a:pt x="6" y="2"/>
                  </a:lnTo>
                  <a:lnTo>
                    <a:pt x="2" y="8"/>
                  </a:lnTo>
                  <a:lnTo>
                    <a:pt x="0" y="18"/>
                  </a:lnTo>
                  <a:lnTo>
                    <a:pt x="0" y="25"/>
                  </a:lnTo>
                  <a:lnTo>
                    <a:pt x="2" y="34"/>
                  </a:lnTo>
                  <a:lnTo>
                    <a:pt x="6" y="41"/>
                  </a:lnTo>
                  <a:lnTo>
                    <a:pt x="12" y="42"/>
                  </a:lnTo>
                  <a:lnTo>
                    <a:pt x="16" y="42"/>
                  </a:lnTo>
                  <a:lnTo>
                    <a:pt x="22" y="41"/>
                  </a:lnTo>
                  <a:lnTo>
                    <a:pt x="26" y="34"/>
                  </a:lnTo>
                  <a:lnTo>
                    <a:pt x="28" y="25"/>
                  </a:lnTo>
                  <a:lnTo>
                    <a:pt x="28" y="18"/>
                  </a:lnTo>
                  <a:lnTo>
                    <a:pt x="26" y="8"/>
                  </a:lnTo>
                  <a:lnTo>
                    <a:pt x="22" y="2"/>
                  </a:lnTo>
                  <a:lnTo>
                    <a:pt x="16" y="0"/>
                  </a:lnTo>
                  <a:lnTo>
                    <a:pt x="12"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8" name="Line 38"/>
            <p:cNvSpPr>
              <a:spLocks noChangeShapeType="1"/>
            </p:cNvSpPr>
            <p:nvPr/>
          </p:nvSpPr>
          <p:spPr bwMode="auto">
            <a:xfrm flipH="1">
              <a:off x="2243" y="1321"/>
              <a:ext cx="2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79" name="Freeform 39"/>
            <p:cNvSpPr>
              <a:spLocks/>
            </p:cNvSpPr>
            <p:nvPr/>
          </p:nvSpPr>
          <p:spPr bwMode="auto">
            <a:xfrm>
              <a:off x="2239" y="1321"/>
              <a:ext cx="30" cy="44"/>
            </a:xfrm>
            <a:custGeom>
              <a:avLst/>
              <a:gdLst>
                <a:gd name="T0" fmla="*/ 26 w 30"/>
                <a:gd name="T1" fmla="*/ 0 h 44"/>
                <a:gd name="T2" fmla="*/ 14 w 30"/>
                <a:gd name="T3" fmla="*/ 16 h 44"/>
                <a:gd name="T4" fmla="*/ 20 w 30"/>
                <a:gd name="T5" fmla="*/ 16 h 44"/>
                <a:gd name="T6" fmla="*/ 24 w 30"/>
                <a:gd name="T7" fmla="*/ 18 h 44"/>
                <a:gd name="T8" fmla="*/ 26 w 30"/>
                <a:gd name="T9" fmla="*/ 20 h 44"/>
                <a:gd name="T10" fmla="*/ 29 w 30"/>
                <a:gd name="T11" fmla="*/ 26 h 44"/>
                <a:gd name="T12" fmla="*/ 29 w 30"/>
                <a:gd name="T13" fmla="*/ 30 h 44"/>
                <a:gd name="T14" fmla="*/ 26 w 30"/>
                <a:gd name="T15" fmla="*/ 37 h 44"/>
                <a:gd name="T16" fmla="*/ 22 w 30"/>
                <a:gd name="T17" fmla="*/ 41 h 44"/>
                <a:gd name="T18" fmla="*/ 16 w 30"/>
                <a:gd name="T19" fmla="*/ 43 h 44"/>
                <a:gd name="T20" fmla="*/ 10 w 30"/>
                <a:gd name="T21" fmla="*/ 43 h 44"/>
                <a:gd name="T22" fmla="*/ 4 w 30"/>
                <a:gd name="T23" fmla="*/ 41 h 44"/>
                <a:gd name="T24" fmla="*/ 2 w 30"/>
                <a:gd name="T25" fmla="*/ 39 h 44"/>
                <a:gd name="T26" fmla="*/ 0 w 30"/>
                <a:gd name="T27" fmla="*/ 34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44"/>
                <a:gd name="T44" fmla="*/ 30 w 30"/>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44">
                  <a:moveTo>
                    <a:pt x="26" y="0"/>
                  </a:moveTo>
                  <a:lnTo>
                    <a:pt x="14" y="16"/>
                  </a:lnTo>
                  <a:lnTo>
                    <a:pt x="20" y="16"/>
                  </a:lnTo>
                  <a:lnTo>
                    <a:pt x="24" y="18"/>
                  </a:lnTo>
                  <a:lnTo>
                    <a:pt x="26" y="20"/>
                  </a:lnTo>
                  <a:lnTo>
                    <a:pt x="29" y="26"/>
                  </a:lnTo>
                  <a:lnTo>
                    <a:pt x="29" y="30"/>
                  </a:lnTo>
                  <a:lnTo>
                    <a:pt x="26" y="37"/>
                  </a:lnTo>
                  <a:lnTo>
                    <a:pt x="22" y="41"/>
                  </a:lnTo>
                  <a:lnTo>
                    <a:pt x="16" y="43"/>
                  </a:lnTo>
                  <a:lnTo>
                    <a:pt x="10" y="43"/>
                  </a:lnTo>
                  <a:lnTo>
                    <a:pt x="4" y="41"/>
                  </a:lnTo>
                  <a:lnTo>
                    <a:pt x="2" y="39"/>
                  </a:lnTo>
                  <a:lnTo>
                    <a:pt x="0" y="34"/>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80" name="Freeform 40"/>
            <p:cNvSpPr>
              <a:spLocks/>
            </p:cNvSpPr>
            <p:nvPr/>
          </p:nvSpPr>
          <p:spPr bwMode="auto">
            <a:xfrm>
              <a:off x="2279" y="1321"/>
              <a:ext cx="30" cy="44"/>
            </a:xfrm>
            <a:custGeom>
              <a:avLst/>
              <a:gdLst>
                <a:gd name="T0" fmla="*/ 6 w 30"/>
                <a:gd name="T1" fmla="*/ 2 h 44"/>
                <a:gd name="T2" fmla="*/ 13 w 30"/>
                <a:gd name="T3" fmla="*/ 0 h 44"/>
                <a:gd name="T4" fmla="*/ 6 w 30"/>
                <a:gd name="T5" fmla="*/ 2 h 44"/>
                <a:gd name="T6" fmla="*/ 2 w 30"/>
                <a:gd name="T7" fmla="*/ 8 h 44"/>
                <a:gd name="T8" fmla="*/ 0 w 30"/>
                <a:gd name="T9" fmla="*/ 18 h 44"/>
                <a:gd name="T10" fmla="*/ 0 w 30"/>
                <a:gd name="T11" fmla="*/ 24 h 44"/>
                <a:gd name="T12" fmla="*/ 2 w 30"/>
                <a:gd name="T13" fmla="*/ 34 h 44"/>
                <a:gd name="T14" fmla="*/ 6 w 30"/>
                <a:gd name="T15" fmla="*/ 41 h 44"/>
                <a:gd name="T16" fmla="*/ 13 w 30"/>
                <a:gd name="T17" fmla="*/ 43 h 44"/>
                <a:gd name="T18" fmla="*/ 17 w 30"/>
                <a:gd name="T19" fmla="*/ 43 h 44"/>
                <a:gd name="T20" fmla="*/ 23 w 30"/>
                <a:gd name="T21" fmla="*/ 41 h 44"/>
                <a:gd name="T22" fmla="*/ 26 w 30"/>
                <a:gd name="T23" fmla="*/ 34 h 44"/>
                <a:gd name="T24" fmla="*/ 29 w 30"/>
                <a:gd name="T25" fmla="*/ 24 h 44"/>
                <a:gd name="T26" fmla="*/ 29 w 30"/>
                <a:gd name="T27" fmla="*/ 18 h 44"/>
                <a:gd name="T28" fmla="*/ 26 w 30"/>
                <a:gd name="T29" fmla="*/ 8 h 44"/>
                <a:gd name="T30" fmla="*/ 23 w 30"/>
                <a:gd name="T31" fmla="*/ 2 h 44"/>
                <a:gd name="T32" fmla="*/ 17 w 30"/>
                <a:gd name="T33" fmla="*/ 0 h 44"/>
                <a:gd name="T34" fmla="*/ 13 w 30"/>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4"/>
                <a:gd name="T56" fmla="*/ 30 w 30"/>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4">
                  <a:moveTo>
                    <a:pt x="6" y="2"/>
                  </a:moveTo>
                  <a:lnTo>
                    <a:pt x="13" y="0"/>
                  </a:lnTo>
                  <a:lnTo>
                    <a:pt x="6" y="2"/>
                  </a:lnTo>
                  <a:lnTo>
                    <a:pt x="2" y="8"/>
                  </a:lnTo>
                  <a:lnTo>
                    <a:pt x="0" y="18"/>
                  </a:lnTo>
                  <a:lnTo>
                    <a:pt x="0" y="24"/>
                  </a:lnTo>
                  <a:lnTo>
                    <a:pt x="2" y="34"/>
                  </a:lnTo>
                  <a:lnTo>
                    <a:pt x="6" y="41"/>
                  </a:lnTo>
                  <a:lnTo>
                    <a:pt x="13" y="43"/>
                  </a:lnTo>
                  <a:lnTo>
                    <a:pt x="17" y="43"/>
                  </a:lnTo>
                  <a:lnTo>
                    <a:pt x="23" y="41"/>
                  </a:lnTo>
                  <a:lnTo>
                    <a:pt x="26" y="34"/>
                  </a:lnTo>
                  <a:lnTo>
                    <a:pt x="29" y="24"/>
                  </a:lnTo>
                  <a:lnTo>
                    <a:pt x="29" y="18"/>
                  </a:lnTo>
                  <a:lnTo>
                    <a:pt x="26" y="8"/>
                  </a:lnTo>
                  <a:lnTo>
                    <a:pt x="23" y="2"/>
                  </a:lnTo>
                  <a:lnTo>
                    <a:pt x="17" y="0"/>
                  </a:lnTo>
                  <a:lnTo>
                    <a:pt x="13"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81" name="Freeform 41"/>
            <p:cNvSpPr>
              <a:spLocks/>
            </p:cNvSpPr>
            <p:nvPr/>
          </p:nvSpPr>
          <p:spPr bwMode="auto">
            <a:xfrm>
              <a:off x="760" y="1268"/>
              <a:ext cx="1972" cy="1902"/>
            </a:xfrm>
            <a:custGeom>
              <a:avLst/>
              <a:gdLst>
                <a:gd name="T0" fmla="*/ 1967 w 1972"/>
                <a:gd name="T1" fmla="*/ 903 h 1902"/>
                <a:gd name="T2" fmla="*/ 1957 w 1972"/>
                <a:gd name="T3" fmla="*/ 820 h 1902"/>
                <a:gd name="T4" fmla="*/ 1939 w 1972"/>
                <a:gd name="T5" fmla="*/ 738 h 1902"/>
                <a:gd name="T6" fmla="*/ 1915 w 1972"/>
                <a:gd name="T7" fmla="*/ 657 h 1902"/>
                <a:gd name="T8" fmla="*/ 1884 w 1972"/>
                <a:gd name="T9" fmla="*/ 580 h 1902"/>
                <a:gd name="T10" fmla="*/ 1846 w 1972"/>
                <a:gd name="T11" fmla="*/ 505 h 1902"/>
                <a:gd name="T12" fmla="*/ 1802 w 1972"/>
                <a:gd name="T13" fmla="*/ 434 h 1902"/>
                <a:gd name="T14" fmla="*/ 1753 w 1972"/>
                <a:gd name="T15" fmla="*/ 367 h 1902"/>
                <a:gd name="T16" fmla="*/ 1698 w 1972"/>
                <a:gd name="T17" fmla="*/ 304 h 1902"/>
                <a:gd name="T18" fmla="*/ 1637 w 1972"/>
                <a:gd name="T19" fmla="*/ 246 h 1902"/>
                <a:gd name="T20" fmla="*/ 1572 w 1972"/>
                <a:gd name="T21" fmla="*/ 193 h 1902"/>
                <a:gd name="T22" fmla="*/ 1502 w 1972"/>
                <a:gd name="T23" fmla="*/ 147 h 1902"/>
                <a:gd name="T24" fmla="*/ 1429 w 1972"/>
                <a:gd name="T25" fmla="*/ 106 h 1902"/>
                <a:gd name="T26" fmla="*/ 1352 w 1972"/>
                <a:gd name="T27" fmla="*/ 71 h 1902"/>
                <a:gd name="T28" fmla="*/ 1274 w 1972"/>
                <a:gd name="T29" fmla="*/ 43 h 1902"/>
                <a:gd name="T30" fmla="*/ 1193 w 1972"/>
                <a:gd name="T31" fmla="*/ 23 h 1902"/>
                <a:gd name="T32" fmla="*/ 1111 w 1972"/>
                <a:gd name="T33" fmla="*/ 8 h 1902"/>
                <a:gd name="T34" fmla="*/ 1027 w 1972"/>
                <a:gd name="T35" fmla="*/ 1 h 1902"/>
                <a:gd name="T36" fmla="*/ 943 w 1972"/>
                <a:gd name="T37" fmla="*/ 1 h 1902"/>
                <a:gd name="T38" fmla="*/ 860 w 1972"/>
                <a:gd name="T39" fmla="*/ 8 h 1902"/>
                <a:gd name="T40" fmla="*/ 777 w 1972"/>
                <a:gd name="T41" fmla="*/ 23 h 1902"/>
                <a:gd name="T42" fmla="*/ 696 w 1972"/>
                <a:gd name="T43" fmla="*/ 43 h 1902"/>
                <a:gd name="T44" fmla="*/ 618 w 1972"/>
                <a:gd name="T45" fmla="*/ 71 h 1902"/>
                <a:gd name="T46" fmla="*/ 541 w 1972"/>
                <a:gd name="T47" fmla="*/ 106 h 1902"/>
                <a:gd name="T48" fmla="*/ 468 w 1972"/>
                <a:gd name="T49" fmla="*/ 147 h 1902"/>
                <a:gd name="T50" fmla="*/ 399 w 1972"/>
                <a:gd name="T51" fmla="*/ 193 h 1902"/>
                <a:gd name="T52" fmla="*/ 334 w 1972"/>
                <a:gd name="T53" fmla="*/ 246 h 1902"/>
                <a:gd name="T54" fmla="*/ 273 w 1972"/>
                <a:gd name="T55" fmla="*/ 304 h 1902"/>
                <a:gd name="T56" fmla="*/ 218 w 1972"/>
                <a:gd name="T57" fmla="*/ 367 h 1902"/>
                <a:gd name="T58" fmla="*/ 168 w 1972"/>
                <a:gd name="T59" fmla="*/ 434 h 1902"/>
                <a:gd name="T60" fmla="*/ 124 w 1972"/>
                <a:gd name="T61" fmla="*/ 505 h 1902"/>
                <a:gd name="T62" fmla="*/ 87 w 1972"/>
                <a:gd name="T63" fmla="*/ 580 h 1902"/>
                <a:gd name="T64" fmla="*/ 56 w 1972"/>
                <a:gd name="T65" fmla="*/ 657 h 1902"/>
                <a:gd name="T66" fmla="*/ 31 w 1972"/>
                <a:gd name="T67" fmla="*/ 738 h 1902"/>
                <a:gd name="T68" fmla="*/ 13 w 1972"/>
                <a:gd name="T69" fmla="*/ 820 h 1902"/>
                <a:gd name="T70" fmla="*/ 3 w 1972"/>
                <a:gd name="T71" fmla="*/ 903 h 1902"/>
                <a:gd name="T72" fmla="*/ 0 w 1972"/>
                <a:gd name="T73" fmla="*/ 986 h 1902"/>
                <a:gd name="T74" fmla="*/ 3 w 1972"/>
                <a:gd name="T75" fmla="*/ 1070 h 1902"/>
                <a:gd name="T76" fmla="*/ 13 w 1972"/>
                <a:gd name="T77" fmla="*/ 1153 h 1902"/>
                <a:gd name="T78" fmla="*/ 31 w 1972"/>
                <a:gd name="T79" fmla="*/ 1235 h 1902"/>
                <a:gd name="T80" fmla="*/ 56 w 1972"/>
                <a:gd name="T81" fmla="*/ 1315 h 1902"/>
                <a:gd name="T82" fmla="*/ 87 w 1972"/>
                <a:gd name="T83" fmla="*/ 1392 h 1902"/>
                <a:gd name="T84" fmla="*/ 124 w 1972"/>
                <a:gd name="T85" fmla="*/ 1467 h 1902"/>
                <a:gd name="T86" fmla="*/ 168 w 1972"/>
                <a:gd name="T87" fmla="*/ 1538 h 1902"/>
                <a:gd name="T88" fmla="*/ 218 w 1972"/>
                <a:gd name="T89" fmla="*/ 1606 h 1902"/>
                <a:gd name="T90" fmla="*/ 273 w 1972"/>
                <a:gd name="T91" fmla="*/ 1668 h 1902"/>
                <a:gd name="T92" fmla="*/ 334 w 1972"/>
                <a:gd name="T93" fmla="*/ 1727 h 1902"/>
                <a:gd name="T94" fmla="*/ 399 w 1972"/>
                <a:gd name="T95" fmla="*/ 1779 h 1902"/>
                <a:gd name="T96" fmla="*/ 468 w 1972"/>
                <a:gd name="T97" fmla="*/ 1826 h 1902"/>
                <a:gd name="T98" fmla="*/ 541 w 1972"/>
                <a:gd name="T99" fmla="*/ 1867 h 1902"/>
                <a:gd name="T100" fmla="*/ 618 w 1972"/>
                <a:gd name="T101" fmla="*/ 1901 h 19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72"/>
                <a:gd name="T154" fmla="*/ 0 h 1902"/>
                <a:gd name="T155" fmla="*/ 1972 w 1972"/>
                <a:gd name="T156" fmla="*/ 1902 h 19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72" h="1902">
                  <a:moveTo>
                    <a:pt x="1971" y="945"/>
                  </a:moveTo>
                  <a:lnTo>
                    <a:pt x="1967" y="903"/>
                  </a:lnTo>
                  <a:lnTo>
                    <a:pt x="1963" y="861"/>
                  </a:lnTo>
                  <a:lnTo>
                    <a:pt x="1957" y="820"/>
                  </a:lnTo>
                  <a:lnTo>
                    <a:pt x="1949" y="778"/>
                  </a:lnTo>
                  <a:lnTo>
                    <a:pt x="1939" y="738"/>
                  </a:lnTo>
                  <a:lnTo>
                    <a:pt x="1928" y="697"/>
                  </a:lnTo>
                  <a:lnTo>
                    <a:pt x="1915" y="657"/>
                  </a:lnTo>
                  <a:lnTo>
                    <a:pt x="1900" y="619"/>
                  </a:lnTo>
                  <a:lnTo>
                    <a:pt x="1884" y="580"/>
                  </a:lnTo>
                  <a:lnTo>
                    <a:pt x="1866" y="542"/>
                  </a:lnTo>
                  <a:lnTo>
                    <a:pt x="1846" y="505"/>
                  </a:lnTo>
                  <a:lnTo>
                    <a:pt x="1825" y="469"/>
                  </a:lnTo>
                  <a:lnTo>
                    <a:pt x="1802" y="434"/>
                  </a:lnTo>
                  <a:lnTo>
                    <a:pt x="1778" y="400"/>
                  </a:lnTo>
                  <a:lnTo>
                    <a:pt x="1753" y="367"/>
                  </a:lnTo>
                  <a:lnTo>
                    <a:pt x="1726" y="335"/>
                  </a:lnTo>
                  <a:lnTo>
                    <a:pt x="1698" y="304"/>
                  </a:lnTo>
                  <a:lnTo>
                    <a:pt x="1668" y="275"/>
                  </a:lnTo>
                  <a:lnTo>
                    <a:pt x="1637" y="246"/>
                  </a:lnTo>
                  <a:lnTo>
                    <a:pt x="1605" y="220"/>
                  </a:lnTo>
                  <a:lnTo>
                    <a:pt x="1572" y="193"/>
                  </a:lnTo>
                  <a:lnTo>
                    <a:pt x="1537" y="169"/>
                  </a:lnTo>
                  <a:lnTo>
                    <a:pt x="1502" y="147"/>
                  </a:lnTo>
                  <a:lnTo>
                    <a:pt x="1466" y="125"/>
                  </a:lnTo>
                  <a:lnTo>
                    <a:pt x="1429" y="106"/>
                  </a:lnTo>
                  <a:lnTo>
                    <a:pt x="1391" y="87"/>
                  </a:lnTo>
                  <a:lnTo>
                    <a:pt x="1352" y="71"/>
                  </a:lnTo>
                  <a:lnTo>
                    <a:pt x="1314" y="57"/>
                  </a:lnTo>
                  <a:lnTo>
                    <a:pt x="1274" y="43"/>
                  </a:lnTo>
                  <a:lnTo>
                    <a:pt x="1234" y="32"/>
                  </a:lnTo>
                  <a:lnTo>
                    <a:pt x="1193" y="23"/>
                  </a:lnTo>
                  <a:lnTo>
                    <a:pt x="1152" y="15"/>
                  </a:lnTo>
                  <a:lnTo>
                    <a:pt x="1111" y="8"/>
                  </a:lnTo>
                  <a:lnTo>
                    <a:pt x="1068" y="3"/>
                  </a:lnTo>
                  <a:lnTo>
                    <a:pt x="1027" y="1"/>
                  </a:lnTo>
                  <a:lnTo>
                    <a:pt x="985" y="0"/>
                  </a:lnTo>
                  <a:lnTo>
                    <a:pt x="943" y="1"/>
                  </a:lnTo>
                  <a:lnTo>
                    <a:pt x="902" y="3"/>
                  </a:lnTo>
                  <a:lnTo>
                    <a:pt x="860" y="8"/>
                  </a:lnTo>
                  <a:lnTo>
                    <a:pt x="818" y="15"/>
                  </a:lnTo>
                  <a:lnTo>
                    <a:pt x="777" y="23"/>
                  </a:lnTo>
                  <a:lnTo>
                    <a:pt x="737" y="32"/>
                  </a:lnTo>
                  <a:lnTo>
                    <a:pt x="696" y="43"/>
                  </a:lnTo>
                  <a:lnTo>
                    <a:pt x="657" y="57"/>
                  </a:lnTo>
                  <a:lnTo>
                    <a:pt x="618" y="71"/>
                  </a:lnTo>
                  <a:lnTo>
                    <a:pt x="579" y="87"/>
                  </a:lnTo>
                  <a:lnTo>
                    <a:pt x="541" y="106"/>
                  </a:lnTo>
                  <a:lnTo>
                    <a:pt x="505" y="125"/>
                  </a:lnTo>
                  <a:lnTo>
                    <a:pt x="468" y="147"/>
                  </a:lnTo>
                  <a:lnTo>
                    <a:pt x="433" y="169"/>
                  </a:lnTo>
                  <a:lnTo>
                    <a:pt x="399" y="193"/>
                  </a:lnTo>
                  <a:lnTo>
                    <a:pt x="365" y="220"/>
                  </a:lnTo>
                  <a:lnTo>
                    <a:pt x="334" y="246"/>
                  </a:lnTo>
                  <a:lnTo>
                    <a:pt x="303" y="275"/>
                  </a:lnTo>
                  <a:lnTo>
                    <a:pt x="273" y="304"/>
                  </a:lnTo>
                  <a:lnTo>
                    <a:pt x="244" y="335"/>
                  </a:lnTo>
                  <a:lnTo>
                    <a:pt x="218" y="367"/>
                  </a:lnTo>
                  <a:lnTo>
                    <a:pt x="192" y="400"/>
                  </a:lnTo>
                  <a:lnTo>
                    <a:pt x="168" y="434"/>
                  </a:lnTo>
                  <a:lnTo>
                    <a:pt x="145" y="469"/>
                  </a:lnTo>
                  <a:lnTo>
                    <a:pt x="124" y="505"/>
                  </a:lnTo>
                  <a:lnTo>
                    <a:pt x="104" y="542"/>
                  </a:lnTo>
                  <a:lnTo>
                    <a:pt x="87" y="580"/>
                  </a:lnTo>
                  <a:lnTo>
                    <a:pt x="70" y="619"/>
                  </a:lnTo>
                  <a:lnTo>
                    <a:pt x="56" y="657"/>
                  </a:lnTo>
                  <a:lnTo>
                    <a:pt x="43" y="697"/>
                  </a:lnTo>
                  <a:lnTo>
                    <a:pt x="31" y="738"/>
                  </a:lnTo>
                  <a:lnTo>
                    <a:pt x="21" y="778"/>
                  </a:lnTo>
                  <a:lnTo>
                    <a:pt x="13" y="820"/>
                  </a:lnTo>
                  <a:lnTo>
                    <a:pt x="7" y="861"/>
                  </a:lnTo>
                  <a:lnTo>
                    <a:pt x="3" y="903"/>
                  </a:lnTo>
                  <a:lnTo>
                    <a:pt x="0" y="945"/>
                  </a:lnTo>
                  <a:lnTo>
                    <a:pt x="0" y="986"/>
                  </a:lnTo>
                  <a:lnTo>
                    <a:pt x="0" y="1028"/>
                  </a:lnTo>
                  <a:lnTo>
                    <a:pt x="3" y="1070"/>
                  </a:lnTo>
                  <a:lnTo>
                    <a:pt x="7" y="1111"/>
                  </a:lnTo>
                  <a:lnTo>
                    <a:pt x="13" y="1153"/>
                  </a:lnTo>
                  <a:lnTo>
                    <a:pt x="21" y="1194"/>
                  </a:lnTo>
                  <a:lnTo>
                    <a:pt x="31" y="1235"/>
                  </a:lnTo>
                  <a:lnTo>
                    <a:pt x="43" y="1275"/>
                  </a:lnTo>
                  <a:lnTo>
                    <a:pt x="56" y="1315"/>
                  </a:lnTo>
                  <a:lnTo>
                    <a:pt x="70" y="1354"/>
                  </a:lnTo>
                  <a:lnTo>
                    <a:pt x="87" y="1392"/>
                  </a:lnTo>
                  <a:lnTo>
                    <a:pt x="104" y="1430"/>
                  </a:lnTo>
                  <a:lnTo>
                    <a:pt x="124" y="1467"/>
                  </a:lnTo>
                  <a:lnTo>
                    <a:pt x="145" y="1503"/>
                  </a:lnTo>
                  <a:lnTo>
                    <a:pt x="168" y="1538"/>
                  </a:lnTo>
                  <a:lnTo>
                    <a:pt x="192" y="1572"/>
                  </a:lnTo>
                  <a:lnTo>
                    <a:pt x="218" y="1606"/>
                  </a:lnTo>
                  <a:lnTo>
                    <a:pt x="244" y="1637"/>
                  </a:lnTo>
                  <a:lnTo>
                    <a:pt x="273" y="1668"/>
                  </a:lnTo>
                  <a:lnTo>
                    <a:pt x="303" y="1698"/>
                  </a:lnTo>
                  <a:lnTo>
                    <a:pt x="334" y="1727"/>
                  </a:lnTo>
                  <a:lnTo>
                    <a:pt x="365" y="1753"/>
                  </a:lnTo>
                  <a:lnTo>
                    <a:pt x="399" y="1779"/>
                  </a:lnTo>
                  <a:lnTo>
                    <a:pt x="433" y="1803"/>
                  </a:lnTo>
                  <a:lnTo>
                    <a:pt x="468" y="1826"/>
                  </a:lnTo>
                  <a:lnTo>
                    <a:pt x="505" y="1847"/>
                  </a:lnTo>
                  <a:lnTo>
                    <a:pt x="541" y="1867"/>
                  </a:lnTo>
                  <a:lnTo>
                    <a:pt x="579" y="1885"/>
                  </a:lnTo>
                  <a:lnTo>
                    <a:pt x="618" y="1901"/>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82" name="Line 42"/>
            <p:cNvSpPr>
              <a:spLocks noChangeShapeType="1"/>
            </p:cNvSpPr>
            <p:nvPr/>
          </p:nvSpPr>
          <p:spPr bwMode="auto">
            <a:xfrm>
              <a:off x="2731" y="2213"/>
              <a:ext cx="0" cy="4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83" name="Freeform 43"/>
            <p:cNvSpPr>
              <a:spLocks/>
            </p:cNvSpPr>
            <p:nvPr/>
          </p:nvSpPr>
          <p:spPr bwMode="auto">
            <a:xfrm>
              <a:off x="1378" y="2254"/>
              <a:ext cx="1354" cy="987"/>
            </a:xfrm>
            <a:custGeom>
              <a:avLst/>
              <a:gdLst>
                <a:gd name="T0" fmla="*/ 0 w 1354"/>
                <a:gd name="T1" fmla="*/ 915 h 987"/>
                <a:gd name="T2" fmla="*/ 39 w 1354"/>
                <a:gd name="T3" fmla="*/ 930 h 987"/>
                <a:gd name="T4" fmla="*/ 78 w 1354"/>
                <a:gd name="T5" fmla="*/ 943 h 987"/>
                <a:gd name="T6" fmla="*/ 119 w 1354"/>
                <a:gd name="T7" fmla="*/ 955 h 987"/>
                <a:gd name="T8" fmla="*/ 159 w 1354"/>
                <a:gd name="T9" fmla="*/ 964 h 987"/>
                <a:gd name="T10" fmla="*/ 200 w 1354"/>
                <a:gd name="T11" fmla="*/ 972 h 987"/>
                <a:gd name="T12" fmla="*/ 242 w 1354"/>
                <a:gd name="T13" fmla="*/ 979 h 987"/>
                <a:gd name="T14" fmla="*/ 284 w 1354"/>
                <a:gd name="T15" fmla="*/ 983 h 987"/>
                <a:gd name="T16" fmla="*/ 325 w 1354"/>
                <a:gd name="T17" fmla="*/ 985 h 987"/>
                <a:gd name="T18" fmla="*/ 367 w 1354"/>
                <a:gd name="T19" fmla="*/ 986 h 987"/>
                <a:gd name="T20" fmla="*/ 409 w 1354"/>
                <a:gd name="T21" fmla="*/ 985 h 987"/>
                <a:gd name="T22" fmla="*/ 450 w 1354"/>
                <a:gd name="T23" fmla="*/ 983 h 987"/>
                <a:gd name="T24" fmla="*/ 493 w 1354"/>
                <a:gd name="T25" fmla="*/ 979 h 987"/>
                <a:gd name="T26" fmla="*/ 534 w 1354"/>
                <a:gd name="T27" fmla="*/ 972 h 987"/>
                <a:gd name="T28" fmla="*/ 575 w 1354"/>
                <a:gd name="T29" fmla="*/ 964 h 987"/>
                <a:gd name="T30" fmla="*/ 616 w 1354"/>
                <a:gd name="T31" fmla="*/ 955 h 987"/>
                <a:gd name="T32" fmla="*/ 656 w 1354"/>
                <a:gd name="T33" fmla="*/ 943 h 987"/>
                <a:gd name="T34" fmla="*/ 696 w 1354"/>
                <a:gd name="T35" fmla="*/ 930 h 987"/>
                <a:gd name="T36" fmla="*/ 734 w 1354"/>
                <a:gd name="T37" fmla="*/ 915 h 987"/>
                <a:gd name="T38" fmla="*/ 773 w 1354"/>
                <a:gd name="T39" fmla="*/ 899 h 987"/>
                <a:gd name="T40" fmla="*/ 811 w 1354"/>
                <a:gd name="T41" fmla="*/ 881 h 987"/>
                <a:gd name="T42" fmla="*/ 848 w 1354"/>
                <a:gd name="T43" fmla="*/ 861 h 987"/>
                <a:gd name="T44" fmla="*/ 884 w 1354"/>
                <a:gd name="T45" fmla="*/ 840 h 987"/>
                <a:gd name="T46" fmla="*/ 919 w 1354"/>
                <a:gd name="T47" fmla="*/ 817 h 987"/>
                <a:gd name="T48" fmla="*/ 954 w 1354"/>
                <a:gd name="T49" fmla="*/ 793 h 987"/>
                <a:gd name="T50" fmla="*/ 987 w 1354"/>
                <a:gd name="T51" fmla="*/ 767 h 987"/>
                <a:gd name="T52" fmla="*/ 1019 w 1354"/>
                <a:gd name="T53" fmla="*/ 741 h 987"/>
                <a:gd name="T54" fmla="*/ 1050 w 1354"/>
                <a:gd name="T55" fmla="*/ 712 h 987"/>
                <a:gd name="T56" fmla="*/ 1080 w 1354"/>
                <a:gd name="T57" fmla="*/ 682 h 987"/>
                <a:gd name="T58" fmla="*/ 1108 w 1354"/>
                <a:gd name="T59" fmla="*/ 651 h 987"/>
                <a:gd name="T60" fmla="*/ 1135 w 1354"/>
                <a:gd name="T61" fmla="*/ 620 h 987"/>
                <a:gd name="T62" fmla="*/ 1160 w 1354"/>
                <a:gd name="T63" fmla="*/ 586 h 987"/>
                <a:gd name="T64" fmla="*/ 1184 w 1354"/>
                <a:gd name="T65" fmla="*/ 552 h 987"/>
                <a:gd name="T66" fmla="*/ 1207 w 1354"/>
                <a:gd name="T67" fmla="*/ 517 h 987"/>
                <a:gd name="T68" fmla="*/ 1228 w 1354"/>
                <a:gd name="T69" fmla="*/ 481 h 987"/>
                <a:gd name="T70" fmla="*/ 1248 w 1354"/>
                <a:gd name="T71" fmla="*/ 444 h 987"/>
                <a:gd name="T72" fmla="*/ 1266 w 1354"/>
                <a:gd name="T73" fmla="*/ 406 h 987"/>
                <a:gd name="T74" fmla="*/ 1282 w 1354"/>
                <a:gd name="T75" fmla="*/ 368 h 987"/>
                <a:gd name="T76" fmla="*/ 1297 w 1354"/>
                <a:gd name="T77" fmla="*/ 329 h 987"/>
                <a:gd name="T78" fmla="*/ 1310 w 1354"/>
                <a:gd name="T79" fmla="*/ 289 h 987"/>
                <a:gd name="T80" fmla="*/ 1321 w 1354"/>
                <a:gd name="T81" fmla="*/ 249 h 987"/>
                <a:gd name="T82" fmla="*/ 1331 w 1354"/>
                <a:gd name="T83" fmla="*/ 208 h 987"/>
                <a:gd name="T84" fmla="*/ 1339 w 1354"/>
                <a:gd name="T85" fmla="*/ 167 h 987"/>
                <a:gd name="T86" fmla="*/ 1345 w 1354"/>
                <a:gd name="T87" fmla="*/ 125 h 987"/>
                <a:gd name="T88" fmla="*/ 1349 w 1354"/>
                <a:gd name="T89" fmla="*/ 84 h 987"/>
                <a:gd name="T90" fmla="*/ 1353 w 1354"/>
                <a:gd name="T91" fmla="*/ 42 h 987"/>
                <a:gd name="T92" fmla="*/ 1353 w 1354"/>
                <a:gd name="T93" fmla="*/ 0 h 9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54"/>
                <a:gd name="T142" fmla="*/ 0 h 987"/>
                <a:gd name="T143" fmla="*/ 1354 w 1354"/>
                <a:gd name="T144" fmla="*/ 987 h 9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54" h="987">
                  <a:moveTo>
                    <a:pt x="0" y="915"/>
                  </a:moveTo>
                  <a:lnTo>
                    <a:pt x="39" y="930"/>
                  </a:lnTo>
                  <a:lnTo>
                    <a:pt x="78" y="943"/>
                  </a:lnTo>
                  <a:lnTo>
                    <a:pt x="119" y="955"/>
                  </a:lnTo>
                  <a:lnTo>
                    <a:pt x="159" y="964"/>
                  </a:lnTo>
                  <a:lnTo>
                    <a:pt x="200" y="972"/>
                  </a:lnTo>
                  <a:lnTo>
                    <a:pt x="242" y="979"/>
                  </a:lnTo>
                  <a:lnTo>
                    <a:pt x="284" y="983"/>
                  </a:lnTo>
                  <a:lnTo>
                    <a:pt x="325" y="985"/>
                  </a:lnTo>
                  <a:lnTo>
                    <a:pt x="367" y="986"/>
                  </a:lnTo>
                  <a:lnTo>
                    <a:pt x="409" y="985"/>
                  </a:lnTo>
                  <a:lnTo>
                    <a:pt x="450" y="983"/>
                  </a:lnTo>
                  <a:lnTo>
                    <a:pt x="493" y="979"/>
                  </a:lnTo>
                  <a:lnTo>
                    <a:pt x="534" y="972"/>
                  </a:lnTo>
                  <a:lnTo>
                    <a:pt x="575" y="964"/>
                  </a:lnTo>
                  <a:lnTo>
                    <a:pt x="616" y="955"/>
                  </a:lnTo>
                  <a:lnTo>
                    <a:pt x="656" y="943"/>
                  </a:lnTo>
                  <a:lnTo>
                    <a:pt x="696" y="930"/>
                  </a:lnTo>
                  <a:lnTo>
                    <a:pt x="734" y="915"/>
                  </a:lnTo>
                  <a:lnTo>
                    <a:pt x="773" y="899"/>
                  </a:lnTo>
                  <a:lnTo>
                    <a:pt x="811" y="881"/>
                  </a:lnTo>
                  <a:lnTo>
                    <a:pt x="848" y="861"/>
                  </a:lnTo>
                  <a:lnTo>
                    <a:pt x="884" y="840"/>
                  </a:lnTo>
                  <a:lnTo>
                    <a:pt x="919" y="817"/>
                  </a:lnTo>
                  <a:lnTo>
                    <a:pt x="954" y="793"/>
                  </a:lnTo>
                  <a:lnTo>
                    <a:pt x="987" y="767"/>
                  </a:lnTo>
                  <a:lnTo>
                    <a:pt x="1019" y="741"/>
                  </a:lnTo>
                  <a:lnTo>
                    <a:pt x="1050" y="712"/>
                  </a:lnTo>
                  <a:lnTo>
                    <a:pt x="1080" y="682"/>
                  </a:lnTo>
                  <a:lnTo>
                    <a:pt x="1108" y="651"/>
                  </a:lnTo>
                  <a:lnTo>
                    <a:pt x="1135" y="620"/>
                  </a:lnTo>
                  <a:lnTo>
                    <a:pt x="1160" y="586"/>
                  </a:lnTo>
                  <a:lnTo>
                    <a:pt x="1184" y="552"/>
                  </a:lnTo>
                  <a:lnTo>
                    <a:pt x="1207" y="517"/>
                  </a:lnTo>
                  <a:lnTo>
                    <a:pt x="1228" y="481"/>
                  </a:lnTo>
                  <a:lnTo>
                    <a:pt x="1248" y="444"/>
                  </a:lnTo>
                  <a:lnTo>
                    <a:pt x="1266" y="406"/>
                  </a:lnTo>
                  <a:lnTo>
                    <a:pt x="1282" y="368"/>
                  </a:lnTo>
                  <a:lnTo>
                    <a:pt x="1297" y="329"/>
                  </a:lnTo>
                  <a:lnTo>
                    <a:pt x="1310" y="289"/>
                  </a:lnTo>
                  <a:lnTo>
                    <a:pt x="1321" y="249"/>
                  </a:lnTo>
                  <a:lnTo>
                    <a:pt x="1331" y="208"/>
                  </a:lnTo>
                  <a:lnTo>
                    <a:pt x="1339" y="167"/>
                  </a:lnTo>
                  <a:lnTo>
                    <a:pt x="1345" y="125"/>
                  </a:lnTo>
                  <a:lnTo>
                    <a:pt x="1349" y="84"/>
                  </a:lnTo>
                  <a:lnTo>
                    <a:pt x="1353" y="42"/>
                  </a:lnTo>
                  <a:lnTo>
                    <a:pt x="1353"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84" name="Line 44"/>
            <p:cNvSpPr>
              <a:spLocks noChangeShapeType="1"/>
            </p:cNvSpPr>
            <p:nvPr/>
          </p:nvSpPr>
          <p:spPr bwMode="auto">
            <a:xfrm flipH="1">
              <a:off x="1714" y="1426"/>
              <a:ext cx="3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85" name="Freeform 45"/>
            <p:cNvSpPr>
              <a:spLocks/>
            </p:cNvSpPr>
            <p:nvPr/>
          </p:nvSpPr>
          <p:spPr bwMode="auto">
            <a:xfrm>
              <a:off x="1759" y="1405"/>
              <a:ext cx="25" cy="37"/>
            </a:xfrm>
            <a:custGeom>
              <a:avLst/>
              <a:gdLst>
                <a:gd name="T0" fmla="*/ 4 w 25"/>
                <a:gd name="T1" fmla="*/ 0 h 37"/>
                <a:gd name="T2" fmla="*/ 22 w 25"/>
                <a:gd name="T3" fmla="*/ 0 h 37"/>
                <a:gd name="T4" fmla="*/ 12 w 25"/>
                <a:gd name="T5" fmla="*/ 14 h 37"/>
                <a:gd name="T6" fmla="*/ 17 w 25"/>
                <a:gd name="T7" fmla="*/ 14 h 37"/>
                <a:gd name="T8" fmla="*/ 20 w 25"/>
                <a:gd name="T9" fmla="*/ 15 h 37"/>
                <a:gd name="T10" fmla="*/ 22 w 25"/>
                <a:gd name="T11" fmla="*/ 18 h 37"/>
                <a:gd name="T12" fmla="*/ 24 w 25"/>
                <a:gd name="T13" fmla="*/ 23 h 37"/>
                <a:gd name="T14" fmla="*/ 24 w 25"/>
                <a:gd name="T15" fmla="*/ 26 h 37"/>
                <a:gd name="T16" fmla="*/ 22 w 25"/>
                <a:gd name="T17" fmla="*/ 31 h 37"/>
                <a:gd name="T18" fmla="*/ 19 w 25"/>
                <a:gd name="T19" fmla="*/ 35 h 37"/>
                <a:gd name="T20" fmla="*/ 14 w 25"/>
                <a:gd name="T21" fmla="*/ 36 h 37"/>
                <a:gd name="T22" fmla="*/ 8 w 25"/>
                <a:gd name="T23" fmla="*/ 36 h 37"/>
                <a:gd name="T24" fmla="*/ 4 w 25"/>
                <a:gd name="T25" fmla="*/ 35 h 37"/>
                <a:gd name="T26" fmla="*/ 1 w 25"/>
                <a:gd name="T27" fmla="*/ 33 h 37"/>
                <a:gd name="T28" fmla="*/ 0 w 25"/>
                <a:gd name="T29" fmla="*/ 29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37"/>
                <a:gd name="T47" fmla="*/ 25 w 25"/>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37">
                  <a:moveTo>
                    <a:pt x="4" y="0"/>
                  </a:moveTo>
                  <a:lnTo>
                    <a:pt x="22" y="0"/>
                  </a:lnTo>
                  <a:lnTo>
                    <a:pt x="12" y="14"/>
                  </a:lnTo>
                  <a:lnTo>
                    <a:pt x="17" y="14"/>
                  </a:lnTo>
                  <a:lnTo>
                    <a:pt x="20" y="15"/>
                  </a:lnTo>
                  <a:lnTo>
                    <a:pt x="22" y="18"/>
                  </a:lnTo>
                  <a:lnTo>
                    <a:pt x="24" y="23"/>
                  </a:lnTo>
                  <a:lnTo>
                    <a:pt x="24" y="26"/>
                  </a:lnTo>
                  <a:lnTo>
                    <a:pt x="22" y="31"/>
                  </a:lnTo>
                  <a:lnTo>
                    <a:pt x="19" y="35"/>
                  </a:lnTo>
                  <a:lnTo>
                    <a:pt x="14" y="36"/>
                  </a:lnTo>
                  <a:lnTo>
                    <a:pt x="8" y="36"/>
                  </a:lnTo>
                  <a:lnTo>
                    <a:pt x="4" y="35"/>
                  </a:lnTo>
                  <a:lnTo>
                    <a:pt x="1" y="33"/>
                  </a:lnTo>
                  <a:lnTo>
                    <a:pt x="0" y="29"/>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86" name="Line 46"/>
            <p:cNvSpPr>
              <a:spLocks noChangeShapeType="1"/>
            </p:cNvSpPr>
            <p:nvPr/>
          </p:nvSpPr>
          <p:spPr bwMode="auto">
            <a:xfrm flipH="1">
              <a:off x="1715" y="1556"/>
              <a:ext cx="3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87" name="Freeform 47"/>
            <p:cNvSpPr>
              <a:spLocks/>
            </p:cNvSpPr>
            <p:nvPr/>
          </p:nvSpPr>
          <p:spPr bwMode="auto">
            <a:xfrm>
              <a:off x="1759" y="1536"/>
              <a:ext cx="25" cy="37"/>
            </a:xfrm>
            <a:custGeom>
              <a:avLst/>
              <a:gdLst>
                <a:gd name="T0" fmla="*/ 21 w 25"/>
                <a:gd name="T1" fmla="*/ 4 h 37"/>
                <a:gd name="T2" fmla="*/ 20 w 25"/>
                <a:gd name="T3" fmla="*/ 1 h 37"/>
                <a:gd name="T4" fmla="*/ 15 w 25"/>
                <a:gd name="T5" fmla="*/ 0 h 37"/>
                <a:gd name="T6" fmla="*/ 11 w 25"/>
                <a:gd name="T7" fmla="*/ 0 h 37"/>
                <a:gd name="T8" fmla="*/ 6 w 25"/>
                <a:gd name="T9" fmla="*/ 1 h 37"/>
                <a:gd name="T10" fmla="*/ 2 w 25"/>
                <a:gd name="T11" fmla="*/ 6 h 37"/>
                <a:gd name="T12" fmla="*/ 0 w 25"/>
                <a:gd name="T13" fmla="*/ 15 h 37"/>
                <a:gd name="T14" fmla="*/ 0 w 25"/>
                <a:gd name="T15" fmla="*/ 24 h 37"/>
                <a:gd name="T16" fmla="*/ 2 w 25"/>
                <a:gd name="T17" fmla="*/ 30 h 37"/>
                <a:gd name="T18" fmla="*/ 6 w 25"/>
                <a:gd name="T19" fmla="*/ 34 h 37"/>
                <a:gd name="T20" fmla="*/ 11 w 25"/>
                <a:gd name="T21" fmla="*/ 36 h 37"/>
                <a:gd name="T22" fmla="*/ 12 w 25"/>
                <a:gd name="T23" fmla="*/ 36 h 37"/>
                <a:gd name="T24" fmla="*/ 18 w 25"/>
                <a:gd name="T25" fmla="*/ 34 h 37"/>
                <a:gd name="T26" fmla="*/ 21 w 25"/>
                <a:gd name="T27" fmla="*/ 30 h 37"/>
                <a:gd name="T28" fmla="*/ 24 w 25"/>
                <a:gd name="T29" fmla="*/ 25 h 37"/>
                <a:gd name="T30" fmla="*/ 24 w 25"/>
                <a:gd name="T31" fmla="*/ 24 h 37"/>
                <a:gd name="T32" fmla="*/ 21 w 25"/>
                <a:gd name="T33" fmla="*/ 19 h 37"/>
                <a:gd name="T34" fmla="*/ 18 w 25"/>
                <a:gd name="T35" fmla="*/ 15 h 37"/>
                <a:gd name="T36" fmla="*/ 12 w 25"/>
                <a:gd name="T37" fmla="*/ 13 h 37"/>
                <a:gd name="T38" fmla="*/ 11 w 25"/>
                <a:gd name="T39" fmla="*/ 13 h 37"/>
                <a:gd name="T40" fmla="*/ 6 w 25"/>
                <a:gd name="T41" fmla="*/ 15 h 37"/>
                <a:gd name="T42" fmla="*/ 2 w 25"/>
                <a:gd name="T43" fmla="*/ 19 h 37"/>
                <a:gd name="T44" fmla="*/ 0 w 25"/>
                <a:gd name="T45" fmla="*/ 24 h 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
                <a:gd name="T70" fmla="*/ 0 h 37"/>
                <a:gd name="T71" fmla="*/ 25 w 25"/>
                <a:gd name="T72" fmla="*/ 37 h 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 h="37">
                  <a:moveTo>
                    <a:pt x="21" y="4"/>
                  </a:moveTo>
                  <a:lnTo>
                    <a:pt x="20" y="1"/>
                  </a:lnTo>
                  <a:lnTo>
                    <a:pt x="15" y="0"/>
                  </a:lnTo>
                  <a:lnTo>
                    <a:pt x="11" y="0"/>
                  </a:lnTo>
                  <a:lnTo>
                    <a:pt x="6" y="1"/>
                  </a:lnTo>
                  <a:lnTo>
                    <a:pt x="2" y="6"/>
                  </a:lnTo>
                  <a:lnTo>
                    <a:pt x="0" y="15"/>
                  </a:lnTo>
                  <a:lnTo>
                    <a:pt x="0" y="24"/>
                  </a:lnTo>
                  <a:lnTo>
                    <a:pt x="2" y="30"/>
                  </a:lnTo>
                  <a:lnTo>
                    <a:pt x="6" y="34"/>
                  </a:lnTo>
                  <a:lnTo>
                    <a:pt x="11" y="36"/>
                  </a:lnTo>
                  <a:lnTo>
                    <a:pt x="12" y="36"/>
                  </a:lnTo>
                  <a:lnTo>
                    <a:pt x="18" y="34"/>
                  </a:lnTo>
                  <a:lnTo>
                    <a:pt x="21" y="30"/>
                  </a:lnTo>
                  <a:lnTo>
                    <a:pt x="24" y="25"/>
                  </a:lnTo>
                  <a:lnTo>
                    <a:pt x="24" y="24"/>
                  </a:lnTo>
                  <a:lnTo>
                    <a:pt x="21" y="19"/>
                  </a:lnTo>
                  <a:lnTo>
                    <a:pt x="18" y="15"/>
                  </a:lnTo>
                  <a:lnTo>
                    <a:pt x="12" y="13"/>
                  </a:lnTo>
                  <a:lnTo>
                    <a:pt x="11" y="13"/>
                  </a:lnTo>
                  <a:lnTo>
                    <a:pt x="6" y="15"/>
                  </a:lnTo>
                  <a:lnTo>
                    <a:pt x="2" y="19"/>
                  </a:lnTo>
                  <a:lnTo>
                    <a:pt x="0" y="24"/>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88" name="Line 48"/>
            <p:cNvSpPr>
              <a:spLocks noChangeShapeType="1"/>
            </p:cNvSpPr>
            <p:nvPr/>
          </p:nvSpPr>
          <p:spPr bwMode="auto">
            <a:xfrm flipH="1">
              <a:off x="1715" y="1672"/>
              <a:ext cx="3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89" name="Freeform 49"/>
            <p:cNvSpPr>
              <a:spLocks/>
            </p:cNvSpPr>
            <p:nvPr/>
          </p:nvSpPr>
          <p:spPr bwMode="auto">
            <a:xfrm>
              <a:off x="1759" y="1651"/>
              <a:ext cx="25" cy="37"/>
            </a:xfrm>
            <a:custGeom>
              <a:avLst/>
              <a:gdLst>
                <a:gd name="T0" fmla="*/ 21 w 25"/>
                <a:gd name="T1" fmla="*/ 17 h 37"/>
                <a:gd name="T2" fmla="*/ 24 w 25"/>
                <a:gd name="T3" fmla="*/ 12 h 37"/>
                <a:gd name="T4" fmla="*/ 21 w 25"/>
                <a:gd name="T5" fmla="*/ 17 h 37"/>
                <a:gd name="T6" fmla="*/ 18 w 25"/>
                <a:gd name="T7" fmla="*/ 21 h 37"/>
                <a:gd name="T8" fmla="*/ 12 w 25"/>
                <a:gd name="T9" fmla="*/ 22 h 37"/>
                <a:gd name="T10" fmla="*/ 11 w 25"/>
                <a:gd name="T11" fmla="*/ 22 h 37"/>
                <a:gd name="T12" fmla="*/ 6 w 25"/>
                <a:gd name="T13" fmla="*/ 21 h 37"/>
                <a:gd name="T14" fmla="*/ 2 w 25"/>
                <a:gd name="T15" fmla="*/ 17 h 37"/>
                <a:gd name="T16" fmla="*/ 0 w 25"/>
                <a:gd name="T17" fmla="*/ 12 h 37"/>
                <a:gd name="T18" fmla="*/ 0 w 25"/>
                <a:gd name="T19" fmla="*/ 10 h 37"/>
                <a:gd name="T20" fmla="*/ 2 w 25"/>
                <a:gd name="T21" fmla="*/ 5 h 37"/>
                <a:gd name="T22" fmla="*/ 6 w 25"/>
                <a:gd name="T23" fmla="*/ 1 h 37"/>
                <a:gd name="T24" fmla="*/ 11 w 25"/>
                <a:gd name="T25" fmla="*/ 0 h 37"/>
                <a:gd name="T26" fmla="*/ 12 w 25"/>
                <a:gd name="T27" fmla="*/ 0 h 37"/>
                <a:gd name="T28" fmla="*/ 18 w 25"/>
                <a:gd name="T29" fmla="*/ 1 h 37"/>
                <a:gd name="T30" fmla="*/ 21 w 25"/>
                <a:gd name="T31" fmla="*/ 5 h 37"/>
                <a:gd name="T32" fmla="*/ 24 w 25"/>
                <a:gd name="T33" fmla="*/ 12 h 37"/>
                <a:gd name="T34" fmla="*/ 24 w 25"/>
                <a:gd name="T35" fmla="*/ 21 h 37"/>
                <a:gd name="T36" fmla="*/ 21 w 25"/>
                <a:gd name="T37" fmla="*/ 29 h 37"/>
                <a:gd name="T38" fmla="*/ 18 w 25"/>
                <a:gd name="T39" fmla="*/ 34 h 37"/>
                <a:gd name="T40" fmla="*/ 12 w 25"/>
                <a:gd name="T41" fmla="*/ 36 h 37"/>
                <a:gd name="T42" fmla="*/ 9 w 25"/>
                <a:gd name="T43" fmla="*/ 36 h 37"/>
                <a:gd name="T44" fmla="*/ 4 w 25"/>
                <a:gd name="T45" fmla="*/ 34 h 37"/>
                <a:gd name="T46" fmla="*/ 2 w 25"/>
                <a:gd name="T47" fmla="*/ 30 h 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
                <a:gd name="T73" fmla="*/ 0 h 37"/>
                <a:gd name="T74" fmla="*/ 25 w 25"/>
                <a:gd name="T75" fmla="*/ 37 h 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 h="37">
                  <a:moveTo>
                    <a:pt x="21" y="17"/>
                  </a:moveTo>
                  <a:lnTo>
                    <a:pt x="24" y="12"/>
                  </a:lnTo>
                  <a:lnTo>
                    <a:pt x="21" y="17"/>
                  </a:lnTo>
                  <a:lnTo>
                    <a:pt x="18" y="21"/>
                  </a:lnTo>
                  <a:lnTo>
                    <a:pt x="12" y="22"/>
                  </a:lnTo>
                  <a:lnTo>
                    <a:pt x="11" y="22"/>
                  </a:lnTo>
                  <a:lnTo>
                    <a:pt x="6" y="21"/>
                  </a:lnTo>
                  <a:lnTo>
                    <a:pt x="2" y="17"/>
                  </a:lnTo>
                  <a:lnTo>
                    <a:pt x="0" y="12"/>
                  </a:lnTo>
                  <a:lnTo>
                    <a:pt x="0" y="10"/>
                  </a:lnTo>
                  <a:lnTo>
                    <a:pt x="2" y="5"/>
                  </a:lnTo>
                  <a:lnTo>
                    <a:pt x="6" y="1"/>
                  </a:lnTo>
                  <a:lnTo>
                    <a:pt x="11" y="0"/>
                  </a:lnTo>
                  <a:lnTo>
                    <a:pt x="12" y="0"/>
                  </a:lnTo>
                  <a:lnTo>
                    <a:pt x="18" y="1"/>
                  </a:lnTo>
                  <a:lnTo>
                    <a:pt x="21" y="5"/>
                  </a:lnTo>
                  <a:lnTo>
                    <a:pt x="24" y="12"/>
                  </a:lnTo>
                  <a:lnTo>
                    <a:pt x="24" y="21"/>
                  </a:lnTo>
                  <a:lnTo>
                    <a:pt x="21" y="29"/>
                  </a:lnTo>
                  <a:lnTo>
                    <a:pt x="18" y="34"/>
                  </a:lnTo>
                  <a:lnTo>
                    <a:pt x="12" y="36"/>
                  </a:lnTo>
                  <a:lnTo>
                    <a:pt x="9" y="36"/>
                  </a:lnTo>
                  <a:lnTo>
                    <a:pt x="4" y="34"/>
                  </a:lnTo>
                  <a:lnTo>
                    <a:pt x="2" y="3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90" name="Line 50"/>
            <p:cNvSpPr>
              <a:spLocks noChangeShapeType="1"/>
            </p:cNvSpPr>
            <p:nvPr/>
          </p:nvSpPr>
          <p:spPr bwMode="auto">
            <a:xfrm flipH="1">
              <a:off x="1699" y="1769"/>
              <a:ext cx="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91" name="Freeform 51"/>
            <p:cNvSpPr>
              <a:spLocks/>
            </p:cNvSpPr>
            <p:nvPr/>
          </p:nvSpPr>
          <p:spPr bwMode="auto">
            <a:xfrm>
              <a:off x="1745" y="1748"/>
              <a:ext cx="17" cy="38"/>
            </a:xfrm>
            <a:custGeom>
              <a:avLst/>
              <a:gdLst>
                <a:gd name="T0" fmla="*/ 0 w 17"/>
                <a:gd name="T1" fmla="*/ 7 h 38"/>
                <a:gd name="T2" fmla="*/ 5 w 17"/>
                <a:gd name="T3" fmla="*/ 5 h 38"/>
                <a:gd name="T4" fmla="*/ 16 w 17"/>
                <a:gd name="T5" fmla="*/ 0 h 38"/>
                <a:gd name="T6" fmla="*/ 16 w 17"/>
                <a:gd name="T7" fmla="*/ 37 h 38"/>
                <a:gd name="T8" fmla="*/ 0 60000 65536"/>
                <a:gd name="T9" fmla="*/ 0 60000 65536"/>
                <a:gd name="T10" fmla="*/ 0 60000 65536"/>
                <a:gd name="T11" fmla="*/ 0 60000 65536"/>
                <a:gd name="T12" fmla="*/ 0 w 17"/>
                <a:gd name="T13" fmla="*/ 0 h 38"/>
                <a:gd name="T14" fmla="*/ 17 w 17"/>
                <a:gd name="T15" fmla="*/ 38 h 38"/>
              </a:gdLst>
              <a:ahLst/>
              <a:cxnLst>
                <a:cxn ang="T8">
                  <a:pos x="T0" y="T1"/>
                </a:cxn>
                <a:cxn ang="T9">
                  <a:pos x="T2" y="T3"/>
                </a:cxn>
                <a:cxn ang="T10">
                  <a:pos x="T4" y="T5"/>
                </a:cxn>
                <a:cxn ang="T11">
                  <a:pos x="T6" y="T7"/>
                </a:cxn>
              </a:cxnLst>
              <a:rect l="T12" t="T13" r="T14" b="T15"/>
              <a:pathLst>
                <a:path w="17" h="38">
                  <a:moveTo>
                    <a:pt x="0" y="7"/>
                  </a:moveTo>
                  <a:lnTo>
                    <a:pt x="5" y="5"/>
                  </a:lnTo>
                  <a:lnTo>
                    <a:pt x="16" y="0"/>
                  </a:lnTo>
                  <a:lnTo>
                    <a:pt x="16" y="37"/>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92" name="Freeform 52"/>
            <p:cNvSpPr>
              <a:spLocks/>
            </p:cNvSpPr>
            <p:nvPr/>
          </p:nvSpPr>
          <p:spPr bwMode="auto">
            <a:xfrm>
              <a:off x="1773" y="1748"/>
              <a:ext cx="25" cy="38"/>
            </a:xfrm>
            <a:custGeom>
              <a:avLst/>
              <a:gdLst>
                <a:gd name="T0" fmla="*/ 2 w 25"/>
                <a:gd name="T1" fmla="*/ 9 h 38"/>
                <a:gd name="T2" fmla="*/ 2 w 25"/>
                <a:gd name="T3" fmla="*/ 7 h 38"/>
                <a:gd name="T4" fmla="*/ 3 w 25"/>
                <a:gd name="T5" fmla="*/ 3 h 38"/>
                <a:gd name="T6" fmla="*/ 5 w 25"/>
                <a:gd name="T7" fmla="*/ 1 h 38"/>
                <a:gd name="T8" fmla="*/ 8 w 25"/>
                <a:gd name="T9" fmla="*/ 0 h 38"/>
                <a:gd name="T10" fmla="*/ 15 w 25"/>
                <a:gd name="T11" fmla="*/ 0 h 38"/>
                <a:gd name="T12" fmla="*/ 18 w 25"/>
                <a:gd name="T13" fmla="*/ 1 h 38"/>
                <a:gd name="T14" fmla="*/ 21 w 25"/>
                <a:gd name="T15" fmla="*/ 3 h 38"/>
                <a:gd name="T16" fmla="*/ 22 w 25"/>
                <a:gd name="T17" fmla="*/ 7 h 38"/>
                <a:gd name="T18" fmla="*/ 22 w 25"/>
                <a:gd name="T19" fmla="*/ 10 h 38"/>
                <a:gd name="T20" fmla="*/ 21 w 25"/>
                <a:gd name="T21" fmla="*/ 13 h 38"/>
                <a:gd name="T22" fmla="*/ 17 w 25"/>
                <a:gd name="T23" fmla="*/ 19 h 38"/>
                <a:gd name="T24" fmla="*/ 0 w 25"/>
                <a:gd name="T25" fmla="*/ 37 h 38"/>
                <a:gd name="T26" fmla="*/ 24 w 25"/>
                <a:gd name="T27" fmla="*/ 37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38"/>
                <a:gd name="T44" fmla="*/ 25 w 25"/>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38">
                  <a:moveTo>
                    <a:pt x="2" y="9"/>
                  </a:moveTo>
                  <a:lnTo>
                    <a:pt x="2" y="7"/>
                  </a:lnTo>
                  <a:lnTo>
                    <a:pt x="3" y="3"/>
                  </a:lnTo>
                  <a:lnTo>
                    <a:pt x="5" y="1"/>
                  </a:lnTo>
                  <a:lnTo>
                    <a:pt x="8" y="0"/>
                  </a:lnTo>
                  <a:lnTo>
                    <a:pt x="15" y="0"/>
                  </a:lnTo>
                  <a:lnTo>
                    <a:pt x="18" y="1"/>
                  </a:lnTo>
                  <a:lnTo>
                    <a:pt x="21" y="3"/>
                  </a:lnTo>
                  <a:lnTo>
                    <a:pt x="22" y="7"/>
                  </a:lnTo>
                  <a:lnTo>
                    <a:pt x="22" y="10"/>
                  </a:lnTo>
                  <a:lnTo>
                    <a:pt x="21" y="13"/>
                  </a:lnTo>
                  <a:lnTo>
                    <a:pt x="17" y="19"/>
                  </a:lnTo>
                  <a:lnTo>
                    <a:pt x="0" y="37"/>
                  </a:lnTo>
                  <a:lnTo>
                    <a:pt x="24" y="37"/>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93" name="Line 53"/>
            <p:cNvSpPr>
              <a:spLocks noChangeShapeType="1"/>
            </p:cNvSpPr>
            <p:nvPr/>
          </p:nvSpPr>
          <p:spPr bwMode="auto">
            <a:xfrm flipH="1">
              <a:off x="1699" y="1914"/>
              <a:ext cx="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94" name="Freeform 54"/>
            <p:cNvSpPr>
              <a:spLocks/>
            </p:cNvSpPr>
            <p:nvPr/>
          </p:nvSpPr>
          <p:spPr bwMode="auto">
            <a:xfrm>
              <a:off x="1745" y="1893"/>
              <a:ext cx="17" cy="37"/>
            </a:xfrm>
            <a:custGeom>
              <a:avLst/>
              <a:gdLst>
                <a:gd name="T0" fmla="*/ 0 w 17"/>
                <a:gd name="T1" fmla="*/ 8 h 37"/>
                <a:gd name="T2" fmla="*/ 5 w 17"/>
                <a:gd name="T3" fmla="*/ 5 h 37"/>
                <a:gd name="T4" fmla="*/ 16 w 17"/>
                <a:gd name="T5" fmla="*/ 0 h 37"/>
                <a:gd name="T6" fmla="*/ 16 w 17"/>
                <a:gd name="T7" fmla="*/ 36 h 37"/>
                <a:gd name="T8" fmla="*/ 0 60000 65536"/>
                <a:gd name="T9" fmla="*/ 0 60000 65536"/>
                <a:gd name="T10" fmla="*/ 0 60000 65536"/>
                <a:gd name="T11" fmla="*/ 0 60000 65536"/>
                <a:gd name="T12" fmla="*/ 0 w 17"/>
                <a:gd name="T13" fmla="*/ 0 h 37"/>
                <a:gd name="T14" fmla="*/ 17 w 17"/>
                <a:gd name="T15" fmla="*/ 37 h 37"/>
              </a:gdLst>
              <a:ahLst/>
              <a:cxnLst>
                <a:cxn ang="T8">
                  <a:pos x="T0" y="T1"/>
                </a:cxn>
                <a:cxn ang="T9">
                  <a:pos x="T2" y="T3"/>
                </a:cxn>
                <a:cxn ang="T10">
                  <a:pos x="T4" y="T5"/>
                </a:cxn>
                <a:cxn ang="T11">
                  <a:pos x="T6" y="T7"/>
                </a:cxn>
              </a:cxnLst>
              <a:rect l="T12" t="T13" r="T14" b="T15"/>
              <a:pathLst>
                <a:path w="17" h="37">
                  <a:moveTo>
                    <a:pt x="0" y="8"/>
                  </a:moveTo>
                  <a:lnTo>
                    <a:pt x="5" y="5"/>
                  </a:lnTo>
                  <a:lnTo>
                    <a:pt x="16" y="0"/>
                  </a:lnTo>
                  <a:lnTo>
                    <a:pt x="16" y="36"/>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95" name="Freeform 55"/>
            <p:cNvSpPr>
              <a:spLocks/>
            </p:cNvSpPr>
            <p:nvPr/>
          </p:nvSpPr>
          <p:spPr bwMode="auto">
            <a:xfrm>
              <a:off x="1773" y="1893"/>
              <a:ext cx="25" cy="37"/>
            </a:xfrm>
            <a:custGeom>
              <a:avLst/>
              <a:gdLst>
                <a:gd name="T0" fmla="*/ 3 w 25"/>
                <a:gd name="T1" fmla="*/ 2 h 37"/>
                <a:gd name="T2" fmla="*/ 8 w 25"/>
                <a:gd name="T3" fmla="*/ 0 h 37"/>
                <a:gd name="T4" fmla="*/ 3 w 25"/>
                <a:gd name="T5" fmla="*/ 2 h 37"/>
                <a:gd name="T6" fmla="*/ 2 w 25"/>
                <a:gd name="T7" fmla="*/ 5 h 37"/>
                <a:gd name="T8" fmla="*/ 2 w 25"/>
                <a:gd name="T9" fmla="*/ 9 h 37"/>
                <a:gd name="T10" fmla="*/ 3 w 25"/>
                <a:gd name="T11" fmla="*/ 12 h 37"/>
                <a:gd name="T12" fmla="*/ 6 w 25"/>
                <a:gd name="T13" fmla="*/ 14 h 37"/>
                <a:gd name="T14" fmla="*/ 14 w 25"/>
                <a:gd name="T15" fmla="*/ 16 h 37"/>
                <a:gd name="T16" fmla="*/ 18 w 25"/>
                <a:gd name="T17" fmla="*/ 18 h 37"/>
                <a:gd name="T18" fmla="*/ 22 w 25"/>
                <a:gd name="T19" fmla="*/ 21 h 37"/>
                <a:gd name="T20" fmla="*/ 24 w 25"/>
                <a:gd name="T21" fmla="*/ 24 h 37"/>
                <a:gd name="T22" fmla="*/ 24 w 25"/>
                <a:gd name="T23" fmla="*/ 29 h 37"/>
                <a:gd name="T24" fmla="*/ 22 w 25"/>
                <a:gd name="T25" fmla="*/ 33 h 37"/>
                <a:gd name="T26" fmla="*/ 21 w 25"/>
                <a:gd name="T27" fmla="*/ 35 h 37"/>
                <a:gd name="T28" fmla="*/ 15 w 25"/>
                <a:gd name="T29" fmla="*/ 36 h 37"/>
                <a:gd name="T30" fmla="*/ 8 w 25"/>
                <a:gd name="T31" fmla="*/ 36 h 37"/>
                <a:gd name="T32" fmla="*/ 3 w 25"/>
                <a:gd name="T33" fmla="*/ 35 h 37"/>
                <a:gd name="T34" fmla="*/ 2 w 25"/>
                <a:gd name="T35" fmla="*/ 33 h 37"/>
                <a:gd name="T36" fmla="*/ 0 w 25"/>
                <a:gd name="T37" fmla="*/ 29 h 37"/>
                <a:gd name="T38" fmla="*/ 0 w 25"/>
                <a:gd name="T39" fmla="*/ 24 h 37"/>
                <a:gd name="T40" fmla="*/ 2 w 25"/>
                <a:gd name="T41" fmla="*/ 21 h 37"/>
                <a:gd name="T42" fmla="*/ 5 w 25"/>
                <a:gd name="T43" fmla="*/ 18 h 37"/>
                <a:gd name="T44" fmla="*/ 10 w 25"/>
                <a:gd name="T45" fmla="*/ 16 h 37"/>
                <a:gd name="T46" fmla="*/ 17 w 25"/>
                <a:gd name="T47" fmla="*/ 14 h 37"/>
                <a:gd name="T48" fmla="*/ 21 w 25"/>
                <a:gd name="T49" fmla="*/ 12 h 37"/>
                <a:gd name="T50" fmla="*/ 22 w 25"/>
                <a:gd name="T51" fmla="*/ 9 h 37"/>
                <a:gd name="T52" fmla="*/ 22 w 25"/>
                <a:gd name="T53" fmla="*/ 5 h 37"/>
                <a:gd name="T54" fmla="*/ 21 w 25"/>
                <a:gd name="T55" fmla="*/ 2 h 37"/>
                <a:gd name="T56" fmla="*/ 15 w 25"/>
                <a:gd name="T57" fmla="*/ 0 h 37"/>
                <a:gd name="T58" fmla="*/ 8 w 25"/>
                <a:gd name="T59" fmla="*/ 0 h 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
                <a:gd name="T91" fmla="*/ 0 h 37"/>
                <a:gd name="T92" fmla="*/ 25 w 25"/>
                <a:gd name="T93" fmla="*/ 37 h 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 h="37">
                  <a:moveTo>
                    <a:pt x="3" y="2"/>
                  </a:moveTo>
                  <a:lnTo>
                    <a:pt x="8" y="0"/>
                  </a:lnTo>
                  <a:lnTo>
                    <a:pt x="3" y="2"/>
                  </a:lnTo>
                  <a:lnTo>
                    <a:pt x="2" y="5"/>
                  </a:lnTo>
                  <a:lnTo>
                    <a:pt x="2" y="9"/>
                  </a:lnTo>
                  <a:lnTo>
                    <a:pt x="3" y="12"/>
                  </a:lnTo>
                  <a:lnTo>
                    <a:pt x="6" y="14"/>
                  </a:lnTo>
                  <a:lnTo>
                    <a:pt x="14" y="16"/>
                  </a:lnTo>
                  <a:lnTo>
                    <a:pt x="18" y="18"/>
                  </a:lnTo>
                  <a:lnTo>
                    <a:pt x="22" y="21"/>
                  </a:lnTo>
                  <a:lnTo>
                    <a:pt x="24" y="24"/>
                  </a:lnTo>
                  <a:lnTo>
                    <a:pt x="24" y="29"/>
                  </a:lnTo>
                  <a:lnTo>
                    <a:pt x="22" y="33"/>
                  </a:lnTo>
                  <a:lnTo>
                    <a:pt x="21" y="35"/>
                  </a:lnTo>
                  <a:lnTo>
                    <a:pt x="15" y="36"/>
                  </a:lnTo>
                  <a:lnTo>
                    <a:pt x="8" y="36"/>
                  </a:lnTo>
                  <a:lnTo>
                    <a:pt x="3" y="35"/>
                  </a:lnTo>
                  <a:lnTo>
                    <a:pt x="2" y="33"/>
                  </a:lnTo>
                  <a:lnTo>
                    <a:pt x="0" y="29"/>
                  </a:lnTo>
                  <a:lnTo>
                    <a:pt x="0" y="24"/>
                  </a:lnTo>
                  <a:lnTo>
                    <a:pt x="2" y="21"/>
                  </a:lnTo>
                  <a:lnTo>
                    <a:pt x="5" y="18"/>
                  </a:lnTo>
                  <a:lnTo>
                    <a:pt x="10" y="16"/>
                  </a:lnTo>
                  <a:lnTo>
                    <a:pt x="17" y="14"/>
                  </a:lnTo>
                  <a:lnTo>
                    <a:pt x="21" y="12"/>
                  </a:lnTo>
                  <a:lnTo>
                    <a:pt x="22" y="9"/>
                  </a:lnTo>
                  <a:lnTo>
                    <a:pt x="22" y="5"/>
                  </a:lnTo>
                  <a:lnTo>
                    <a:pt x="21" y="2"/>
                  </a:lnTo>
                  <a:lnTo>
                    <a:pt x="15" y="0"/>
                  </a:lnTo>
                  <a:lnTo>
                    <a:pt x="8"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96" name="Line 56"/>
            <p:cNvSpPr>
              <a:spLocks noChangeShapeType="1"/>
            </p:cNvSpPr>
            <p:nvPr/>
          </p:nvSpPr>
          <p:spPr bwMode="auto">
            <a:xfrm flipH="1">
              <a:off x="1695" y="2014"/>
              <a:ext cx="3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97" name="Freeform 57"/>
            <p:cNvSpPr>
              <a:spLocks/>
            </p:cNvSpPr>
            <p:nvPr/>
          </p:nvSpPr>
          <p:spPr bwMode="auto">
            <a:xfrm>
              <a:off x="1740" y="1993"/>
              <a:ext cx="26" cy="37"/>
            </a:xfrm>
            <a:custGeom>
              <a:avLst/>
              <a:gdLst>
                <a:gd name="T0" fmla="*/ 3 w 26"/>
                <a:gd name="T1" fmla="*/ 9 h 37"/>
                <a:gd name="T2" fmla="*/ 3 w 26"/>
                <a:gd name="T3" fmla="*/ 7 h 37"/>
                <a:gd name="T4" fmla="*/ 4 w 26"/>
                <a:gd name="T5" fmla="*/ 4 h 37"/>
                <a:gd name="T6" fmla="*/ 6 w 26"/>
                <a:gd name="T7" fmla="*/ 2 h 37"/>
                <a:gd name="T8" fmla="*/ 9 w 26"/>
                <a:gd name="T9" fmla="*/ 0 h 37"/>
                <a:gd name="T10" fmla="*/ 16 w 26"/>
                <a:gd name="T11" fmla="*/ 0 h 37"/>
                <a:gd name="T12" fmla="*/ 19 w 26"/>
                <a:gd name="T13" fmla="*/ 2 h 37"/>
                <a:gd name="T14" fmla="*/ 21 w 26"/>
                <a:gd name="T15" fmla="*/ 4 h 37"/>
                <a:gd name="T16" fmla="*/ 23 w 26"/>
                <a:gd name="T17" fmla="*/ 7 h 37"/>
                <a:gd name="T18" fmla="*/ 23 w 26"/>
                <a:gd name="T19" fmla="*/ 11 h 37"/>
                <a:gd name="T20" fmla="*/ 21 w 26"/>
                <a:gd name="T21" fmla="*/ 14 h 37"/>
                <a:gd name="T22" fmla="*/ 18 w 26"/>
                <a:gd name="T23" fmla="*/ 20 h 37"/>
                <a:gd name="T24" fmla="*/ 0 w 26"/>
                <a:gd name="T25" fmla="*/ 36 h 37"/>
                <a:gd name="T26" fmla="*/ 25 w 26"/>
                <a:gd name="T27" fmla="*/ 36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7"/>
                <a:gd name="T44" fmla="*/ 26 w 26"/>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7">
                  <a:moveTo>
                    <a:pt x="3" y="9"/>
                  </a:moveTo>
                  <a:lnTo>
                    <a:pt x="3" y="7"/>
                  </a:lnTo>
                  <a:lnTo>
                    <a:pt x="4" y="4"/>
                  </a:lnTo>
                  <a:lnTo>
                    <a:pt x="6" y="2"/>
                  </a:lnTo>
                  <a:lnTo>
                    <a:pt x="9" y="0"/>
                  </a:lnTo>
                  <a:lnTo>
                    <a:pt x="16" y="0"/>
                  </a:lnTo>
                  <a:lnTo>
                    <a:pt x="19" y="2"/>
                  </a:lnTo>
                  <a:lnTo>
                    <a:pt x="21" y="4"/>
                  </a:lnTo>
                  <a:lnTo>
                    <a:pt x="23" y="7"/>
                  </a:lnTo>
                  <a:lnTo>
                    <a:pt x="23" y="11"/>
                  </a:lnTo>
                  <a:lnTo>
                    <a:pt x="21" y="14"/>
                  </a:lnTo>
                  <a:lnTo>
                    <a:pt x="18" y="20"/>
                  </a:lnTo>
                  <a:lnTo>
                    <a:pt x="0" y="36"/>
                  </a:lnTo>
                  <a:lnTo>
                    <a:pt x="25" y="36"/>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98" name="Line 58"/>
            <p:cNvSpPr>
              <a:spLocks noChangeShapeType="1"/>
            </p:cNvSpPr>
            <p:nvPr/>
          </p:nvSpPr>
          <p:spPr bwMode="auto">
            <a:xfrm flipV="1">
              <a:off x="1775" y="1993"/>
              <a:ext cx="18" cy="2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99" name="Line 59"/>
            <p:cNvSpPr>
              <a:spLocks noChangeShapeType="1"/>
            </p:cNvSpPr>
            <p:nvPr/>
          </p:nvSpPr>
          <p:spPr bwMode="auto">
            <a:xfrm flipH="1">
              <a:off x="1775" y="2017"/>
              <a:ext cx="2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400" name="Line 60"/>
            <p:cNvSpPr>
              <a:spLocks noChangeShapeType="1"/>
            </p:cNvSpPr>
            <p:nvPr/>
          </p:nvSpPr>
          <p:spPr bwMode="auto">
            <a:xfrm flipV="1">
              <a:off x="1793" y="1993"/>
              <a:ext cx="0" cy="3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401" name="Freeform 61"/>
            <p:cNvSpPr>
              <a:spLocks/>
            </p:cNvSpPr>
            <p:nvPr/>
          </p:nvSpPr>
          <p:spPr bwMode="auto">
            <a:xfrm>
              <a:off x="1586" y="2206"/>
              <a:ext cx="24" cy="19"/>
            </a:xfrm>
            <a:custGeom>
              <a:avLst/>
              <a:gdLst>
                <a:gd name="T0" fmla="*/ 18 w 24"/>
                <a:gd name="T1" fmla="*/ 18 h 19"/>
                <a:gd name="T2" fmla="*/ 0 w 24"/>
                <a:gd name="T3" fmla="*/ 10 h 19"/>
                <a:gd name="T4" fmla="*/ 5 w 24"/>
                <a:gd name="T5" fmla="*/ 0 h 19"/>
                <a:gd name="T6" fmla="*/ 23 w 24"/>
                <a:gd name="T7" fmla="*/ 8 h 19"/>
                <a:gd name="T8" fmla="*/ 18 w 24"/>
                <a:gd name="T9" fmla="*/ 18 h 19"/>
                <a:gd name="T10" fmla="*/ 0 60000 65536"/>
                <a:gd name="T11" fmla="*/ 0 60000 65536"/>
                <a:gd name="T12" fmla="*/ 0 60000 65536"/>
                <a:gd name="T13" fmla="*/ 0 60000 65536"/>
                <a:gd name="T14" fmla="*/ 0 60000 65536"/>
                <a:gd name="T15" fmla="*/ 0 w 24"/>
                <a:gd name="T16" fmla="*/ 0 h 19"/>
                <a:gd name="T17" fmla="*/ 24 w 24"/>
                <a:gd name="T18" fmla="*/ 19 h 19"/>
              </a:gdLst>
              <a:ahLst/>
              <a:cxnLst>
                <a:cxn ang="T10">
                  <a:pos x="T0" y="T1"/>
                </a:cxn>
                <a:cxn ang="T11">
                  <a:pos x="T2" y="T3"/>
                </a:cxn>
                <a:cxn ang="T12">
                  <a:pos x="T4" y="T5"/>
                </a:cxn>
                <a:cxn ang="T13">
                  <a:pos x="T6" y="T7"/>
                </a:cxn>
                <a:cxn ang="T14">
                  <a:pos x="T8" y="T9"/>
                </a:cxn>
              </a:cxnLst>
              <a:rect l="T15" t="T16" r="T17" b="T18"/>
              <a:pathLst>
                <a:path w="24" h="19">
                  <a:moveTo>
                    <a:pt x="18" y="18"/>
                  </a:moveTo>
                  <a:lnTo>
                    <a:pt x="0" y="10"/>
                  </a:lnTo>
                  <a:lnTo>
                    <a:pt x="5" y="0"/>
                  </a:lnTo>
                  <a:lnTo>
                    <a:pt x="23" y="8"/>
                  </a:lnTo>
                  <a:lnTo>
                    <a:pt x="18" y="18"/>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02" name="Freeform 62"/>
            <p:cNvSpPr>
              <a:spLocks/>
            </p:cNvSpPr>
            <p:nvPr/>
          </p:nvSpPr>
          <p:spPr bwMode="auto">
            <a:xfrm>
              <a:off x="1567" y="2196"/>
              <a:ext cx="25" cy="21"/>
            </a:xfrm>
            <a:custGeom>
              <a:avLst/>
              <a:gdLst>
                <a:gd name="T0" fmla="*/ 19 w 25"/>
                <a:gd name="T1" fmla="*/ 20 h 21"/>
                <a:gd name="T2" fmla="*/ 0 w 25"/>
                <a:gd name="T3" fmla="*/ 10 h 21"/>
                <a:gd name="T4" fmla="*/ 6 w 25"/>
                <a:gd name="T5" fmla="*/ 0 h 21"/>
                <a:gd name="T6" fmla="*/ 24 w 25"/>
                <a:gd name="T7" fmla="*/ 10 h 21"/>
                <a:gd name="T8" fmla="*/ 19 w 25"/>
                <a:gd name="T9" fmla="*/ 20 h 21"/>
                <a:gd name="T10" fmla="*/ 0 60000 65536"/>
                <a:gd name="T11" fmla="*/ 0 60000 65536"/>
                <a:gd name="T12" fmla="*/ 0 60000 65536"/>
                <a:gd name="T13" fmla="*/ 0 60000 65536"/>
                <a:gd name="T14" fmla="*/ 0 60000 65536"/>
                <a:gd name="T15" fmla="*/ 0 w 25"/>
                <a:gd name="T16" fmla="*/ 0 h 21"/>
                <a:gd name="T17" fmla="*/ 25 w 25"/>
                <a:gd name="T18" fmla="*/ 21 h 21"/>
              </a:gdLst>
              <a:ahLst/>
              <a:cxnLst>
                <a:cxn ang="T10">
                  <a:pos x="T0" y="T1"/>
                </a:cxn>
                <a:cxn ang="T11">
                  <a:pos x="T2" y="T3"/>
                </a:cxn>
                <a:cxn ang="T12">
                  <a:pos x="T4" y="T5"/>
                </a:cxn>
                <a:cxn ang="T13">
                  <a:pos x="T6" y="T7"/>
                </a:cxn>
                <a:cxn ang="T14">
                  <a:pos x="T8" y="T9"/>
                </a:cxn>
              </a:cxnLst>
              <a:rect l="T15" t="T16" r="T17" b="T18"/>
              <a:pathLst>
                <a:path w="25" h="21">
                  <a:moveTo>
                    <a:pt x="19" y="20"/>
                  </a:moveTo>
                  <a:lnTo>
                    <a:pt x="0" y="10"/>
                  </a:lnTo>
                  <a:lnTo>
                    <a:pt x="6" y="0"/>
                  </a:lnTo>
                  <a:lnTo>
                    <a:pt x="24" y="10"/>
                  </a:lnTo>
                  <a:lnTo>
                    <a:pt x="19" y="2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03" name="Freeform 63"/>
            <p:cNvSpPr>
              <a:spLocks/>
            </p:cNvSpPr>
            <p:nvPr/>
          </p:nvSpPr>
          <p:spPr bwMode="auto">
            <a:xfrm>
              <a:off x="1549" y="2185"/>
              <a:ext cx="25" cy="22"/>
            </a:xfrm>
            <a:custGeom>
              <a:avLst/>
              <a:gdLst>
                <a:gd name="T0" fmla="*/ 18 w 25"/>
                <a:gd name="T1" fmla="*/ 21 h 22"/>
                <a:gd name="T2" fmla="*/ 0 w 25"/>
                <a:gd name="T3" fmla="*/ 9 h 22"/>
                <a:gd name="T4" fmla="*/ 6 w 25"/>
                <a:gd name="T5" fmla="*/ 0 h 22"/>
                <a:gd name="T6" fmla="*/ 24 w 25"/>
                <a:gd name="T7" fmla="*/ 11 h 22"/>
                <a:gd name="T8" fmla="*/ 18 w 25"/>
                <a:gd name="T9" fmla="*/ 21 h 22"/>
                <a:gd name="T10" fmla="*/ 0 60000 65536"/>
                <a:gd name="T11" fmla="*/ 0 60000 65536"/>
                <a:gd name="T12" fmla="*/ 0 60000 65536"/>
                <a:gd name="T13" fmla="*/ 0 60000 65536"/>
                <a:gd name="T14" fmla="*/ 0 60000 65536"/>
                <a:gd name="T15" fmla="*/ 0 w 25"/>
                <a:gd name="T16" fmla="*/ 0 h 22"/>
                <a:gd name="T17" fmla="*/ 25 w 25"/>
                <a:gd name="T18" fmla="*/ 22 h 22"/>
              </a:gdLst>
              <a:ahLst/>
              <a:cxnLst>
                <a:cxn ang="T10">
                  <a:pos x="T0" y="T1"/>
                </a:cxn>
                <a:cxn ang="T11">
                  <a:pos x="T2" y="T3"/>
                </a:cxn>
                <a:cxn ang="T12">
                  <a:pos x="T4" y="T5"/>
                </a:cxn>
                <a:cxn ang="T13">
                  <a:pos x="T6" y="T7"/>
                </a:cxn>
                <a:cxn ang="T14">
                  <a:pos x="T8" y="T9"/>
                </a:cxn>
              </a:cxnLst>
              <a:rect l="T15" t="T16" r="T17" b="T18"/>
              <a:pathLst>
                <a:path w="25" h="22">
                  <a:moveTo>
                    <a:pt x="18" y="21"/>
                  </a:moveTo>
                  <a:lnTo>
                    <a:pt x="0" y="9"/>
                  </a:lnTo>
                  <a:lnTo>
                    <a:pt x="6" y="0"/>
                  </a:lnTo>
                  <a:lnTo>
                    <a:pt x="24" y="11"/>
                  </a:lnTo>
                  <a:lnTo>
                    <a:pt x="18" y="2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04" name="Freeform 64"/>
            <p:cNvSpPr>
              <a:spLocks/>
            </p:cNvSpPr>
            <p:nvPr/>
          </p:nvSpPr>
          <p:spPr bwMode="auto">
            <a:xfrm>
              <a:off x="1530" y="2173"/>
              <a:ext cx="26" cy="22"/>
            </a:xfrm>
            <a:custGeom>
              <a:avLst/>
              <a:gdLst>
                <a:gd name="T0" fmla="*/ 19 w 26"/>
                <a:gd name="T1" fmla="*/ 21 h 22"/>
                <a:gd name="T2" fmla="*/ 0 w 26"/>
                <a:gd name="T3" fmla="*/ 9 h 22"/>
                <a:gd name="T4" fmla="*/ 6 w 26"/>
                <a:gd name="T5" fmla="*/ 0 h 22"/>
                <a:gd name="T6" fmla="*/ 25 w 26"/>
                <a:gd name="T7" fmla="*/ 12 h 22"/>
                <a:gd name="T8" fmla="*/ 19 w 26"/>
                <a:gd name="T9" fmla="*/ 21 h 22"/>
                <a:gd name="T10" fmla="*/ 0 60000 65536"/>
                <a:gd name="T11" fmla="*/ 0 60000 65536"/>
                <a:gd name="T12" fmla="*/ 0 60000 65536"/>
                <a:gd name="T13" fmla="*/ 0 60000 65536"/>
                <a:gd name="T14" fmla="*/ 0 60000 65536"/>
                <a:gd name="T15" fmla="*/ 0 w 26"/>
                <a:gd name="T16" fmla="*/ 0 h 22"/>
                <a:gd name="T17" fmla="*/ 26 w 26"/>
                <a:gd name="T18" fmla="*/ 22 h 22"/>
              </a:gdLst>
              <a:ahLst/>
              <a:cxnLst>
                <a:cxn ang="T10">
                  <a:pos x="T0" y="T1"/>
                </a:cxn>
                <a:cxn ang="T11">
                  <a:pos x="T2" y="T3"/>
                </a:cxn>
                <a:cxn ang="T12">
                  <a:pos x="T4" y="T5"/>
                </a:cxn>
                <a:cxn ang="T13">
                  <a:pos x="T6" y="T7"/>
                </a:cxn>
                <a:cxn ang="T14">
                  <a:pos x="T8" y="T9"/>
                </a:cxn>
              </a:cxnLst>
              <a:rect l="T15" t="T16" r="T17" b="T18"/>
              <a:pathLst>
                <a:path w="26" h="22">
                  <a:moveTo>
                    <a:pt x="19" y="21"/>
                  </a:moveTo>
                  <a:lnTo>
                    <a:pt x="0" y="9"/>
                  </a:lnTo>
                  <a:lnTo>
                    <a:pt x="6" y="0"/>
                  </a:lnTo>
                  <a:lnTo>
                    <a:pt x="25" y="12"/>
                  </a:lnTo>
                  <a:lnTo>
                    <a:pt x="19" y="2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05" name="Freeform 65"/>
            <p:cNvSpPr>
              <a:spLocks/>
            </p:cNvSpPr>
            <p:nvPr/>
          </p:nvSpPr>
          <p:spPr bwMode="auto">
            <a:xfrm>
              <a:off x="1511" y="2159"/>
              <a:ext cx="26" cy="24"/>
            </a:xfrm>
            <a:custGeom>
              <a:avLst/>
              <a:gdLst>
                <a:gd name="T0" fmla="*/ 19 w 26"/>
                <a:gd name="T1" fmla="*/ 23 h 24"/>
                <a:gd name="T2" fmla="*/ 0 w 26"/>
                <a:gd name="T3" fmla="*/ 10 h 24"/>
                <a:gd name="T4" fmla="*/ 7 w 26"/>
                <a:gd name="T5" fmla="*/ 0 h 24"/>
                <a:gd name="T6" fmla="*/ 25 w 26"/>
                <a:gd name="T7" fmla="*/ 14 h 24"/>
                <a:gd name="T8" fmla="*/ 19 w 26"/>
                <a:gd name="T9" fmla="*/ 23 h 24"/>
                <a:gd name="T10" fmla="*/ 0 60000 65536"/>
                <a:gd name="T11" fmla="*/ 0 60000 65536"/>
                <a:gd name="T12" fmla="*/ 0 60000 65536"/>
                <a:gd name="T13" fmla="*/ 0 60000 65536"/>
                <a:gd name="T14" fmla="*/ 0 60000 65536"/>
                <a:gd name="T15" fmla="*/ 0 w 26"/>
                <a:gd name="T16" fmla="*/ 0 h 24"/>
                <a:gd name="T17" fmla="*/ 26 w 26"/>
                <a:gd name="T18" fmla="*/ 24 h 24"/>
              </a:gdLst>
              <a:ahLst/>
              <a:cxnLst>
                <a:cxn ang="T10">
                  <a:pos x="T0" y="T1"/>
                </a:cxn>
                <a:cxn ang="T11">
                  <a:pos x="T2" y="T3"/>
                </a:cxn>
                <a:cxn ang="T12">
                  <a:pos x="T4" y="T5"/>
                </a:cxn>
                <a:cxn ang="T13">
                  <a:pos x="T6" y="T7"/>
                </a:cxn>
                <a:cxn ang="T14">
                  <a:pos x="T8" y="T9"/>
                </a:cxn>
              </a:cxnLst>
              <a:rect l="T15" t="T16" r="T17" b="T18"/>
              <a:pathLst>
                <a:path w="26" h="24">
                  <a:moveTo>
                    <a:pt x="19" y="23"/>
                  </a:moveTo>
                  <a:lnTo>
                    <a:pt x="0" y="10"/>
                  </a:lnTo>
                  <a:lnTo>
                    <a:pt x="7" y="0"/>
                  </a:lnTo>
                  <a:lnTo>
                    <a:pt x="25" y="14"/>
                  </a:lnTo>
                  <a:lnTo>
                    <a:pt x="19" y="2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06" name="Freeform 66"/>
            <p:cNvSpPr>
              <a:spLocks/>
            </p:cNvSpPr>
            <p:nvPr/>
          </p:nvSpPr>
          <p:spPr bwMode="auto">
            <a:xfrm>
              <a:off x="1492" y="2145"/>
              <a:ext cx="27" cy="25"/>
            </a:xfrm>
            <a:custGeom>
              <a:avLst/>
              <a:gdLst>
                <a:gd name="T0" fmla="*/ 19 w 27"/>
                <a:gd name="T1" fmla="*/ 24 h 25"/>
                <a:gd name="T2" fmla="*/ 0 w 27"/>
                <a:gd name="T3" fmla="*/ 9 h 25"/>
                <a:gd name="T4" fmla="*/ 7 w 27"/>
                <a:gd name="T5" fmla="*/ 0 h 25"/>
                <a:gd name="T6" fmla="*/ 26 w 27"/>
                <a:gd name="T7" fmla="*/ 14 h 25"/>
                <a:gd name="T8" fmla="*/ 19 w 27"/>
                <a:gd name="T9" fmla="*/ 24 h 25"/>
                <a:gd name="T10" fmla="*/ 0 60000 65536"/>
                <a:gd name="T11" fmla="*/ 0 60000 65536"/>
                <a:gd name="T12" fmla="*/ 0 60000 65536"/>
                <a:gd name="T13" fmla="*/ 0 60000 65536"/>
                <a:gd name="T14" fmla="*/ 0 60000 65536"/>
                <a:gd name="T15" fmla="*/ 0 w 27"/>
                <a:gd name="T16" fmla="*/ 0 h 25"/>
                <a:gd name="T17" fmla="*/ 27 w 27"/>
                <a:gd name="T18" fmla="*/ 25 h 25"/>
              </a:gdLst>
              <a:ahLst/>
              <a:cxnLst>
                <a:cxn ang="T10">
                  <a:pos x="T0" y="T1"/>
                </a:cxn>
                <a:cxn ang="T11">
                  <a:pos x="T2" y="T3"/>
                </a:cxn>
                <a:cxn ang="T12">
                  <a:pos x="T4" y="T5"/>
                </a:cxn>
                <a:cxn ang="T13">
                  <a:pos x="T6" y="T7"/>
                </a:cxn>
                <a:cxn ang="T14">
                  <a:pos x="T8" y="T9"/>
                </a:cxn>
              </a:cxnLst>
              <a:rect l="T15" t="T16" r="T17" b="T18"/>
              <a:pathLst>
                <a:path w="27" h="25">
                  <a:moveTo>
                    <a:pt x="19" y="24"/>
                  </a:moveTo>
                  <a:lnTo>
                    <a:pt x="0" y="9"/>
                  </a:lnTo>
                  <a:lnTo>
                    <a:pt x="7" y="0"/>
                  </a:lnTo>
                  <a:lnTo>
                    <a:pt x="26" y="14"/>
                  </a:lnTo>
                  <a:lnTo>
                    <a:pt x="19" y="2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07" name="Freeform 67"/>
            <p:cNvSpPr>
              <a:spLocks/>
            </p:cNvSpPr>
            <p:nvPr/>
          </p:nvSpPr>
          <p:spPr bwMode="auto">
            <a:xfrm>
              <a:off x="1474" y="2130"/>
              <a:ext cx="26" cy="25"/>
            </a:xfrm>
            <a:custGeom>
              <a:avLst/>
              <a:gdLst>
                <a:gd name="T0" fmla="*/ 18 w 26"/>
                <a:gd name="T1" fmla="*/ 24 h 25"/>
                <a:gd name="T2" fmla="*/ 0 w 26"/>
                <a:gd name="T3" fmla="*/ 8 h 25"/>
                <a:gd name="T4" fmla="*/ 8 w 26"/>
                <a:gd name="T5" fmla="*/ 0 h 25"/>
                <a:gd name="T6" fmla="*/ 25 w 26"/>
                <a:gd name="T7" fmla="*/ 15 h 25"/>
                <a:gd name="T8" fmla="*/ 18 w 26"/>
                <a:gd name="T9" fmla="*/ 24 h 25"/>
                <a:gd name="T10" fmla="*/ 0 60000 65536"/>
                <a:gd name="T11" fmla="*/ 0 60000 65536"/>
                <a:gd name="T12" fmla="*/ 0 60000 65536"/>
                <a:gd name="T13" fmla="*/ 0 60000 65536"/>
                <a:gd name="T14" fmla="*/ 0 60000 65536"/>
                <a:gd name="T15" fmla="*/ 0 w 26"/>
                <a:gd name="T16" fmla="*/ 0 h 25"/>
                <a:gd name="T17" fmla="*/ 26 w 26"/>
                <a:gd name="T18" fmla="*/ 25 h 25"/>
              </a:gdLst>
              <a:ahLst/>
              <a:cxnLst>
                <a:cxn ang="T10">
                  <a:pos x="T0" y="T1"/>
                </a:cxn>
                <a:cxn ang="T11">
                  <a:pos x="T2" y="T3"/>
                </a:cxn>
                <a:cxn ang="T12">
                  <a:pos x="T4" y="T5"/>
                </a:cxn>
                <a:cxn ang="T13">
                  <a:pos x="T6" y="T7"/>
                </a:cxn>
                <a:cxn ang="T14">
                  <a:pos x="T8" y="T9"/>
                </a:cxn>
              </a:cxnLst>
              <a:rect l="T15" t="T16" r="T17" b="T18"/>
              <a:pathLst>
                <a:path w="26" h="25">
                  <a:moveTo>
                    <a:pt x="18" y="24"/>
                  </a:moveTo>
                  <a:lnTo>
                    <a:pt x="0" y="8"/>
                  </a:lnTo>
                  <a:lnTo>
                    <a:pt x="8" y="0"/>
                  </a:lnTo>
                  <a:lnTo>
                    <a:pt x="25" y="15"/>
                  </a:lnTo>
                  <a:lnTo>
                    <a:pt x="18" y="2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08" name="Freeform 68"/>
            <p:cNvSpPr>
              <a:spLocks/>
            </p:cNvSpPr>
            <p:nvPr/>
          </p:nvSpPr>
          <p:spPr bwMode="auto">
            <a:xfrm>
              <a:off x="1456" y="2113"/>
              <a:ext cx="27" cy="26"/>
            </a:xfrm>
            <a:custGeom>
              <a:avLst/>
              <a:gdLst>
                <a:gd name="T0" fmla="*/ 18 w 27"/>
                <a:gd name="T1" fmla="*/ 25 h 26"/>
                <a:gd name="T2" fmla="*/ 0 w 27"/>
                <a:gd name="T3" fmla="*/ 8 h 26"/>
                <a:gd name="T4" fmla="*/ 9 w 27"/>
                <a:gd name="T5" fmla="*/ 0 h 26"/>
                <a:gd name="T6" fmla="*/ 26 w 27"/>
                <a:gd name="T7" fmla="*/ 17 h 26"/>
                <a:gd name="T8" fmla="*/ 18 w 27"/>
                <a:gd name="T9" fmla="*/ 25 h 26"/>
                <a:gd name="T10" fmla="*/ 0 60000 65536"/>
                <a:gd name="T11" fmla="*/ 0 60000 65536"/>
                <a:gd name="T12" fmla="*/ 0 60000 65536"/>
                <a:gd name="T13" fmla="*/ 0 60000 65536"/>
                <a:gd name="T14" fmla="*/ 0 60000 65536"/>
                <a:gd name="T15" fmla="*/ 0 w 27"/>
                <a:gd name="T16" fmla="*/ 0 h 26"/>
                <a:gd name="T17" fmla="*/ 27 w 27"/>
                <a:gd name="T18" fmla="*/ 26 h 26"/>
              </a:gdLst>
              <a:ahLst/>
              <a:cxnLst>
                <a:cxn ang="T10">
                  <a:pos x="T0" y="T1"/>
                </a:cxn>
                <a:cxn ang="T11">
                  <a:pos x="T2" y="T3"/>
                </a:cxn>
                <a:cxn ang="T12">
                  <a:pos x="T4" y="T5"/>
                </a:cxn>
                <a:cxn ang="T13">
                  <a:pos x="T6" y="T7"/>
                </a:cxn>
                <a:cxn ang="T14">
                  <a:pos x="T8" y="T9"/>
                </a:cxn>
              </a:cxnLst>
              <a:rect l="T15" t="T16" r="T17" b="T18"/>
              <a:pathLst>
                <a:path w="27" h="26">
                  <a:moveTo>
                    <a:pt x="18" y="25"/>
                  </a:moveTo>
                  <a:lnTo>
                    <a:pt x="0" y="8"/>
                  </a:lnTo>
                  <a:lnTo>
                    <a:pt x="9" y="0"/>
                  </a:lnTo>
                  <a:lnTo>
                    <a:pt x="26" y="17"/>
                  </a:lnTo>
                  <a:lnTo>
                    <a:pt x="18" y="25"/>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09" name="Freeform 69"/>
            <p:cNvSpPr>
              <a:spLocks/>
            </p:cNvSpPr>
            <p:nvPr/>
          </p:nvSpPr>
          <p:spPr bwMode="auto">
            <a:xfrm>
              <a:off x="1439" y="2094"/>
              <a:ext cx="27" cy="28"/>
            </a:xfrm>
            <a:custGeom>
              <a:avLst/>
              <a:gdLst>
                <a:gd name="T0" fmla="*/ 17 w 27"/>
                <a:gd name="T1" fmla="*/ 27 h 28"/>
                <a:gd name="T2" fmla="*/ 0 w 27"/>
                <a:gd name="T3" fmla="*/ 8 h 28"/>
                <a:gd name="T4" fmla="*/ 9 w 27"/>
                <a:gd name="T5" fmla="*/ 0 h 28"/>
                <a:gd name="T6" fmla="*/ 26 w 27"/>
                <a:gd name="T7" fmla="*/ 19 h 28"/>
                <a:gd name="T8" fmla="*/ 17 w 27"/>
                <a:gd name="T9" fmla="*/ 27 h 28"/>
                <a:gd name="T10" fmla="*/ 0 60000 65536"/>
                <a:gd name="T11" fmla="*/ 0 60000 65536"/>
                <a:gd name="T12" fmla="*/ 0 60000 65536"/>
                <a:gd name="T13" fmla="*/ 0 60000 65536"/>
                <a:gd name="T14" fmla="*/ 0 60000 65536"/>
                <a:gd name="T15" fmla="*/ 0 w 27"/>
                <a:gd name="T16" fmla="*/ 0 h 28"/>
                <a:gd name="T17" fmla="*/ 27 w 27"/>
                <a:gd name="T18" fmla="*/ 28 h 28"/>
              </a:gdLst>
              <a:ahLst/>
              <a:cxnLst>
                <a:cxn ang="T10">
                  <a:pos x="T0" y="T1"/>
                </a:cxn>
                <a:cxn ang="T11">
                  <a:pos x="T2" y="T3"/>
                </a:cxn>
                <a:cxn ang="T12">
                  <a:pos x="T4" y="T5"/>
                </a:cxn>
                <a:cxn ang="T13">
                  <a:pos x="T6" y="T7"/>
                </a:cxn>
                <a:cxn ang="T14">
                  <a:pos x="T8" y="T9"/>
                </a:cxn>
              </a:cxnLst>
              <a:rect l="T15" t="T16" r="T17" b="T18"/>
              <a:pathLst>
                <a:path w="27" h="28">
                  <a:moveTo>
                    <a:pt x="17" y="27"/>
                  </a:moveTo>
                  <a:lnTo>
                    <a:pt x="0" y="8"/>
                  </a:lnTo>
                  <a:lnTo>
                    <a:pt x="9" y="0"/>
                  </a:lnTo>
                  <a:lnTo>
                    <a:pt x="26" y="19"/>
                  </a:lnTo>
                  <a:lnTo>
                    <a:pt x="17" y="27"/>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10" name="Freeform 70"/>
            <p:cNvSpPr>
              <a:spLocks/>
            </p:cNvSpPr>
            <p:nvPr/>
          </p:nvSpPr>
          <p:spPr bwMode="auto">
            <a:xfrm>
              <a:off x="1423" y="2076"/>
              <a:ext cx="26" cy="27"/>
            </a:xfrm>
            <a:custGeom>
              <a:avLst/>
              <a:gdLst>
                <a:gd name="T0" fmla="*/ 16 w 26"/>
                <a:gd name="T1" fmla="*/ 26 h 27"/>
                <a:gd name="T2" fmla="*/ 0 w 26"/>
                <a:gd name="T3" fmla="*/ 7 h 27"/>
                <a:gd name="T4" fmla="*/ 8 w 26"/>
                <a:gd name="T5" fmla="*/ 0 h 27"/>
                <a:gd name="T6" fmla="*/ 25 w 26"/>
                <a:gd name="T7" fmla="*/ 18 h 27"/>
                <a:gd name="T8" fmla="*/ 16 w 26"/>
                <a:gd name="T9" fmla="*/ 26 h 27"/>
                <a:gd name="T10" fmla="*/ 0 60000 65536"/>
                <a:gd name="T11" fmla="*/ 0 60000 65536"/>
                <a:gd name="T12" fmla="*/ 0 60000 65536"/>
                <a:gd name="T13" fmla="*/ 0 60000 65536"/>
                <a:gd name="T14" fmla="*/ 0 60000 65536"/>
                <a:gd name="T15" fmla="*/ 0 w 26"/>
                <a:gd name="T16" fmla="*/ 0 h 27"/>
                <a:gd name="T17" fmla="*/ 26 w 26"/>
                <a:gd name="T18" fmla="*/ 27 h 27"/>
              </a:gdLst>
              <a:ahLst/>
              <a:cxnLst>
                <a:cxn ang="T10">
                  <a:pos x="T0" y="T1"/>
                </a:cxn>
                <a:cxn ang="T11">
                  <a:pos x="T2" y="T3"/>
                </a:cxn>
                <a:cxn ang="T12">
                  <a:pos x="T4" y="T5"/>
                </a:cxn>
                <a:cxn ang="T13">
                  <a:pos x="T6" y="T7"/>
                </a:cxn>
                <a:cxn ang="T14">
                  <a:pos x="T8" y="T9"/>
                </a:cxn>
              </a:cxnLst>
              <a:rect l="T15" t="T16" r="T17" b="T18"/>
              <a:pathLst>
                <a:path w="26" h="27">
                  <a:moveTo>
                    <a:pt x="16" y="26"/>
                  </a:moveTo>
                  <a:lnTo>
                    <a:pt x="0" y="7"/>
                  </a:lnTo>
                  <a:lnTo>
                    <a:pt x="8" y="0"/>
                  </a:lnTo>
                  <a:lnTo>
                    <a:pt x="25" y="18"/>
                  </a:lnTo>
                  <a:lnTo>
                    <a:pt x="16" y="2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11" name="Freeform 71"/>
            <p:cNvSpPr>
              <a:spLocks/>
            </p:cNvSpPr>
            <p:nvPr/>
          </p:nvSpPr>
          <p:spPr bwMode="auto">
            <a:xfrm>
              <a:off x="1407" y="2057"/>
              <a:ext cx="25" cy="27"/>
            </a:xfrm>
            <a:custGeom>
              <a:avLst/>
              <a:gdLst>
                <a:gd name="T0" fmla="*/ 16 w 25"/>
                <a:gd name="T1" fmla="*/ 26 h 27"/>
                <a:gd name="T2" fmla="*/ 0 w 25"/>
                <a:gd name="T3" fmla="*/ 6 h 27"/>
                <a:gd name="T4" fmla="*/ 10 w 25"/>
                <a:gd name="T5" fmla="*/ 0 h 27"/>
                <a:gd name="T6" fmla="*/ 24 w 25"/>
                <a:gd name="T7" fmla="*/ 19 h 27"/>
                <a:gd name="T8" fmla="*/ 16 w 25"/>
                <a:gd name="T9" fmla="*/ 26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16" y="26"/>
                  </a:moveTo>
                  <a:lnTo>
                    <a:pt x="0" y="6"/>
                  </a:lnTo>
                  <a:lnTo>
                    <a:pt x="10" y="0"/>
                  </a:lnTo>
                  <a:lnTo>
                    <a:pt x="24" y="19"/>
                  </a:lnTo>
                  <a:lnTo>
                    <a:pt x="16" y="2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12" name="Freeform 72"/>
            <p:cNvSpPr>
              <a:spLocks/>
            </p:cNvSpPr>
            <p:nvPr/>
          </p:nvSpPr>
          <p:spPr bwMode="auto">
            <a:xfrm>
              <a:off x="1393" y="2037"/>
              <a:ext cx="25" cy="27"/>
            </a:xfrm>
            <a:custGeom>
              <a:avLst/>
              <a:gdLst>
                <a:gd name="T0" fmla="*/ 14 w 25"/>
                <a:gd name="T1" fmla="*/ 26 h 27"/>
                <a:gd name="T2" fmla="*/ 0 w 25"/>
                <a:gd name="T3" fmla="*/ 6 h 27"/>
                <a:gd name="T4" fmla="*/ 9 w 25"/>
                <a:gd name="T5" fmla="*/ 0 h 27"/>
                <a:gd name="T6" fmla="*/ 24 w 25"/>
                <a:gd name="T7" fmla="*/ 20 h 27"/>
                <a:gd name="T8" fmla="*/ 14 w 25"/>
                <a:gd name="T9" fmla="*/ 26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14" y="26"/>
                  </a:moveTo>
                  <a:lnTo>
                    <a:pt x="0" y="6"/>
                  </a:lnTo>
                  <a:lnTo>
                    <a:pt x="9" y="0"/>
                  </a:lnTo>
                  <a:lnTo>
                    <a:pt x="24" y="20"/>
                  </a:lnTo>
                  <a:lnTo>
                    <a:pt x="14" y="2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13" name="Freeform 73"/>
            <p:cNvSpPr>
              <a:spLocks/>
            </p:cNvSpPr>
            <p:nvPr/>
          </p:nvSpPr>
          <p:spPr bwMode="auto">
            <a:xfrm>
              <a:off x="1379" y="2016"/>
              <a:ext cx="24" cy="28"/>
            </a:xfrm>
            <a:custGeom>
              <a:avLst/>
              <a:gdLst>
                <a:gd name="T0" fmla="*/ 14 w 24"/>
                <a:gd name="T1" fmla="*/ 27 h 28"/>
                <a:gd name="T2" fmla="*/ 0 w 24"/>
                <a:gd name="T3" fmla="*/ 6 h 28"/>
                <a:gd name="T4" fmla="*/ 10 w 24"/>
                <a:gd name="T5" fmla="*/ 0 h 28"/>
                <a:gd name="T6" fmla="*/ 23 w 24"/>
                <a:gd name="T7" fmla="*/ 21 h 28"/>
                <a:gd name="T8" fmla="*/ 14 w 24"/>
                <a:gd name="T9" fmla="*/ 27 h 28"/>
                <a:gd name="T10" fmla="*/ 0 60000 65536"/>
                <a:gd name="T11" fmla="*/ 0 60000 65536"/>
                <a:gd name="T12" fmla="*/ 0 60000 65536"/>
                <a:gd name="T13" fmla="*/ 0 60000 65536"/>
                <a:gd name="T14" fmla="*/ 0 60000 65536"/>
                <a:gd name="T15" fmla="*/ 0 w 24"/>
                <a:gd name="T16" fmla="*/ 0 h 28"/>
                <a:gd name="T17" fmla="*/ 24 w 24"/>
                <a:gd name="T18" fmla="*/ 28 h 28"/>
              </a:gdLst>
              <a:ahLst/>
              <a:cxnLst>
                <a:cxn ang="T10">
                  <a:pos x="T0" y="T1"/>
                </a:cxn>
                <a:cxn ang="T11">
                  <a:pos x="T2" y="T3"/>
                </a:cxn>
                <a:cxn ang="T12">
                  <a:pos x="T4" y="T5"/>
                </a:cxn>
                <a:cxn ang="T13">
                  <a:pos x="T6" y="T7"/>
                </a:cxn>
                <a:cxn ang="T14">
                  <a:pos x="T8" y="T9"/>
                </a:cxn>
              </a:cxnLst>
              <a:rect l="T15" t="T16" r="T17" b="T18"/>
              <a:pathLst>
                <a:path w="24" h="28">
                  <a:moveTo>
                    <a:pt x="14" y="27"/>
                  </a:moveTo>
                  <a:lnTo>
                    <a:pt x="0" y="6"/>
                  </a:lnTo>
                  <a:lnTo>
                    <a:pt x="10" y="0"/>
                  </a:lnTo>
                  <a:lnTo>
                    <a:pt x="23" y="21"/>
                  </a:lnTo>
                  <a:lnTo>
                    <a:pt x="14" y="27"/>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14" name="Freeform 74"/>
            <p:cNvSpPr>
              <a:spLocks/>
            </p:cNvSpPr>
            <p:nvPr/>
          </p:nvSpPr>
          <p:spPr bwMode="auto">
            <a:xfrm>
              <a:off x="1366" y="1995"/>
              <a:ext cx="24" cy="28"/>
            </a:xfrm>
            <a:custGeom>
              <a:avLst/>
              <a:gdLst>
                <a:gd name="T0" fmla="*/ 13 w 24"/>
                <a:gd name="T1" fmla="*/ 27 h 28"/>
                <a:gd name="T2" fmla="*/ 0 w 24"/>
                <a:gd name="T3" fmla="*/ 6 h 28"/>
                <a:gd name="T4" fmla="*/ 11 w 24"/>
                <a:gd name="T5" fmla="*/ 0 h 28"/>
                <a:gd name="T6" fmla="*/ 23 w 24"/>
                <a:gd name="T7" fmla="*/ 21 h 28"/>
                <a:gd name="T8" fmla="*/ 13 w 24"/>
                <a:gd name="T9" fmla="*/ 27 h 28"/>
                <a:gd name="T10" fmla="*/ 0 60000 65536"/>
                <a:gd name="T11" fmla="*/ 0 60000 65536"/>
                <a:gd name="T12" fmla="*/ 0 60000 65536"/>
                <a:gd name="T13" fmla="*/ 0 60000 65536"/>
                <a:gd name="T14" fmla="*/ 0 60000 65536"/>
                <a:gd name="T15" fmla="*/ 0 w 24"/>
                <a:gd name="T16" fmla="*/ 0 h 28"/>
                <a:gd name="T17" fmla="*/ 24 w 24"/>
                <a:gd name="T18" fmla="*/ 28 h 28"/>
              </a:gdLst>
              <a:ahLst/>
              <a:cxnLst>
                <a:cxn ang="T10">
                  <a:pos x="T0" y="T1"/>
                </a:cxn>
                <a:cxn ang="T11">
                  <a:pos x="T2" y="T3"/>
                </a:cxn>
                <a:cxn ang="T12">
                  <a:pos x="T4" y="T5"/>
                </a:cxn>
                <a:cxn ang="T13">
                  <a:pos x="T6" y="T7"/>
                </a:cxn>
                <a:cxn ang="T14">
                  <a:pos x="T8" y="T9"/>
                </a:cxn>
              </a:cxnLst>
              <a:rect l="T15" t="T16" r="T17" b="T18"/>
              <a:pathLst>
                <a:path w="24" h="28">
                  <a:moveTo>
                    <a:pt x="13" y="27"/>
                  </a:moveTo>
                  <a:lnTo>
                    <a:pt x="0" y="6"/>
                  </a:lnTo>
                  <a:lnTo>
                    <a:pt x="11" y="0"/>
                  </a:lnTo>
                  <a:lnTo>
                    <a:pt x="23" y="21"/>
                  </a:lnTo>
                  <a:lnTo>
                    <a:pt x="13" y="27"/>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15" name="Freeform 75"/>
            <p:cNvSpPr>
              <a:spLocks/>
            </p:cNvSpPr>
            <p:nvPr/>
          </p:nvSpPr>
          <p:spPr bwMode="auto">
            <a:xfrm>
              <a:off x="1355" y="1975"/>
              <a:ext cx="23" cy="27"/>
            </a:xfrm>
            <a:custGeom>
              <a:avLst/>
              <a:gdLst>
                <a:gd name="T0" fmla="*/ 11 w 23"/>
                <a:gd name="T1" fmla="*/ 26 h 27"/>
                <a:gd name="T2" fmla="*/ 0 w 23"/>
                <a:gd name="T3" fmla="*/ 5 h 27"/>
                <a:gd name="T4" fmla="*/ 11 w 23"/>
                <a:gd name="T5" fmla="*/ 0 h 27"/>
                <a:gd name="T6" fmla="*/ 22 w 23"/>
                <a:gd name="T7" fmla="*/ 20 h 27"/>
                <a:gd name="T8" fmla="*/ 11 w 23"/>
                <a:gd name="T9" fmla="*/ 26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11" y="26"/>
                  </a:moveTo>
                  <a:lnTo>
                    <a:pt x="0" y="5"/>
                  </a:lnTo>
                  <a:lnTo>
                    <a:pt x="11" y="0"/>
                  </a:lnTo>
                  <a:lnTo>
                    <a:pt x="22" y="20"/>
                  </a:lnTo>
                  <a:lnTo>
                    <a:pt x="11" y="2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16" name="Freeform 76"/>
            <p:cNvSpPr>
              <a:spLocks/>
            </p:cNvSpPr>
            <p:nvPr/>
          </p:nvSpPr>
          <p:spPr bwMode="auto">
            <a:xfrm>
              <a:off x="1346" y="1954"/>
              <a:ext cx="21" cy="27"/>
            </a:xfrm>
            <a:custGeom>
              <a:avLst/>
              <a:gdLst>
                <a:gd name="T0" fmla="*/ 9 w 21"/>
                <a:gd name="T1" fmla="*/ 26 h 27"/>
                <a:gd name="T2" fmla="*/ 0 w 21"/>
                <a:gd name="T3" fmla="*/ 4 h 27"/>
                <a:gd name="T4" fmla="*/ 10 w 21"/>
                <a:gd name="T5" fmla="*/ 0 h 27"/>
                <a:gd name="T6" fmla="*/ 20 w 21"/>
                <a:gd name="T7" fmla="*/ 21 h 27"/>
                <a:gd name="T8" fmla="*/ 9 w 21"/>
                <a:gd name="T9" fmla="*/ 26 h 27"/>
                <a:gd name="T10" fmla="*/ 0 60000 65536"/>
                <a:gd name="T11" fmla="*/ 0 60000 65536"/>
                <a:gd name="T12" fmla="*/ 0 60000 65536"/>
                <a:gd name="T13" fmla="*/ 0 60000 65536"/>
                <a:gd name="T14" fmla="*/ 0 60000 65536"/>
                <a:gd name="T15" fmla="*/ 0 w 21"/>
                <a:gd name="T16" fmla="*/ 0 h 27"/>
                <a:gd name="T17" fmla="*/ 21 w 21"/>
                <a:gd name="T18" fmla="*/ 27 h 27"/>
              </a:gdLst>
              <a:ahLst/>
              <a:cxnLst>
                <a:cxn ang="T10">
                  <a:pos x="T0" y="T1"/>
                </a:cxn>
                <a:cxn ang="T11">
                  <a:pos x="T2" y="T3"/>
                </a:cxn>
                <a:cxn ang="T12">
                  <a:pos x="T4" y="T5"/>
                </a:cxn>
                <a:cxn ang="T13">
                  <a:pos x="T6" y="T7"/>
                </a:cxn>
                <a:cxn ang="T14">
                  <a:pos x="T8" y="T9"/>
                </a:cxn>
              </a:cxnLst>
              <a:rect l="T15" t="T16" r="T17" b="T18"/>
              <a:pathLst>
                <a:path w="21" h="27">
                  <a:moveTo>
                    <a:pt x="9" y="26"/>
                  </a:moveTo>
                  <a:lnTo>
                    <a:pt x="0" y="4"/>
                  </a:lnTo>
                  <a:lnTo>
                    <a:pt x="10" y="0"/>
                  </a:lnTo>
                  <a:lnTo>
                    <a:pt x="20" y="21"/>
                  </a:lnTo>
                  <a:lnTo>
                    <a:pt x="9" y="2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17" name="Freeform 77"/>
            <p:cNvSpPr>
              <a:spLocks/>
            </p:cNvSpPr>
            <p:nvPr/>
          </p:nvSpPr>
          <p:spPr bwMode="auto">
            <a:xfrm>
              <a:off x="1337" y="1933"/>
              <a:ext cx="20" cy="26"/>
            </a:xfrm>
            <a:custGeom>
              <a:avLst/>
              <a:gdLst>
                <a:gd name="T0" fmla="*/ 9 w 20"/>
                <a:gd name="T1" fmla="*/ 25 h 26"/>
                <a:gd name="T2" fmla="*/ 0 w 20"/>
                <a:gd name="T3" fmla="*/ 4 h 26"/>
                <a:gd name="T4" fmla="*/ 10 w 20"/>
                <a:gd name="T5" fmla="*/ 0 h 26"/>
                <a:gd name="T6" fmla="*/ 19 w 20"/>
                <a:gd name="T7" fmla="*/ 21 h 26"/>
                <a:gd name="T8" fmla="*/ 9 w 20"/>
                <a:gd name="T9" fmla="*/ 25 h 26"/>
                <a:gd name="T10" fmla="*/ 0 60000 65536"/>
                <a:gd name="T11" fmla="*/ 0 60000 65536"/>
                <a:gd name="T12" fmla="*/ 0 60000 65536"/>
                <a:gd name="T13" fmla="*/ 0 60000 65536"/>
                <a:gd name="T14" fmla="*/ 0 60000 65536"/>
                <a:gd name="T15" fmla="*/ 0 w 20"/>
                <a:gd name="T16" fmla="*/ 0 h 26"/>
                <a:gd name="T17" fmla="*/ 20 w 20"/>
                <a:gd name="T18" fmla="*/ 26 h 26"/>
              </a:gdLst>
              <a:ahLst/>
              <a:cxnLst>
                <a:cxn ang="T10">
                  <a:pos x="T0" y="T1"/>
                </a:cxn>
                <a:cxn ang="T11">
                  <a:pos x="T2" y="T3"/>
                </a:cxn>
                <a:cxn ang="T12">
                  <a:pos x="T4" y="T5"/>
                </a:cxn>
                <a:cxn ang="T13">
                  <a:pos x="T6" y="T7"/>
                </a:cxn>
                <a:cxn ang="T14">
                  <a:pos x="T8" y="T9"/>
                </a:cxn>
              </a:cxnLst>
              <a:rect l="T15" t="T16" r="T17" b="T18"/>
              <a:pathLst>
                <a:path w="20" h="26">
                  <a:moveTo>
                    <a:pt x="9" y="25"/>
                  </a:moveTo>
                  <a:lnTo>
                    <a:pt x="0" y="4"/>
                  </a:lnTo>
                  <a:lnTo>
                    <a:pt x="10" y="0"/>
                  </a:lnTo>
                  <a:lnTo>
                    <a:pt x="19" y="21"/>
                  </a:lnTo>
                  <a:lnTo>
                    <a:pt x="9" y="25"/>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18" name="Freeform 78"/>
            <p:cNvSpPr>
              <a:spLocks/>
            </p:cNvSpPr>
            <p:nvPr/>
          </p:nvSpPr>
          <p:spPr bwMode="auto">
            <a:xfrm>
              <a:off x="1330" y="1912"/>
              <a:ext cx="18" cy="26"/>
            </a:xfrm>
            <a:custGeom>
              <a:avLst/>
              <a:gdLst>
                <a:gd name="T0" fmla="*/ 7 w 18"/>
                <a:gd name="T1" fmla="*/ 25 h 26"/>
                <a:gd name="T2" fmla="*/ 0 w 18"/>
                <a:gd name="T3" fmla="*/ 3 h 26"/>
                <a:gd name="T4" fmla="*/ 10 w 18"/>
                <a:gd name="T5" fmla="*/ 0 h 26"/>
                <a:gd name="T6" fmla="*/ 17 w 18"/>
                <a:gd name="T7" fmla="*/ 21 h 26"/>
                <a:gd name="T8" fmla="*/ 7 w 18"/>
                <a:gd name="T9" fmla="*/ 25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7" y="25"/>
                  </a:moveTo>
                  <a:lnTo>
                    <a:pt x="0" y="3"/>
                  </a:lnTo>
                  <a:lnTo>
                    <a:pt x="10" y="0"/>
                  </a:lnTo>
                  <a:lnTo>
                    <a:pt x="17" y="21"/>
                  </a:lnTo>
                  <a:lnTo>
                    <a:pt x="7" y="25"/>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19" name="Freeform 79"/>
            <p:cNvSpPr>
              <a:spLocks/>
            </p:cNvSpPr>
            <p:nvPr/>
          </p:nvSpPr>
          <p:spPr bwMode="auto">
            <a:xfrm>
              <a:off x="1323" y="1891"/>
              <a:ext cx="18" cy="25"/>
            </a:xfrm>
            <a:custGeom>
              <a:avLst/>
              <a:gdLst>
                <a:gd name="T0" fmla="*/ 7 w 18"/>
                <a:gd name="T1" fmla="*/ 24 h 25"/>
                <a:gd name="T2" fmla="*/ 0 w 18"/>
                <a:gd name="T3" fmla="*/ 3 h 25"/>
                <a:gd name="T4" fmla="*/ 11 w 18"/>
                <a:gd name="T5" fmla="*/ 0 h 25"/>
                <a:gd name="T6" fmla="*/ 17 w 18"/>
                <a:gd name="T7" fmla="*/ 21 h 25"/>
                <a:gd name="T8" fmla="*/ 7 w 18"/>
                <a:gd name="T9" fmla="*/ 24 h 25"/>
                <a:gd name="T10" fmla="*/ 0 60000 65536"/>
                <a:gd name="T11" fmla="*/ 0 60000 65536"/>
                <a:gd name="T12" fmla="*/ 0 60000 65536"/>
                <a:gd name="T13" fmla="*/ 0 60000 65536"/>
                <a:gd name="T14" fmla="*/ 0 60000 65536"/>
                <a:gd name="T15" fmla="*/ 0 w 18"/>
                <a:gd name="T16" fmla="*/ 0 h 25"/>
                <a:gd name="T17" fmla="*/ 18 w 18"/>
                <a:gd name="T18" fmla="*/ 25 h 25"/>
              </a:gdLst>
              <a:ahLst/>
              <a:cxnLst>
                <a:cxn ang="T10">
                  <a:pos x="T0" y="T1"/>
                </a:cxn>
                <a:cxn ang="T11">
                  <a:pos x="T2" y="T3"/>
                </a:cxn>
                <a:cxn ang="T12">
                  <a:pos x="T4" y="T5"/>
                </a:cxn>
                <a:cxn ang="T13">
                  <a:pos x="T6" y="T7"/>
                </a:cxn>
                <a:cxn ang="T14">
                  <a:pos x="T8" y="T9"/>
                </a:cxn>
              </a:cxnLst>
              <a:rect l="T15" t="T16" r="T17" b="T18"/>
              <a:pathLst>
                <a:path w="18" h="25">
                  <a:moveTo>
                    <a:pt x="7" y="24"/>
                  </a:moveTo>
                  <a:lnTo>
                    <a:pt x="0" y="3"/>
                  </a:lnTo>
                  <a:lnTo>
                    <a:pt x="11" y="0"/>
                  </a:lnTo>
                  <a:lnTo>
                    <a:pt x="17" y="21"/>
                  </a:lnTo>
                  <a:lnTo>
                    <a:pt x="7" y="2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20" name="Freeform 80"/>
            <p:cNvSpPr>
              <a:spLocks/>
            </p:cNvSpPr>
            <p:nvPr/>
          </p:nvSpPr>
          <p:spPr bwMode="auto">
            <a:xfrm>
              <a:off x="1318" y="1869"/>
              <a:ext cx="17" cy="26"/>
            </a:xfrm>
            <a:custGeom>
              <a:avLst/>
              <a:gdLst>
                <a:gd name="T0" fmla="*/ 5 w 17"/>
                <a:gd name="T1" fmla="*/ 25 h 26"/>
                <a:gd name="T2" fmla="*/ 0 w 17"/>
                <a:gd name="T3" fmla="*/ 3 h 26"/>
                <a:gd name="T4" fmla="*/ 11 w 17"/>
                <a:gd name="T5" fmla="*/ 0 h 26"/>
                <a:gd name="T6" fmla="*/ 16 w 17"/>
                <a:gd name="T7" fmla="*/ 22 h 26"/>
                <a:gd name="T8" fmla="*/ 5 w 17"/>
                <a:gd name="T9" fmla="*/ 25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5" y="25"/>
                  </a:moveTo>
                  <a:lnTo>
                    <a:pt x="0" y="3"/>
                  </a:lnTo>
                  <a:lnTo>
                    <a:pt x="11" y="0"/>
                  </a:lnTo>
                  <a:lnTo>
                    <a:pt x="16" y="22"/>
                  </a:lnTo>
                  <a:lnTo>
                    <a:pt x="5" y="25"/>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21" name="Freeform 81"/>
            <p:cNvSpPr>
              <a:spLocks/>
            </p:cNvSpPr>
            <p:nvPr/>
          </p:nvSpPr>
          <p:spPr bwMode="auto">
            <a:xfrm>
              <a:off x="1314" y="1848"/>
              <a:ext cx="17" cy="25"/>
            </a:xfrm>
            <a:custGeom>
              <a:avLst/>
              <a:gdLst>
                <a:gd name="T0" fmla="*/ 4 w 17"/>
                <a:gd name="T1" fmla="*/ 24 h 25"/>
                <a:gd name="T2" fmla="*/ 0 w 17"/>
                <a:gd name="T3" fmla="*/ 2 h 25"/>
                <a:gd name="T4" fmla="*/ 11 w 17"/>
                <a:gd name="T5" fmla="*/ 0 h 25"/>
                <a:gd name="T6" fmla="*/ 16 w 17"/>
                <a:gd name="T7" fmla="*/ 21 h 25"/>
                <a:gd name="T8" fmla="*/ 4 w 17"/>
                <a:gd name="T9" fmla="*/ 24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4" y="24"/>
                  </a:moveTo>
                  <a:lnTo>
                    <a:pt x="0" y="2"/>
                  </a:lnTo>
                  <a:lnTo>
                    <a:pt x="11" y="0"/>
                  </a:lnTo>
                  <a:lnTo>
                    <a:pt x="16" y="21"/>
                  </a:lnTo>
                  <a:lnTo>
                    <a:pt x="4" y="2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22" name="Freeform 82"/>
            <p:cNvSpPr>
              <a:spLocks/>
            </p:cNvSpPr>
            <p:nvPr/>
          </p:nvSpPr>
          <p:spPr bwMode="auto">
            <a:xfrm>
              <a:off x="1310" y="1826"/>
              <a:ext cx="17" cy="25"/>
            </a:xfrm>
            <a:custGeom>
              <a:avLst/>
              <a:gdLst>
                <a:gd name="T0" fmla="*/ 4 w 17"/>
                <a:gd name="T1" fmla="*/ 24 h 25"/>
                <a:gd name="T2" fmla="*/ 0 w 17"/>
                <a:gd name="T3" fmla="*/ 1 h 25"/>
                <a:gd name="T4" fmla="*/ 12 w 17"/>
                <a:gd name="T5" fmla="*/ 0 h 25"/>
                <a:gd name="T6" fmla="*/ 16 w 17"/>
                <a:gd name="T7" fmla="*/ 22 h 25"/>
                <a:gd name="T8" fmla="*/ 4 w 17"/>
                <a:gd name="T9" fmla="*/ 24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4" y="24"/>
                  </a:moveTo>
                  <a:lnTo>
                    <a:pt x="0" y="1"/>
                  </a:lnTo>
                  <a:lnTo>
                    <a:pt x="12" y="0"/>
                  </a:lnTo>
                  <a:lnTo>
                    <a:pt x="16" y="22"/>
                  </a:lnTo>
                  <a:lnTo>
                    <a:pt x="4" y="2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23" name="Freeform 83"/>
            <p:cNvSpPr>
              <a:spLocks/>
            </p:cNvSpPr>
            <p:nvPr/>
          </p:nvSpPr>
          <p:spPr bwMode="auto">
            <a:xfrm>
              <a:off x="1309" y="1804"/>
              <a:ext cx="17" cy="24"/>
            </a:xfrm>
            <a:custGeom>
              <a:avLst/>
              <a:gdLst>
                <a:gd name="T0" fmla="*/ 1 w 17"/>
                <a:gd name="T1" fmla="*/ 23 h 24"/>
                <a:gd name="T2" fmla="*/ 0 w 17"/>
                <a:gd name="T3" fmla="*/ 1 h 24"/>
                <a:gd name="T4" fmla="*/ 13 w 17"/>
                <a:gd name="T5" fmla="*/ 0 h 24"/>
                <a:gd name="T6" fmla="*/ 16 w 17"/>
                <a:gd name="T7" fmla="*/ 22 h 24"/>
                <a:gd name="T8" fmla="*/ 1 w 17"/>
                <a:gd name="T9" fmla="*/ 23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1" y="23"/>
                  </a:moveTo>
                  <a:lnTo>
                    <a:pt x="0" y="1"/>
                  </a:lnTo>
                  <a:lnTo>
                    <a:pt x="13" y="0"/>
                  </a:lnTo>
                  <a:lnTo>
                    <a:pt x="16" y="22"/>
                  </a:lnTo>
                  <a:lnTo>
                    <a:pt x="1" y="2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24" name="Freeform 84"/>
            <p:cNvSpPr>
              <a:spLocks/>
            </p:cNvSpPr>
            <p:nvPr/>
          </p:nvSpPr>
          <p:spPr bwMode="auto">
            <a:xfrm>
              <a:off x="1307" y="1781"/>
              <a:ext cx="17" cy="25"/>
            </a:xfrm>
            <a:custGeom>
              <a:avLst/>
              <a:gdLst>
                <a:gd name="T0" fmla="*/ 2 w 17"/>
                <a:gd name="T1" fmla="*/ 24 h 25"/>
                <a:gd name="T2" fmla="*/ 0 w 17"/>
                <a:gd name="T3" fmla="*/ 0 h 25"/>
                <a:gd name="T4" fmla="*/ 13 w 17"/>
                <a:gd name="T5" fmla="*/ 0 h 25"/>
                <a:gd name="T6" fmla="*/ 16 w 17"/>
                <a:gd name="T7" fmla="*/ 23 h 25"/>
                <a:gd name="T8" fmla="*/ 2 w 17"/>
                <a:gd name="T9" fmla="*/ 24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2" y="24"/>
                  </a:moveTo>
                  <a:lnTo>
                    <a:pt x="0" y="0"/>
                  </a:lnTo>
                  <a:lnTo>
                    <a:pt x="13" y="0"/>
                  </a:lnTo>
                  <a:lnTo>
                    <a:pt x="16" y="23"/>
                  </a:lnTo>
                  <a:lnTo>
                    <a:pt x="2" y="2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25" name="Freeform 85"/>
            <p:cNvSpPr>
              <a:spLocks/>
            </p:cNvSpPr>
            <p:nvPr/>
          </p:nvSpPr>
          <p:spPr bwMode="auto">
            <a:xfrm>
              <a:off x="1306" y="1758"/>
              <a:ext cx="17" cy="24"/>
            </a:xfrm>
            <a:custGeom>
              <a:avLst/>
              <a:gdLst>
                <a:gd name="T0" fmla="*/ 1 w 17"/>
                <a:gd name="T1" fmla="*/ 23 h 24"/>
                <a:gd name="T2" fmla="*/ 0 w 17"/>
                <a:gd name="T3" fmla="*/ 0 h 24"/>
                <a:gd name="T4" fmla="*/ 16 w 17"/>
                <a:gd name="T5" fmla="*/ 0 h 24"/>
                <a:gd name="T6" fmla="*/ 16 w 17"/>
                <a:gd name="T7" fmla="*/ 23 h 24"/>
                <a:gd name="T8" fmla="*/ 1 w 17"/>
                <a:gd name="T9" fmla="*/ 23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1" y="23"/>
                  </a:moveTo>
                  <a:lnTo>
                    <a:pt x="0" y="0"/>
                  </a:lnTo>
                  <a:lnTo>
                    <a:pt x="16" y="0"/>
                  </a:lnTo>
                  <a:lnTo>
                    <a:pt x="16" y="23"/>
                  </a:lnTo>
                  <a:lnTo>
                    <a:pt x="1" y="2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26" name="Freeform 86"/>
            <p:cNvSpPr>
              <a:spLocks/>
            </p:cNvSpPr>
            <p:nvPr/>
          </p:nvSpPr>
          <p:spPr bwMode="auto">
            <a:xfrm>
              <a:off x="1306" y="1734"/>
              <a:ext cx="17" cy="25"/>
            </a:xfrm>
            <a:custGeom>
              <a:avLst/>
              <a:gdLst>
                <a:gd name="T0" fmla="*/ 0 w 17"/>
                <a:gd name="T1" fmla="*/ 24 h 25"/>
                <a:gd name="T2" fmla="*/ 1 w 17"/>
                <a:gd name="T3" fmla="*/ 0 h 25"/>
                <a:gd name="T4" fmla="*/ 16 w 17"/>
                <a:gd name="T5" fmla="*/ 1 h 25"/>
                <a:gd name="T6" fmla="*/ 16 w 17"/>
                <a:gd name="T7" fmla="*/ 24 h 25"/>
                <a:gd name="T8" fmla="*/ 0 w 17"/>
                <a:gd name="T9" fmla="*/ 24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24"/>
                  </a:moveTo>
                  <a:lnTo>
                    <a:pt x="1" y="0"/>
                  </a:lnTo>
                  <a:lnTo>
                    <a:pt x="16" y="1"/>
                  </a:lnTo>
                  <a:lnTo>
                    <a:pt x="16" y="24"/>
                  </a:lnTo>
                  <a:lnTo>
                    <a:pt x="0" y="2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27" name="Freeform 87"/>
            <p:cNvSpPr>
              <a:spLocks/>
            </p:cNvSpPr>
            <p:nvPr/>
          </p:nvSpPr>
          <p:spPr bwMode="auto">
            <a:xfrm>
              <a:off x="1307" y="1710"/>
              <a:ext cx="17" cy="26"/>
            </a:xfrm>
            <a:custGeom>
              <a:avLst/>
              <a:gdLst>
                <a:gd name="T0" fmla="*/ 0 w 17"/>
                <a:gd name="T1" fmla="*/ 24 h 26"/>
                <a:gd name="T2" fmla="*/ 2 w 17"/>
                <a:gd name="T3" fmla="*/ 0 h 26"/>
                <a:gd name="T4" fmla="*/ 16 w 17"/>
                <a:gd name="T5" fmla="*/ 1 h 26"/>
                <a:gd name="T6" fmla="*/ 13 w 17"/>
                <a:gd name="T7" fmla="*/ 25 h 26"/>
                <a:gd name="T8" fmla="*/ 0 w 17"/>
                <a:gd name="T9" fmla="*/ 24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4"/>
                  </a:moveTo>
                  <a:lnTo>
                    <a:pt x="2" y="0"/>
                  </a:lnTo>
                  <a:lnTo>
                    <a:pt x="16" y="1"/>
                  </a:lnTo>
                  <a:lnTo>
                    <a:pt x="13" y="25"/>
                  </a:lnTo>
                  <a:lnTo>
                    <a:pt x="0" y="2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28" name="Freeform 88"/>
            <p:cNvSpPr>
              <a:spLocks/>
            </p:cNvSpPr>
            <p:nvPr/>
          </p:nvSpPr>
          <p:spPr bwMode="auto">
            <a:xfrm>
              <a:off x="1309" y="1686"/>
              <a:ext cx="17" cy="26"/>
            </a:xfrm>
            <a:custGeom>
              <a:avLst/>
              <a:gdLst>
                <a:gd name="T0" fmla="*/ 0 w 17"/>
                <a:gd name="T1" fmla="*/ 24 h 26"/>
                <a:gd name="T2" fmla="*/ 1 w 17"/>
                <a:gd name="T3" fmla="*/ 0 h 26"/>
                <a:gd name="T4" fmla="*/ 16 w 17"/>
                <a:gd name="T5" fmla="*/ 2 h 26"/>
                <a:gd name="T6" fmla="*/ 13 w 17"/>
                <a:gd name="T7" fmla="*/ 25 h 26"/>
                <a:gd name="T8" fmla="*/ 0 w 17"/>
                <a:gd name="T9" fmla="*/ 24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4"/>
                  </a:moveTo>
                  <a:lnTo>
                    <a:pt x="1" y="0"/>
                  </a:lnTo>
                  <a:lnTo>
                    <a:pt x="16" y="2"/>
                  </a:lnTo>
                  <a:lnTo>
                    <a:pt x="13" y="25"/>
                  </a:lnTo>
                  <a:lnTo>
                    <a:pt x="0" y="2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29" name="Freeform 89"/>
            <p:cNvSpPr>
              <a:spLocks/>
            </p:cNvSpPr>
            <p:nvPr/>
          </p:nvSpPr>
          <p:spPr bwMode="auto">
            <a:xfrm>
              <a:off x="1310" y="1662"/>
              <a:ext cx="17" cy="27"/>
            </a:xfrm>
            <a:custGeom>
              <a:avLst/>
              <a:gdLst>
                <a:gd name="T0" fmla="*/ 0 w 17"/>
                <a:gd name="T1" fmla="*/ 24 h 27"/>
                <a:gd name="T2" fmla="*/ 4 w 17"/>
                <a:gd name="T3" fmla="*/ 0 h 27"/>
                <a:gd name="T4" fmla="*/ 16 w 17"/>
                <a:gd name="T5" fmla="*/ 2 h 27"/>
                <a:gd name="T6" fmla="*/ 12 w 17"/>
                <a:gd name="T7" fmla="*/ 26 h 27"/>
                <a:gd name="T8" fmla="*/ 0 w 17"/>
                <a:gd name="T9" fmla="*/ 24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0" y="24"/>
                  </a:moveTo>
                  <a:lnTo>
                    <a:pt x="4" y="0"/>
                  </a:lnTo>
                  <a:lnTo>
                    <a:pt x="16" y="2"/>
                  </a:lnTo>
                  <a:lnTo>
                    <a:pt x="12" y="26"/>
                  </a:lnTo>
                  <a:lnTo>
                    <a:pt x="0" y="2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30" name="Freeform 90"/>
            <p:cNvSpPr>
              <a:spLocks/>
            </p:cNvSpPr>
            <p:nvPr/>
          </p:nvSpPr>
          <p:spPr bwMode="auto">
            <a:xfrm>
              <a:off x="1314" y="1639"/>
              <a:ext cx="17" cy="26"/>
            </a:xfrm>
            <a:custGeom>
              <a:avLst/>
              <a:gdLst>
                <a:gd name="T0" fmla="*/ 0 w 17"/>
                <a:gd name="T1" fmla="*/ 23 h 26"/>
                <a:gd name="T2" fmla="*/ 4 w 17"/>
                <a:gd name="T3" fmla="*/ 0 h 26"/>
                <a:gd name="T4" fmla="*/ 16 w 17"/>
                <a:gd name="T5" fmla="*/ 1 h 26"/>
                <a:gd name="T6" fmla="*/ 12 w 17"/>
                <a:gd name="T7" fmla="*/ 25 h 26"/>
                <a:gd name="T8" fmla="*/ 0 w 17"/>
                <a:gd name="T9" fmla="*/ 23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3"/>
                  </a:moveTo>
                  <a:lnTo>
                    <a:pt x="4" y="0"/>
                  </a:lnTo>
                  <a:lnTo>
                    <a:pt x="16" y="1"/>
                  </a:lnTo>
                  <a:lnTo>
                    <a:pt x="12" y="25"/>
                  </a:lnTo>
                  <a:lnTo>
                    <a:pt x="0" y="2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31" name="Freeform 91"/>
            <p:cNvSpPr>
              <a:spLocks/>
            </p:cNvSpPr>
            <p:nvPr/>
          </p:nvSpPr>
          <p:spPr bwMode="auto">
            <a:xfrm>
              <a:off x="1318" y="1615"/>
              <a:ext cx="17" cy="26"/>
            </a:xfrm>
            <a:custGeom>
              <a:avLst/>
              <a:gdLst>
                <a:gd name="T0" fmla="*/ 0 w 17"/>
                <a:gd name="T1" fmla="*/ 24 h 26"/>
                <a:gd name="T2" fmla="*/ 5 w 17"/>
                <a:gd name="T3" fmla="*/ 0 h 26"/>
                <a:gd name="T4" fmla="*/ 16 w 17"/>
                <a:gd name="T5" fmla="*/ 2 h 26"/>
                <a:gd name="T6" fmla="*/ 12 w 17"/>
                <a:gd name="T7" fmla="*/ 25 h 26"/>
                <a:gd name="T8" fmla="*/ 0 w 17"/>
                <a:gd name="T9" fmla="*/ 24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4"/>
                  </a:moveTo>
                  <a:lnTo>
                    <a:pt x="5" y="0"/>
                  </a:lnTo>
                  <a:lnTo>
                    <a:pt x="16" y="2"/>
                  </a:lnTo>
                  <a:lnTo>
                    <a:pt x="12" y="25"/>
                  </a:lnTo>
                  <a:lnTo>
                    <a:pt x="0" y="2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32" name="Freeform 92"/>
            <p:cNvSpPr>
              <a:spLocks/>
            </p:cNvSpPr>
            <p:nvPr/>
          </p:nvSpPr>
          <p:spPr bwMode="auto">
            <a:xfrm>
              <a:off x="1323" y="1592"/>
              <a:ext cx="18" cy="26"/>
            </a:xfrm>
            <a:custGeom>
              <a:avLst/>
              <a:gdLst>
                <a:gd name="T0" fmla="*/ 0 w 18"/>
                <a:gd name="T1" fmla="*/ 23 h 26"/>
                <a:gd name="T2" fmla="*/ 6 w 18"/>
                <a:gd name="T3" fmla="*/ 0 h 26"/>
                <a:gd name="T4" fmla="*/ 17 w 18"/>
                <a:gd name="T5" fmla="*/ 3 h 26"/>
                <a:gd name="T6" fmla="*/ 11 w 18"/>
                <a:gd name="T7" fmla="*/ 25 h 26"/>
                <a:gd name="T8" fmla="*/ 0 w 18"/>
                <a:gd name="T9" fmla="*/ 23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0" y="23"/>
                  </a:moveTo>
                  <a:lnTo>
                    <a:pt x="6" y="0"/>
                  </a:lnTo>
                  <a:lnTo>
                    <a:pt x="17" y="3"/>
                  </a:lnTo>
                  <a:lnTo>
                    <a:pt x="11" y="25"/>
                  </a:lnTo>
                  <a:lnTo>
                    <a:pt x="0" y="2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33" name="Freeform 93"/>
            <p:cNvSpPr>
              <a:spLocks/>
            </p:cNvSpPr>
            <p:nvPr/>
          </p:nvSpPr>
          <p:spPr bwMode="auto">
            <a:xfrm>
              <a:off x="1329" y="1569"/>
              <a:ext cx="18" cy="27"/>
            </a:xfrm>
            <a:custGeom>
              <a:avLst/>
              <a:gdLst>
                <a:gd name="T0" fmla="*/ 0 w 18"/>
                <a:gd name="T1" fmla="*/ 23 h 27"/>
                <a:gd name="T2" fmla="*/ 7 w 18"/>
                <a:gd name="T3" fmla="*/ 0 h 27"/>
                <a:gd name="T4" fmla="*/ 17 w 18"/>
                <a:gd name="T5" fmla="*/ 3 h 27"/>
                <a:gd name="T6" fmla="*/ 11 w 18"/>
                <a:gd name="T7" fmla="*/ 26 h 27"/>
                <a:gd name="T8" fmla="*/ 0 w 18"/>
                <a:gd name="T9" fmla="*/ 23 h 27"/>
                <a:gd name="T10" fmla="*/ 0 60000 65536"/>
                <a:gd name="T11" fmla="*/ 0 60000 65536"/>
                <a:gd name="T12" fmla="*/ 0 60000 65536"/>
                <a:gd name="T13" fmla="*/ 0 60000 65536"/>
                <a:gd name="T14" fmla="*/ 0 60000 65536"/>
                <a:gd name="T15" fmla="*/ 0 w 18"/>
                <a:gd name="T16" fmla="*/ 0 h 27"/>
                <a:gd name="T17" fmla="*/ 18 w 18"/>
                <a:gd name="T18" fmla="*/ 27 h 27"/>
              </a:gdLst>
              <a:ahLst/>
              <a:cxnLst>
                <a:cxn ang="T10">
                  <a:pos x="T0" y="T1"/>
                </a:cxn>
                <a:cxn ang="T11">
                  <a:pos x="T2" y="T3"/>
                </a:cxn>
                <a:cxn ang="T12">
                  <a:pos x="T4" y="T5"/>
                </a:cxn>
                <a:cxn ang="T13">
                  <a:pos x="T6" y="T7"/>
                </a:cxn>
                <a:cxn ang="T14">
                  <a:pos x="T8" y="T9"/>
                </a:cxn>
              </a:cxnLst>
              <a:rect l="T15" t="T16" r="T17" b="T18"/>
              <a:pathLst>
                <a:path w="18" h="27">
                  <a:moveTo>
                    <a:pt x="0" y="23"/>
                  </a:moveTo>
                  <a:lnTo>
                    <a:pt x="7" y="0"/>
                  </a:lnTo>
                  <a:lnTo>
                    <a:pt x="17" y="3"/>
                  </a:lnTo>
                  <a:lnTo>
                    <a:pt x="11" y="26"/>
                  </a:lnTo>
                  <a:lnTo>
                    <a:pt x="0" y="2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34" name="Freeform 94"/>
            <p:cNvSpPr>
              <a:spLocks/>
            </p:cNvSpPr>
            <p:nvPr/>
          </p:nvSpPr>
          <p:spPr bwMode="auto">
            <a:xfrm>
              <a:off x="1336" y="1546"/>
              <a:ext cx="19" cy="27"/>
            </a:xfrm>
            <a:custGeom>
              <a:avLst/>
              <a:gdLst>
                <a:gd name="T0" fmla="*/ 0 w 19"/>
                <a:gd name="T1" fmla="*/ 23 h 27"/>
                <a:gd name="T2" fmla="*/ 7 w 19"/>
                <a:gd name="T3" fmla="*/ 0 h 27"/>
                <a:gd name="T4" fmla="*/ 18 w 19"/>
                <a:gd name="T5" fmla="*/ 5 h 27"/>
                <a:gd name="T6" fmla="*/ 10 w 19"/>
                <a:gd name="T7" fmla="*/ 26 h 27"/>
                <a:gd name="T8" fmla="*/ 0 w 19"/>
                <a:gd name="T9" fmla="*/ 23 h 27"/>
                <a:gd name="T10" fmla="*/ 0 60000 65536"/>
                <a:gd name="T11" fmla="*/ 0 60000 65536"/>
                <a:gd name="T12" fmla="*/ 0 60000 65536"/>
                <a:gd name="T13" fmla="*/ 0 60000 65536"/>
                <a:gd name="T14" fmla="*/ 0 60000 65536"/>
                <a:gd name="T15" fmla="*/ 0 w 19"/>
                <a:gd name="T16" fmla="*/ 0 h 27"/>
                <a:gd name="T17" fmla="*/ 19 w 19"/>
                <a:gd name="T18" fmla="*/ 27 h 27"/>
              </a:gdLst>
              <a:ahLst/>
              <a:cxnLst>
                <a:cxn ang="T10">
                  <a:pos x="T0" y="T1"/>
                </a:cxn>
                <a:cxn ang="T11">
                  <a:pos x="T2" y="T3"/>
                </a:cxn>
                <a:cxn ang="T12">
                  <a:pos x="T4" y="T5"/>
                </a:cxn>
                <a:cxn ang="T13">
                  <a:pos x="T6" y="T7"/>
                </a:cxn>
                <a:cxn ang="T14">
                  <a:pos x="T8" y="T9"/>
                </a:cxn>
              </a:cxnLst>
              <a:rect l="T15" t="T16" r="T17" b="T18"/>
              <a:pathLst>
                <a:path w="19" h="27">
                  <a:moveTo>
                    <a:pt x="0" y="23"/>
                  </a:moveTo>
                  <a:lnTo>
                    <a:pt x="7" y="0"/>
                  </a:lnTo>
                  <a:lnTo>
                    <a:pt x="18" y="5"/>
                  </a:lnTo>
                  <a:lnTo>
                    <a:pt x="10" y="26"/>
                  </a:lnTo>
                  <a:lnTo>
                    <a:pt x="0" y="2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35" name="Freeform 95"/>
            <p:cNvSpPr>
              <a:spLocks/>
            </p:cNvSpPr>
            <p:nvPr/>
          </p:nvSpPr>
          <p:spPr bwMode="auto">
            <a:xfrm>
              <a:off x="1343" y="1525"/>
              <a:ext cx="20" cy="27"/>
            </a:xfrm>
            <a:custGeom>
              <a:avLst/>
              <a:gdLst>
                <a:gd name="T0" fmla="*/ 0 w 20"/>
                <a:gd name="T1" fmla="*/ 21 h 27"/>
                <a:gd name="T2" fmla="*/ 9 w 20"/>
                <a:gd name="T3" fmla="*/ 0 h 27"/>
                <a:gd name="T4" fmla="*/ 19 w 20"/>
                <a:gd name="T5" fmla="*/ 4 h 27"/>
                <a:gd name="T6" fmla="*/ 11 w 20"/>
                <a:gd name="T7" fmla="*/ 26 h 27"/>
                <a:gd name="T8" fmla="*/ 0 w 20"/>
                <a:gd name="T9" fmla="*/ 21 h 27"/>
                <a:gd name="T10" fmla="*/ 0 60000 65536"/>
                <a:gd name="T11" fmla="*/ 0 60000 65536"/>
                <a:gd name="T12" fmla="*/ 0 60000 65536"/>
                <a:gd name="T13" fmla="*/ 0 60000 65536"/>
                <a:gd name="T14" fmla="*/ 0 60000 65536"/>
                <a:gd name="T15" fmla="*/ 0 w 20"/>
                <a:gd name="T16" fmla="*/ 0 h 27"/>
                <a:gd name="T17" fmla="*/ 20 w 20"/>
                <a:gd name="T18" fmla="*/ 27 h 27"/>
              </a:gdLst>
              <a:ahLst/>
              <a:cxnLst>
                <a:cxn ang="T10">
                  <a:pos x="T0" y="T1"/>
                </a:cxn>
                <a:cxn ang="T11">
                  <a:pos x="T2" y="T3"/>
                </a:cxn>
                <a:cxn ang="T12">
                  <a:pos x="T4" y="T5"/>
                </a:cxn>
                <a:cxn ang="T13">
                  <a:pos x="T6" y="T7"/>
                </a:cxn>
                <a:cxn ang="T14">
                  <a:pos x="T8" y="T9"/>
                </a:cxn>
              </a:cxnLst>
              <a:rect l="T15" t="T16" r="T17" b="T18"/>
              <a:pathLst>
                <a:path w="20" h="27">
                  <a:moveTo>
                    <a:pt x="0" y="21"/>
                  </a:moveTo>
                  <a:lnTo>
                    <a:pt x="9" y="0"/>
                  </a:lnTo>
                  <a:lnTo>
                    <a:pt x="19" y="4"/>
                  </a:lnTo>
                  <a:lnTo>
                    <a:pt x="11" y="26"/>
                  </a:lnTo>
                  <a:lnTo>
                    <a:pt x="0" y="2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36" name="Freeform 96"/>
            <p:cNvSpPr>
              <a:spLocks/>
            </p:cNvSpPr>
            <p:nvPr/>
          </p:nvSpPr>
          <p:spPr bwMode="auto">
            <a:xfrm>
              <a:off x="1352" y="1504"/>
              <a:ext cx="20" cy="26"/>
            </a:xfrm>
            <a:custGeom>
              <a:avLst/>
              <a:gdLst>
                <a:gd name="T0" fmla="*/ 0 w 20"/>
                <a:gd name="T1" fmla="*/ 21 h 26"/>
                <a:gd name="T2" fmla="*/ 9 w 20"/>
                <a:gd name="T3" fmla="*/ 0 h 26"/>
                <a:gd name="T4" fmla="*/ 19 w 20"/>
                <a:gd name="T5" fmla="*/ 4 h 26"/>
                <a:gd name="T6" fmla="*/ 10 w 20"/>
                <a:gd name="T7" fmla="*/ 25 h 26"/>
                <a:gd name="T8" fmla="*/ 0 w 20"/>
                <a:gd name="T9" fmla="*/ 21 h 26"/>
                <a:gd name="T10" fmla="*/ 0 60000 65536"/>
                <a:gd name="T11" fmla="*/ 0 60000 65536"/>
                <a:gd name="T12" fmla="*/ 0 60000 65536"/>
                <a:gd name="T13" fmla="*/ 0 60000 65536"/>
                <a:gd name="T14" fmla="*/ 0 60000 65536"/>
                <a:gd name="T15" fmla="*/ 0 w 20"/>
                <a:gd name="T16" fmla="*/ 0 h 26"/>
                <a:gd name="T17" fmla="*/ 20 w 20"/>
                <a:gd name="T18" fmla="*/ 26 h 26"/>
              </a:gdLst>
              <a:ahLst/>
              <a:cxnLst>
                <a:cxn ang="T10">
                  <a:pos x="T0" y="T1"/>
                </a:cxn>
                <a:cxn ang="T11">
                  <a:pos x="T2" y="T3"/>
                </a:cxn>
                <a:cxn ang="T12">
                  <a:pos x="T4" y="T5"/>
                </a:cxn>
                <a:cxn ang="T13">
                  <a:pos x="T6" y="T7"/>
                </a:cxn>
                <a:cxn ang="T14">
                  <a:pos x="T8" y="T9"/>
                </a:cxn>
              </a:cxnLst>
              <a:rect l="T15" t="T16" r="T17" b="T18"/>
              <a:pathLst>
                <a:path w="20" h="26">
                  <a:moveTo>
                    <a:pt x="0" y="21"/>
                  </a:moveTo>
                  <a:lnTo>
                    <a:pt x="9" y="0"/>
                  </a:lnTo>
                  <a:lnTo>
                    <a:pt x="19" y="4"/>
                  </a:lnTo>
                  <a:lnTo>
                    <a:pt x="10" y="25"/>
                  </a:lnTo>
                  <a:lnTo>
                    <a:pt x="0" y="2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37" name="Freeform 97"/>
            <p:cNvSpPr>
              <a:spLocks/>
            </p:cNvSpPr>
            <p:nvPr/>
          </p:nvSpPr>
          <p:spPr bwMode="auto">
            <a:xfrm>
              <a:off x="1361" y="1484"/>
              <a:ext cx="22" cy="25"/>
            </a:xfrm>
            <a:custGeom>
              <a:avLst/>
              <a:gdLst>
                <a:gd name="T0" fmla="*/ 0 w 22"/>
                <a:gd name="T1" fmla="*/ 20 h 25"/>
                <a:gd name="T2" fmla="*/ 10 w 22"/>
                <a:gd name="T3" fmla="*/ 0 h 25"/>
                <a:gd name="T4" fmla="*/ 21 w 22"/>
                <a:gd name="T5" fmla="*/ 5 h 25"/>
                <a:gd name="T6" fmla="*/ 10 w 22"/>
                <a:gd name="T7" fmla="*/ 24 h 25"/>
                <a:gd name="T8" fmla="*/ 0 w 22"/>
                <a:gd name="T9" fmla="*/ 20 h 25"/>
                <a:gd name="T10" fmla="*/ 0 60000 65536"/>
                <a:gd name="T11" fmla="*/ 0 60000 65536"/>
                <a:gd name="T12" fmla="*/ 0 60000 65536"/>
                <a:gd name="T13" fmla="*/ 0 60000 65536"/>
                <a:gd name="T14" fmla="*/ 0 60000 65536"/>
                <a:gd name="T15" fmla="*/ 0 w 22"/>
                <a:gd name="T16" fmla="*/ 0 h 25"/>
                <a:gd name="T17" fmla="*/ 22 w 22"/>
                <a:gd name="T18" fmla="*/ 25 h 25"/>
              </a:gdLst>
              <a:ahLst/>
              <a:cxnLst>
                <a:cxn ang="T10">
                  <a:pos x="T0" y="T1"/>
                </a:cxn>
                <a:cxn ang="T11">
                  <a:pos x="T2" y="T3"/>
                </a:cxn>
                <a:cxn ang="T12">
                  <a:pos x="T4" y="T5"/>
                </a:cxn>
                <a:cxn ang="T13">
                  <a:pos x="T6" y="T7"/>
                </a:cxn>
                <a:cxn ang="T14">
                  <a:pos x="T8" y="T9"/>
                </a:cxn>
              </a:cxnLst>
              <a:rect l="T15" t="T16" r="T17" b="T18"/>
              <a:pathLst>
                <a:path w="22" h="25">
                  <a:moveTo>
                    <a:pt x="0" y="20"/>
                  </a:moveTo>
                  <a:lnTo>
                    <a:pt x="10" y="0"/>
                  </a:lnTo>
                  <a:lnTo>
                    <a:pt x="21" y="5"/>
                  </a:lnTo>
                  <a:lnTo>
                    <a:pt x="10" y="24"/>
                  </a:lnTo>
                  <a:lnTo>
                    <a:pt x="0" y="2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38" name="Freeform 98"/>
            <p:cNvSpPr>
              <a:spLocks/>
            </p:cNvSpPr>
            <p:nvPr/>
          </p:nvSpPr>
          <p:spPr bwMode="auto">
            <a:xfrm>
              <a:off x="1371" y="1464"/>
              <a:ext cx="22" cy="26"/>
            </a:xfrm>
            <a:custGeom>
              <a:avLst/>
              <a:gdLst>
                <a:gd name="T0" fmla="*/ 0 w 22"/>
                <a:gd name="T1" fmla="*/ 20 h 26"/>
                <a:gd name="T2" fmla="*/ 11 w 22"/>
                <a:gd name="T3" fmla="*/ 0 h 26"/>
                <a:gd name="T4" fmla="*/ 21 w 22"/>
                <a:gd name="T5" fmla="*/ 6 h 26"/>
                <a:gd name="T6" fmla="*/ 11 w 22"/>
                <a:gd name="T7" fmla="*/ 25 h 26"/>
                <a:gd name="T8" fmla="*/ 0 w 22"/>
                <a:gd name="T9" fmla="*/ 20 h 26"/>
                <a:gd name="T10" fmla="*/ 0 60000 65536"/>
                <a:gd name="T11" fmla="*/ 0 60000 65536"/>
                <a:gd name="T12" fmla="*/ 0 60000 65536"/>
                <a:gd name="T13" fmla="*/ 0 60000 65536"/>
                <a:gd name="T14" fmla="*/ 0 60000 65536"/>
                <a:gd name="T15" fmla="*/ 0 w 22"/>
                <a:gd name="T16" fmla="*/ 0 h 26"/>
                <a:gd name="T17" fmla="*/ 22 w 22"/>
                <a:gd name="T18" fmla="*/ 26 h 26"/>
              </a:gdLst>
              <a:ahLst/>
              <a:cxnLst>
                <a:cxn ang="T10">
                  <a:pos x="T0" y="T1"/>
                </a:cxn>
                <a:cxn ang="T11">
                  <a:pos x="T2" y="T3"/>
                </a:cxn>
                <a:cxn ang="T12">
                  <a:pos x="T4" y="T5"/>
                </a:cxn>
                <a:cxn ang="T13">
                  <a:pos x="T6" y="T7"/>
                </a:cxn>
                <a:cxn ang="T14">
                  <a:pos x="T8" y="T9"/>
                </a:cxn>
              </a:cxnLst>
              <a:rect l="T15" t="T16" r="T17" b="T18"/>
              <a:pathLst>
                <a:path w="22" h="26">
                  <a:moveTo>
                    <a:pt x="0" y="20"/>
                  </a:moveTo>
                  <a:lnTo>
                    <a:pt x="11" y="0"/>
                  </a:lnTo>
                  <a:lnTo>
                    <a:pt x="21" y="6"/>
                  </a:lnTo>
                  <a:lnTo>
                    <a:pt x="11" y="25"/>
                  </a:lnTo>
                  <a:lnTo>
                    <a:pt x="0" y="2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39" name="Freeform 99"/>
            <p:cNvSpPr>
              <a:spLocks/>
            </p:cNvSpPr>
            <p:nvPr/>
          </p:nvSpPr>
          <p:spPr bwMode="auto">
            <a:xfrm>
              <a:off x="1382" y="1446"/>
              <a:ext cx="22" cy="25"/>
            </a:xfrm>
            <a:custGeom>
              <a:avLst/>
              <a:gdLst>
                <a:gd name="T0" fmla="*/ 0 w 22"/>
                <a:gd name="T1" fmla="*/ 18 h 25"/>
                <a:gd name="T2" fmla="*/ 12 w 22"/>
                <a:gd name="T3" fmla="*/ 0 h 25"/>
                <a:gd name="T4" fmla="*/ 21 w 22"/>
                <a:gd name="T5" fmla="*/ 6 h 25"/>
                <a:gd name="T6" fmla="*/ 10 w 22"/>
                <a:gd name="T7" fmla="*/ 24 h 25"/>
                <a:gd name="T8" fmla="*/ 0 w 22"/>
                <a:gd name="T9" fmla="*/ 18 h 25"/>
                <a:gd name="T10" fmla="*/ 0 60000 65536"/>
                <a:gd name="T11" fmla="*/ 0 60000 65536"/>
                <a:gd name="T12" fmla="*/ 0 60000 65536"/>
                <a:gd name="T13" fmla="*/ 0 60000 65536"/>
                <a:gd name="T14" fmla="*/ 0 60000 65536"/>
                <a:gd name="T15" fmla="*/ 0 w 22"/>
                <a:gd name="T16" fmla="*/ 0 h 25"/>
                <a:gd name="T17" fmla="*/ 22 w 22"/>
                <a:gd name="T18" fmla="*/ 25 h 25"/>
              </a:gdLst>
              <a:ahLst/>
              <a:cxnLst>
                <a:cxn ang="T10">
                  <a:pos x="T0" y="T1"/>
                </a:cxn>
                <a:cxn ang="T11">
                  <a:pos x="T2" y="T3"/>
                </a:cxn>
                <a:cxn ang="T12">
                  <a:pos x="T4" y="T5"/>
                </a:cxn>
                <a:cxn ang="T13">
                  <a:pos x="T6" y="T7"/>
                </a:cxn>
                <a:cxn ang="T14">
                  <a:pos x="T8" y="T9"/>
                </a:cxn>
              </a:cxnLst>
              <a:rect l="T15" t="T16" r="T17" b="T18"/>
              <a:pathLst>
                <a:path w="22" h="25">
                  <a:moveTo>
                    <a:pt x="0" y="18"/>
                  </a:moveTo>
                  <a:lnTo>
                    <a:pt x="12" y="0"/>
                  </a:lnTo>
                  <a:lnTo>
                    <a:pt x="21" y="6"/>
                  </a:lnTo>
                  <a:lnTo>
                    <a:pt x="10" y="24"/>
                  </a:lnTo>
                  <a:lnTo>
                    <a:pt x="0" y="18"/>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40" name="Freeform 100"/>
            <p:cNvSpPr>
              <a:spLocks/>
            </p:cNvSpPr>
            <p:nvPr/>
          </p:nvSpPr>
          <p:spPr bwMode="auto">
            <a:xfrm>
              <a:off x="1394" y="1429"/>
              <a:ext cx="21" cy="24"/>
            </a:xfrm>
            <a:custGeom>
              <a:avLst/>
              <a:gdLst>
                <a:gd name="T0" fmla="*/ 0 w 21"/>
                <a:gd name="T1" fmla="*/ 17 h 24"/>
                <a:gd name="T2" fmla="*/ 11 w 21"/>
                <a:gd name="T3" fmla="*/ 0 h 24"/>
                <a:gd name="T4" fmla="*/ 20 w 21"/>
                <a:gd name="T5" fmla="*/ 7 h 24"/>
                <a:gd name="T6" fmla="*/ 9 w 21"/>
                <a:gd name="T7" fmla="*/ 23 h 24"/>
                <a:gd name="T8" fmla="*/ 0 w 21"/>
                <a:gd name="T9" fmla="*/ 17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17"/>
                  </a:moveTo>
                  <a:lnTo>
                    <a:pt x="11" y="0"/>
                  </a:lnTo>
                  <a:lnTo>
                    <a:pt x="20" y="7"/>
                  </a:lnTo>
                  <a:lnTo>
                    <a:pt x="9" y="23"/>
                  </a:lnTo>
                  <a:lnTo>
                    <a:pt x="0" y="17"/>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41" name="Freeform 101"/>
            <p:cNvSpPr>
              <a:spLocks/>
            </p:cNvSpPr>
            <p:nvPr/>
          </p:nvSpPr>
          <p:spPr bwMode="auto">
            <a:xfrm>
              <a:off x="1405" y="1412"/>
              <a:ext cx="22" cy="25"/>
            </a:xfrm>
            <a:custGeom>
              <a:avLst/>
              <a:gdLst>
                <a:gd name="T0" fmla="*/ 0 w 22"/>
                <a:gd name="T1" fmla="*/ 17 h 25"/>
                <a:gd name="T2" fmla="*/ 13 w 22"/>
                <a:gd name="T3" fmla="*/ 0 h 25"/>
                <a:gd name="T4" fmla="*/ 21 w 22"/>
                <a:gd name="T5" fmla="*/ 8 h 25"/>
                <a:gd name="T6" fmla="*/ 9 w 22"/>
                <a:gd name="T7" fmla="*/ 24 h 25"/>
                <a:gd name="T8" fmla="*/ 0 w 22"/>
                <a:gd name="T9" fmla="*/ 17 h 25"/>
                <a:gd name="T10" fmla="*/ 0 60000 65536"/>
                <a:gd name="T11" fmla="*/ 0 60000 65536"/>
                <a:gd name="T12" fmla="*/ 0 60000 65536"/>
                <a:gd name="T13" fmla="*/ 0 60000 65536"/>
                <a:gd name="T14" fmla="*/ 0 60000 65536"/>
                <a:gd name="T15" fmla="*/ 0 w 22"/>
                <a:gd name="T16" fmla="*/ 0 h 25"/>
                <a:gd name="T17" fmla="*/ 22 w 22"/>
                <a:gd name="T18" fmla="*/ 25 h 25"/>
              </a:gdLst>
              <a:ahLst/>
              <a:cxnLst>
                <a:cxn ang="T10">
                  <a:pos x="T0" y="T1"/>
                </a:cxn>
                <a:cxn ang="T11">
                  <a:pos x="T2" y="T3"/>
                </a:cxn>
                <a:cxn ang="T12">
                  <a:pos x="T4" y="T5"/>
                </a:cxn>
                <a:cxn ang="T13">
                  <a:pos x="T6" y="T7"/>
                </a:cxn>
                <a:cxn ang="T14">
                  <a:pos x="T8" y="T9"/>
                </a:cxn>
              </a:cxnLst>
              <a:rect l="T15" t="T16" r="T17" b="T18"/>
              <a:pathLst>
                <a:path w="22" h="25">
                  <a:moveTo>
                    <a:pt x="0" y="17"/>
                  </a:moveTo>
                  <a:lnTo>
                    <a:pt x="13" y="0"/>
                  </a:lnTo>
                  <a:lnTo>
                    <a:pt x="21" y="8"/>
                  </a:lnTo>
                  <a:lnTo>
                    <a:pt x="9" y="24"/>
                  </a:lnTo>
                  <a:lnTo>
                    <a:pt x="0" y="17"/>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42" name="Freeform 102"/>
            <p:cNvSpPr>
              <a:spLocks/>
            </p:cNvSpPr>
            <p:nvPr/>
          </p:nvSpPr>
          <p:spPr bwMode="auto">
            <a:xfrm>
              <a:off x="1418" y="1397"/>
              <a:ext cx="21" cy="24"/>
            </a:xfrm>
            <a:custGeom>
              <a:avLst/>
              <a:gdLst>
                <a:gd name="T0" fmla="*/ 0 w 21"/>
                <a:gd name="T1" fmla="*/ 15 h 24"/>
                <a:gd name="T2" fmla="*/ 12 w 21"/>
                <a:gd name="T3" fmla="*/ 0 h 24"/>
                <a:gd name="T4" fmla="*/ 20 w 21"/>
                <a:gd name="T5" fmla="*/ 8 h 24"/>
                <a:gd name="T6" fmla="*/ 8 w 21"/>
                <a:gd name="T7" fmla="*/ 23 h 24"/>
                <a:gd name="T8" fmla="*/ 0 w 21"/>
                <a:gd name="T9" fmla="*/ 15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15"/>
                  </a:moveTo>
                  <a:lnTo>
                    <a:pt x="12" y="0"/>
                  </a:lnTo>
                  <a:lnTo>
                    <a:pt x="20" y="8"/>
                  </a:lnTo>
                  <a:lnTo>
                    <a:pt x="8" y="23"/>
                  </a:lnTo>
                  <a:lnTo>
                    <a:pt x="0" y="15"/>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43" name="Freeform 103"/>
            <p:cNvSpPr>
              <a:spLocks/>
            </p:cNvSpPr>
            <p:nvPr/>
          </p:nvSpPr>
          <p:spPr bwMode="auto">
            <a:xfrm>
              <a:off x="1430" y="1383"/>
              <a:ext cx="23" cy="23"/>
            </a:xfrm>
            <a:custGeom>
              <a:avLst/>
              <a:gdLst>
                <a:gd name="T0" fmla="*/ 0 w 23"/>
                <a:gd name="T1" fmla="*/ 14 h 23"/>
                <a:gd name="T2" fmla="*/ 13 w 23"/>
                <a:gd name="T3" fmla="*/ 0 h 23"/>
                <a:gd name="T4" fmla="*/ 22 w 23"/>
                <a:gd name="T5" fmla="*/ 9 h 23"/>
                <a:gd name="T6" fmla="*/ 8 w 23"/>
                <a:gd name="T7" fmla="*/ 22 h 23"/>
                <a:gd name="T8" fmla="*/ 0 w 23"/>
                <a:gd name="T9" fmla="*/ 14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14"/>
                  </a:moveTo>
                  <a:lnTo>
                    <a:pt x="13" y="0"/>
                  </a:lnTo>
                  <a:lnTo>
                    <a:pt x="22" y="9"/>
                  </a:lnTo>
                  <a:lnTo>
                    <a:pt x="8" y="22"/>
                  </a:lnTo>
                  <a:lnTo>
                    <a:pt x="0" y="1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44" name="Freeform 104"/>
            <p:cNvSpPr>
              <a:spLocks/>
            </p:cNvSpPr>
            <p:nvPr/>
          </p:nvSpPr>
          <p:spPr bwMode="auto">
            <a:xfrm>
              <a:off x="1443" y="1370"/>
              <a:ext cx="23" cy="23"/>
            </a:xfrm>
            <a:custGeom>
              <a:avLst/>
              <a:gdLst>
                <a:gd name="T0" fmla="*/ 0 w 23"/>
                <a:gd name="T1" fmla="*/ 13 h 23"/>
                <a:gd name="T2" fmla="*/ 14 w 23"/>
                <a:gd name="T3" fmla="*/ 0 h 23"/>
                <a:gd name="T4" fmla="*/ 22 w 23"/>
                <a:gd name="T5" fmla="*/ 9 h 23"/>
                <a:gd name="T6" fmla="*/ 9 w 23"/>
                <a:gd name="T7" fmla="*/ 22 h 23"/>
                <a:gd name="T8" fmla="*/ 0 w 23"/>
                <a:gd name="T9" fmla="*/ 13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13"/>
                  </a:moveTo>
                  <a:lnTo>
                    <a:pt x="14" y="0"/>
                  </a:lnTo>
                  <a:lnTo>
                    <a:pt x="22" y="9"/>
                  </a:lnTo>
                  <a:lnTo>
                    <a:pt x="9" y="22"/>
                  </a:lnTo>
                  <a:lnTo>
                    <a:pt x="0" y="1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45" name="Freeform 105"/>
            <p:cNvSpPr>
              <a:spLocks/>
            </p:cNvSpPr>
            <p:nvPr/>
          </p:nvSpPr>
          <p:spPr bwMode="auto">
            <a:xfrm>
              <a:off x="1457" y="1358"/>
              <a:ext cx="22" cy="22"/>
            </a:xfrm>
            <a:custGeom>
              <a:avLst/>
              <a:gdLst>
                <a:gd name="T0" fmla="*/ 0 w 22"/>
                <a:gd name="T1" fmla="*/ 12 h 22"/>
                <a:gd name="T2" fmla="*/ 13 w 22"/>
                <a:gd name="T3" fmla="*/ 0 h 22"/>
                <a:gd name="T4" fmla="*/ 21 w 22"/>
                <a:gd name="T5" fmla="*/ 9 h 22"/>
                <a:gd name="T6" fmla="*/ 8 w 22"/>
                <a:gd name="T7" fmla="*/ 21 h 22"/>
                <a:gd name="T8" fmla="*/ 0 w 22"/>
                <a:gd name="T9" fmla="*/ 12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0" y="12"/>
                  </a:moveTo>
                  <a:lnTo>
                    <a:pt x="13" y="0"/>
                  </a:lnTo>
                  <a:lnTo>
                    <a:pt x="21" y="9"/>
                  </a:lnTo>
                  <a:lnTo>
                    <a:pt x="8" y="21"/>
                  </a:lnTo>
                  <a:lnTo>
                    <a:pt x="0" y="1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46" name="Freeform 106"/>
            <p:cNvSpPr>
              <a:spLocks/>
            </p:cNvSpPr>
            <p:nvPr/>
          </p:nvSpPr>
          <p:spPr bwMode="auto">
            <a:xfrm>
              <a:off x="1470" y="1347"/>
              <a:ext cx="22" cy="21"/>
            </a:xfrm>
            <a:custGeom>
              <a:avLst/>
              <a:gdLst>
                <a:gd name="T0" fmla="*/ 0 w 22"/>
                <a:gd name="T1" fmla="*/ 11 h 21"/>
                <a:gd name="T2" fmla="*/ 13 w 22"/>
                <a:gd name="T3" fmla="*/ 0 h 21"/>
                <a:gd name="T4" fmla="*/ 21 w 22"/>
                <a:gd name="T5" fmla="*/ 8 h 21"/>
                <a:gd name="T6" fmla="*/ 8 w 22"/>
                <a:gd name="T7" fmla="*/ 20 h 21"/>
                <a:gd name="T8" fmla="*/ 0 w 22"/>
                <a:gd name="T9" fmla="*/ 11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0" y="11"/>
                  </a:moveTo>
                  <a:lnTo>
                    <a:pt x="13" y="0"/>
                  </a:lnTo>
                  <a:lnTo>
                    <a:pt x="21" y="8"/>
                  </a:lnTo>
                  <a:lnTo>
                    <a:pt x="8" y="20"/>
                  </a:lnTo>
                  <a:lnTo>
                    <a:pt x="0" y="1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47" name="Freeform 107"/>
            <p:cNvSpPr>
              <a:spLocks/>
            </p:cNvSpPr>
            <p:nvPr/>
          </p:nvSpPr>
          <p:spPr bwMode="auto">
            <a:xfrm>
              <a:off x="1483" y="1337"/>
              <a:ext cx="21" cy="19"/>
            </a:xfrm>
            <a:custGeom>
              <a:avLst/>
              <a:gdLst>
                <a:gd name="T0" fmla="*/ 0 w 21"/>
                <a:gd name="T1" fmla="*/ 10 h 19"/>
                <a:gd name="T2" fmla="*/ 14 w 21"/>
                <a:gd name="T3" fmla="*/ 0 h 19"/>
                <a:gd name="T4" fmla="*/ 20 w 21"/>
                <a:gd name="T5" fmla="*/ 9 h 19"/>
                <a:gd name="T6" fmla="*/ 8 w 21"/>
                <a:gd name="T7" fmla="*/ 18 h 19"/>
                <a:gd name="T8" fmla="*/ 0 w 21"/>
                <a:gd name="T9" fmla="*/ 10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0" y="10"/>
                  </a:moveTo>
                  <a:lnTo>
                    <a:pt x="14" y="0"/>
                  </a:lnTo>
                  <a:lnTo>
                    <a:pt x="20" y="9"/>
                  </a:lnTo>
                  <a:lnTo>
                    <a:pt x="8" y="18"/>
                  </a:lnTo>
                  <a:lnTo>
                    <a:pt x="0" y="1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48" name="Freeform 108"/>
            <p:cNvSpPr>
              <a:spLocks/>
            </p:cNvSpPr>
            <p:nvPr/>
          </p:nvSpPr>
          <p:spPr bwMode="auto">
            <a:xfrm>
              <a:off x="1497" y="1327"/>
              <a:ext cx="20" cy="20"/>
            </a:xfrm>
            <a:custGeom>
              <a:avLst/>
              <a:gdLst>
                <a:gd name="T0" fmla="*/ 0 w 20"/>
                <a:gd name="T1" fmla="*/ 10 h 20"/>
                <a:gd name="T2" fmla="*/ 13 w 20"/>
                <a:gd name="T3" fmla="*/ 0 h 20"/>
                <a:gd name="T4" fmla="*/ 19 w 20"/>
                <a:gd name="T5" fmla="*/ 10 h 20"/>
                <a:gd name="T6" fmla="*/ 6 w 20"/>
                <a:gd name="T7" fmla="*/ 19 h 20"/>
                <a:gd name="T8" fmla="*/ 0 w 20"/>
                <a:gd name="T9" fmla="*/ 10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0" y="10"/>
                  </a:moveTo>
                  <a:lnTo>
                    <a:pt x="13" y="0"/>
                  </a:lnTo>
                  <a:lnTo>
                    <a:pt x="19" y="10"/>
                  </a:lnTo>
                  <a:lnTo>
                    <a:pt x="6" y="19"/>
                  </a:lnTo>
                  <a:lnTo>
                    <a:pt x="0" y="1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49" name="Freeform 109"/>
            <p:cNvSpPr>
              <a:spLocks/>
            </p:cNvSpPr>
            <p:nvPr/>
          </p:nvSpPr>
          <p:spPr bwMode="auto">
            <a:xfrm>
              <a:off x="1510" y="1319"/>
              <a:ext cx="20" cy="19"/>
            </a:xfrm>
            <a:custGeom>
              <a:avLst/>
              <a:gdLst>
                <a:gd name="T0" fmla="*/ 0 w 20"/>
                <a:gd name="T1" fmla="*/ 8 h 19"/>
                <a:gd name="T2" fmla="*/ 13 w 20"/>
                <a:gd name="T3" fmla="*/ 0 h 19"/>
                <a:gd name="T4" fmla="*/ 19 w 20"/>
                <a:gd name="T5" fmla="*/ 9 h 19"/>
                <a:gd name="T6" fmla="*/ 6 w 20"/>
                <a:gd name="T7" fmla="*/ 18 h 19"/>
                <a:gd name="T8" fmla="*/ 0 w 20"/>
                <a:gd name="T9" fmla="*/ 8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0" y="8"/>
                  </a:moveTo>
                  <a:lnTo>
                    <a:pt x="13" y="0"/>
                  </a:lnTo>
                  <a:lnTo>
                    <a:pt x="19" y="9"/>
                  </a:lnTo>
                  <a:lnTo>
                    <a:pt x="6" y="18"/>
                  </a:lnTo>
                  <a:lnTo>
                    <a:pt x="0" y="8"/>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50" name="Freeform 110"/>
            <p:cNvSpPr>
              <a:spLocks/>
            </p:cNvSpPr>
            <p:nvPr/>
          </p:nvSpPr>
          <p:spPr bwMode="auto">
            <a:xfrm>
              <a:off x="1523" y="1311"/>
              <a:ext cx="20" cy="18"/>
            </a:xfrm>
            <a:custGeom>
              <a:avLst/>
              <a:gdLst>
                <a:gd name="T0" fmla="*/ 0 w 20"/>
                <a:gd name="T1" fmla="*/ 8 h 18"/>
                <a:gd name="T2" fmla="*/ 13 w 20"/>
                <a:gd name="T3" fmla="*/ 0 h 18"/>
                <a:gd name="T4" fmla="*/ 19 w 20"/>
                <a:gd name="T5" fmla="*/ 10 h 18"/>
                <a:gd name="T6" fmla="*/ 6 w 20"/>
                <a:gd name="T7" fmla="*/ 17 h 18"/>
                <a:gd name="T8" fmla="*/ 0 w 20"/>
                <a:gd name="T9" fmla="*/ 8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8"/>
                  </a:moveTo>
                  <a:lnTo>
                    <a:pt x="13" y="0"/>
                  </a:lnTo>
                  <a:lnTo>
                    <a:pt x="19" y="10"/>
                  </a:lnTo>
                  <a:lnTo>
                    <a:pt x="6" y="17"/>
                  </a:lnTo>
                  <a:lnTo>
                    <a:pt x="0" y="8"/>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51" name="Freeform 111"/>
            <p:cNvSpPr>
              <a:spLocks/>
            </p:cNvSpPr>
            <p:nvPr/>
          </p:nvSpPr>
          <p:spPr bwMode="auto">
            <a:xfrm>
              <a:off x="1536" y="1304"/>
              <a:ext cx="19" cy="18"/>
            </a:xfrm>
            <a:custGeom>
              <a:avLst/>
              <a:gdLst>
                <a:gd name="T0" fmla="*/ 0 w 19"/>
                <a:gd name="T1" fmla="*/ 7 h 18"/>
                <a:gd name="T2" fmla="*/ 14 w 19"/>
                <a:gd name="T3" fmla="*/ 0 h 18"/>
                <a:gd name="T4" fmla="*/ 18 w 19"/>
                <a:gd name="T5" fmla="*/ 11 h 18"/>
                <a:gd name="T6" fmla="*/ 6 w 19"/>
                <a:gd name="T7" fmla="*/ 17 h 18"/>
                <a:gd name="T8" fmla="*/ 0 w 19"/>
                <a:gd name="T9" fmla="*/ 7 h 18"/>
                <a:gd name="T10" fmla="*/ 0 60000 65536"/>
                <a:gd name="T11" fmla="*/ 0 60000 65536"/>
                <a:gd name="T12" fmla="*/ 0 60000 65536"/>
                <a:gd name="T13" fmla="*/ 0 60000 65536"/>
                <a:gd name="T14" fmla="*/ 0 60000 65536"/>
                <a:gd name="T15" fmla="*/ 0 w 19"/>
                <a:gd name="T16" fmla="*/ 0 h 18"/>
                <a:gd name="T17" fmla="*/ 19 w 19"/>
                <a:gd name="T18" fmla="*/ 18 h 18"/>
              </a:gdLst>
              <a:ahLst/>
              <a:cxnLst>
                <a:cxn ang="T10">
                  <a:pos x="T0" y="T1"/>
                </a:cxn>
                <a:cxn ang="T11">
                  <a:pos x="T2" y="T3"/>
                </a:cxn>
                <a:cxn ang="T12">
                  <a:pos x="T4" y="T5"/>
                </a:cxn>
                <a:cxn ang="T13">
                  <a:pos x="T6" y="T7"/>
                </a:cxn>
                <a:cxn ang="T14">
                  <a:pos x="T8" y="T9"/>
                </a:cxn>
              </a:cxnLst>
              <a:rect l="T15" t="T16" r="T17" b="T18"/>
              <a:pathLst>
                <a:path w="19" h="18">
                  <a:moveTo>
                    <a:pt x="0" y="7"/>
                  </a:moveTo>
                  <a:lnTo>
                    <a:pt x="14" y="0"/>
                  </a:lnTo>
                  <a:lnTo>
                    <a:pt x="18" y="11"/>
                  </a:lnTo>
                  <a:lnTo>
                    <a:pt x="6" y="17"/>
                  </a:lnTo>
                  <a:lnTo>
                    <a:pt x="0" y="7"/>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52" name="Freeform 112"/>
            <p:cNvSpPr>
              <a:spLocks/>
            </p:cNvSpPr>
            <p:nvPr/>
          </p:nvSpPr>
          <p:spPr bwMode="auto">
            <a:xfrm>
              <a:off x="1550" y="1299"/>
              <a:ext cx="18" cy="17"/>
            </a:xfrm>
            <a:custGeom>
              <a:avLst/>
              <a:gdLst>
                <a:gd name="T0" fmla="*/ 0 w 18"/>
                <a:gd name="T1" fmla="*/ 5 h 17"/>
                <a:gd name="T2" fmla="*/ 12 w 18"/>
                <a:gd name="T3" fmla="*/ 0 h 17"/>
                <a:gd name="T4" fmla="*/ 17 w 18"/>
                <a:gd name="T5" fmla="*/ 10 h 17"/>
                <a:gd name="T6" fmla="*/ 4 w 18"/>
                <a:gd name="T7" fmla="*/ 16 h 17"/>
                <a:gd name="T8" fmla="*/ 0 w 18"/>
                <a:gd name="T9" fmla="*/ 5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5"/>
                  </a:moveTo>
                  <a:lnTo>
                    <a:pt x="12" y="0"/>
                  </a:lnTo>
                  <a:lnTo>
                    <a:pt x="17" y="10"/>
                  </a:lnTo>
                  <a:lnTo>
                    <a:pt x="4" y="16"/>
                  </a:lnTo>
                  <a:lnTo>
                    <a:pt x="0" y="5"/>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53" name="Freeform 113"/>
            <p:cNvSpPr>
              <a:spLocks/>
            </p:cNvSpPr>
            <p:nvPr/>
          </p:nvSpPr>
          <p:spPr bwMode="auto">
            <a:xfrm>
              <a:off x="1562" y="1293"/>
              <a:ext cx="19" cy="17"/>
            </a:xfrm>
            <a:custGeom>
              <a:avLst/>
              <a:gdLst>
                <a:gd name="T0" fmla="*/ 0 w 19"/>
                <a:gd name="T1" fmla="*/ 6 h 17"/>
                <a:gd name="T2" fmla="*/ 14 w 19"/>
                <a:gd name="T3" fmla="*/ 0 h 17"/>
                <a:gd name="T4" fmla="*/ 18 w 19"/>
                <a:gd name="T5" fmla="*/ 10 h 17"/>
                <a:gd name="T6" fmla="*/ 5 w 19"/>
                <a:gd name="T7" fmla="*/ 16 h 17"/>
                <a:gd name="T8" fmla="*/ 0 w 19"/>
                <a:gd name="T9" fmla="*/ 6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6"/>
                  </a:moveTo>
                  <a:lnTo>
                    <a:pt x="14" y="0"/>
                  </a:lnTo>
                  <a:lnTo>
                    <a:pt x="18" y="10"/>
                  </a:lnTo>
                  <a:lnTo>
                    <a:pt x="5" y="16"/>
                  </a:lnTo>
                  <a:lnTo>
                    <a:pt x="0" y="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54" name="Freeform 114"/>
            <p:cNvSpPr>
              <a:spLocks/>
            </p:cNvSpPr>
            <p:nvPr/>
          </p:nvSpPr>
          <p:spPr bwMode="auto">
            <a:xfrm>
              <a:off x="1576" y="1287"/>
              <a:ext cx="18" cy="17"/>
            </a:xfrm>
            <a:custGeom>
              <a:avLst/>
              <a:gdLst>
                <a:gd name="T0" fmla="*/ 0 w 18"/>
                <a:gd name="T1" fmla="*/ 6 h 17"/>
                <a:gd name="T2" fmla="*/ 14 w 18"/>
                <a:gd name="T3" fmla="*/ 0 h 17"/>
                <a:gd name="T4" fmla="*/ 17 w 18"/>
                <a:gd name="T5" fmla="*/ 12 h 17"/>
                <a:gd name="T6" fmla="*/ 4 w 18"/>
                <a:gd name="T7" fmla="*/ 16 h 17"/>
                <a:gd name="T8" fmla="*/ 0 w 18"/>
                <a:gd name="T9" fmla="*/ 6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6"/>
                  </a:moveTo>
                  <a:lnTo>
                    <a:pt x="14" y="0"/>
                  </a:lnTo>
                  <a:lnTo>
                    <a:pt x="17" y="12"/>
                  </a:lnTo>
                  <a:lnTo>
                    <a:pt x="4" y="16"/>
                  </a:lnTo>
                  <a:lnTo>
                    <a:pt x="0" y="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55" name="Freeform 115"/>
            <p:cNvSpPr>
              <a:spLocks/>
            </p:cNvSpPr>
            <p:nvPr/>
          </p:nvSpPr>
          <p:spPr bwMode="auto">
            <a:xfrm>
              <a:off x="1590" y="1283"/>
              <a:ext cx="18" cy="17"/>
            </a:xfrm>
            <a:custGeom>
              <a:avLst/>
              <a:gdLst>
                <a:gd name="T0" fmla="*/ 0 w 18"/>
                <a:gd name="T1" fmla="*/ 4 h 17"/>
                <a:gd name="T2" fmla="*/ 13 w 18"/>
                <a:gd name="T3" fmla="*/ 0 h 17"/>
                <a:gd name="T4" fmla="*/ 17 w 18"/>
                <a:gd name="T5" fmla="*/ 12 h 17"/>
                <a:gd name="T6" fmla="*/ 3 w 18"/>
                <a:gd name="T7" fmla="*/ 16 h 17"/>
                <a:gd name="T8" fmla="*/ 0 w 18"/>
                <a:gd name="T9" fmla="*/ 4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4"/>
                  </a:moveTo>
                  <a:lnTo>
                    <a:pt x="13" y="0"/>
                  </a:lnTo>
                  <a:lnTo>
                    <a:pt x="17" y="12"/>
                  </a:lnTo>
                  <a:lnTo>
                    <a:pt x="3" y="16"/>
                  </a:lnTo>
                  <a:lnTo>
                    <a:pt x="0" y="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56" name="Freeform 116"/>
            <p:cNvSpPr>
              <a:spLocks/>
            </p:cNvSpPr>
            <p:nvPr/>
          </p:nvSpPr>
          <p:spPr bwMode="auto">
            <a:xfrm>
              <a:off x="1603" y="1279"/>
              <a:ext cx="19" cy="17"/>
            </a:xfrm>
            <a:custGeom>
              <a:avLst/>
              <a:gdLst>
                <a:gd name="T0" fmla="*/ 0 w 19"/>
                <a:gd name="T1" fmla="*/ 4 h 17"/>
                <a:gd name="T2" fmla="*/ 15 w 19"/>
                <a:gd name="T3" fmla="*/ 0 h 17"/>
                <a:gd name="T4" fmla="*/ 18 w 19"/>
                <a:gd name="T5" fmla="*/ 12 h 17"/>
                <a:gd name="T6" fmla="*/ 4 w 19"/>
                <a:gd name="T7" fmla="*/ 16 h 17"/>
                <a:gd name="T8" fmla="*/ 0 w 19"/>
                <a:gd name="T9" fmla="*/ 4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4"/>
                  </a:moveTo>
                  <a:lnTo>
                    <a:pt x="15" y="0"/>
                  </a:lnTo>
                  <a:lnTo>
                    <a:pt x="18" y="12"/>
                  </a:lnTo>
                  <a:lnTo>
                    <a:pt x="4" y="16"/>
                  </a:lnTo>
                  <a:lnTo>
                    <a:pt x="0" y="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57" name="Freeform 117"/>
            <p:cNvSpPr>
              <a:spLocks/>
            </p:cNvSpPr>
            <p:nvPr/>
          </p:nvSpPr>
          <p:spPr bwMode="auto">
            <a:xfrm>
              <a:off x="1618" y="1276"/>
              <a:ext cx="18" cy="17"/>
            </a:xfrm>
            <a:custGeom>
              <a:avLst/>
              <a:gdLst>
                <a:gd name="T0" fmla="*/ 0 w 18"/>
                <a:gd name="T1" fmla="*/ 3 h 17"/>
                <a:gd name="T2" fmla="*/ 14 w 18"/>
                <a:gd name="T3" fmla="*/ 0 h 17"/>
                <a:gd name="T4" fmla="*/ 17 w 18"/>
                <a:gd name="T5" fmla="*/ 11 h 17"/>
                <a:gd name="T6" fmla="*/ 3 w 18"/>
                <a:gd name="T7" fmla="*/ 16 h 17"/>
                <a:gd name="T8" fmla="*/ 0 w 18"/>
                <a:gd name="T9" fmla="*/ 3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3"/>
                  </a:moveTo>
                  <a:lnTo>
                    <a:pt x="14" y="0"/>
                  </a:lnTo>
                  <a:lnTo>
                    <a:pt x="17" y="11"/>
                  </a:lnTo>
                  <a:lnTo>
                    <a:pt x="3" y="16"/>
                  </a:lnTo>
                  <a:lnTo>
                    <a:pt x="0" y="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58" name="Freeform 118"/>
            <p:cNvSpPr>
              <a:spLocks/>
            </p:cNvSpPr>
            <p:nvPr/>
          </p:nvSpPr>
          <p:spPr bwMode="auto">
            <a:xfrm>
              <a:off x="1632" y="1273"/>
              <a:ext cx="19" cy="17"/>
            </a:xfrm>
            <a:custGeom>
              <a:avLst/>
              <a:gdLst>
                <a:gd name="T0" fmla="*/ 0 w 19"/>
                <a:gd name="T1" fmla="*/ 3 h 17"/>
                <a:gd name="T2" fmla="*/ 15 w 19"/>
                <a:gd name="T3" fmla="*/ 0 h 17"/>
                <a:gd name="T4" fmla="*/ 18 w 19"/>
                <a:gd name="T5" fmla="*/ 11 h 17"/>
                <a:gd name="T6" fmla="*/ 3 w 19"/>
                <a:gd name="T7" fmla="*/ 16 h 17"/>
                <a:gd name="T8" fmla="*/ 0 w 19"/>
                <a:gd name="T9" fmla="*/ 3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3"/>
                  </a:moveTo>
                  <a:lnTo>
                    <a:pt x="15" y="0"/>
                  </a:lnTo>
                  <a:lnTo>
                    <a:pt x="18" y="11"/>
                  </a:lnTo>
                  <a:lnTo>
                    <a:pt x="3" y="16"/>
                  </a:lnTo>
                  <a:lnTo>
                    <a:pt x="0" y="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59" name="Freeform 119"/>
            <p:cNvSpPr>
              <a:spLocks/>
            </p:cNvSpPr>
            <p:nvPr/>
          </p:nvSpPr>
          <p:spPr bwMode="auto">
            <a:xfrm>
              <a:off x="1647" y="1270"/>
              <a:ext cx="19" cy="17"/>
            </a:xfrm>
            <a:custGeom>
              <a:avLst/>
              <a:gdLst>
                <a:gd name="T0" fmla="*/ 0 w 19"/>
                <a:gd name="T1" fmla="*/ 3 h 17"/>
                <a:gd name="T2" fmla="*/ 16 w 19"/>
                <a:gd name="T3" fmla="*/ 0 h 17"/>
                <a:gd name="T4" fmla="*/ 18 w 19"/>
                <a:gd name="T5" fmla="*/ 13 h 17"/>
                <a:gd name="T6" fmla="*/ 3 w 19"/>
                <a:gd name="T7" fmla="*/ 16 h 17"/>
                <a:gd name="T8" fmla="*/ 0 w 19"/>
                <a:gd name="T9" fmla="*/ 3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3"/>
                  </a:moveTo>
                  <a:lnTo>
                    <a:pt x="16" y="0"/>
                  </a:lnTo>
                  <a:lnTo>
                    <a:pt x="18" y="13"/>
                  </a:lnTo>
                  <a:lnTo>
                    <a:pt x="3" y="16"/>
                  </a:lnTo>
                  <a:lnTo>
                    <a:pt x="0" y="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60" name="Freeform 120"/>
            <p:cNvSpPr>
              <a:spLocks/>
            </p:cNvSpPr>
            <p:nvPr/>
          </p:nvSpPr>
          <p:spPr bwMode="auto">
            <a:xfrm>
              <a:off x="1663" y="1267"/>
              <a:ext cx="17" cy="17"/>
            </a:xfrm>
            <a:custGeom>
              <a:avLst/>
              <a:gdLst>
                <a:gd name="T0" fmla="*/ 0 w 17"/>
                <a:gd name="T1" fmla="*/ 3 h 17"/>
                <a:gd name="T2" fmla="*/ 16 w 17"/>
                <a:gd name="T3" fmla="*/ 0 h 17"/>
                <a:gd name="T4" fmla="*/ 16 w 17"/>
                <a:gd name="T5" fmla="*/ 13 h 17"/>
                <a:gd name="T6" fmla="*/ 2 w 17"/>
                <a:gd name="T7" fmla="*/ 16 h 17"/>
                <a:gd name="T8" fmla="*/ 0 w 17"/>
                <a:gd name="T9" fmla="*/ 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3"/>
                  </a:moveTo>
                  <a:lnTo>
                    <a:pt x="16" y="0"/>
                  </a:lnTo>
                  <a:lnTo>
                    <a:pt x="16" y="13"/>
                  </a:lnTo>
                  <a:lnTo>
                    <a:pt x="2" y="16"/>
                  </a:lnTo>
                  <a:lnTo>
                    <a:pt x="0" y="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61" name="Freeform 121"/>
            <p:cNvSpPr>
              <a:spLocks/>
            </p:cNvSpPr>
            <p:nvPr/>
          </p:nvSpPr>
          <p:spPr bwMode="auto">
            <a:xfrm>
              <a:off x="1679" y="1266"/>
              <a:ext cx="17" cy="17"/>
            </a:xfrm>
            <a:custGeom>
              <a:avLst/>
              <a:gdLst>
                <a:gd name="T0" fmla="*/ 0 w 17"/>
                <a:gd name="T1" fmla="*/ 1 h 17"/>
                <a:gd name="T2" fmla="*/ 14 w 17"/>
                <a:gd name="T3" fmla="*/ 0 h 17"/>
                <a:gd name="T4" fmla="*/ 16 w 17"/>
                <a:gd name="T5" fmla="*/ 13 h 17"/>
                <a:gd name="T6" fmla="*/ 0 w 17"/>
                <a:gd name="T7" fmla="*/ 1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4" y="0"/>
                  </a:lnTo>
                  <a:lnTo>
                    <a:pt x="16" y="13"/>
                  </a:lnTo>
                  <a:lnTo>
                    <a:pt x="0" y="16"/>
                  </a:lnTo>
                  <a:lnTo>
                    <a:pt x="0" y="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62" name="Freeform 122"/>
            <p:cNvSpPr>
              <a:spLocks/>
            </p:cNvSpPr>
            <p:nvPr/>
          </p:nvSpPr>
          <p:spPr bwMode="auto">
            <a:xfrm>
              <a:off x="1693" y="1264"/>
              <a:ext cx="18" cy="17"/>
            </a:xfrm>
            <a:custGeom>
              <a:avLst/>
              <a:gdLst>
                <a:gd name="T0" fmla="*/ 0 w 18"/>
                <a:gd name="T1" fmla="*/ 2 h 17"/>
                <a:gd name="T2" fmla="*/ 16 w 18"/>
                <a:gd name="T3" fmla="*/ 0 h 17"/>
                <a:gd name="T4" fmla="*/ 17 w 18"/>
                <a:gd name="T5" fmla="*/ 13 h 17"/>
                <a:gd name="T6" fmla="*/ 2 w 18"/>
                <a:gd name="T7" fmla="*/ 16 h 17"/>
                <a:gd name="T8" fmla="*/ 0 w 18"/>
                <a:gd name="T9" fmla="*/ 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2"/>
                  </a:moveTo>
                  <a:lnTo>
                    <a:pt x="16" y="0"/>
                  </a:lnTo>
                  <a:lnTo>
                    <a:pt x="17" y="13"/>
                  </a:lnTo>
                  <a:lnTo>
                    <a:pt x="2" y="16"/>
                  </a:lnTo>
                  <a:lnTo>
                    <a:pt x="0" y="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63" name="Freeform 123"/>
            <p:cNvSpPr>
              <a:spLocks/>
            </p:cNvSpPr>
            <p:nvPr/>
          </p:nvSpPr>
          <p:spPr bwMode="auto">
            <a:xfrm>
              <a:off x="1709" y="1263"/>
              <a:ext cx="17" cy="17"/>
            </a:xfrm>
            <a:custGeom>
              <a:avLst/>
              <a:gdLst>
                <a:gd name="T0" fmla="*/ 0 w 17"/>
                <a:gd name="T1" fmla="*/ 1 h 17"/>
                <a:gd name="T2" fmla="*/ 15 w 17"/>
                <a:gd name="T3" fmla="*/ 0 h 17"/>
                <a:gd name="T4" fmla="*/ 16 w 17"/>
                <a:gd name="T5" fmla="*/ 16 h 17"/>
                <a:gd name="T6" fmla="*/ 1 w 17"/>
                <a:gd name="T7" fmla="*/ 1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5" y="0"/>
                  </a:lnTo>
                  <a:lnTo>
                    <a:pt x="16" y="16"/>
                  </a:lnTo>
                  <a:lnTo>
                    <a:pt x="1" y="16"/>
                  </a:lnTo>
                  <a:lnTo>
                    <a:pt x="0" y="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64" name="Freeform 124"/>
            <p:cNvSpPr>
              <a:spLocks/>
            </p:cNvSpPr>
            <p:nvPr/>
          </p:nvSpPr>
          <p:spPr bwMode="auto">
            <a:xfrm>
              <a:off x="1724" y="1263"/>
              <a:ext cx="17" cy="17"/>
            </a:xfrm>
            <a:custGeom>
              <a:avLst/>
              <a:gdLst>
                <a:gd name="T0" fmla="*/ 0 w 17"/>
                <a:gd name="T1" fmla="*/ 0 h 17"/>
                <a:gd name="T2" fmla="*/ 16 w 17"/>
                <a:gd name="T3" fmla="*/ 0 h 17"/>
                <a:gd name="T4" fmla="*/ 16 w 17"/>
                <a:gd name="T5" fmla="*/ 14 h 17"/>
                <a:gd name="T6" fmla="*/ 1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4"/>
                  </a:lnTo>
                  <a:lnTo>
                    <a:pt x="1" y="16"/>
                  </a:lnTo>
                  <a:lnTo>
                    <a:pt x="0"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65" name="Freeform 125"/>
            <p:cNvSpPr>
              <a:spLocks/>
            </p:cNvSpPr>
            <p:nvPr/>
          </p:nvSpPr>
          <p:spPr bwMode="auto">
            <a:xfrm>
              <a:off x="1739" y="1263"/>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66" name="Freeform 126"/>
            <p:cNvSpPr>
              <a:spLocks/>
            </p:cNvSpPr>
            <p:nvPr/>
          </p:nvSpPr>
          <p:spPr bwMode="auto">
            <a:xfrm>
              <a:off x="1754" y="1263"/>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67" name="Freeform 127"/>
            <p:cNvSpPr>
              <a:spLocks/>
            </p:cNvSpPr>
            <p:nvPr/>
          </p:nvSpPr>
          <p:spPr bwMode="auto">
            <a:xfrm>
              <a:off x="1769" y="1263"/>
              <a:ext cx="17" cy="17"/>
            </a:xfrm>
            <a:custGeom>
              <a:avLst/>
              <a:gdLst>
                <a:gd name="T0" fmla="*/ 0 w 17"/>
                <a:gd name="T1" fmla="*/ 0 h 17"/>
                <a:gd name="T2" fmla="*/ 16 w 17"/>
                <a:gd name="T3" fmla="*/ 0 h 17"/>
                <a:gd name="T4" fmla="*/ 14 w 17"/>
                <a:gd name="T5" fmla="*/ 16 h 17"/>
                <a:gd name="T6" fmla="*/ 0 w 17"/>
                <a:gd name="T7" fmla="*/ 14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4" y="16"/>
                  </a:lnTo>
                  <a:lnTo>
                    <a:pt x="0" y="14"/>
                  </a:lnTo>
                  <a:lnTo>
                    <a:pt x="0"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68" name="Freeform 128"/>
            <p:cNvSpPr>
              <a:spLocks/>
            </p:cNvSpPr>
            <p:nvPr/>
          </p:nvSpPr>
          <p:spPr bwMode="auto">
            <a:xfrm>
              <a:off x="1783" y="1263"/>
              <a:ext cx="17" cy="17"/>
            </a:xfrm>
            <a:custGeom>
              <a:avLst/>
              <a:gdLst>
                <a:gd name="T0" fmla="*/ 1 w 17"/>
                <a:gd name="T1" fmla="*/ 0 h 17"/>
                <a:gd name="T2" fmla="*/ 16 w 17"/>
                <a:gd name="T3" fmla="*/ 2 h 17"/>
                <a:gd name="T4" fmla="*/ 14 w 17"/>
                <a:gd name="T5" fmla="*/ 16 h 17"/>
                <a:gd name="T6" fmla="*/ 0 w 17"/>
                <a:gd name="T7" fmla="*/ 14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2"/>
                  </a:lnTo>
                  <a:lnTo>
                    <a:pt x="14" y="16"/>
                  </a:lnTo>
                  <a:lnTo>
                    <a:pt x="0" y="14"/>
                  </a:lnTo>
                  <a:lnTo>
                    <a:pt x="1"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69" name="Freeform 129"/>
            <p:cNvSpPr>
              <a:spLocks/>
            </p:cNvSpPr>
            <p:nvPr/>
          </p:nvSpPr>
          <p:spPr bwMode="auto">
            <a:xfrm>
              <a:off x="1797" y="1265"/>
              <a:ext cx="17" cy="17"/>
            </a:xfrm>
            <a:custGeom>
              <a:avLst/>
              <a:gdLst>
                <a:gd name="T0" fmla="*/ 2 w 17"/>
                <a:gd name="T1" fmla="*/ 0 h 17"/>
                <a:gd name="T2" fmla="*/ 16 w 17"/>
                <a:gd name="T3" fmla="*/ 2 h 17"/>
                <a:gd name="T4" fmla="*/ 14 w 17"/>
                <a:gd name="T5" fmla="*/ 16 h 17"/>
                <a:gd name="T6" fmla="*/ 0 w 17"/>
                <a:gd name="T7" fmla="*/ 13 h 17"/>
                <a:gd name="T8" fmla="*/ 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2"/>
                  </a:lnTo>
                  <a:lnTo>
                    <a:pt x="14" y="16"/>
                  </a:lnTo>
                  <a:lnTo>
                    <a:pt x="0" y="13"/>
                  </a:lnTo>
                  <a:lnTo>
                    <a:pt x="2"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70" name="Freeform 130"/>
            <p:cNvSpPr>
              <a:spLocks/>
            </p:cNvSpPr>
            <p:nvPr/>
          </p:nvSpPr>
          <p:spPr bwMode="auto">
            <a:xfrm>
              <a:off x="1811" y="1267"/>
              <a:ext cx="17" cy="17"/>
            </a:xfrm>
            <a:custGeom>
              <a:avLst/>
              <a:gdLst>
                <a:gd name="T0" fmla="*/ 2 w 17"/>
                <a:gd name="T1" fmla="*/ 0 h 17"/>
                <a:gd name="T2" fmla="*/ 16 w 17"/>
                <a:gd name="T3" fmla="*/ 1 h 17"/>
                <a:gd name="T4" fmla="*/ 14 w 17"/>
                <a:gd name="T5" fmla="*/ 16 h 17"/>
                <a:gd name="T6" fmla="*/ 0 w 17"/>
                <a:gd name="T7" fmla="*/ 13 h 17"/>
                <a:gd name="T8" fmla="*/ 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1"/>
                  </a:lnTo>
                  <a:lnTo>
                    <a:pt x="14" y="16"/>
                  </a:lnTo>
                  <a:lnTo>
                    <a:pt x="0" y="13"/>
                  </a:lnTo>
                  <a:lnTo>
                    <a:pt x="2"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71" name="Freeform 131"/>
            <p:cNvSpPr>
              <a:spLocks/>
            </p:cNvSpPr>
            <p:nvPr/>
          </p:nvSpPr>
          <p:spPr bwMode="auto">
            <a:xfrm>
              <a:off x="1825" y="1268"/>
              <a:ext cx="17" cy="17"/>
            </a:xfrm>
            <a:custGeom>
              <a:avLst/>
              <a:gdLst>
                <a:gd name="T0" fmla="*/ 2 w 17"/>
                <a:gd name="T1" fmla="*/ 0 h 17"/>
                <a:gd name="T2" fmla="*/ 16 w 17"/>
                <a:gd name="T3" fmla="*/ 3 h 17"/>
                <a:gd name="T4" fmla="*/ 14 w 17"/>
                <a:gd name="T5" fmla="*/ 16 h 17"/>
                <a:gd name="T6" fmla="*/ 0 w 17"/>
                <a:gd name="T7" fmla="*/ 12 h 17"/>
                <a:gd name="T8" fmla="*/ 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3"/>
                  </a:lnTo>
                  <a:lnTo>
                    <a:pt x="14" y="16"/>
                  </a:lnTo>
                  <a:lnTo>
                    <a:pt x="0" y="12"/>
                  </a:lnTo>
                  <a:lnTo>
                    <a:pt x="2"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72" name="Freeform 132"/>
            <p:cNvSpPr>
              <a:spLocks/>
            </p:cNvSpPr>
            <p:nvPr/>
          </p:nvSpPr>
          <p:spPr bwMode="auto">
            <a:xfrm>
              <a:off x="1839" y="1271"/>
              <a:ext cx="17" cy="17"/>
            </a:xfrm>
            <a:custGeom>
              <a:avLst/>
              <a:gdLst>
                <a:gd name="T0" fmla="*/ 2 w 17"/>
                <a:gd name="T1" fmla="*/ 0 h 17"/>
                <a:gd name="T2" fmla="*/ 16 w 17"/>
                <a:gd name="T3" fmla="*/ 4 h 17"/>
                <a:gd name="T4" fmla="*/ 13 w 17"/>
                <a:gd name="T5" fmla="*/ 16 h 17"/>
                <a:gd name="T6" fmla="*/ 0 w 17"/>
                <a:gd name="T7" fmla="*/ 12 h 17"/>
                <a:gd name="T8" fmla="*/ 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4"/>
                  </a:lnTo>
                  <a:lnTo>
                    <a:pt x="13" y="16"/>
                  </a:lnTo>
                  <a:lnTo>
                    <a:pt x="0" y="12"/>
                  </a:lnTo>
                  <a:lnTo>
                    <a:pt x="2"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73" name="Freeform 133"/>
            <p:cNvSpPr>
              <a:spLocks/>
            </p:cNvSpPr>
            <p:nvPr/>
          </p:nvSpPr>
          <p:spPr bwMode="auto">
            <a:xfrm>
              <a:off x="1852" y="1275"/>
              <a:ext cx="18" cy="17"/>
            </a:xfrm>
            <a:custGeom>
              <a:avLst/>
              <a:gdLst>
                <a:gd name="T0" fmla="*/ 3 w 18"/>
                <a:gd name="T1" fmla="*/ 0 h 17"/>
                <a:gd name="T2" fmla="*/ 17 w 18"/>
                <a:gd name="T3" fmla="*/ 3 h 17"/>
                <a:gd name="T4" fmla="*/ 14 w 18"/>
                <a:gd name="T5" fmla="*/ 16 h 17"/>
                <a:gd name="T6" fmla="*/ 0 w 18"/>
                <a:gd name="T7" fmla="*/ 12 h 17"/>
                <a:gd name="T8" fmla="*/ 3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3" y="0"/>
                  </a:moveTo>
                  <a:lnTo>
                    <a:pt x="17" y="3"/>
                  </a:lnTo>
                  <a:lnTo>
                    <a:pt x="14" y="16"/>
                  </a:lnTo>
                  <a:lnTo>
                    <a:pt x="0" y="12"/>
                  </a:lnTo>
                  <a:lnTo>
                    <a:pt x="3"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74" name="Freeform 134"/>
            <p:cNvSpPr>
              <a:spLocks/>
            </p:cNvSpPr>
            <p:nvPr/>
          </p:nvSpPr>
          <p:spPr bwMode="auto">
            <a:xfrm>
              <a:off x="1866" y="1278"/>
              <a:ext cx="19" cy="17"/>
            </a:xfrm>
            <a:custGeom>
              <a:avLst/>
              <a:gdLst>
                <a:gd name="T0" fmla="*/ 3 w 19"/>
                <a:gd name="T1" fmla="*/ 0 h 17"/>
                <a:gd name="T2" fmla="*/ 18 w 19"/>
                <a:gd name="T3" fmla="*/ 5 h 17"/>
                <a:gd name="T4" fmla="*/ 14 w 19"/>
                <a:gd name="T5" fmla="*/ 16 h 17"/>
                <a:gd name="T6" fmla="*/ 0 w 19"/>
                <a:gd name="T7" fmla="*/ 11 h 17"/>
                <a:gd name="T8" fmla="*/ 3 w 19"/>
                <a:gd name="T9" fmla="*/ 0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3" y="0"/>
                  </a:moveTo>
                  <a:lnTo>
                    <a:pt x="18" y="5"/>
                  </a:lnTo>
                  <a:lnTo>
                    <a:pt x="14" y="16"/>
                  </a:lnTo>
                  <a:lnTo>
                    <a:pt x="0" y="11"/>
                  </a:lnTo>
                  <a:lnTo>
                    <a:pt x="3"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75" name="Freeform 135"/>
            <p:cNvSpPr>
              <a:spLocks/>
            </p:cNvSpPr>
            <p:nvPr/>
          </p:nvSpPr>
          <p:spPr bwMode="auto">
            <a:xfrm>
              <a:off x="1880" y="1283"/>
              <a:ext cx="19" cy="17"/>
            </a:xfrm>
            <a:custGeom>
              <a:avLst/>
              <a:gdLst>
                <a:gd name="T0" fmla="*/ 4 w 19"/>
                <a:gd name="T1" fmla="*/ 0 h 17"/>
                <a:gd name="T2" fmla="*/ 18 w 19"/>
                <a:gd name="T3" fmla="*/ 4 h 17"/>
                <a:gd name="T4" fmla="*/ 13 w 19"/>
                <a:gd name="T5" fmla="*/ 16 h 17"/>
                <a:gd name="T6" fmla="*/ 0 w 19"/>
                <a:gd name="T7" fmla="*/ 11 h 17"/>
                <a:gd name="T8" fmla="*/ 4 w 19"/>
                <a:gd name="T9" fmla="*/ 0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4" y="0"/>
                  </a:moveTo>
                  <a:lnTo>
                    <a:pt x="18" y="4"/>
                  </a:lnTo>
                  <a:lnTo>
                    <a:pt x="13" y="16"/>
                  </a:lnTo>
                  <a:lnTo>
                    <a:pt x="0" y="11"/>
                  </a:lnTo>
                  <a:lnTo>
                    <a:pt x="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76" name="Freeform 136"/>
            <p:cNvSpPr>
              <a:spLocks/>
            </p:cNvSpPr>
            <p:nvPr/>
          </p:nvSpPr>
          <p:spPr bwMode="auto">
            <a:xfrm>
              <a:off x="1893" y="1287"/>
              <a:ext cx="20" cy="18"/>
            </a:xfrm>
            <a:custGeom>
              <a:avLst/>
              <a:gdLst>
                <a:gd name="T0" fmla="*/ 5 w 20"/>
                <a:gd name="T1" fmla="*/ 0 h 18"/>
                <a:gd name="T2" fmla="*/ 19 w 20"/>
                <a:gd name="T3" fmla="*/ 7 h 18"/>
                <a:gd name="T4" fmla="*/ 15 w 20"/>
                <a:gd name="T5" fmla="*/ 17 h 18"/>
                <a:gd name="T6" fmla="*/ 0 w 20"/>
                <a:gd name="T7" fmla="*/ 12 h 18"/>
                <a:gd name="T8" fmla="*/ 5 w 20"/>
                <a:gd name="T9" fmla="*/ 0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5" y="0"/>
                  </a:moveTo>
                  <a:lnTo>
                    <a:pt x="19" y="7"/>
                  </a:lnTo>
                  <a:lnTo>
                    <a:pt x="15" y="17"/>
                  </a:lnTo>
                  <a:lnTo>
                    <a:pt x="0" y="12"/>
                  </a:lnTo>
                  <a:lnTo>
                    <a:pt x="5"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77" name="Freeform 137"/>
            <p:cNvSpPr>
              <a:spLocks/>
            </p:cNvSpPr>
            <p:nvPr/>
          </p:nvSpPr>
          <p:spPr bwMode="auto">
            <a:xfrm>
              <a:off x="1908" y="1294"/>
              <a:ext cx="20" cy="18"/>
            </a:xfrm>
            <a:custGeom>
              <a:avLst/>
              <a:gdLst>
                <a:gd name="T0" fmla="*/ 4 w 20"/>
                <a:gd name="T1" fmla="*/ 0 h 18"/>
                <a:gd name="T2" fmla="*/ 19 w 20"/>
                <a:gd name="T3" fmla="*/ 7 h 18"/>
                <a:gd name="T4" fmla="*/ 14 w 20"/>
                <a:gd name="T5" fmla="*/ 17 h 18"/>
                <a:gd name="T6" fmla="*/ 0 w 20"/>
                <a:gd name="T7" fmla="*/ 10 h 18"/>
                <a:gd name="T8" fmla="*/ 4 w 20"/>
                <a:gd name="T9" fmla="*/ 0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4" y="0"/>
                  </a:moveTo>
                  <a:lnTo>
                    <a:pt x="19" y="7"/>
                  </a:lnTo>
                  <a:lnTo>
                    <a:pt x="14" y="17"/>
                  </a:lnTo>
                  <a:lnTo>
                    <a:pt x="0" y="10"/>
                  </a:lnTo>
                  <a:lnTo>
                    <a:pt x="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78" name="Freeform 138"/>
            <p:cNvSpPr>
              <a:spLocks/>
            </p:cNvSpPr>
            <p:nvPr/>
          </p:nvSpPr>
          <p:spPr bwMode="auto">
            <a:xfrm>
              <a:off x="1922" y="1301"/>
              <a:ext cx="21" cy="19"/>
            </a:xfrm>
            <a:custGeom>
              <a:avLst/>
              <a:gdLst>
                <a:gd name="T0" fmla="*/ 5 w 21"/>
                <a:gd name="T1" fmla="*/ 0 h 19"/>
                <a:gd name="T2" fmla="*/ 20 w 21"/>
                <a:gd name="T3" fmla="*/ 8 h 19"/>
                <a:gd name="T4" fmla="*/ 14 w 21"/>
                <a:gd name="T5" fmla="*/ 18 h 19"/>
                <a:gd name="T6" fmla="*/ 0 w 21"/>
                <a:gd name="T7" fmla="*/ 10 h 19"/>
                <a:gd name="T8" fmla="*/ 5 w 21"/>
                <a:gd name="T9" fmla="*/ 0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5" y="0"/>
                  </a:moveTo>
                  <a:lnTo>
                    <a:pt x="20" y="8"/>
                  </a:lnTo>
                  <a:lnTo>
                    <a:pt x="14" y="18"/>
                  </a:lnTo>
                  <a:lnTo>
                    <a:pt x="0" y="10"/>
                  </a:lnTo>
                  <a:lnTo>
                    <a:pt x="5"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79" name="Freeform 139"/>
            <p:cNvSpPr>
              <a:spLocks/>
            </p:cNvSpPr>
            <p:nvPr/>
          </p:nvSpPr>
          <p:spPr bwMode="auto">
            <a:xfrm>
              <a:off x="1936" y="1309"/>
              <a:ext cx="21" cy="20"/>
            </a:xfrm>
            <a:custGeom>
              <a:avLst/>
              <a:gdLst>
                <a:gd name="T0" fmla="*/ 6 w 21"/>
                <a:gd name="T1" fmla="*/ 0 h 20"/>
                <a:gd name="T2" fmla="*/ 20 w 21"/>
                <a:gd name="T3" fmla="*/ 10 h 20"/>
                <a:gd name="T4" fmla="*/ 15 w 21"/>
                <a:gd name="T5" fmla="*/ 19 h 20"/>
                <a:gd name="T6" fmla="*/ 0 w 21"/>
                <a:gd name="T7" fmla="*/ 10 h 20"/>
                <a:gd name="T8" fmla="*/ 6 w 21"/>
                <a:gd name="T9" fmla="*/ 0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6" y="0"/>
                  </a:moveTo>
                  <a:lnTo>
                    <a:pt x="20" y="10"/>
                  </a:lnTo>
                  <a:lnTo>
                    <a:pt x="15" y="19"/>
                  </a:lnTo>
                  <a:lnTo>
                    <a:pt x="0" y="10"/>
                  </a:lnTo>
                  <a:lnTo>
                    <a:pt x="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80" name="Freeform 140"/>
            <p:cNvSpPr>
              <a:spLocks/>
            </p:cNvSpPr>
            <p:nvPr/>
          </p:nvSpPr>
          <p:spPr bwMode="auto">
            <a:xfrm>
              <a:off x="1951" y="1319"/>
              <a:ext cx="22" cy="20"/>
            </a:xfrm>
            <a:custGeom>
              <a:avLst/>
              <a:gdLst>
                <a:gd name="T0" fmla="*/ 5 w 22"/>
                <a:gd name="T1" fmla="*/ 0 h 20"/>
                <a:gd name="T2" fmla="*/ 21 w 22"/>
                <a:gd name="T3" fmla="*/ 10 h 20"/>
                <a:gd name="T4" fmla="*/ 15 w 22"/>
                <a:gd name="T5" fmla="*/ 19 h 20"/>
                <a:gd name="T6" fmla="*/ 0 w 22"/>
                <a:gd name="T7" fmla="*/ 9 h 20"/>
                <a:gd name="T8" fmla="*/ 5 w 22"/>
                <a:gd name="T9" fmla="*/ 0 h 20"/>
                <a:gd name="T10" fmla="*/ 0 60000 65536"/>
                <a:gd name="T11" fmla="*/ 0 60000 65536"/>
                <a:gd name="T12" fmla="*/ 0 60000 65536"/>
                <a:gd name="T13" fmla="*/ 0 60000 65536"/>
                <a:gd name="T14" fmla="*/ 0 60000 65536"/>
                <a:gd name="T15" fmla="*/ 0 w 22"/>
                <a:gd name="T16" fmla="*/ 0 h 20"/>
                <a:gd name="T17" fmla="*/ 22 w 22"/>
                <a:gd name="T18" fmla="*/ 20 h 20"/>
              </a:gdLst>
              <a:ahLst/>
              <a:cxnLst>
                <a:cxn ang="T10">
                  <a:pos x="T0" y="T1"/>
                </a:cxn>
                <a:cxn ang="T11">
                  <a:pos x="T2" y="T3"/>
                </a:cxn>
                <a:cxn ang="T12">
                  <a:pos x="T4" y="T5"/>
                </a:cxn>
                <a:cxn ang="T13">
                  <a:pos x="T6" y="T7"/>
                </a:cxn>
                <a:cxn ang="T14">
                  <a:pos x="T8" y="T9"/>
                </a:cxn>
              </a:cxnLst>
              <a:rect l="T15" t="T16" r="T17" b="T18"/>
              <a:pathLst>
                <a:path w="22" h="20">
                  <a:moveTo>
                    <a:pt x="5" y="0"/>
                  </a:moveTo>
                  <a:lnTo>
                    <a:pt x="21" y="10"/>
                  </a:lnTo>
                  <a:lnTo>
                    <a:pt x="15" y="19"/>
                  </a:lnTo>
                  <a:lnTo>
                    <a:pt x="0" y="9"/>
                  </a:lnTo>
                  <a:lnTo>
                    <a:pt x="5"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81" name="Freeform 141"/>
            <p:cNvSpPr>
              <a:spLocks/>
            </p:cNvSpPr>
            <p:nvPr/>
          </p:nvSpPr>
          <p:spPr bwMode="auto">
            <a:xfrm>
              <a:off x="1966" y="1329"/>
              <a:ext cx="23" cy="22"/>
            </a:xfrm>
            <a:custGeom>
              <a:avLst/>
              <a:gdLst>
                <a:gd name="T0" fmla="*/ 6 w 23"/>
                <a:gd name="T1" fmla="*/ 0 h 22"/>
                <a:gd name="T2" fmla="*/ 22 w 23"/>
                <a:gd name="T3" fmla="*/ 12 h 22"/>
                <a:gd name="T4" fmla="*/ 15 w 23"/>
                <a:gd name="T5" fmla="*/ 21 h 22"/>
                <a:gd name="T6" fmla="*/ 0 w 23"/>
                <a:gd name="T7" fmla="*/ 9 h 22"/>
                <a:gd name="T8" fmla="*/ 6 w 23"/>
                <a:gd name="T9" fmla="*/ 0 h 22"/>
                <a:gd name="T10" fmla="*/ 0 60000 65536"/>
                <a:gd name="T11" fmla="*/ 0 60000 65536"/>
                <a:gd name="T12" fmla="*/ 0 60000 65536"/>
                <a:gd name="T13" fmla="*/ 0 60000 65536"/>
                <a:gd name="T14" fmla="*/ 0 60000 65536"/>
                <a:gd name="T15" fmla="*/ 0 w 23"/>
                <a:gd name="T16" fmla="*/ 0 h 22"/>
                <a:gd name="T17" fmla="*/ 23 w 23"/>
                <a:gd name="T18" fmla="*/ 22 h 22"/>
              </a:gdLst>
              <a:ahLst/>
              <a:cxnLst>
                <a:cxn ang="T10">
                  <a:pos x="T0" y="T1"/>
                </a:cxn>
                <a:cxn ang="T11">
                  <a:pos x="T2" y="T3"/>
                </a:cxn>
                <a:cxn ang="T12">
                  <a:pos x="T4" y="T5"/>
                </a:cxn>
                <a:cxn ang="T13">
                  <a:pos x="T6" y="T7"/>
                </a:cxn>
                <a:cxn ang="T14">
                  <a:pos x="T8" y="T9"/>
                </a:cxn>
              </a:cxnLst>
              <a:rect l="T15" t="T16" r="T17" b="T18"/>
              <a:pathLst>
                <a:path w="23" h="22">
                  <a:moveTo>
                    <a:pt x="6" y="0"/>
                  </a:moveTo>
                  <a:lnTo>
                    <a:pt x="22" y="12"/>
                  </a:lnTo>
                  <a:lnTo>
                    <a:pt x="15" y="21"/>
                  </a:lnTo>
                  <a:lnTo>
                    <a:pt x="0" y="9"/>
                  </a:lnTo>
                  <a:lnTo>
                    <a:pt x="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82" name="Freeform 142"/>
            <p:cNvSpPr>
              <a:spLocks/>
            </p:cNvSpPr>
            <p:nvPr/>
          </p:nvSpPr>
          <p:spPr bwMode="auto">
            <a:xfrm>
              <a:off x="1981" y="1341"/>
              <a:ext cx="24" cy="23"/>
            </a:xfrm>
            <a:custGeom>
              <a:avLst/>
              <a:gdLst>
                <a:gd name="T0" fmla="*/ 7 w 24"/>
                <a:gd name="T1" fmla="*/ 0 h 23"/>
                <a:gd name="T2" fmla="*/ 23 w 24"/>
                <a:gd name="T3" fmla="*/ 13 h 23"/>
                <a:gd name="T4" fmla="*/ 16 w 24"/>
                <a:gd name="T5" fmla="*/ 22 h 23"/>
                <a:gd name="T6" fmla="*/ 0 w 24"/>
                <a:gd name="T7" fmla="*/ 9 h 23"/>
                <a:gd name="T8" fmla="*/ 7 w 24"/>
                <a:gd name="T9" fmla="*/ 0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7" y="0"/>
                  </a:moveTo>
                  <a:lnTo>
                    <a:pt x="23" y="13"/>
                  </a:lnTo>
                  <a:lnTo>
                    <a:pt x="16" y="22"/>
                  </a:lnTo>
                  <a:lnTo>
                    <a:pt x="0" y="9"/>
                  </a:lnTo>
                  <a:lnTo>
                    <a:pt x="7"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83" name="Freeform 143"/>
            <p:cNvSpPr>
              <a:spLocks/>
            </p:cNvSpPr>
            <p:nvPr/>
          </p:nvSpPr>
          <p:spPr bwMode="auto">
            <a:xfrm>
              <a:off x="1997" y="1354"/>
              <a:ext cx="24" cy="23"/>
            </a:xfrm>
            <a:custGeom>
              <a:avLst/>
              <a:gdLst>
                <a:gd name="T0" fmla="*/ 7 w 24"/>
                <a:gd name="T1" fmla="*/ 0 h 23"/>
                <a:gd name="T2" fmla="*/ 23 w 24"/>
                <a:gd name="T3" fmla="*/ 14 h 23"/>
                <a:gd name="T4" fmla="*/ 15 w 24"/>
                <a:gd name="T5" fmla="*/ 22 h 23"/>
                <a:gd name="T6" fmla="*/ 0 w 24"/>
                <a:gd name="T7" fmla="*/ 9 h 23"/>
                <a:gd name="T8" fmla="*/ 7 w 24"/>
                <a:gd name="T9" fmla="*/ 0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7" y="0"/>
                  </a:moveTo>
                  <a:lnTo>
                    <a:pt x="23" y="14"/>
                  </a:lnTo>
                  <a:lnTo>
                    <a:pt x="15" y="22"/>
                  </a:lnTo>
                  <a:lnTo>
                    <a:pt x="0" y="9"/>
                  </a:lnTo>
                  <a:lnTo>
                    <a:pt x="7"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84" name="Freeform 144"/>
            <p:cNvSpPr>
              <a:spLocks/>
            </p:cNvSpPr>
            <p:nvPr/>
          </p:nvSpPr>
          <p:spPr bwMode="auto">
            <a:xfrm>
              <a:off x="2012" y="1368"/>
              <a:ext cx="25" cy="25"/>
            </a:xfrm>
            <a:custGeom>
              <a:avLst/>
              <a:gdLst>
                <a:gd name="T0" fmla="*/ 8 w 25"/>
                <a:gd name="T1" fmla="*/ 0 h 25"/>
                <a:gd name="T2" fmla="*/ 24 w 25"/>
                <a:gd name="T3" fmla="*/ 16 h 25"/>
                <a:gd name="T4" fmla="*/ 16 w 25"/>
                <a:gd name="T5" fmla="*/ 24 h 25"/>
                <a:gd name="T6" fmla="*/ 0 w 25"/>
                <a:gd name="T7" fmla="*/ 8 h 25"/>
                <a:gd name="T8" fmla="*/ 8 w 25"/>
                <a:gd name="T9" fmla="*/ 0 h 25"/>
                <a:gd name="T10" fmla="*/ 0 60000 65536"/>
                <a:gd name="T11" fmla="*/ 0 60000 65536"/>
                <a:gd name="T12" fmla="*/ 0 60000 65536"/>
                <a:gd name="T13" fmla="*/ 0 60000 65536"/>
                <a:gd name="T14" fmla="*/ 0 60000 65536"/>
                <a:gd name="T15" fmla="*/ 0 w 25"/>
                <a:gd name="T16" fmla="*/ 0 h 25"/>
                <a:gd name="T17" fmla="*/ 25 w 25"/>
                <a:gd name="T18" fmla="*/ 25 h 25"/>
              </a:gdLst>
              <a:ahLst/>
              <a:cxnLst>
                <a:cxn ang="T10">
                  <a:pos x="T0" y="T1"/>
                </a:cxn>
                <a:cxn ang="T11">
                  <a:pos x="T2" y="T3"/>
                </a:cxn>
                <a:cxn ang="T12">
                  <a:pos x="T4" y="T5"/>
                </a:cxn>
                <a:cxn ang="T13">
                  <a:pos x="T6" y="T7"/>
                </a:cxn>
                <a:cxn ang="T14">
                  <a:pos x="T8" y="T9"/>
                </a:cxn>
              </a:cxnLst>
              <a:rect l="T15" t="T16" r="T17" b="T18"/>
              <a:pathLst>
                <a:path w="25" h="25">
                  <a:moveTo>
                    <a:pt x="8" y="0"/>
                  </a:moveTo>
                  <a:lnTo>
                    <a:pt x="24" y="16"/>
                  </a:lnTo>
                  <a:lnTo>
                    <a:pt x="16" y="24"/>
                  </a:lnTo>
                  <a:lnTo>
                    <a:pt x="0" y="8"/>
                  </a:lnTo>
                  <a:lnTo>
                    <a:pt x="8"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85" name="Freeform 145"/>
            <p:cNvSpPr>
              <a:spLocks/>
            </p:cNvSpPr>
            <p:nvPr/>
          </p:nvSpPr>
          <p:spPr bwMode="auto">
            <a:xfrm>
              <a:off x="2028" y="1384"/>
              <a:ext cx="25" cy="25"/>
            </a:xfrm>
            <a:custGeom>
              <a:avLst/>
              <a:gdLst>
                <a:gd name="T0" fmla="*/ 8 w 25"/>
                <a:gd name="T1" fmla="*/ 0 h 25"/>
                <a:gd name="T2" fmla="*/ 24 w 25"/>
                <a:gd name="T3" fmla="*/ 16 h 25"/>
                <a:gd name="T4" fmla="*/ 15 w 25"/>
                <a:gd name="T5" fmla="*/ 24 h 25"/>
                <a:gd name="T6" fmla="*/ 0 w 25"/>
                <a:gd name="T7" fmla="*/ 8 h 25"/>
                <a:gd name="T8" fmla="*/ 8 w 25"/>
                <a:gd name="T9" fmla="*/ 0 h 25"/>
                <a:gd name="T10" fmla="*/ 0 60000 65536"/>
                <a:gd name="T11" fmla="*/ 0 60000 65536"/>
                <a:gd name="T12" fmla="*/ 0 60000 65536"/>
                <a:gd name="T13" fmla="*/ 0 60000 65536"/>
                <a:gd name="T14" fmla="*/ 0 60000 65536"/>
                <a:gd name="T15" fmla="*/ 0 w 25"/>
                <a:gd name="T16" fmla="*/ 0 h 25"/>
                <a:gd name="T17" fmla="*/ 25 w 25"/>
                <a:gd name="T18" fmla="*/ 25 h 25"/>
              </a:gdLst>
              <a:ahLst/>
              <a:cxnLst>
                <a:cxn ang="T10">
                  <a:pos x="T0" y="T1"/>
                </a:cxn>
                <a:cxn ang="T11">
                  <a:pos x="T2" y="T3"/>
                </a:cxn>
                <a:cxn ang="T12">
                  <a:pos x="T4" y="T5"/>
                </a:cxn>
                <a:cxn ang="T13">
                  <a:pos x="T6" y="T7"/>
                </a:cxn>
                <a:cxn ang="T14">
                  <a:pos x="T8" y="T9"/>
                </a:cxn>
              </a:cxnLst>
              <a:rect l="T15" t="T16" r="T17" b="T18"/>
              <a:pathLst>
                <a:path w="25" h="25">
                  <a:moveTo>
                    <a:pt x="8" y="0"/>
                  </a:moveTo>
                  <a:lnTo>
                    <a:pt x="24" y="16"/>
                  </a:lnTo>
                  <a:lnTo>
                    <a:pt x="15" y="24"/>
                  </a:lnTo>
                  <a:lnTo>
                    <a:pt x="0" y="8"/>
                  </a:lnTo>
                  <a:lnTo>
                    <a:pt x="8"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86" name="Freeform 146"/>
            <p:cNvSpPr>
              <a:spLocks/>
            </p:cNvSpPr>
            <p:nvPr/>
          </p:nvSpPr>
          <p:spPr bwMode="auto">
            <a:xfrm>
              <a:off x="2043" y="1400"/>
              <a:ext cx="24" cy="25"/>
            </a:xfrm>
            <a:custGeom>
              <a:avLst/>
              <a:gdLst>
                <a:gd name="T0" fmla="*/ 9 w 24"/>
                <a:gd name="T1" fmla="*/ 0 h 25"/>
                <a:gd name="T2" fmla="*/ 23 w 24"/>
                <a:gd name="T3" fmla="*/ 17 h 25"/>
                <a:gd name="T4" fmla="*/ 14 w 24"/>
                <a:gd name="T5" fmla="*/ 24 h 25"/>
                <a:gd name="T6" fmla="*/ 0 w 24"/>
                <a:gd name="T7" fmla="*/ 8 h 25"/>
                <a:gd name="T8" fmla="*/ 9 w 24"/>
                <a:gd name="T9" fmla="*/ 0 h 25"/>
                <a:gd name="T10" fmla="*/ 0 60000 65536"/>
                <a:gd name="T11" fmla="*/ 0 60000 65536"/>
                <a:gd name="T12" fmla="*/ 0 60000 65536"/>
                <a:gd name="T13" fmla="*/ 0 60000 65536"/>
                <a:gd name="T14" fmla="*/ 0 60000 65536"/>
                <a:gd name="T15" fmla="*/ 0 w 24"/>
                <a:gd name="T16" fmla="*/ 0 h 25"/>
                <a:gd name="T17" fmla="*/ 24 w 24"/>
                <a:gd name="T18" fmla="*/ 25 h 25"/>
              </a:gdLst>
              <a:ahLst/>
              <a:cxnLst>
                <a:cxn ang="T10">
                  <a:pos x="T0" y="T1"/>
                </a:cxn>
                <a:cxn ang="T11">
                  <a:pos x="T2" y="T3"/>
                </a:cxn>
                <a:cxn ang="T12">
                  <a:pos x="T4" y="T5"/>
                </a:cxn>
                <a:cxn ang="T13">
                  <a:pos x="T6" y="T7"/>
                </a:cxn>
                <a:cxn ang="T14">
                  <a:pos x="T8" y="T9"/>
                </a:cxn>
              </a:cxnLst>
              <a:rect l="T15" t="T16" r="T17" b="T18"/>
              <a:pathLst>
                <a:path w="24" h="25">
                  <a:moveTo>
                    <a:pt x="9" y="0"/>
                  </a:moveTo>
                  <a:lnTo>
                    <a:pt x="23" y="17"/>
                  </a:lnTo>
                  <a:lnTo>
                    <a:pt x="14" y="24"/>
                  </a:lnTo>
                  <a:lnTo>
                    <a:pt x="0" y="8"/>
                  </a:lnTo>
                  <a:lnTo>
                    <a:pt x="9"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87" name="Freeform 147"/>
            <p:cNvSpPr>
              <a:spLocks/>
            </p:cNvSpPr>
            <p:nvPr/>
          </p:nvSpPr>
          <p:spPr bwMode="auto">
            <a:xfrm>
              <a:off x="2057" y="1417"/>
              <a:ext cx="24" cy="27"/>
            </a:xfrm>
            <a:custGeom>
              <a:avLst/>
              <a:gdLst>
                <a:gd name="T0" fmla="*/ 9 w 24"/>
                <a:gd name="T1" fmla="*/ 0 h 27"/>
                <a:gd name="T2" fmla="*/ 23 w 24"/>
                <a:gd name="T3" fmla="*/ 19 h 27"/>
                <a:gd name="T4" fmla="*/ 14 w 24"/>
                <a:gd name="T5" fmla="*/ 26 h 27"/>
                <a:gd name="T6" fmla="*/ 0 w 24"/>
                <a:gd name="T7" fmla="*/ 7 h 27"/>
                <a:gd name="T8" fmla="*/ 9 w 24"/>
                <a:gd name="T9" fmla="*/ 0 h 27"/>
                <a:gd name="T10" fmla="*/ 0 60000 65536"/>
                <a:gd name="T11" fmla="*/ 0 60000 65536"/>
                <a:gd name="T12" fmla="*/ 0 60000 65536"/>
                <a:gd name="T13" fmla="*/ 0 60000 65536"/>
                <a:gd name="T14" fmla="*/ 0 60000 65536"/>
                <a:gd name="T15" fmla="*/ 0 w 24"/>
                <a:gd name="T16" fmla="*/ 0 h 27"/>
                <a:gd name="T17" fmla="*/ 24 w 24"/>
                <a:gd name="T18" fmla="*/ 27 h 27"/>
              </a:gdLst>
              <a:ahLst/>
              <a:cxnLst>
                <a:cxn ang="T10">
                  <a:pos x="T0" y="T1"/>
                </a:cxn>
                <a:cxn ang="T11">
                  <a:pos x="T2" y="T3"/>
                </a:cxn>
                <a:cxn ang="T12">
                  <a:pos x="T4" y="T5"/>
                </a:cxn>
                <a:cxn ang="T13">
                  <a:pos x="T6" y="T7"/>
                </a:cxn>
                <a:cxn ang="T14">
                  <a:pos x="T8" y="T9"/>
                </a:cxn>
              </a:cxnLst>
              <a:rect l="T15" t="T16" r="T17" b="T18"/>
              <a:pathLst>
                <a:path w="24" h="27">
                  <a:moveTo>
                    <a:pt x="9" y="0"/>
                  </a:moveTo>
                  <a:lnTo>
                    <a:pt x="23" y="19"/>
                  </a:lnTo>
                  <a:lnTo>
                    <a:pt x="14" y="26"/>
                  </a:lnTo>
                  <a:lnTo>
                    <a:pt x="0" y="7"/>
                  </a:lnTo>
                  <a:lnTo>
                    <a:pt x="9"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88" name="Freeform 148"/>
            <p:cNvSpPr>
              <a:spLocks/>
            </p:cNvSpPr>
            <p:nvPr/>
          </p:nvSpPr>
          <p:spPr bwMode="auto">
            <a:xfrm>
              <a:off x="2071" y="1436"/>
              <a:ext cx="23" cy="28"/>
            </a:xfrm>
            <a:custGeom>
              <a:avLst/>
              <a:gdLst>
                <a:gd name="T0" fmla="*/ 9 w 23"/>
                <a:gd name="T1" fmla="*/ 0 h 28"/>
                <a:gd name="T2" fmla="*/ 22 w 23"/>
                <a:gd name="T3" fmla="*/ 20 h 28"/>
                <a:gd name="T4" fmla="*/ 12 w 23"/>
                <a:gd name="T5" fmla="*/ 27 h 28"/>
                <a:gd name="T6" fmla="*/ 0 w 23"/>
                <a:gd name="T7" fmla="*/ 7 h 28"/>
                <a:gd name="T8" fmla="*/ 9 w 23"/>
                <a:gd name="T9" fmla="*/ 0 h 28"/>
                <a:gd name="T10" fmla="*/ 0 60000 65536"/>
                <a:gd name="T11" fmla="*/ 0 60000 65536"/>
                <a:gd name="T12" fmla="*/ 0 60000 65536"/>
                <a:gd name="T13" fmla="*/ 0 60000 65536"/>
                <a:gd name="T14" fmla="*/ 0 60000 65536"/>
                <a:gd name="T15" fmla="*/ 0 w 23"/>
                <a:gd name="T16" fmla="*/ 0 h 28"/>
                <a:gd name="T17" fmla="*/ 23 w 23"/>
                <a:gd name="T18" fmla="*/ 28 h 28"/>
              </a:gdLst>
              <a:ahLst/>
              <a:cxnLst>
                <a:cxn ang="T10">
                  <a:pos x="T0" y="T1"/>
                </a:cxn>
                <a:cxn ang="T11">
                  <a:pos x="T2" y="T3"/>
                </a:cxn>
                <a:cxn ang="T12">
                  <a:pos x="T4" y="T5"/>
                </a:cxn>
                <a:cxn ang="T13">
                  <a:pos x="T6" y="T7"/>
                </a:cxn>
                <a:cxn ang="T14">
                  <a:pos x="T8" y="T9"/>
                </a:cxn>
              </a:cxnLst>
              <a:rect l="T15" t="T16" r="T17" b="T18"/>
              <a:pathLst>
                <a:path w="23" h="28">
                  <a:moveTo>
                    <a:pt x="9" y="0"/>
                  </a:moveTo>
                  <a:lnTo>
                    <a:pt x="22" y="20"/>
                  </a:lnTo>
                  <a:lnTo>
                    <a:pt x="12" y="27"/>
                  </a:lnTo>
                  <a:lnTo>
                    <a:pt x="0" y="7"/>
                  </a:lnTo>
                  <a:lnTo>
                    <a:pt x="9"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89" name="Freeform 149"/>
            <p:cNvSpPr>
              <a:spLocks/>
            </p:cNvSpPr>
            <p:nvPr/>
          </p:nvSpPr>
          <p:spPr bwMode="auto">
            <a:xfrm>
              <a:off x="2083" y="1456"/>
              <a:ext cx="23" cy="27"/>
            </a:xfrm>
            <a:custGeom>
              <a:avLst/>
              <a:gdLst>
                <a:gd name="T0" fmla="*/ 10 w 23"/>
                <a:gd name="T1" fmla="*/ 0 h 27"/>
                <a:gd name="T2" fmla="*/ 22 w 23"/>
                <a:gd name="T3" fmla="*/ 21 h 27"/>
                <a:gd name="T4" fmla="*/ 12 w 23"/>
                <a:gd name="T5" fmla="*/ 26 h 27"/>
                <a:gd name="T6" fmla="*/ 0 w 23"/>
                <a:gd name="T7" fmla="*/ 7 h 27"/>
                <a:gd name="T8" fmla="*/ 10 w 23"/>
                <a:gd name="T9" fmla="*/ 0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10" y="0"/>
                  </a:moveTo>
                  <a:lnTo>
                    <a:pt x="22" y="21"/>
                  </a:lnTo>
                  <a:lnTo>
                    <a:pt x="12" y="26"/>
                  </a:lnTo>
                  <a:lnTo>
                    <a:pt x="0" y="7"/>
                  </a:lnTo>
                  <a:lnTo>
                    <a:pt x="10"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90" name="Freeform 150"/>
            <p:cNvSpPr>
              <a:spLocks/>
            </p:cNvSpPr>
            <p:nvPr/>
          </p:nvSpPr>
          <p:spPr bwMode="auto">
            <a:xfrm>
              <a:off x="2095" y="1477"/>
              <a:ext cx="22" cy="28"/>
            </a:xfrm>
            <a:custGeom>
              <a:avLst/>
              <a:gdLst>
                <a:gd name="T0" fmla="*/ 10 w 22"/>
                <a:gd name="T1" fmla="*/ 0 h 28"/>
                <a:gd name="T2" fmla="*/ 21 w 22"/>
                <a:gd name="T3" fmla="*/ 22 h 28"/>
                <a:gd name="T4" fmla="*/ 11 w 22"/>
                <a:gd name="T5" fmla="*/ 27 h 28"/>
                <a:gd name="T6" fmla="*/ 0 w 22"/>
                <a:gd name="T7" fmla="*/ 5 h 28"/>
                <a:gd name="T8" fmla="*/ 10 w 22"/>
                <a:gd name="T9" fmla="*/ 0 h 28"/>
                <a:gd name="T10" fmla="*/ 0 60000 65536"/>
                <a:gd name="T11" fmla="*/ 0 60000 65536"/>
                <a:gd name="T12" fmla="*/ 0 60000 65536"/>
                <a:gd name="T13" fmla="*/ 0 60000 65536"/>
                <a:gd name="T14" fmla="*/ 0 60000 65536"/>
                <a:gd name="T15" fmla="*/ 0 w 22"/>
                <a:gd name="T16" fmla="*/ 0 h 28"/>
                <a:gd name="T17" fmla="*/ 22 w 22"/>
                <a:gd name="T18" fmla="*/ 28 h 28"/>
              </a:gdLst>
              <a:ahLst/>
              <a:cxnLst>
                <a:cxn ang="T10">
                  <a:pos x="T0" y="T1"/>
                </a:cxn>
                <a:cxn ang="T11">
                  <a:pos x="T2" y="T3"/>
                </a:cxn>
                <a:cxn ang="T12">
                  <a:pos x="T4" y="T5"/>
                </a:cxn>
                <a:cxn ang="T13">
                  <a:pos x="T6" y="T7"/>
                </a:cxn>
                <a:cxn ang="T14">
                  <a:pos x="T8" y="T9"/>
                </a:cxn>
              </a:cxnLst>
              <a:rect l="T15" t="T16" r="T17" b="T18"/>
              <a:pathLst>
                <a:path w="22" h="28">
                  <a:moveTo>
                    <a:pt x="10" y="0"/>
                  </a:moveTo>
                  <a:lnTo>
                    <a:pt x="21" y="22"/>
                  </a:lnTo>
                  <a:lnTo>
                    <a:pt x="11" y="27"/>
                  </a:lnTo>
                  <a:lnTo>
                    <a:pt x="0" y="5"/>
                  </a:lnTo>
                  <a:lnTo>
                    <a:pt x="10"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91" name="Freeform 151"/>
            <p:cNvSpPr>
              <a:spLocks/>
            </p:cNvSpPr>
            <p:nvPr/>
          </p:nvSpPr>
          <p:spPr bwMode="auto">
            <a:xfrm>
              <a:off x="2106" y="1499"/>
              <a:ext cx="21" cy="27"/>
            </a:xfrm>
            <a:custGeom>
              <a:avLst/>
              <a:gdLst>
                <a:gd name="T0" fmla="*/ 10 w 21"/>
                <a:gd name="T1" fmla="*/ 0 h 27"/>
                <a:gd name="T2" fmla="*/ 20 w 21"/>
                <a:gd name="T3" fmla="*/ 22 h 27"/>
                <a:gd name="T4" fmla="*/ 10 w 21"/>
                <a:gd name="T5" fmla="*/ 26 h 27"/>
                <a:gd name="T6" fmla="*/ 0 w 21"/>
                <a:gd name="T7" fmla="*/ 5 h 27"/>
                <a:gd name="T8" fmla="*/ 10 w 21"/>
                <a:gd name="T9" fmla="*/ 0 h 27"/>
                <a:gd name="T10" fmla="*/ 0 60000 65536"/>
                <a:gd name="T11" fmla="*/ 0 60000 65536"/>
                <a:gd name="T12" fmla="*/ 0 60000 65536"/>
                <a:gd name="T13" fmla="*/ 0 60000 65536"/>
                <a:gd name="T14" fmla="*/ 0 60000 65536"/>
                <a:gd name="T15" fmla="*/ 0 w 21"/>
                <a:gd name="T16" fmla="*/ 0 h 27"/>
                <a:gd name="T17" fmla="*/ 21 w 21"/>
                <a:gd name="T18" fmla="*/ 27 h 27"/>
              </a:gdLst>
              <a:ahLst/>
              <a:cxnLst>
                <a:cxn ang="T10">
                  <a:pos x="T0" y="T1"/>
                </a:cxn>
                <a:cxn ang="T11">
                  <a:pos x="T2" y="T3"/>
                </a:cxn>
                <a:cxn ang="T12">
                  <a:pos x="T4" y="T5"/>
                </a:cxn>
                <a:cxn ang="T13">
                  <a:pos x="T6" y="T7"/>
                </a:cxn>
                <a:cxn ang="T14">
                  <a:pos x="T8" y="T9"/>
                </a:cxn>
              </a:cxnLst>
              <a:rect l="T15" t="T16" r="T17" b="T18"/>
              <a:pathLst>
                <a:path w="21" h="27">
                  <a:moveTo>
                    <a:pt x="10" y="0"/>
                  </a:moveTo>
                  <a:lnTo>
                    <a:pt x="20" y="22"/>
                  </a:lnTo>
                  <a:lnTo>
                    <a:pt x="10" y="26"/>
                  </a:lnTo>
                  <a:lnTo>
                    <a:pt x="0" y="5"/>
                  </a:lnTo>
                  <a:lnTo>
                    <a:pt x="10"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92" name="Freeform 152"/>
            <p:cNvSpPr>
              <a:spLocks/>
            </p:cNvSpPr>
            <p:nvPr/>
          </p:nvSpPr>
          <p:spPr bwMode="auto">
            <a:xfrm>
              <a:off x="2116" y="1521"/>
              <a:ext cx="21" cy="28"/>
            </a:xfrm>
            <a:custGeom>
              <a:avLst/>
              <a:gdLst>
                <a:gd name="T0" fmla="*/ 10 w 21"/>
                <a:gd name="T1" fmla="*/ 0 h 28"/>
                <a:gd name="T2" fmla="*/ 20 w 21"/>
                <a:gd name="T3" fmla="*/ 23 h 28"/>
                <a:gd name="T4" fmla="*/ 9 w 21"/>
                <a:gd name="T5" fmla="*/ 27 h 28"/>
                <a:gd name="T6" fmla="*/ 0 w 21"/>
                <a:gd name="T7" fmla="*/ 4 h 28"/>
                <a:gd name="T8" fmla="*/ 10 w 21"/>
                <a:gd name="T9" fmla="*/ 0 h 28"/>
                <a:gd name="T10" fmla="*/ 0 60000 65536"/>
                <a:gd name="T11" fmla="*/ 0 60000 65536"/>
                <a:gd name="T12" fmla="*/ 0 60000 65536"/>
                <a:gd name="T13" fmla="*/ 0 60000 65536"/>
                <a:gd name="T14" fmla="*/ 0 60000 65536"/>
                <a:gd name="T15" fmla="*/ 0 w 21"/>
                <a:gd name="T16" fmla="*/ 0 h 28"/>
                <a:gd name="T17" fmla="*/ 21 w 21"/>
                <a:gd name="T18" fmla="*/ 28 h 28"/>
              </a:gdLst>
              <a:ahLst/>
              <a:cxnLst>
                <a:cxn ang="T10">
                  <a:pos x="T0" y="T1"/>
                </a:cxn>
                <a:cxn ang="T11">
                  <a:pos x="T2" y="T3"/>
                </a:cxn>
                <a:cxn ang="T12">
                  <a:pos x="T4" y="T5"/>
                </a:cxn>
                <a:cxn ang="T13">
                  <a:pos x="T6" y="T7"/>
                </a:cxn>
                <a:cxn ang="T14">
                  <a:pos x="T8" y="T9"/>
                </a:cxn>
              </a:cxnLst>
              <a:rect l="T15" t="T16" r="T17" b="T18"/>
              <a:pathLst>
                <a:path w="21" h="28">
                  <a:moveTo>
                    <a:pt x="10" y="0"/>
                  </a:moveTo>
                  <a:lnTo>
                    <a:pt x="20" y="23"/>
                  </a:lnTo>
                  <a:lnTo>
                    <a:pt x="9" y="27"/>
                  </a:lnTo>
                  <a:lnTo>
                    <a:pt x="0" y="4"/>
                  </a:lnTo>
                  <a:lnTo>
                    <a:pt x="10"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93" name="Freeform 153"/>
            <p:cNvSpPr>
              <a:spLocks/>
            </p:cNvSpPr>
            <p:nvPr/>
          </p:nvSpPr>
          <p:spPr bwMode="auto">
            <a:xfrm>
              <a:off x="2125" y="1544"/>
              <a:ext cx="20" cy="29"/>
            </a:xfrm>
            <a:custGeom>
              <a:avLst/>
              <a:gdLst>
                <a:gd name="T0" fmla="*/ 11 w 20"/>
                <a:gd name="T1" fmla="*/ 0 h 29"/>
                <a:gd name="T2" fmla="*/ 19 w 20"/>
                <a:gd name="T3" fmla="*/ 24 h 29"/>
                <a:gd name="T4" fmla="*/ 7 w 20"/>
                <a:gd name="T5" fmla="*/ 28 h 29"/>
                <a:gd name="T6" fmla="*/ 0 w 20"/>
                <a:gd name="T7" fmla="*/ 4 h 29"/>
                <a:gd name="T8" fmla="*/ 11 w 20"/>
                <a:gd name="T9" fmla="*/ 0 h 29"/>
                <a:gd name="T10" fmla="*/ 0 60000 65536"/>
                <a:gd name="T11" fmla="*/ 0 60000 65536"/>
                <a:gd name="T12" fmla="*/ 0 60000 65536"/>
                <a:gd name="T13" fmla="*/ 0 60000 65536"/>
                <a:gd name="T14" fmla="*/ 0 60000 65536"/>
                <a:gd name="T15" fmla="*/ 0 w 20"/>
                <a:gd name="T16" fmla="*/ 0 h 29"/>
                <a:gd name="T17" fmla="*/ 20 w 20"/>
                <a:gd name="T18" fmla="*/ 29 h 29"/>
              </a:gdLst>
              <a:ahLst/>
              <a:cxnLst>
                <a:cxn ang="T10">
                  <a:pos x="T0" y="T1"/>
                </a:cxn>
                <a:cxn ang="T11">
                  <a:pos x="T2" y="T3"/>
                </a:cxn>
                <a:cxn ang="T12">
                  <a:pos x="T4" y="T5"/>
                </a:cxn>
                <a:cxn ang="T13">
                  <a:pos x="T6" y="T7"/>
                </a:cxn>
                <a:cxn ang="T14">
                  <a:pos x="T8" y="T9"/>
                </a:cxn>
              </a:cxnLst>
              <a:rect l="T15" t="T16" r="T17" b="T18"/>
              <a:pathLst>
                <a:path w="20" h="29">
                  <a:moveTo>
                    <a:pt x="11" y="0"/>
                  </a:moveTo>
                  <a:lnTo>
                    <a:pt x="19" y="24"/>
                  </a:lnTo>
                  <a:lnTo>
                    <a:pt x="7" y="28"/>
                  </a:lnTo>
                  <a:lnTo>
                    <a:pt x="0" y="4"/>
                  </a:lnTo>
                  <a:lnTo>
                    <a:pt x="11"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94" name="Freeform 154"/>
            <p:cNvSpPr>
              <a:spLocks/>
            </p:cNvSpPr>
            <p:nvPr/>
          </p:nvSpPr>
          <p:spPr bwMode="auto">
            <a:xfrm>
              <a:off x="2132" y="1568"/>
              <a:ext cx="20" cy="29"/>
            </a:xfrm>
            <a:custGeom>
              <a:avLst/>
              <a:gdLst>
                <a:gd name="T0" fmla="*/ 12 w 20"/>
                <a:gd name="T1" fmla="*/ 0 h 29"/>
                <a:gd name="T2" fmla="*/ 19 w 20"/>
                <a:gd name="T3" fmla="*/ 25 h 29"/>
                <a:gd name="T4" fmla="*/ 8 w 20"/>
                <a:gd name="T5" fmla="*/ 28 h 29"/>
                <a:gd name="T6" fmla="*/ 0 w 20"/>
                <a:gd name="T7" fmla="*/ 4 h 29"/>
                <a:gd name="T8" fmla="*/ 12 w 20"/>
                <a:gd name="T9" fmla="*/ 0 h 29"/>
                <a:gd name="T10" fmla="*/ 0 60000 65536"/>
                <a:gd name="T11" fmla="*/ 0 60000 65536"/>
                <a:gd name="T12" fmla="*/ 0 60000 65536"/>
                <a:gd name="T13" fmla="*/ 0 60000 65536"/>
                <a:gd name="T14" fmla="*/ 0 60000 65536"/>
                <a:gd name="T15" fmla="*/ 0 w 20"/>
                <a:gd name="T16" fmla="*/ 0 h 29"/>
                <a:gd name="T17" fmla="*/ 20 w 20"/>
                <a:gd name="T18" fmla="*/ 29 h 29"/>
              </a:gdLst>
              <a:ahLst/>
              <a:cxnLst>
                <a:cxn ang="T10">
                  <a:pos x="T0" y="T1"/>
                </a:cxn>
                <a:cxn ang="T11">
                  <a:pos x="T2" y="T3"/>
                </a:cxn>
                <a:cxn ang="T12">
                  <a:pos x="T4" y="T5"/>
                </a:cxn>
                <a:cxn ang="T13">
                  <a:pos x="T6" y="T7"/>
                </a:cxn>
                <a:cxn ang="T14">
                  <a:pos x="T8" y="T9"/>
                </a:cxn>
              </a:cxnLst>
              <a:rect l="T15" t="T16" r="T17" b="T18"/>
              <a:pathLst>
                <a:path w="20" h="29">
                  <a:moveTo>
                    <a:pt x="12" y="0"/>
                  </a:moveTo>
                  <a:lnTo>
                    <a:pt x="19" y="25"/>
                  </a:lnTo>
                  <a:lnTo>
                    <a:pt x="8" y="28"/>
                  </a:lnTo>
                  <a:lnTo>
                    <a:pt x="0" y="4"/>
                  </a:lnTo>
                  <a:lnTo>
                    <a:pt x="12"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95" name="Freeform 155"/>
            <p:cNvSpPr>
              <a:spLocks/>
            </p:cNvSpPr>
            <p:nvPr/>
          </p:nvSpPr>
          <p:spPr bwMode="auto">
            <a:xfrm>
              <a:off x="2140" y="1593"/>
              <a:ext cx="18" cy="28"/>
            </a:xfrm>
            <a:custGeom>
              <a:avLst/>
              <a:gdLst>
                <a:gd name="T0" fmla="*/ 11 w 18"/>
                <a:gd name="T1" fmla="*/ 0 h 28"/>
                <a:gd name="T2" fmla="*/ 17 w 18"/>
                <a:gd name="T3" fmla="*/ 26 h 28"/>
                <a:gd name="T4" fmla="*/ 6 w 18"/>
                <a:gd name="T5" fmla="*/ 27 h 28"/>
                <a:gd name="T6" fmla="*/ 0 w 18"/>
                <a:gd name="T7" fmla="*/ 3 h 28"/>
                <a:gd name="T8" fmla="*/ 11 w 18"/>
                <a:gd name="T9" fmla="*/ 0 h 28"/>
                <a:gd name="T10" fmla="*/ 0 60000 65536"/>
                <a:gd name="T11" fmla="*/ 0 60000 65536"/>
                <a:gd name="T12" fmla="*/ 0 60000 65536"/>
                <a:gd name="T13" fmla="*/ 0 60000 65536"/>
                <a:gd name="T14" fmla="*/ 0 60000 65536"/>
                <a:gd name="T15" fmla="*/ 0 w 18"/>
                <a:gd name="T16" fmla="*/ 0 h 28"/>
                <a:gd name="T17" fmla="*/ 18 w 18"/>
                <a:gd name="T18" fmla="*/ 28 h 28"/>
              </a:gdLst>
              <a:ahLst/>
              <a:cxnLst>
                <a:cxn ang="T10">
                  <a:pos x="T0" y="T1"/>
                </a:cxn>
                <a:cxn ang="T11">
                  <a:pos x="T2" y="T3"/>
                </a:cxn>
                <a:cxn ang="T12">
                  <a:pos x="T4" y="T5"/>
                </a:cxn>
                <a:cxn ang="T13">
                  <a:pos x="T6" y="T7"/>
                </a:cxn>
                <a:cxn ang="T14">
                  <a:pos x="T8" y="T9"/>
                </a:cxn>
              </a:cxnLst>
              <a:rect l="T15" t="T16" r="T17" b="T18"/>
              <a:pathLst>
                <a:path w="18" h="28">
                  <a:moveTo>
                    <a:pt x="11" y="0"/>
                  </a:moveTo>
                  <a:lnTo>
                    <a:pt x="17" y="26"/>
                  </a:lnTo>
                  <a:lnTo>
                    <a:pt x="6" y="27"/>
                  </a:lnTo>
                  <a:lnTo>
                    <a:pt x="0" y="3"/>
                  </a:lnTo>
                  <a:lnTo>
                    <a:pt x="11"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96" name="Freeform 156"/>
            <p:cNvSpPr>
              <a:spLocks/>
            </p:cNvSpPr>
            <p:nvPr/>
          </p:nvSpPr>
          <p:spPr bwMode="auto">
            <a:xfrm>
              <a:off x="2146" y="1619"/>
              <a:ext cx="17" cy="28"/>
            </a:xfrm>
            <a:custGeom>
              <a:avLst/>
              <a:gdLst>
                <a:gd name="T0" fmla="*/ 11 w 17"/>
                <a:gd name="T1" fmla="*/ 0 h 28"/>
                <a:gd name="T2" fmla="*/ 16 w 17"/>
                <a:gd name="T3" fmla="*/ 25 h 28"/>
                <a:gd name="T4" fmla="*/ 5 w 17"/>
                <a:gd name="T5" fmla="*/ 27 h 28"/>
                <a:gd name="T6" fmla="*/ 0 w 17"/>
                <a:gd name="T7" fmla="*/ 1 h 28"/>
                <a:gd name="T8" fmla="*/ 11 w 17"/>
                <a:gd name="T9" fmla="*/ 0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11" y="0"/>
                  </a:moveTo>
                  <a:lnTo>
                    <a:pt x="16" y="25"/>
                  </a:lnTo>
                  <a:lnTo>
                    <a:pt x="5" y="27"/>
                  </a:lnTo>
                  <a:lnTo>
                    <a:pt x="0" y="1"/>
                  </a:lnTo>
                  <a:lnTo>
                    <a:pt x="11"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97" name="Freeform 157"/>
            <p:cNvSpPr>
              <a:spLocks/>
            </p:cNvSpPr>
            <p:nvPr/>
          </p:nvSpPr>
          <p:spPr bwMode="auto">
            <a:xfrm>
              <a:off x="2151" y="1644"/>
              <a:ext cx="17" cy="29"/>
            </a:xfrm>
            <a:custGeom>
              <a:avLst/>
              <a:gdLst>
                <a:gd name="T0" fmla="*/ 11 w 17"/>
                <a:gd name="T1" fmla="*/ 0 h 29"/>
                <a:gd name="T2" fmla="*/ 16 w 17"/>
                <a:gd name="T3" fmla="*/ 26 h 29"/>
                <a:gd name="T4" fmla="*/ 4 w 17"/>
                <a:gd name="T5" fmla="*/ 28 h 29"/>
                <a:gd name="T6" fmla="*/ 0 w 17"/>
                <a:gd name="T7" fmla="*/ 2 h 29"/>
                <a:gd name="T8" fmla="*/ 11 w 17"/>
                <a:gd name="T9" fmla="*/ 0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11" y="0"/>
                  </a:moveTo>
                  <a:lnTo>
                    <a:pt x="16" y="26"/>
                  </a:lnTo>
                  <a:lnTo>
                    <a:pt x="4" y="28"/>
                  </a:lnTo>
                  <a:lnTo>
                    <a:pt x="0" y="2"/>
                  </a:lnTo>
                  <a:lnTo>
                    <a:pt x="11"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98" name="Freeform 158"/>
            <p:cNvSpPr>
              <a:spLocks/>
            </p:cNvSpPr>
            <p:nvPr/>
          </p:nvSpPr>
          <p:spPr bwMode="auto">
            <a:xfrm>
              <a:off x="2155" y="1670"/>
              <a:ext cx="17" cy="29"/>
            </a:xfrm>
            <a:custGeom>
              <a:avLst/>
              <a:gdLst>
                <a:gd name="T0" fmla="*/ 12 w 17"/>
                <a:gd name="T1" fmla="*/ 0 h 29"/>
                <a:gd name="T2" fmla="*/ 16 w 17"/>
                <a:gd name="T3" fmla="*/ 26 h 29"/>
                <a:gd name="T4" fmla="*/ 3 w 17"/>
                <a:gd name="T5" fmla="*/ 28 h 29"/>
                <a:gd name="T6" fmla="*/ 0 w 17"/>
                <a:gd name="T7" fmla="*/ 2 h 29"/>
                <a:gd name="T8" fmla="*/ 12 w 17"/>
                <a:gd name="T9" fmla="*/ 0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12" y="0"/>
                  </a:moveTo>
                  <a:lnTo>
                    <a:pt x="16" y="26"/>
                  </a:lnTo>
                  <a:lnTo>
                    <a:pt x="3" y="28"/>
                  </a:lnTo>
                  <a:lnTo>
                    <a:pt x="0" y="2"/>
                  </a:lnTo>
                  <a:lnTo>
                    <a:pt x="12"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499" name="Freeform 159"/>
            <p:cNvSpPr>
              <a:spLocks/>
            </p:cNvSpPr>
            <p:nvPr/>
          </p:nvSpPr>
          <p:spPr bwMode="auto">
            <a:xfrm>
              <a:off x="2158" y="1696"/>
              <a:ext cx="17" cy="29"/>
            </a:xfrm>
            <a:custGeom>
              <a:avLst/>
              <a:gdLst>
                <a:gd name="T0" fmla="*/ 12 w 17"/>
                <a:gd name="T1" fmla="*/ 0 h 29"/>
                <a:gd name="T2" fmla="*/ 16 w 17"/>
                <a:gd name="T3" fmla="*/ 27 h 29"/>
                <a:gd name="T4" fmla="*/ 3 w 17"/>
                <a:gd name="T5" fmla="*/ 28 h 29"/>
                <a:gd name="T6" fmla="*/ 0 w 17"/>
                <a:gd name="T7" fmla="*/ 2 h 29"/>
                <a:gd name="T8" fmla="*/ 12 w 17"/>
                <a:gd name="T9" fmla="*/ 0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12" y="0"/>
                  </a:moveTo>
                  <a:lnTo>
                    <a:pt x="16" y="27"/>
                  </a:lnTo>
                  <a:lnTo>
                    <a:pt x="3" y="28"/>
                  </a:lnTo>
                  <a:lnTo>
                    <a:pt x="0" y="2"/>
                  </a:lnTo>
                  <a:lnTo>
                    <a:pt x="12"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00" name="Freeform 160"/>
            <p:cNvSpPr>
              <a:spLocks/>
            </p:cNvSpPr>
            <p:nvPr/>
          </p:nvSpPr>
          <p:spPr bwMode="auto">
            <a:xfrm>
              <a:off x="2161" y="1723"/>
              <a:ext cx="17" cy="27"/>
            </a:xfrm>
            <a:custGeom>
              <a:avLst/>
              <a:gdLst>
                <a:gd name="T0" fmla="*/ 14 w 17"/>
                <a:gd name="T1" fmla="*/ 0 h 27"/>
                <a:gd name="T2" fmla="*/ 16 w 17"/>
                <a:gd name="T3" fmla="*/ 26 h 27"/>
                <a:gd name="T4" fmla="*/ 0 w 17"/>
                <a:gd name="T5" fmla="*/ 26 h 27"/>
                <a:gd name="T6" fmla="*/ 0 w 17"/>
                <a:gd name="T7" fmla="*/ 1 h 27"/>
                <a:gd name="T8" fmla="*/ 14 w 17"/>
                <a:gd name="T9" fmla="*/ 0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14" y="0"/>
                  </a:moveTo>
                  <a:lnTo>
                    <a:pt x="16" y="26"/>
                  </a:lnTo>
                  <a:lnTo>
                    <a:pt x="0" y="26"/>
                  </a:lnTo>
                  <a:lnTo>
                    <a:pt x="0" y="1"/>
                  </a:lnTo>
                  <a:lnTo>
                    <a:pt x="1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01" name="Freeform 161"/>
            <p:cNvSpPr>
              <a:spLocks/>
            </p:cNvSpPr>
            <p:nvPr/>
          </p:nvSpPr>
          <p:spPr bwMode="auto">
            <a:xfrm>
              <a:off x="2161" y="1749"/>
              <a:ext cx="17" cy="25"/>
            </a:xfrm>
            <a:custGeom>
              <a:avLst/>
              <a:gdLst>
                <a:gd name="T0" fmla="*/ 16 w 17"/>
                <a:gd name="T1" fmla="*/ 0 h 25"/>
                <a:gd name="T2" fmla="*/ 16 w 17"/>
                <a:gd name="T3" fmla="*/ 24 h 25"/>
                <a:gd name="T4" fmla="*/ 1 w 17"/>
                <a:gd name="T5" fmla="*/ 24 h 25"/>
                <a:gd name="T6" fmla="*/ 0 w 17"/>
                <a:gd name="T7" fmla="*/ 0 h 25"/>
                <a:gd name="T8" fmla="*/ 16 w 17"/>
                <a:gd name="T9" fmla="*/ 0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6" y="0"/>
                  </a:moveTo>
                  <a:lnTo>
                    <a:pt x="16" y="24"/>
                  </a:lnTo>
                  <a:lnTo>
                    <a:pt x="1" y="24"/>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02" name="Freeform 162"/>
            <p:cNvSpPr>
              <a:spLocks/>
            </p:cNvSpPr>
            <p:nvPr/>
          </p:nvSpPr>
          <p:spPr bwMode="auto">
            <a:xfrm>
              <a:off x="2161" y="1773"/>
              <a:ext cx="17" cy="26"/>
            </a:xfrm>
            <a:custGeom>
              <a:avLst/>
              <a:gdLst>
                <a:gd name="T0" fmla="*/ 16 w 17"/>
                <a:gd name="T1" fmla="*/ 0 h 26"/>
                <a:gd name="T2" fmla="*/ 16 w 17"/>
                <a:gd name="T3" fmla="*/ 25 h 26"/>
                <a:gd name="T4" fmla="*/ 0 w 17"/>
                <a:gd name="T5" fmla="*/ 25 h 26"/>
                <a:gd name="T6" fmla="*/ 1 w 17"/>
                <a:gd name="T7" fmla="*/ 0 h 26"/>
                <a:gd name="T8" fmla="*/ 16 w 17"/>
                <a:gd name="T9" fmla="*/ 0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16" y="0"/>
                  </a:moveTo>
                  <a:lnTo>
                    <a:pt x="16" y="25"/>
                  </a:lnTo>
                  <a:lnTo>
                    <a:pt x="0" y="25"/>
                  </a:lnTo>
                  <a:lnTo>
                    <a:pt x="1"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03" name="Freeform 163"/>
            <p:cNvSpPr>
              <a:spLocks/>
            </p:cNvSpPr>
            <p:nvPr/>
          </p:nvSpPr>
          <p:spPr bwMode="auto">
            <a:xfrm>
              <a:off x="2160" y="1798"/>
              <a:ext cx="17" cy="25"/>
            </a:xfrm>
            <a:custGeom>
              <a:avLst/>
              <a:gdLst>
                <a:gd name="T0" fmla="*/ 16 w 17"/>
                <a:gd name="T1" fmla="*/ 0 h 25"/>
                <a:gd name="T2" fmla="*/ 13 w 17"/>
                <a:gd name="T3" fmla="*/ 24 h 25"/>
                <a:gd name="T4" fmla="*/ 0 w 17"/>
                <a:gd name="T5" fmla="*/ 23 h 25"/>
                <a:gd name="T6" fmla="*/ 1 w 17"/>
                <a:gd name="T7" fmla="*/ 0 h 25"/>
                <a:gd name="T8" fmla="*/ 16 w 17"/>
                <a:gd name="T9" fmla="*/ 0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6" y="0"/>
                  </a:moveTo>
                  <a:lnTo>
                    <a:pt x="13" y="24"/>
                  </a:lnTo>
                  <a:lnTo>
                    <a:pt x="0" y="23"/>
                  </a:lnTo>
                  <a:lnTo>
                    <a:pt x="1"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04" name="Freeform 164"/>
            <p:cNvSpPr>
              <a:spLocks/>
            </p:cNvSpPr>
            <p:nvPr/>
          </p:nvSpPr>
          <p:spPr bwMode="auto">
            <a:xfrm>
              <a:off x="2157" y="1821"/>
              <a:ext cx="17" cy="25"/>
            </a:xfrm>
            <a:custGeom>
              <a:avLst/>
              <a:gdLst>
                <a:gd name="T0" fmla="*/ 16 w 17"/>
                <a:gd name="T1" fmla="*/ 1 h 25"/>
                <a:gd name="T2" fmla="*/ 13 w 17"/>
                <a:gd name="T3" fmla="*/ 24 h 25"/>
                <a:gd name="T4" fmla="*/ 0 w 17"/>
                <a:gd name="T5" fmla="*/ 22 h 25"/>
                <a:gd name="T6" fmla="*/ 3 w 17"/>
                <a:gd name="T7" fmla="*/ 0 h 25"/>
                <a:gd name="T8" fmla="*/ 16 w 17"/>
                <a:gd name="T9" fmla="*/ 1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16" y="1"/>
                  </a:moveTo>
                  <a:lnTo>
                    <a:pt x="13" y="24"/>
                  </a:lnTo>
                  <a:lnTo>
                    <a:pt x="0" y="22"/>
                  </a:lnTo>
                  <a:lnTo>
                    <a:pt x="3" y="0"/>
                  </a:lnTo>
                  <a:lnTo>
                    <a:pt x="16" y="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05" name="Freeform 165"/>
            <p:cNvSpPr>
              <a:spLocks/>
            </p:cNvSpPr>
            <p:nvPr/>
          </p:nvSpPr>
          <p:spPr bwMode="auto">
            <a:xfrm>
              <a:off x="2154" y="1843"/>
              <a:ext cx="17" cy="24"/>
            </a:xfrm>
            <a:custGeom>
              <a:avLst/>
              <a:gdLst>
                <a:gd name="T0" fmla="*/ 16 w 17"/>
                <a:gd name="T1" fmla="*/ 2 h 24"/>
                <a:gd name="T2" fmla="*/ 11 w 17"/>
                <a:gd name="T3" fmla="*/ 23 h 24"/>
                <a:gd name="T4" fmla="*/ 0 w 17"/>
                <a:gd name="T5" fmla="*/ 21 h 24"/>
                <a:gd name="T6" fmla="*/ 3 w 17"/>
                <a:gd name="T7" fmla="*/ 0 h 24"/>
                <a:gd name="T8" fmla="*/ 16 w 17"/>
                <a:gd name="T9" fmla="*/ 2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16" y="2"/>
                  </a:moveTo>
                  <a:lnTo>
                    <a:pt x="11" y="23"/>
                  </a:lnTo>
                  <a:lnTo>
                    <a:pt x="0" y="21"/>
                  </a:lnTo>
                  <a:lnTo>
                    <a:pt x="3" y="0"/>
                  </a:lnTo>
                  <a:lnTo>
                    <a:pt x="16" y="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06" name="Freeform 166"/>
            <p:cNvSpPr>
              <a:spLocks/>
            </p:cNvSpPr>
            <p:nvPr/>
          </p:nvSpPr>
          <p:spPr bwMode="auto">
            <a:xfrm>
              <a:off x="2150" y="1864"/>
              <a:ext cx="17" cy="24"/>
            </a:xfrm>
            <a:custGeom>
              <a:avLst/>
              <a:gdLst>
                <a:gd name="T0" fmla="*/ 16 w 17"/>
                <a:gd name="T1" fmla="*/ 2 h 24"/>
                <a:gd name="T2" fmla="*/ 11 w 17"/>
                <a:gd name="T3" fmla="*/ 23 h 24"/>
                <a:gd name="T4" fmla="*/ 0 w 17"/>
                <a:gd name="T5" fmla="*/ 20 h 24"/>
                <a:gd name="T6" fmla="*/ 4 w 17"/>
                <a:gd name="T7" fmla="*/ 0 h 24"/>
                <a:gd name="T8" fmla="*/ 16 w 17"/>
                <a:gd name="T9" fmla="*/ 2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16" y="2"/>
                  </a:moveTo>
                  <a:lnTo>
                    <a:pt x="11" y="23"/>
                  </a:lnTo>
                  <a:lnTo>
                    <a:pt x="0" y="20"/>
                  </a:lnTo>
                  <a:lnTo>
                    <a:pt x="4" y="0"/>
                  </a:lnTo>
                  <a:lnTo>
                    <a:pt x="16" y="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07" name="Freeform 167"/>
            <p:cNvSpPr>
              <a:spLocks/>
            </p:cNvSpPr>
            <p:nvPr/>
          </p:nvSpPr>
          <p:spPr bwMode="auto">
            <a:xfrm>
              <a:off x="2145" y="1884"/>
              <a:ext cx="17" cy="24"/>
            </a:xfrm>
            <a:custGeom>
              <a:avLst/>
              <a:gdLst>
                <a:gd name="T0" fmla="*/ 16 w 17"/>
                <a:gd name="T1" fmla="*/ 3 h 24"/>
                <a:gd name="T2" fmla="*/ 11 w 17"/>
                <a:gd name="T3" fmla="*/ 23 h 24"/>
                <a:gd name="T4" fmla="*/ 0 w 17"/>
                <a:gd name="T5" fmla="*/ 20 h 24"/>
                <a:gd name="T6" fmla="*/ 5 w 17"/>
                <a:gd name="T7" fmla="*/ 0 h 24"/>
                <a:gd name="T8" fmla="*/ 16 w 17"/>
                <a:gd name="T9" fmla="*/ 3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16" y="3"/>
                  </a:moveTo>
                  <a:lnTo>
                    <a:pt x="11" y="23"/>
                  </a:lnTo>
                  <a:lnTo>
                    <a:pt x="0" y="20"/>
                  </a:lnTo>
                  <a:lnTo>
                    <a:pt x="5" y="0"/>
                  </a:lnTo>
                  <a:lnTo>
                    <a:pt x="16" y="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08" name="Freeform 168"/>
            <p:cNvSpPr>
              <a:spLocks/>
            </p:cNvSpPr>
            <p:nvPr/>
          </p:nvSpPr>
          <p:spPr bwMode="auto">
            <a:xfrm>
              <a:off x="2139" y="1904"/>
              <a:ext cx="18" cy="23"/>
            </a:xfrm>
            <a:custGeom>
              <a:avLst/>
              <a:gdLst>
                <a:gd name="T0" fmla="*/ 17 w 18"/>
                <a:gd name="T1" fmla="*/ 3 h 23"/>
                <a:gd name="T2" fmla="*/ 10 w 18"/>
                <a:gd name="T3" fmla="*/ 22 h 23"/>
                <a:gd name="T4" fmla="*/ 0 w 18"/>
                <a:gd name="T5" fmla="*/ 18 h 23"/>
                <a:gd name="T6" fmla="*/ 6 w 18"/>
                <a:gd name="T7" fmla="*/ 0 h 23"/>
                <a:gd name="T8" fmla="*/ 17 w 18"/>
                <a:gd name="T9" fmla="*/ 3 h 23"/>
                <a:gd name="T10" fmla="*/ 0 60000 65536"/>
                <a:gd name="T11" fmla="*/ 0 60000 65536"/>
                <a:gd name="T12" fmla="*/ 0 60000 65536"/>
                <a:gd name="T13" fmla="*/ 0 60000 65536"/>
                <a:gd name="T14" fmla="*/ 0 60000 65536"/>
                <a:gd name="T15" fmla="*/ 0 w 18"/>
                <a:gd name="T16" fmla="*/ 0 h 23"/>
                <a:gd name="T17" fmla="*/ 18 w 18"/>
                <a:gd name="T18" fmla="*/ 23 h 23"/>
              </a:gdLst>
              <a:ahLst/>
              <a:cxnLst>
                <a:cxn ang="T10">
                  <a:pos x="T0" y="T1"/>
                </a:cxn>
                <a:cxn ang="T11">
                  <a:pos x="T2" y="T3"/>
                </a:cxn>
                <a:cxn ang="T12">
                  <a:pos x="T4" y="T5"/>
                </a:cxn>
                <a:cxn ang="T13">
                  <a:pos x="T6" y="T7"/>
                </a:cxn>
                <a:cxn ang="T14">
                  <a:pos x="T8" y="T9"/>
                </a:cxn>
              </a:cxnLst>
              <a:rect l="T15" t="T16" r="T17" b="T18"/>
              <a:pathLst>
                <a:path w="18" h="23">
                  <a:moveTo>
                    <a:pt x="17" y="3"/>
                  </a:moveTo>
                  <a:lnTo>
                    <a:pt x="10" y="22"/>
                  </a:lnTo>
                  <a:lnTo>
                    <a:pt x="0" y="18"/>
                  </a:lnTo>
                  <a:lnTo>
                    <a:pt x="6" y="0"/>
                  </a:lnTo>
                  <a:lnTo>
                    <a:pt x="17" y="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09" name="Freeform 169"/>
            <p:cNvSpPr>
              <a:spLocks/>
            </p:cNvSpPr>
            <p:nvPr/>
          </p:nvSpPr>
          <p:spPr bwMode="auto">
            <a:xfrm>
              <a:off x="2132" y="1922"/>
              <a:ext cx="18" cy="24"/>
            </a:xfrm>
            <a:custGeom>
              <a:avLst/>
              <a:gdLst>
                <a:gd name="T0" fmla="*/ 17 w 18"/>
                <a:gd name="T1" fmla="*/ 4 h 24"/>
                <a:gd name="T2" fmla="*/ 11 w 18"/>
                <a:gd name="T3" fmla="*/ 23 h 24"/>
                <a:gd name="T4" fmla="*/ 0 w 18"/>
                <a:gd name="T5" fmla="*/ 19 h 24"/>
                <a:gd name="T6" fmla="*/ 7 w 18"/>
                <a:gd name="T7" fmla="*/ 0 h 24"/>
                <a:gd name="T8" fmla="*/ 17 w 18"/>
                <a:gd name="T9" fmla="*/ 4 h 24"/>
                <a:gd name="T10" fmla="*/ 0 60000 65536"/>
                <a:gd name="T11" fmla="*/ 0 60000 65536"/>
                <a:gd name="T12" fmla="*/ 0 60000 65536"/>
                <a:gd name="T13" fmla="*/ 0 60000 65536"/>
                <a:gd name="T14" fmla="*/ 0 60000 65536"/>
                <a:gd name="T15" fmla="*/ 0 w 18"/>
                <a:gd name="T16" fmla="*/ 0 h 24"/>
                <a:gd name="T17" fmla="*/ 18 w 18"/>
                <a:gd name="T18" fmla="*/ 24 h 24"/>
              </a:gdLst>
              <a:ahLst/>
              <a:cxnLst>
                <a:cxn ang="T10">
                  <a:pos x="T0" y="T1"/>
                </a:cxn>
                <a:cxn ang="T11">
                  <a:pos x="T2" y="T3"/>
                </a:cxn>
                <a:cxn ang="T12">
                  <a:pos x="T4" y="T5"/>
                </a:cxn>
                <a:cxn ang="T13">
                  <a:pos x="T6" y="T7"/>
                </a:cxn>
                <a:cxn ang="T14">
                  <a:pos x="T8" y="T9"/>
                </a:cxn>
              </a:cxnLst>
              <a:rect l="T15" t="T16" r="T17" b="T18"/>
              <a:pathLst>
                <a:path w="18" h="24">
                  <a:moveTo>
                    <a:pt x="17" y="4"/>
                  </a:moveTo>
                  <a:lnTo>
                    <a:pt x="11" y="23"/>
                  </a:lnTo>
                  <a:lnTo>
                    <a:pt x="0" y="19"/>
                  </a:lnTo>
                  <a:lnTo>
                    <a:pt x="7" y="0"/>
                  </a:lnTo>
                  <a:lnTo>
                    <a:pt x="17" y="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10" name="Freeform 170"/>
            <p:cNvSpPr>
              <a:spLocks/>
            </p:cNvSpPr>
            <p:nvPr/>
          </p:nvSpPr>
          <p:spPr bwMode="auto">
            <a:xfrm>
              <a:off x="2124" y="1941"/>
              <a:ext cx="20" cy="25"/>
            </a:xfrm>
            <a:custGeom>
              <a:avLst/>
              <a:gdLst>
                <a:gd name="T0" fmla="*/ 19 w 20"/>
                <a:gd name="T1" fmla="*/ 4 h 25"/>
                <a:gd name="T2" fmla="*/ 10 w 20"/>
                <a:gd name="T3" fmla="*/ 24 h 25"/>
                <a:gd name="T4" fmla="*/ 0 w 20"/>
                <a:gd name="T5" fmla="*/ 19 h 25"/>
                <a:gd name="T6" fmla="*/ 8 w 20"/>
                <a:gd name="T7" fmla="*/ 0 h 25"/>
                <a:gd name="T8" fmla="*/ 19 w 20"/>
                <a:gd name="T9" fmla="*/ 4 h 25"/>
                <a:gd name="T10" fmla="*/ 0 60000 65536"/>
                <a:gd name="T11" fmla="*/ 0 60000 65536"/>
                <a:gd name="T12" fmla="*/ 0 60000 65536"/>
                <a:gd name="T13" fmla="*/ 0 60000 65536"/>
                <a:gd name="T14" fmla="*/ 0 60000 65536"/>
                <a:gd name="T15" fmla="*/ 0 w 20"/>
                <a:gd name="T16" fmla="*/ 0 h 25"/>
                <a:gd name="T17" fmla="*/ 20 w 20"/>
                <a:gd name="T18" fmla="*/ 25 h 25"/>
              </a:gdLst>
              <a:ahLst/>
              <a:cxnLst>
                <a:cxn ang="T10">
                  <a:pos x="T0" y="T1"/>
                </a:cxn>
                <a:cxn ang="T11">
                  <a:pos x="T2" y="T3"/>
                </a:cxn>
                <a:cxn ang="T12">
                  <a:pos x="T4" y="T5"/>
                </a:cxn>
                <a:cxn ang="T13">
                  <a:pos x="T6" y="T7"/>
                </a:cxn>
                <a:cxn ang="T14">
                  <a:pos x="T8" y="T9"/>
                </a:cxn>
              </a:cxnLst>
              <a:rect l="T15" t="T16" r="T17" b="T18"/>
              <a:pathLst>
                <a:path w="20" h="25">
                  <a:moveTo>
                    <a:pt x="19" y="4"/>
                  </a:moveTo>
                  <a:lnTo>
                    <a:pt x="10" y="24"/>
                  </a:lnTo>
                  <a:lnTo>
                    <a:pt x="0" y="19"/>
                  </a:lnTo>
                  <a:lnTo>
                    <a:pt x="8" y="0"/>
                  </a:lnTo>
                  <a:lnTo>
                    <a:pt x="19" y="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11" name="Freeform 171"/>
            <p:cNvSpPr>
              <a:spLocks/>
            </p:cNvSpPr>
            <p:nvPr/>
          </p:nvSpPr>
          <p:spPr bwMode="auto">
            <a:xfrm>
              <a:off x="2116" y="1960"/>
              <a:ext cx="19" cy="24"/>
            </a:xfrm>
            <a:custGeom>
              <a:avLst/>
              <a:gdLst>
                <a:gd name="T0" fmla="*/ 18 w 19"/>
                <a:gd name="T1" fmla="*/ 5 h 24"/>
                <a:gd name="T2" fmla="*/ 10 w 19"/>
                <a:gd name="T3" fmla="*/ 23 h 24"/>
                <a:gd name="T4" fmla="*/ 0 w 19"/>
                <a:gd name="T5" fmla="*/ 18 h 24"/>
                <a:gd name="T6" fmla="*/ 8 w 19"/>
                <a:gd name="T7" fmla="*/ 0 h 24"/>
                <a:gd name="T8" fmla="*/ 18 w 19"/>
                <a:gd name="T9" fmla="*/ 5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18" y="5"/>
                  </a:moveTo>
                  <a:lnTo>
                    <a:pt x="10" y="23"/>
                  </a:lnTo>
                  <a:lnTo>
                    <a:pt x="0" y="18"/>
                  </a:lnTo>
                  <a:lnTo>
                    <a:pt x="8" y="0"/>
                  </a:lnTo>
                  <a:lnTo>
                    <a:pt x="18" y="5"/>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12" name="Freeform 172"/>
            <p:cNvSpPr>
              <a:spLocks/>
            </p:cNvSpPr>
            <p:nvPr/>
          </p:nvSpPr>
          <p:spPr bwMode="auto">
            <a:xfrm>
              <a:off x="2106" y="1978"/>
              <a:ext cx="21" cy="25"/>
            </a:xfrm>
            <a:custGeom>
              <a:avLst/>
              <a:gdLst>
                <a:gd name="T0" fmla="*/ 20 w 21"/>
                <a:gd name="T1" fmla="*/ 5 h 25"/>
                <a:gd name="T2" fmla="*/ 10 w 21"/>
                <a:gd name="T3" fmla="*/ 24 h 25"/>
                <a:gd name="T4" fmla="*/ 0 w 21"/>
                <a:gd name="T5" fmla="*/ 19 h 25"/>
                <a:gd name="T6" fmla="*/ 10 w 21"/>
                <a:gd name="T7" fmla="*/ 0 h 25"/>
                <a:gd name="T8" fmla="*/ 20 w 21"/>
                <a:gd name="T9" fmla="*/ 5 h 25"/>
                <a:gd name="T10" fmla="*/ 0 60000 65536"/>
                <a:gd name="T11" fmla="*/ 0 60000 65536"/>
                <a:gd name="T12" fmla="*/ 0 60000 65536"/>
                <a:gd name="T13" fmla="*/ 0 60000 65536"/>
                <a:gd name="T14" fmla="*/ 0 60000 65536"/>
                <a:gd name="T15" fmla="*/ 0 w 21"/>
                <a:gd name="T16" fmla="*/ 0 h 25"/>
                <a:gd name="T17" fmla="*/ 21 w 21"/>
                <a:gd name="T18" fmla="*/ 25 h 25"/>
              </a:gdLst>
              <a:ahLst/>
              <a:cxnLst>
                <a:cxn ang="T10">
                  <a:pos x="T0" y="T1"/>
                </a:cxn>
                <a:cxn ang="T11">
                  <a:pos x="T2" y="T3"/>
                </a:cxn>
                <a:cxn ang="T12">
                  <a:pos x="T4" y="T5"/>
                </a:cxn>
                <a:cxn ang="T13">
                  <a:pos x="T6" y="T7"/>
                </a:cxn>
                <a:cxn ang="T14">
                  <a:pos x="T8" y="T9"/>
                </a:cxn>
              </a:cxnLst>
              <a:rect l="T15" t="T16" r="T17" b="T18"/>
              <a:pathLst>
                <a:path w="21" h="25">
                  <a:moveTo>
                    <a:pt x="20" y="5"/>
                  </a:moveTo>
                  <a:lnTo>
                    <a:pt x="10" y="24"/>
                  </a:lnTo>
                  <a:lnTo>
                    <a:pt x="0" y="19"/>
                  </a:lnTo>
                  <a:lnTo>
                    <a:pt x="10" y="0"/>
                  </a:lnTo>
                  <a:lnTo>
                    <a:pt x="20" y="5"/>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13" name="Freeform 173"/>
            <p:cNvSpPr>
              <a:spLocks/>
            </p:cNvSpPr>
            <p:nvPr/>
          </p:nvSpPr>
          <p:spPr bwMode="auto">
            <a:xfrm>
              <a:off x="2096" y="1997"/>
              <a:ext cx="21" cy="25"/>
            </a:xfrm>
            <a:custGeom>
              <a:avLst/>
              <a:gdLst>
                <a:gd name="T0" fmla="*/ 20 w 21"/>
                <a:gd name="T1" fmla="*/ 5 h 25"/>
                <a:gd name="T2" fmla="*/ 9 w 21"/>
                <a:gd name="T3" fmla="*/ 24 h 25"/>
                <a:gd name="T4" fmla="*/ 0 w 21"/>
                <a:gd name="T5" fmla="*/ 19 h 25"/>
                <a:gd name="T6" fmla="*/ 10 w 21"/>
                <a:gd name="T7" fmla="*/ 0 h 25"/>
                <a:gd name="T8" fmla="*/ 20 w 21"/>
                <a:gd name="T9" fmla="*/ 5 h 25"/>
                <a:gd name="T10" fmla="*/ 0 60000 65536"/>
                <a:gd name="T11" fmla="*/ 0 60000 65536"/>
                <a:gd name="T12" fmla="*/ 0 60000 65536"/>
                <a:gd name="T13" fmla="*/ 0 60000 65536"/>
                <a:gd name="T14" fmla="*/ 0 60000 65536"/>
                <a:gd name="T15" fmla="*/ 0 w 21"/>
                <a:gd name="T16" fmla="*/ 0 h 25"/>
                <a:gd name="T17" fmla="*/ 21 w 21"/>
                <a:gd name="T18" fmla="*/ 25 h 25"/>
              </a:gdLst>
              <a:ahLst/>
              <a:cxnLst>
                <a:cxn ang="T10">
                  <a:pos x="T0" y="T1"/>
                </a:cxn>
                <a:cxn ang="T11">
                  <a:pos x="T2" y="T3"/>
                </a:cxn>
                <a:cxn ang="T12">
                  <a:pos x="T4" y="T5"/>
                </a:cxn>
                <a:cxn ang="T13">
                  <a:pos x="T6" y="T7"/>
                </a:cxn>
                <a:cxn ang="T14">
                  <a:pos x="T8" y="T9"/>
                </a:cxn>
              </a:cxnLst>
              <a:rect l="T15" t="T16" r="T17" b="T18"/>
              <a:pathLst>
                <a:path w="21" h="25">
                  <a:moveTo>
                    <a:pt x="20" y="5"/>
                  </a:moveTo>
                  <a:lnTo>
                    <a:pt x="9" y="24"/>
                  </a:lnTo>
                  <a:lnTo>
                    <a:pt x="0" y="19"/>
                  </a:lnTo>
                  <a:lnTo>
                    <a:pt x="10" y="0"/>
                  </a:lnTo>
                  <a:lnTo>
                    <a:pt x="20" y="5"/>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14" name="Freeform 174"/>
            <p:cNvSpPr>
              <a:spLocks/>
            </p:cNvSpPr>
            <p:nvPr/>
          </p:nvSpPr>
          <p:spPr bwMode="auto">
            <a:xfrm>
              <a:off x="2084" y="2016"/>
              <a:ext cx="22" cy="25"/>
            </a:xfrm>
            <a:custGeom>
              <a:avLst/>
              <a:gdLst>
                <a:gd name="T0" fmla="*/ 21 w 22"/>
                <a:gd name="T1" fmla="*/ 5 h 25"/>
                <a:gd name="T2" fmla="*/ 10 w 22"/>
                <a:gd name="T3" fmla="*/ 24 h 25"/>
                <a:gd name="T4" fmla="*/ 0 w 22"/>
                <a:gd name="T5" fmla="*/ 18 h 25"/>
                <a:gd name="T6" fmla="*/ 12 w 22"/>
                <a:gd name="T7" fmla="*/ 0 h 25"/>
                <a:gd name="T8" fmla="*/ 21 w 22"/>
                <a:gd name="T9" fmla="*/ 5 h 25"/>
                <a:gd name="T10" fmla="*/ 0 60000 65536"/>
                <a:gd name="T11" fmla="*/ 0 60000 65536"/>
                <a:gd name="T12" fmla="*/ 0 60000 65536"/>
                <a:gd name="T13" fmla="*/ 0 60000 65536"/>
                <a:gd name="T14" fmla="*/ 0 60000 65536"/>
                <a:gd name="T15" fmla="*/ 0 w 22"/>
                <a:gd name="T16" fmla="*/ 0 h 25"/>
                <a:gd name="T17" fmla="*/ 22 w 22"/>
                <a:gd name="T18" fmla="*/ 25 h 25"/>
              </a:gdLst>
              <a:ahLst/>
              <a:cxnLst>
                <a:cxn ang="T10">
                  <a:pos x="T0" y="T1"/>
                </a:cxn>
                <a:cxn ang="T11">
                  <a:pos x="T2" y="T3"/>
                </a:cxn>
                <a:cxn ang="T12">
                  <a:pos x="T4" y="T5"/>
                </a:cxn>
                <a:cxn ang="T13">
                  <a:pos x="T6" y="T7"/>
                </a:cxn>
                <a:cxn ang="T14">
                  <a:pos x="T8" y="T9"/>
                </a:cxn>
              </a:cxnLst>
              <a:rect l="T15" t="T16" r="T17" b="T18"/>
              <a:pathLst>
                <a:path w="22" h="25">
                  <a:moveTo>
                    <a:pt x="21" y="5"/>
                  </a:moveTo>
                  <a:lnTo>
                    <a:pt x="10" y="24"/>
                  </a:lnTo>
                  <a:lnTo>
                    <a:pt x="0" y="18"/>
                  </a:lnTo>
                  <a:lnTo>
                    <a:pt x="12" y="0"/>
                  </a:lnTo>
                  <a:lnTo>
                    <a:pt x="21" y="5"/>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15" name="Freeform 175"/>
            <p:cNvSpPr>
              <a:spLocks/>
            </p:cNvSpPr>
            <p:nvPr/>
          </p:nvSpPr>
          <p:spPr bwMode="auto">
            <a:xfrm>
              <a:off x="2072" y="2034"/>
              <a:ext cx="23" cy="25"/>
            </a:xfrm>
            <a:custGeom>
              <a:avLst/>
              <a:gdLst>
                <a:gd name="T0" fmla="*/ 22 w 23"/>
                <a:gd name="T1" fmla="*/ 6 h 25"/>
                <a:gd name="T2" fmla="*/ 10 w 23"/>
                <a:gd name="T3" fmla="*/ 24 h 25"/>
                <a:gd name="T4" fmla="*/ 0 w 23"/>
                <a:gd name="T5" fmla="*/ 19 h 25"/>
                <a:gd name="T6" fmla="*/ 12 w 23"/>
                <a:gd name="T7" fmla="*/ 0 h 25"/>
                <a:gd name="T8" fmla="*/ 22 w 23"/>
                <a:gd name="T9" fmla="*/ 6 h 25"/>
                <a:gd name="T10" fmla="*/ 0 60000 65536"/>
                <a:gd name="T11" fmla="*/ 0 60000 65536"/>
                <a:gd name="T12" fmla="*/ 0 60000 65536"/>
                <a:gd name="T13" fmla="*/ 0 60000 65536"/>
                <a:gd name="T14" fmla="*/ 0 60000 65536"/>
                <a:gd name="T15" fmla="*/ 0 w 23"/>
                <a:gd name="T16" fmla="*/ 0 h 25"/>
                <a:gd name="T17" fmla="*/ 23 w 23"/>
                <a:gd name="T18" fmla="*/ 25 h 25"/>
              </a:gdLst>
              <a:ahLst/>
              <a:cxnLst>
                <a:cxn ang="T10">
                  <a:pos x="T0" y="T1"/>
                </a:cxn>
                <a:cxn ang="T11">
                  <a:pos x="T2" y="T3"/>
                </a:cxn>
                <a:cxn ang="T12">
                  <a:pos x="T4" y="T5"/>
                </a:cxn>
                <a:cxn ang="T13">
                  <a:pos x="T6" y="T7"/>
                </a:cxn>
                <a:cxn ang="T14">
                  <a:pos x="T8" y="T9"/>
                </a:cxn>
              </a:cxnLst>
              <a:rect l="T15" t="T16" r="T17" b="T18"/>
              <a:pathLst>
                <a:path w="23" h="25">
                  <a:moveTo>
                    <a:pt x="22" y="6"/>
                  </a:moveTo>
                  <a:lnTo>
                    <a:pt x="10" y="24"/>
                  </a:lnTo>
                  <a:lnTo>
                    <a:pt x="0" y="19"/>
                  </a:lnTo>
                  <a:lnTo>
                    <a:pt x="12" y="0"/>
                  </a:lnTo>
                  <a:lnTo>
                    <a:pt x="22" y="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16" name="Freeform 176"/>
            <p:cNvSpPr>
              <a:spLocks/>
            </p:cNvSpPr>
            <p:nvPr/>
          </p:nvSpPr>
          <p:spPr bwMode="auto">
            <a:xfrm>
              <a:off x="2060" y="2053"/>
              <a:ext cx="23" cy="25"/>
            </a:xfrm>
            <a:custGeom>
              <a:avLst/>
              <a:gdLst>
                <a:gd name="T0" fmla="*/ 22 w 23"/>
                <a:gd name="T1" fmla="*/ 5 h 25"/>
                <a:gd name="T2" fmla="*/ 8 w 23"/>
                <a:gd name="T3" fmla="*/ 24 h 25"/>
                <a:gd name="T4" fmla="*/ 0 w 23"/>
                <a:gd name="T5" fmla="*/ 17 h 25"/>
                <a:gd name="T6" fmla="*/ 12 w 23"/>
                <a:gd name="T7" fmla="*/ 0 h 25"/>
                <a:gd name="T8" fmla="*/ 22 w 23"/>
                <a:gd name="T9" fmla="*/ 5 h 25"/>
                <a:gd name="T10" fmla="*/ 0 60000 65536"/>
                <a:gd name="T11" fmla="*/ 0 60000 65536"/>
                <a:gd name="T12" fmla="*/ 0 60000 65536"/>
                <a:gd name="T13" fmla="*/ 0 60000 65536"/>
                <a:gd name="T14" fmla="*/ 0 60000 65536"/>
                <a:gd name="T15" fmla="*/ 0 w 23"/>
                <a:gd name="T16" fmla="*/ 0 h 25"/>
                <a:gd name="T17" fmla="*/ 23 w 23"/>
                <a:gd name="T18" fmla="*/ 25 h 25"/>
              </a:gdLst>
              <a:ahLst/>
              <a:cxnLst>
                <a:cxn ang="T10">
                  <a:pos x="T0" y="T1"/>
                </a:cxn>
                <a:cxn ang="T11">
                  <a:pos x="T2" y="T3"/>
                </a:cxn>
                <a:cxn ang="T12">
                  <a:pos x="T4" y="T5"/>
                </a:cxn>
                <a:cxn ang="T13">
                  <a:pos x="T6" y="T7"/>
                </a:cxn>
                <a:cxn ang="T14">
                  <a:pos x="T8" y="T9"/>
                </a:cxn>
              </a:cxnLst>
              <a:rect l="T15" t="T16" r="T17" b="T18"/>
              <a:pathLst>
                <a:path w="23" h="25">
                  <a:moveTo>
                    <a:pt x="22" y="5"/>
                  </a:moveTo>
                  <a:lnTo>
                    <a:pt x="8" y="24"/>
                  </a:lnTo>
                  <a:lnTo>
                    <a:pt x="0" y="17"/>
                  </a:lnTo>
                  <a:lnTo>
                    <a:pt x="12" y="0"/>
                  </a:lnTo>
                  <a:lnTo>
                    <a:pt x="22" y="5"/>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17" name="Freeform 177"/>
            <p:cNvSpPr>
              <a:spLocks/>
            </p:cNvSpPr>
            <p:nvPr/>
          </p:nvSpPr>
          <p:spPr bwMode="auto">
            <a:xfrm>
              <a:off x="2046" y="2070"/>
              <a:ext cx="23" cy="26"/>
            </a:xfrm>
            <a:custGeom>
              <a:avLst/>
              <a:gdLst>
                <a:gd name="T0" fmla="*/ 22 w 23"/>
                <a:gd name="T1" fmla="*/ 7 h 26"/>
                <a:gd name="T2" fmla="*/ 9 w 23"/>
                <a:gd name="T3" fmla="*/ 25 h 26"/>
                <a:gd name="T4" fmla="*/ 0 w 23"/>
                <a:gd name="T5" fmla="*/ 18 h 26"/>
                <a:gd name="T6" fmla="*/ 14 w 23"/>
                <a:gd name="T7" fmla="*/ 0 h 26"/>
                <a:gd name="T8" fmla="*/ 22 w 23"/>
                <a:gd name="T9" fmla="*/ 7 h 26"/>
                <a:gd name="T10" fmla="*/ 0 60000 65536"/>
                <a:gd name="T11" fmla="*/ 0 60000 65536"/>
                <a:gd name="T12" fmla="*/ 0 60000 65536"/>
                <a:gd name="T13" fmla="*/ 0 60000 65536"/>
                <a:gd name="T14" fmla="*/ 0 60000 65536"/>
                <a:gd name="T15" fmla="*/ 0 w 23"/>
                <a:gd name="T16" fmla="*/ 0 h 26"/>
                <a:gd name="T17" fmla="*/ 23 w 23"/>
                <a:gd name="T18" fmla="*/ 26 h 26"/>
              </a:gdLst>
              <a:ahLst/>
              <a:cxnLst>
                <a:cxn ang="T10">
                  <a:pos x="T0" y="T1"/>
                </a:cxn>
                <a:cxn ang="T11">
                  <a:pos x="T2" y="T3"/>
                </a:cxn>
                <a:cxn ang="T12">
                  <a:pos x="T4" y="T5"/>
                </a:cxn>
                <a:cxn ang="T13">
                  <a:pos x="T6" y="T7"/>
                </a:cxn>
                <a:cxn ang="T14">
                  <a:pos x="T8" y="T9"/>
                </a:cxn>
              </a:cxnLst>
              <a:rect l="T15" t="T16" r="T17" b="T18"/>
              <a:pathLst>
                <a:path w="23" h="26">
                  <a:moveTo>
                    <a:pt x="22" y="7"/>
                  </a:moveTo>
                  <a:lnTo>
                    <a:pt x="9" y="25"/>
                  </a:lnTo>
                  <a:lnTo>
                    <a:pt x="0" y="18"/>
                  </a:lnTo>
                  <a:lnTo>
                    <a:pt x="14" y="0"/>
                  </a:lnTo>
                  <a:lnTo>
                    <a:pt x="22" y="7"/>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18" name="Freeform 178"/>
            <p:cNvSpPr>
              <a:spLocks/>
            </p:cNvSpPr>
            <p:nvPr/>
          </p:nvSpPr>
          <p:spPr bwMode="auto">
            <a:xfrm>
              <a:off x="2032" y="2088"/>
              <a:ext cx="24" cy="25"/>
            </a:xfrm>
            <a:custGeom>
              <a:avLst/>
              <a:gdLst>
                <a:gd name="T0" fmla="*/ 23 w 24"/>
                <a:gd name="T1" fmla="*/ 7 h 25"/>
                <a:gd name="T2" fmla="*/ 9 w 24"/>
                <a:gd name="T3" fmla="*/ 24 h 25"/>
                <a:gd name="T4" fmla="*/ 0 w 24"/>
                <a:gd name="T5" fmla="*/ 17 h 25"/>
                <a:gd name="T6" fmla="*/ 14 w 24"/>
                <a:gd name="T7" fmla="*/ 0 h 25"/>
                <a:gd name="T8" fmla="*/ 23 w 24"/>
                <a:gd name="T9" fmla="*/ 7 h 25"/>
                <a:gd name="T10" fmla="*/ 0 60000 65536"/>
                <a:gd name="T11" fmla="*/ 0 60000 65536"/>
                <a:gd name="T12" fmla="*/ 0 60000 65536"/>
                <a:gd name="T13" fmla="*/ 0 60000 65536"/>
                <a:gd name="T14" fmla="*/ 0 60000 65536"/>
                <a:gd name="T15" fmla="*/ 0 w 24"/>
                <a:gd name="T16" fmla="*/ 0 h 25"/>
                <a:gd name="T17" fmla="*/ 24 w 24"/>
                <a:gd name="T18" fmla="*/ 25 h 25"/>
              </a:gdLst>
              <a:ahLst/>
              <a:cxnLst>
                <a:cxn ang="T10">
                  <a:pos x="T0" y="T1"/>
                </a:cxn>
                <a:cxn ang="T11">
                  <a:pos x="T2" y="T3"/>
                </a:cxn>
                <a:cxn ang="T12">
                  <a:pos x="T4" y="T5"/>
                </a:cxn>
                <a:cxn ang="T13">
                  <a:pos x="T6" y="T7"/>
                </a:cxn>
                <a:cxn ang="T14">
                  <a:pos x="T8" y="T9"/>
                </a:cxn>
              </a:cxnLst>
              <a:rect l="T15" t="T16" r="T17" b="T18"/>
              <a:pathLst>
                <a:path w="24" h="25">
                  <a:moveTo>
                    <a:pt x="23" y="7"/>
                  </a:moveTo>
                  <a:lnTo>
                    <a:pt x="9" y="24"/>
                  </a:lnTo>
                  <a:lnTo>
                    <a:pt x="0" y="17"/>
                  </a:lnTo>
                  <a:lnTo>
                    <a:pt x="14" y="0"/>
                  </a:lnTo>
                  <a:lnTo>
                    <a:pt x="23" y="7"/>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19" name="Freeform 179"/>
            <p:cNvSpPr>
              <a:spLocks/>
            </p:cNvSpPr>
            <p:nvPr/>
          </p:nvSpPr>
          <p:spPr bwMode="auto">
            <a:xfrm>
              <a:off x="2018" y="2105"/>
              <a:ext cx="24" cy="24"/>
            </a:xfrm>
            <a:custGeom>
              <a:avLst/>
              <a:gdLst>
                <a:gd name="T0" fmla="*/ 23 w 24"/>
                <a:gd name="T1" fmla="*/ 7 h 24"/>
                <a:gd name="T2" fmla="*/ 8 w 24"/>
                <a:gd name="T3" fmla="*/ 23 h 24"/>
                <a:gd name="T4" fmla="*/ 0 w 24"/>
                <a:gd name="T5" fmla="*/ 16 h 24"/>
                <a:gd name="T6" fmla="*/ 14 w 24"/>
                <a:gd name="T7" fmla="*/ 0 h 24"/>
                <a:gd name="T8" fmla="*/ 23 w 24"/>
                <a:gd name="T9" fmla="*/ 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23" y="7"/>
                  </a:moveTo>
                  <a:lnTo>
                    <a:pt x="8" y="23"/>
                  </a:lnTo>
                  <a:lnTo>
                    <a:pt x="0" y="16"/>
                  </a:lnTo>
                  <a:lnTo>
                    <a:pt x="14" y="0"/>
                  </a:lnTo>
                  <a:lnTo>
                    <a:pt x="23" y="7"/>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20" name="Freeform 180"/>
            <p:cNvSpPr>
              <a:spLocks/>
            </p:cNvSpPr>
            <p:nvPr/>
          </p:nvSpPr>
          <p:spPr bwMode="auto">
            <a:xfrm>
              <a:off x="2002" y="2121"/>
              <a:ext cx="25" cy="24"/>
            </a:xfrm>
            <a:custGeom>
              <a:avLst/>
              <a:gdLst>
                <a:gd name="T0" fmla="*/ 24 w 25"/>
                <a:gd name="T1" fmla="*/ 7 h 24"/>
                <a:gd name="T2" fmla="*/ 9 w 25"/>
                <a:gd name="T3" fmla="*/ 23 h 24"/>
                <a:gd name="T4" fmla="*/ 0 w 25"/>
                <a:gd name="T5" fmla="*/ 14 h 24"/>
                <a:gd name="T6" fmla="*/ 16 w 25"/>
                <a:gd name="T7" fmla="*/ 0 h 24"/>
                <a:gd name="T8" fmla="*/ 24 w 25"/>
                <a:gd name="T9" fmla="*/ 7 h 24"/>
                <a:gd name="T10" fmla="*/ 0 60000 65536"/>
                <a:gd name="T11" fmla="*/ 0 60000 65536"/>
                <a:gd name="T12" fmla="*/ 0 60000 65536"/>
                <a:gd name="T13" fmla="*/ 0 60000 65536"/>
                <a:gd name="T14" fmla="*/ 0 60000 65536"/>
                <a:gd name="T15" fmla="*/ 0 w 25"/>
                <a:gd name="T16" fmla="*/ 0 h 24"/>
                <a:gd name="T17" fmla="*/ 25 w 25"/>
                <a:gd name="T18" fmla="*/ 24 h 24"/>
              </a:gdLst>
              <a:ahLst/>
              <a:cxnLst>
                <a:cxn ang="T10">
                  <a:pos x="T0" y="T1"/>
                </a:cxn>
                <a:cxn ang="T11">
                  <a:pos x="T2" y="T3"/>
                </a:cxn>
                <a:cxn ang="T12">
                  <a:pos x="T4" y="T5"/>
                </a:cxn>
                <a:cxn ang="T13">
                  <a:pos x="T6" y="T7"/>
                </a:cxn>
                <a:cxn ang="T14">
                  <a:pos x="T8" y="T9"/>
                </a:cxn>
              </a:cxnLst>
              <a:rect l="T15" t="T16" r="T17" b="T18"/>
              <a:pathLst>
                <a:path w="25" h="24">
                  <a:moveTo>
                    <a:pt x="24" y="7"/>
                  </a:moveTo>
                  <a:lnTo>
                    <a:pt x="9" y="23"/>
                  </a:lnTo>
                  <a:lnTo>
                    <a:pt x="0" y="14"/>
                  </a:lnTo>
                  <a:lnTo>
                    <a:pt x="16" y="0"/>
                  </a:lnTo>
                  <a:lnTo>
                    <a:pt x="24" y="7"/>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21" name="Freeform 181"/>
            <p:cNvSpPr>
              <a:spLocks/>
            </p:cNvSpPr>
            <p:nvPr/>
          </p:nvSpPr>
          <p:spPr bwMode="auto">
            <a:xfrm>
              <a:off x="1987" y="2135"/>
              <a:ext cx="25" cy="24"/>
            </a:xfrm>
            <a:custGeom>
              <a:avLst/>
              <a:gdLst>
                <a:gd name="T0" fmla="*/ 24 w 25"/>
                <a:gd name="T1" fmla="*/ 9 h 24"/>
                <a:gd name="T2" fmla="*/ 7 w 25"/>
                <a:gd name="T3" fmla="*/ 23 h 24"/>
                <a:gd name="T4" fmla="*/ 0 w 25"/>
                <a:gd name="T5" fmla="*/ 15 h 24"/>
                <a:gd name="T6" fmla="*/ 15 w 25"/>
                <a:gd name="T7" fmla="*/ 0 h 24"/>
                <a:gd name="T8" fmla="*/ 24 w 25"/>
                <a:gd name="T9" fmla="*/ 9 h 24"/>
                <a:gd name="T10" fmla="*/ 0 60000 65536"/>
                <a:gd name="T11" fmla="*/ 0 60000 65536"/>
                <a:gd name="T12" fmla="*/ 0 60000 65536"/>
                <a:gd name="T13" fmla="*/ 0 60000 65536"/>
                <a:gd name="T14" fmla="*/ 0 60000 65536"/>
                <a:gd name="T15" fmla="*/ 0 w 25"/>
                <a:gd name="T16" fmla="*/ 0 h 24"/>
                <a:gd name="T17" fmla="*/ 25 w 25"/>
                <a:gd name="T18" fmla="*/ 24 h 24"/>
              </a:gdLst>
              <a:ahLst/>
              <a:cxnLst>
                <a:cxn ang="T10">
                  <a:pos x="T0" y="T1"/>
                </a:cxn>
                <a:cxn ang="T11">
                  <a:pos x="T2" y="T3"/>
                </a:cxn>
                <a:cxn ang="T12">
                  <a:pos x="T4" y="T5"/>
                </a:cxn>
                <a:cxn ang="T13">
                  <a:pos x="T6" y="T7"/>
                </a:cxn>
                <a:cxn ang="T14">
                  <a:pos x="T8" y="T9"/>
                </a:cxn>
              </a:cxnLst>
              <a:rect l="T15" t="T16" r="T17" b="T18"/>
              <a:pathLst>
                <a:path w="25" h="24">
                  <a:moveTo>
                    <a:pt x="24" y="9"/>
                  </a:moveTo>
                  <a:lnTo>
                    <a:pt x="7" y="23"/>
                  </a:lnTo>
                  <a:lnTo>
                    <a:pt x="0" y="15"/>
                  </a:lnTo>
                  <a:lnTo>
                    <a:pt x="15" y="0"/>
                  </a:lnTo>
                  <a:lnTo>
                    <a:pt x="24" y="9"/>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22" name="Freeform 182"/>
            <p:cNvSpPr>
              <a:spLocks/>
            </p:cNvSpPr>
            <p:nvPr/>
          </p:nvSpPr>
          <p:spPr bwMode="auto">
            <a:xfrm>
              <a:off x="1971" y="2150"/>
              <a:ext cx="24" cy="23"/>
            </a:xfrm>
            <a:custGeom>
              <a:avLst/>
              <a:gdLst>
                <a:gd name="T0" fmla="*/ 23 w 24"/>
                <a:gd name="T1" fmla="*/ 8 h 23"/>
                <a:gd name="T2" fmla="*/ 7 w 24"/>
                <a:gd name="T3" fmla="*/ 22 h 23"/>
                <a:gd name="T4" fmla="*/ 0 w 24"/>
                <a:gd name="T5" fmla="*/ 13 h 23"/>
                <a:gd name="T6" fmla="*/ 16 w 24"/>
                <a:gd name="T7" fmla="*/ 0 h 23"/>
                <a:gd name="T8" fmla="*/ 23 w 24"/>
                <a:gd name="T9" fmla="*/ 8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23" y="8"/>
                  </a:moveTo>
                  <a:lnTo>
                    <a:pt x="7" y="22"/>
                  </a:lnTo>
                  <a:lnTo>
                    <a:pt x="0" y="13"/>
                  </a:lnTo>
                  <a:lnTo>
                    <a:pt x="16" y="0"/>
                  </a:lnTo>
                  <a:lnTo>
                    <a:pt x="23" y="8"/>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23" name="Freeform 183"/>
            <p:cNvSpPr>
              <a:spLocks/>
            </p:cNvSpPr>
            <p:nvPr/>
          </p:nvSpPr>
          <p:spPr bwMode="auto">
            <a:xfrm>
              <a:off x="1955" y="2163"/>
              <a:ext cx="24" cy="23"/>
            </a:xfrm>
            <a:custGeom>
              <a:avLst/>
              <a:gdLst>
                <a:gd name="T0" fmla="*/ 23 w 24"/>
                <a:gd name="T1" fmla="*/ 9 h 23"/>
                <a:gd name="T2" fmla="*/ 6 w 24"/>
                <a:gd name="T3" fmla="*/ 22 h 23"/>
                <a:gd name="T4" fmla="*/ 0 w 24"/>
                <a:gd name="T5" fmla="*/ 12 h 23"/>
                <a:gd name="T6" fmla="*/ 16 w 24"/>
                <a:gd name="T7" fmla="*/ 0 h 23"/>
                <a:gd name="T8" fmla="*/ 23 w 24"/>
                <a:gd name="T9" fmla="*/ 9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23" y="9"/>
                  </a:moveTo>
                  <a:lnTo>
                    <a:pt x="6" y="22"/>
                  </a:lnTo>
                  <a:lnTo>
                    <a:pt x="0" y="12"/>
                  </a:lnTo>
                  <a:lnTo>
                    <a:pt x="16" y="0"/>
                  </a:lnTo>
                  <a:lnTo>
                    <a:pt x="23" y="9"/>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24" name="Freeform 184"/>
            <p:cNvSpPr>
              <a:spLocks/>
            </p:cNvSpPr>
            <p:nvPr/>
          </p:nvSpPr>
          <p:spPr bwMode="auto">
            <a:xfrm>
              <a:off x="1939" y="2175"/>
              <a:ext cx="23" cy="22"/>
            </a:xfrm>
            <a:custGeom>
              <a:avLst/>
              <a:gdLst>
                <a:gd name="T0" fmla="*/ 22 w 23"/>
                <a:gd name="T1" fmla="*/ 10 h 22"/>
                <a:gd name="T2" fmla="*/ 5 w 23"/>
                <a:gd name="T3" fmla="*/ 21 h 22"/>
                <a:gd name="T4" fmla="*/ 0 w 23"/>
                <a:gd name="T5" fmla="*/ 11 h 22"/>
                <a:gd name="T6" fmla="*/ 16 w 23"/>
                <a:gd name="T7" fmla="*/ 0 h 22"/>
                <a:gd name="T8" fmla="*/ 22 w 23"/>
                <a:gd name="T9" fmla="*/ 10 h 22"/>
                <a:gd name="T10" fmla="*/ 0 60000 65536"/>
                <a:gd name="T11" fmla="*/ 0 60000 65536"/>
                <a:gd name="T12" fmla="*/ 0 60000 65536"/>
                <a:gd name="T13" fmla="*/ 0 60000 65536"/>
                <a:gd name="T14" fmla="*/ 0 60000 65536"/>
                <a:gd name="T15" fmla="*/ 0 w 23"/>
                <a:gd name="T16" fmla="*/ 0 h 22"/>
                <a:gd name="T17" fmla="*/ 23 w 23"/>
                <a:gd name="T18" fmla="*/ 22 h 22"/>
              </a:gdLst>
              <a:ahLst/>
              <a:cxnLst>
                <a:cxn ang="T10">
                  <a:pos x="T0" y="T1"/>
                </a:cxn>
                <a:cxn ang="T11">
                  <a:pos x="T2" y="T3"/>
                </a:cxn>
                <a:cxn ang="T12">
                  <a:pos x="T4" y="T5"/>
                </a:cxn>
                <a:cxn ang="T13">
                  <a:pos x="T6" y="T7"/>
                </a:cxn>
                <a:cxn ang="T14">
                  <a:pos x="T8" y="T9"/>
                </a:cxn>
              </a:cxnLst>
              <a:rect l="T15" t="T16" r="T17" b="T18"/>
              <a:pathLst>
                <a:path w="23" h="22">
                  <a:moveTo>
                    <a:pt x="22" y="10"/>
                  </a:moveTo>
                  <a:lnTo>
                    <a:pt x="5" y="21"/>
                  </a:lnTo>
                  <a:lnTo>
                    <a:pt x="0" y="11"/>
                  </a:lnTo>
                  <a:lnTo>
                    <a:pt x="16" y="0"/>
                  </a:lnTo>
                  <a:lnTo>
                    <a:pt x="22" y="1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25" name="Freeform 185"/>
            <p:cNvSpPr>
              <a:spLocks/>
            </p:cNvSpPr>
            <p:nvPr/>
          </p:nvSpPr>
          <p:spPr bwMode="auto">
            <a:xfrm>
              <a:off x="1923" y="2186"/>
              <a:ext cx="22" cy="21"/>
            </a:xfrm>
            <a:custGeom>
              <a:avLst/>
              <a:gdLst>
                <a:gd name="T0" fmla="*/ 21 w 22"/>
                <a:gd name="T1" fmla="*/ 10 h 21"/>
                <a:gd name="T2" fmla="*/ 5 w 22"/>
                <a:gd name="T3" fmla="*/ 20 h 21"/>
                <a:gd name="T4" fmla="*/ 0 w 22"/>
                <a:gd name="T5" fmla="*/ 11 h 21"/>
                <a:gd name="T6" fmla="*/ 16 w 22"/>
                <a:gd name="T7" fmla="*/ 0 h 21"/>
                <a:gd name="T8" fmla="*/ 21 w 22"/>
                <a:gd name="T9" fmla="*/ 10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21" y="10"/>
                  </a:moveTo>
                  <a:lnTo>
                    <a:pt x="5" y="20"/>
                  </a:lnTo>
                  <a:lnTo>
                    <a:pt x="0" y="11"/>
                  </a:lnTo>
                  <a:lnTo>
                    <a:pt x="16" y="0"/>
                  </a:lnTo>
                  <a:lnTo>
                    <a:pt x="21" y="1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26" name="Freeform 186"/>
            <p:cNvSpPr>
              <a:spLocks/>
            </p:cNvSpPr>
            <p:nvPr/>
          </p:nvSpPr>
          <p:spPr bwMode="auto">
            <a:xfrm>
              <a:off x="1906" y="2197"/>
              <a:ext cx="23" cy="20"/>
            </a:xfrm>
            <a:custGeom>
              <a:avLst/>
              <a:gdLst>
                <a:gd name="T0" fmla="*/ 22 w 23"/>
                <a:gd name="T1" fmla="*/ 9 h 20"/>
                <a:gd name="T2" fmla="*/ 6 w 23"/>
                <a:gd name="T3" fmla="*/ 19 h 20"/>
                <a:gd name="T4" fmla="*/ 0 w 23"/>
                <a:gd name="T5" fmla="*/ 9 h 20"/>
                <a:gd name="T6" fmla="*/ 17 w 23"/>
                <a:gd name="T7" fmla="*/ 0 h 20"/>
                <a:gd name="T8" fmla="*/ 22 w 23"/>
                <a:gd name="T9" fmla="*/ 9 h 20"/>
                <a:gd name="T10" fmla="*/ 0 60000 65536"/>
                <a:gd name="T11" fmla="*/ 0 60000 65536"/>
                <a:gd name="T12" fmla="*/ 0 60000 65536"/>
                <a:gd name="T13" fmla="*/ 0 60000 65536"/>
                <a:gd name="T14" fmla="*/ 0 60000 65536"/>
                <a:gd name="T15" fmla="*/ 0 w 23"/>
                <a:gd name="T16" fmla="*/ 0 h 20"/>
                <a:gd name="T17" fmla="*/ 23 w 23"/>
                <a:gd name="T18" fmla="*/ 20 h 20"/>
              </a:gdLst>
              <a:ahLst/>
              <a:cxnLst>
                <a:cxn ang="T10">
                  <a:pos x="T0" y="T1"/>
                </a:cxn>
                <a:cxn ang="T11">
                  <a:pos x="T2" y="T3"/>
                </a:cxn>
                <a:cxn ang="T12">
                  <a:pos x="T4" y="T5"/>
                </a:cxn>
                <a:cxn ang="T13">
                  <a:pos x="T6" y="T7"/>
                </a:cxn>
                <a:cxn ang="T14">
                  <a:pos x="T8" y="T9"/>
                </a:cxn>
              </a:cxnLst>
              <a:rect l="T15" t="T16" r="T17" b="T18"/>
              <a:pathLst>
                <a:path w="23" h="20">
                  <a:moveTo>
                    <a:pt x="22" y="9"/>
                  </a:moveTo>
                  <a:lnTo>
                    <a:pt x="6" y="19"/>
                  </a:lnTo>
                  <a:lnTo>
                    <a:pt x="0" y="9"/>
                  </a:lnTo>
                  <a:lnTo>
                    <a:pt x="17" y="0"/>
                  </a:lnTo>
                  <a:lnTo>
                    <a:pt x="22" y="9"/>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27" name="Freeform 187"/>
            <p:cNvSpPr>
              <a:spLocks/>
            </p:cNvSpPr>
            <p:nvPr/>
          </p:nvSpPr>
          <p:spPr bwMode="auto">
            <a:xfrm>
              <a:off x="1891" y="2206"/>
              <a:ext cx="22" cy="19"/>
            </a:xfrm>
            <a:custGeom>
              <a:avLst/>
              <a:gdLst>
                <a:gd name="T0" fmla="*/ 21 w 22"/>
                <a:gd name="T1" fmla="*/ 10 h 19"/>
                <a:gd name="T2" fmla="*/ 5 w 22"/>
                <a:gd name="T3" fmla="*/ 18 h 19"/>
                <a:gd name="T4" fmla="*/ 0 w 22"/>
                <a:gd name="T5" fmla="*/ 8 h 19"/>
                <a:gd name="T6" fmla="*/ 15 w 22"/>
                <a:gd name="T7" fmla="*/ 0 h 19"/>
                <a:gd name="T8" fmla="*/ 21 w 22"/>
                <a:gd name="T9" fmla="*/ 10 h 19"/>
                <a:gd name="T10" fmla="*/ 0 60000 65536"/>
                <a:gd name="T11" fmla="*/ 0 60000 65536"/>
                <a:gd name="T12" fmla="*/ 0 60000 65536"/>
                <a:gd name="T13" fmla="*/ 0 60000 65536"/>
                <a:gd name="T14" fmla="*/ 0 60000 65536"/>
                <a:gd name="T15" fmla="*/ 0 w 22"/>
                <a:gd name="T16" fmla="*/ 0 h 19"/>
                <a:gd name="T17" fmla="*/ 22 w 22"/>
                <a:gd name="T18" fmla="*/ 19 h 19"/>
              </a:gdLst>
              <a:ahLst/>
              <a:cxnLst>
                <a:cxn ang="T10">
                  <a:pos x="T0" y="T1"/>
                </a:cxn>
                <a:cxn ang="T11">
                  <a:pos x="T2" y="T3"/>
                </a:cxn>
                <a:cxn ang="T12">
                  <a:pos x="T4" y="T5"/>
                </a:cxn>
                <a:cxn ang="T13">
                  <a:pos x="T6" y="T7"/>
                </a:cxn>
                <a:cxn ang="T14">
                  <a:pos x="T8" y="T9"/>
                </a:cxn>
              </a:cxnLst>
              <a:rect l="T15" t="T16" r="T17" b="T18"/>
              <a:pathLst>
                <a:path w="22" h="19">
                  <a:moveTo>
                    <a:pt x="21" y="10"/>
                  </a:moveTo>
                  <a:lnTo>
                    <a:pt x="5" y="18"/>
                  </a:lnTo>
                  <a:lnTo>
                    <a:pt x="0" y="8"/>
                  </a:lnTo>
                  <a:lnTo>
                    <a:pt x="15" y="0"/>
                  </a:lnTo>
                  <a:lnTo>
                    <a:pt x="21" y="1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28" name="Freeform 188"/>
            <p:cNvSpPr>
              <a:spLocks/>
            </p:cNvSpPr>
            <p:nvPr/>
          </p:nvSpPr>
          <p:spPr bwMode="auto">
            <a:xfrm>
              <a:off x="1876" y="2214"/>
              <a:ext cx="21" cy="18"/>
            </a:xfrm>
            <a:custGeom>
              <a:avLst/>
              <a:gdLst>
                <a:gd name="T0" fmla="*/ 20 w 21"/>
                <a:gd name="T1" fmla="*/ 10 h 18"/>
                <a:gd name="T2" fmla="*/ 4 w 21"/>
                <a:gd name="T3" fmla="*/ 17 h 18"/>
                <a:gd name="T4" fmla="*/ 0 w 21"/>
                <a:gd name="T5" fmla="*/ 7 h 18"/>
                <a:gd name="T6" fmla="*/ 15 w 21"/>
                <a:gd name="T7" fmla="*/ 0 h 18"/>
                <a:gd name="T8" fmla="*/ 20 w 21"/>
                <a:gd name="T9" fmla="*/ 10 h 18"/>
                <a:gd name="T10" fmla="*/ 0 60000 65536"/>
                <a:gd name="T11" fmla="*/ 0 60000 65536"/>
                <a:gd name="T12" fmla="*/ 0 60000 65536"/>
                <a:gd name="T13" fmla="*/ 0 60000 65536"/>
                <a:gd name="T14" fmla="*/ 0 60000 65536"/>
                <a:gd name="T15" fmla="*/ 0 w 21"/>
                <a:gd name="T16" fmla="*/ 0 h 18"/>
                <a:gd name="T17" fmla="*/ 21 w 21"/>
                <a:gd name="T18" fmla="*/ 18 h 18"/>
              </a:gdLst>
              <a:ahLst/>
              <a:cxnLst>
                <a:cxn ang="T10">
                  <a:pos x="T0" y="T1"/>
                </a:cxn>
                <a:cxn ang="T11">
                  <a:pos x="T2" y="T3"/>
                </a:cxn>
                <a:cxn ang="T12">
                  <a:pos x="T4" y="T5"/>
                </a:cxn>
                <a:cxn ang="T13">
                  <a:pos x="T6" y="T7"/>
                </a:cxn>
                <a:cxn ang="T14">
                  <a:pos x="T8" y="T9"/>
                </a:cxn>
              </a:cxnLst>
              <a:rect l="T15" t="T16" r="T17" b="T18"/>
              <a:pathLst>
                <a:path w="21" h="18">
                  <a:moveTo>
                    <a:pt x="20" y="10"/>
                  </a:moveTo>
                  <a:lnTo>
                    <a:pt x="4" y="17"/>
                  </a:lnTo>
                  <a:lnTo>
                    <a:pt x="0" y="7"/>
                  </a:lnTo>
                  <a:lnTo>
                    <a:pt x="15" y="0"/>
                  </a:lnTo>
                  <a:lnTo>
                    <a:pt x="20" y="1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29" name="Freeform 189"/>
            <p:cNvSpPr>
              <a:spLocks/>
            </p:cNvSpPr>
            <p:nvPr/>
          </p:nvSpPr>
          <p:spPr bwMode="auto">
            <a:xfrm>
              <a:off x="1861" y="2221"/>
              <a:ext cx="20" cy="18"/>
            </a:xfrm>
            <a:custGeom>
              <a:avLst/>
              <a:gdLst>
                <a:gd name="T0" fmla="*/ 19 w 20"/>
                <a:gd name="T1" fmla="*/ 10 h 18"/>
                <a:gd name="T2" fmla="*/ 4 w 20"/>
                <a:gd name="T3" fmla="*/ 17 h 18"/>
                <a:gd name="T4" fmla="*/ 0 w 20"/>
                <a:gd name="T5" fmla="*/ 5 h 18"/>
                <a:gd name="T6" fmla="*/ 15 w 20"/>
                <a:gd name="T7" fmla="*/ 0 h 18"/>
                <a:gd name="T8" fmla="*/ 19 w 20"/>
                <a:gd name="T9" fmla="*/ 10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19" y="10"/>
                  </a:moveTo>
                  <a:lnTo>
                    <a:pt x="4" y="17"/>
                  </a:lnTo>
                  <a:lnTo>
                    <a:pt x="0" y="5"/>
                  </a:lnTo>
                  <a:lnTo>
                    <a:pt x="15" y="0"/>
                  </a:lnTo>
                  <a:lnTo>
                    <a:pt x="19" y="1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30" name="Freeform 190"/>
            <p:cNvSpPr>
              <a:spLocks/>
            </p:cNvSpPr>
            <p:nvPr/>
          </p:nvSpPr>
          <p:spPr bwMode="auto">
            <a:xfrm>
              <a:off x="1847" y="2226"/>
              <a:ext cx="19" cy="17"/>
            </a:xfrm>
            <a:custGeom>
              <a:avLst/>
              <a:gdLst>
                <a:gd name="T0" fmla="*/ 18 w 19"/>
                <a:gd name="T1" fmla="*/ 12 h 17"/>
                <a:gd name="T2" fmla="*/ 4 w 19"/>
                <a:gd name="T3" fmla="*/ 16 h 17"/>
                <a:gd name="T4" fmla="*/ 0 w 19"/>
                <a:gd name="T5" fmla="*/ 5 h 17"/>
                <a:gd name="T6" fmla="*/ 14 w 19"/>
                <a:gd name="T7" fmla="*/ 0 h 17"/>
                <a:gd name="T8" fmla="*/ 18 w 19"/>
                <a:gd name="T9" fmla="*/ 12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18" y="12"/>
                  </a:moveTo>
                  <a:lnTo>
                    <a:pt x="4" y="16"/>
                  </a:lnTo>
                  <a:lnTo>
                    <a:pt x="0" y="5"/>
                  </a:lnTo>
                  <a:lnTo>
                    <a:pt x="14" y="0"/>
                  </a:lnTo>
                  <a:lnTo>
                    <a:pt x="18" y="1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31" name="Freeform 191"/>
            <p:cNvSpPr>
              <a:spLocks/>
            </p:cNvSpPr>
            <p:nvPr/>
          </p:nvSpPr>
          <p:spPr bwMode="auto">
            <a:xfrm>
              <a:off x="1833" y="2231"/>
              <a:ext cx="19" cy="17"/>
            </a:xfrm>
            <a:custGeom>
              <a:avLst/>
              <a:gdLst>
                <a:gd name="T0" fmla="*/ 18 w 19"/>
                <a:gd name="T1" fmla="*/ 11 h 17"/>
                <a:gd name="T2" fmla="*/ 3 w 19"/>
                <a:gd name="T3" fmla="*/ 16 h 17"/>
                <a:gd name="T4" fmla="*/ 0 w 19"/>
                <a:gd name="T5" fmla="*/ 5 h 17"/>
                <a:gd name="T6" fmla="*/ 14 w 19"/>
                <a:gd name="T7" fmla="*/ 0 h 17"/>
                <a:gd name="T8" fmla="*/ 18 w 19"/>
                <a:gd name="T9" fmla="*/ 11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18" y="11"/>
                  </a:moveTo>
                  <a:lnTo>
                    <a:pt x="3" y="16"/>
                  </a:lnTo>
                  <a:lnTo>
                    <a:pt x="0" y="5"/>
                  </a:lnTo>
                  <a:lnTo>
                    <a:pt x="14" y="0"/>
                  </a:lnTo>
                  <a:lnTo>
                    <a:pt x="18" y="1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32" name="Freeform 192"/>
            <p:cNvSpPr>
              <a:spLocks/>
            </p:cNvSpPr>
            <p:nvPr/>
          </p:nvSpPr>
          <p:spPr bwMode="auto">
            <a:xfrm>
              <a:off x="1820" y="2236"/>
              <a:ext cx="17" cy="17"/>
            </a:xfrm>
            <a:custGeom>
              <a:avLst/>
              <a:gdLst>
                <a:gd name="T0" fmla="*/ 16 w 17"/>
                <a:gd name="T1" fmla="*/ 12 h 17"/>
                <a:gd name="T2" fmla="*/ 3 w 17"/>
                <a:gd name="T3" fmla="*/ 16 h 17"/>
                <a:gd name="T4" fmla="*/ 0 w 17"/>
                <a:gd name="T5" fmla="*/ 3 h 17"/>
                <a:gd name="T6" fmla="*/ 13 w 17"/>
                <a:gd name="T7" fmla="*/ 0 h 17"/>
                <a:gd name="T8" fmla="*/ 16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3" y="16"/>
                  </a:lnTo>
                  <a:lnTo>
                    <a:pt x="0" y="3"/>
                  </a:lnTo>
                  <a:lnTo>
                    <a:pt x="13" y="0"/>
                  </a:lnTo>
                  <a:lnTo>
                    <a:pt x="16" y="1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33" name="Freeform 193"/>
            <p:cNvSpPr>
              <a:spLocks/>
            </p:cNvSpPr>
            <p:nvPr/>
          </p:nvSpPr>
          <p:spPr bwMode="auto">
            <a:xfrm>
              <a:off x="1809" y="2239"/>
              <a:ext cx="17" cy="17"/>
            </a:xfrm>
            <a:custGeom>
              <a:avLst/>
              <a:gdLst>
                <a:gd name="T0" fmla="*/ 16 w 17"/>
                <a:gd name="T1" fmla="*/ 11 h 17"/>
                <a:gd name="T2" fmla="*/ 2 w 17"/>
                <a:gd name="T3" fmla="*/ 16 h 17"/>
                <a:gd name="T4" fmla="*/ 0 w 17"/>
                <a:gd name="T5" fmla="*/ 3 h 17"/>
                <a:gd name="T6" fmla="*/ 12 w 17"/>
                <a:gd name="T7" fmla="*/ 0 h 17"/>
                <a:gd name="T8" fmla="*/ 16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2" y="16"/>
                  </a:lnTo>
                  <a:lnTo>
                    <a:pt x="0" y="3"/>
                  </a:lnTo>
                  <a:lnTo>
                    <a:pt x="12" y="0"/>
                  </a:lnTo>
                  <a:lnTo>
                    <a:pt x="16" y="1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34" name="Freeform 194"/>
            <p:cNvSpPr>
              <a:spLocks/>
            </p:cNvSpPr>
            <p:nvPr/>
          </p:nvSpPr>
          <p:spPr bwMode="auto">
            <a:xfrm>
              <a:off x="1799" y="2242"/>
              <a:ext cx="17" cy="17"/>
            </a:xfrm>
            <a:custGeom>
              <a:avLst/>
              <a:gdLst>
                <a:gd name="T0" fmla="*/ 16 w 17"/>
                <a:gd name="T1" fmla="*/ 13 h 17"/>
                <a:gd name="T2" fmla="*/ 2 w 17"/>
                <a:gd name="T3" fmla="*/ 16 h 17"/>
                <a:gd name="T4" fmla="*/ 0 w 17"/>
                <a:gd name="T5" fmla="*/ 3 h 17"/>
                <a:gd name="T6" fmla="*/ 13 w 17"/>
                <a:gd name="T7" fmla="*/ 0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2" y="16"/>
                  </a:lnTo>
                  <a:lnTo>
                    <a:pt x="0" y="3"/>
                  </a:lnTo>
                  <a:lnTo>
                    <a:pt x="13" y="0"/>
                  </a:lnTo>
                  <a:lnTo>
                    <a:pt x="16" y="1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35" name="Freeform 195"/>
            <p:cNvSpPr>
              <a:spLocks/>
            </p:cNvSpPr>
            <p:nvPr/>
          </p:nvSpPr>
          <p:spPr bwMode="auto">
            <a:xfrm>
              <a:off x="1789" y="2245"/>
              <a:ext cx="17" cy="17"/>
            </a:xfrm>
            <a:custGeom>
              <a:avLst/>
              <a:gdLst>
                <a:gd name="T0" fmla="*/ 16 w 17"/>
                <a:gd name="T1" fmla="*/ 13 h 17"/>
                <a:gd name="T2" fmla="*/ 2 w 17"/>
                <a:gd name="T3" fmla="*/ 16 h 17"/>
                <a:gd name="T4" fmla="*/ 0 w 17"/>
                <a:gd name="T5" fmla="*/ 1 h 17"/>
                <a:gd name="T6" fmla="*/ 13 w 17"/>
                <a:gd name="T7" fmla="*/ 0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2" y="16"/>
                  </a:lnTo>
                  <a:lnTo>
                    <a:pt x="0" y="1"/>
                  </a:lnTo>
                  <a:lnTo>
                    <a:pt x="13" y="0"/>
                  </a:lnTo>
                  <a:lnTo>
                    <a:pt x="16" y="1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36" name="Freeform 196"/>
            <p:cNvSpPr>
              <a:spLocks/>
            </p:cNvSpPr>
            <p:nvPr/>
          </p:nvSpPr>
          <p:spPr bwMode="auto">
            <a:xfrm>
              <a:off x="1781" y="2246"/>
              <a:ext cx="17" cy="17"/>
            </a:xfrm>
            <a:custGeom>
              <a:avLst/>
              <a:gdLst>
                <a:gd name="T0" fmla="*/ 16 w 17"/>
                <a:gd name="T1" fmla="*/ 14 h 17"/>
                <a:gd name="T2" fmla="*/ 3 w 17"/>
                <a:gd name="T3" fmla="*/ 16 h 17"/>
                <a:gd name="T4" fmla="*/ 0 w 17"/>
                <a:gd name="T5" fmla="*/ 2 h 17"/>
                <a:gd name="T6" fmla="*/ 12 w 17"/>
                <a:gd name="T7" fmla="*/ 0 h 17"/>
                <a:gd name="T8" fmla="*/ 16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3" y="16"/>
                  </a:lnTo>
                  <a:lnTo>
                    <a:pt x="0" y="2"/>
                  </a:lnTo>
                  <a:lnTo>
                    <a:pt x="12" y="0"/>
                  </a:lnTo>
                  <a:lnTo>
                    <a:pt x="16" y="1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37" name="Freeform 197"/>
            <p:cNvSpPr>
              <a:spLocks/>
            </p:cNvSpPr>
            <p:nvPr/>
          </p:nvSpPr>
          <p:spPr bwMode="auto">
            <a:xfrm>
              <a:off x="1774" y="2248"/>
              <a:ext cx="17" cy="17"/>
            </a:xfrm>
            <a:custGeom>
              <a:avLst/>
              <a:gdLst>
                <a:gd name="T0" fmla="*/ 16 w 17"/>
                <a:gd name="T1" fmla="*/ 14 h 17"/>
                <a:gd name="T2" fmla="*/ 1 w 17"/>
                <a:gd name="T3" fmla="*/ 16 h 17"/>
                <a:gd name="T4" fmla="*/ 0 w 17"/>
                <a:gd name="T5" fmla="*/ 1 h 17"/>
                <a:gd name="T6" fmla="*/ 12 w 17"/>
                <a:gd name="T7" fmla="*/ 0 h 17"/>
                <a:gd name="T8" fmla="*/ 16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1" y="16"/>
                  </a:lnTo>
                  <a:lnTo>
                    <a:pt x="0" y="1"/>
                  </a:lnTo>
                  <a:lnTo>
                    <a:pt x="12" y="0"/>
                  </a:lnTo>
                  <a:lnTo>
                    <a:pt x="16" y="1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38" name="Freeform 198"/>
            <p:cNvSpPr>
              <a:spLocks/>
            </p:cNvSpPr>
            <p:nvPr/>
          </p:nvSpPr>
          <p:spPr bwMode="auto">
            <a:xfrm>
              <a:off x="1767" y="2249"/>
              <a:ext cx="17" cy="17"/>
            </a:xfrm>
            <a:custGeom>
              <a:avLst/>
              <a:gdLst>
                <a:gd name="T0" fmla="*/ 16 w 17"/>
                <a:gd name="T1" fmla="*/ 14 h 17"/>
                <a:gd name="T2" fmla="*/ 2 w 17"/>
                <a:gd name="T3" fmla="*/ 16 h 17"/>
                <a:gd name="T4" fmla="*/ 0 w 17"/>
                <a:gd name="T5" fmla="*/ 1 h 17"/>
                <a:gd name="T6" fmla="*/ 14 w 17"/>
                <a:gd name="T7" fmla="*/ 0 h 17"/>
                <a:gd name="T8" fmla="*/ 16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2" y="16"/>
                  </a:lnTo>
                  <a:lnTo>
                    <a:pt x="0" y="1"/>
                  </a:lnTo>
                  <a:lnTo>
                    <a:pt x="14" y="0"/>
                  </a:lnTo>
                  <a:lnTo>
                    <a:pt x="16" y="1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39" name="Freeform 199"/>
            <p:cNvSpPr>
              <a:spLocks/>
            </p:cNvSpPr>
            <p:nvPr/>
          </p:nvSpPr>
          <p:spPr bwMode="auto">
            <a:xfrm>
              <a:off x="1761" y="2250"/>
              <a:ext cx="17" cy="17"/>
            </a:xfrm>
            <a:custGeom>
              <a:avLst/>
              <a:gdLst>
                <a:gd name="T0" fmla="*/ 16 w 17"/>
                <a:gd name="T1" fmla="*/ 14 h 17"/>
                <a:gd name="T2" fmla="*/ 0 w 17"/>
                <a:gd name="T3" fmla="*/ 16 h 17"/>
                <a:gd name="T4" fmla="*/ 0 w 17"/>
                <a:gd name="T5" fmla="*/ 0 h 17"/>
                <a:gd name="T6" fmla="*/ 13 w 17"/>
                <a:gd name="T7" fmla="*/ 0 h 17"/>
                <a:gd name="T8" fmla="*/ 16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0" y="16"/>
                  </a:lnTo>
                  <a:lnTo>
                    <a:pt x="0" y="0"/>
                  </a:lnTo>
                  <a:lnTo>
                    <a:pt x="13" y="0"/>
                  </a:lnTo>
                  <a:lnTo>
                    <a:pt x="16" y="1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40" name="Freeform 200"/>
            <p:cNvSpPr>
              <a:spLocks/>
            </p:cNvSpPr>
            <p:nvPr/>
          </p:nvSpPr>
          <p:spPr bwMode="auto">
            <a:xfrm>
              <a:off x="1755" y="2250"/>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41" name="Freeform 201"/>
            <p:cNvSpPr>
              <a:spLocks/>
            </p:cNvSpPr>
            <p:nvPr/>
          </p:nvSpPr>
          <p:spPr bwMode="auto">
            <a:xfrm>
              <a:off x="1747" y="2250"/>
              <a:ext cx="17" cy="17"/>
            </a:xfrm>
            <a:custGeom>
              <a:avLst/>
              <a:gdLst>
                <a:gd name="T0" fmla="*/ 16 w 17"/>
                <a:gd name="T1" fmla="*/ 16 h 17"/>
                <a:gd name="T2" fmla="*/ 0 w 17"/>
                <a:gd name="T3" fmla="*/ 16 h 17"/>
                <a:gd name="T4" fmla="*/ 2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2" y="0"/>
                  </a:lnTo>
                  <a:lnTo>
                    <a:pt x="16" y="0"/>
                  </a:lnTo>
                  <a:lnTo>
                    <a:pt x="16"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42" name="Freeform 202"/>
            <p:cNvSpPr>
              <a:spLocks/>
            </p:cNvSpPr>
            <p:nvPr/>
          </p:nvSpPr>
          <p:spPr bwMode="auto">
            <a:xfrm>
              <a:off x="1740" y="2250"/>
              <a:ext cx="17" cy="17"/>
            </a:xfrm>
            <a:custGeom>
              <a:avLst/>
              <a:gdLst>
                <a:gd name="T0" fmla="*/ 14 w 17"/>
                <a:gd name="T1" fmla="*/ 16 h 17"/>
                <a:gd name="T2" fmla="*/ 0 w 17"/>
                <a:gd name="T3" fmla="*/ 14 h 17"/>
                <a:gd name="T4" fmla="*/ 2 w 17"/>
                <a:gd name="T5" fmla="*/ 0 h 17"/>
                <a:gd name="T6" fmla="*/ 16 w 17"/>
                <a:gd name="T7" fmla="*/ 0 h 17"/>
                <a:gd name="T8" fmla="*/ 1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4"/>
                  </a:lnTo>
                  <a:lnTo>
                    <a:pt x="2" y="0"/>
                  </a:lnTo>
                  <a:lnTo>
                    <a:pt x="16" y="0"/>
                  </a:lnTo>
                  <a:lnTo>
                    <a:pt x="14"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43" name="Freeform 203"/>
            <p:cNvSpPr>
              <a:spLocks/>
            </p:cNvSpPr>
            <p:nvPr/>
          </p:nvSpPr>
          <p:spPr bwMode="auto">
            <a:xfrm>
              <a:off x="1731" y="2249"/>
              <a:ext cx="17" cy="17"/>
            </a:xfrm>
            <a:custGeom>
              <a:avLst/>
              <a:gdLst>
                <a:gd name="T0" fmla="*/ 14 w 17"/>
                <a:gd name="T1" fmla="*/ 16 h 17"/>
                <a:gd name="T2" fmla="*/ 0 w 17"/>
                <a:gd name="T3" fmla="*/ 14 h 17"/>
                <a:gd name="T4" fmla="*/ 3 w 17"/>
                <a:gd name="T5" fmla="*/ 0 h 17"/>
                <a:gd name="T6" fmla="*/ 16 w 17"/>
                <a:gd name="T7" fmla="*/ 1 h 17"/>
                <a:gd name="T8" fmla="*/ 1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4"/>
                  </a:lnTo>
                  <a:lnTo>
                    <a:pt x="3" y="0"/>
                  </a:lnTo>
                  <a:lnTo>
                    <a:pt x="16" y="1"/>
                  </a:lnTo>
                  <a:lnTo>
                    <a:pt x="14"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44" name="Freeform 204"/>
            <p:cNvSpPr>
              <a:spLocks/>
            </p:cNvSpPr>
            <p:nvPr/>
          </p:nvSpPr>
          <p:spPr bwMode="auto">
            <a:xfrm>
              <a:off x="1722" y="2247"/>
              <a:ext cx="17" cy="17"/>
            </a:xfrm>
            <a:custGeom>
              <a:avLst/>
              <a:gdLst>
                <a:gd name="T0" fmla="*/ 13 w 17"/>
                <a:gd name="T1" fmla="*/ 16 h 17"/>
                <a:gd name="T2" fmla="*/ 0 w 17"/>
                <a:gd name="T3" fmla="*/ 14 h 17"/>
                <a:gd name="T4" fmla="*/ 1 w 17"/>
                <a:gd name="T5" fmla="*/ 0 h 17"/>
                <a:gd name="T6" fmla="*/ 16 w 17"/>
                <a:gd name="T7" fmla="*/ 2 h 17"/>
                <a:gd name="T8" fmla="*/ 13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4"/>
                  </a:lnTo>
                  <a:lnTo>
                    <a:pt x="1" y="0"/>
                  </a:lnTo>
                  <a:lnTo>
                    <a:pt x="16" y="2"/>
                  </a:lnTo>
                  <a:lnTo>
                    <a:pt x="13"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45" name="Freeform 205"/>
            <p:cNvSpPr>
              <a:spLocks/>
            </p:cNvSpPr>
            <p:nvPr/>
          </p:nvSpPr>
          <p:spPr bwMode="auto">
            <a:xfrm>
              <a:off x="1711" y="2246"/>
              <a:ext cx="17" cy="17"/>
            </a:xfrm>
            <a:custGeom>
              <a:avLst/>
              <a:gdLst>
                <a:gd name="T0" fmla="*/ 14 w 17"/>
                <a:gd name="T1" fmla="*/ 16 h 17"/>
                <a:gd name="T2" fmla="*/ 0 w 17"/>
                <a:gd name="T3" fmla="*/ 13 h 17"/>
                <a:gd name="T4" fmla="*/ 1 w 17"/>
                <a:gd name="T5" fmla="*/ 0 h 17"/>
                <a:gd name="T6" fmla="*/ 16 w 17"/>
                <a:gd name="T7" fmla="*/ 1 h 17"/>
                <a:gd name="T8" fmla="*/ 1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3"/>
                  </a:lnTo>
                  <a:lnTo>
                    <a:pt x="1" y="0"/>
                  </a:lnTo>
                  <a:lnTo>
                    <a:pt x="16" y="1"/>
                  </a:lnTo>
                  <a:lnTo>
                    <a:pt x="14"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46" name="Freeform 206"/>
            <p:cNvSpPr>
              <a:spLocks/>
            </p:cNvSpPr>
            <p:nvPr/>
          </p:nvSpPr>
          <p:spPr bwMode="auto">
            <a:xfrm>
              <a:off x="1699" y="2244"/>
              <a:ext cx="17" cy="17"/>
            </a:xfrm>
            <a:custGeom>
              <a:avLst/>
              <a:gdLst>
                <a:gd name="T0" fmla="*/ 14 w 17"/>
                <a:gd name="T1" fmla="*/ 16 h 17"/>
                <a:gd name="T2" fmla="*/ 0 w 17"/>
                <a:gd name="T3" fmla="*/ 12 h 17"/>
                <a:gd name="T4" fmla="*/ 1 w 17"/>
                <a:gd name="T5" fmla="*/ 0 h 17"/>
                <a:gd name="T6" fmla="*/ 16 w 17"/>
                <a:gd name="T7" fmla="*/ 2 h 17"/>
                <a:gd name="T8" fmla="*/ 1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2"/>
                  </a:lnTo>
                  <a:lnTo>
                    <a:pt x="1" y="0"/>
                  </a:lnTo>
                  <a:lnTo>
                    <a:pt x="16" y="2"/>
                  </a:lnTo>
                  <a:lnTo>
                    <a:pt x="14"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47" name="Freeform 207"/>
            <p:cNvSpPr>
              <a:spLocks/>
            </p:cNvSpPr>
            <p:nvPr/>
          </p:nvSpPr>
          <p:spPr bwMode="auto">
            <a:xfrm>
              <a:off x="1685" y="2241"/>
              <a:ext cx="17" cy="17"/>
            </a:xfrm>
            <a:custGeom>
              <a:avLst/>
              <a:gdLst>
                <a:gd name="T0" fmla="*/ 14 w 17"/>
                <a:gd name="T1" fmla="*/ 16 h 17"/>
                <a:gd name="T2" fmla="*/ 0 w 17"/>
                <a:gd name="T3" fmla="*/ 13 h 17"/>
                <a:gd name="T4" fmla="*/ 2 w 17"/>
                <a:gd name="T5" fmla="*/ 0 h 17"/>
                <a:gd name="T6" fmla="*/ 16 w 17"/>
                <a:gd name="T7" fmla="*/ 3 h 17"/>
                <a:gd name="T8" fmla="*/ 1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3"/>
                  </a:lnTo>
                  <a:lnTo>
                    <a:pt x="2" y="0"/>
                  </a:lnTo>
                  <a:lnTo>
                    <a:pt x="16" y="3"/>
                  </a:lnTo>
                  <a:lnTo>
                    <a:pt x="14"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48" name="Freeform 208"/>
            <p:cNvSpPr>
              <a:spLocks/>
            </p:cNvSpPr>
            <p:nvPr/>
          </p:nvSpPr>
          <p:spPr bwMode="auto">
            <a:xfrm>
              <a:off x="1671" y="2238"/>
              <a:ext cx="17" cy="17"/>
            </a:xfrm>
            <a:custGeom>
              <a:avLst/>
              <a:gdLst>
                <a:gd name="T0" fmla="*/ 14 w 17"/>
                <a:gd name="T1" fmla="*/ 16 h 17"/>
                <a:gd name="T2" fmla="*/ 0 w 17"/>
                <a:gd name="T3" fmla="*/ 11 h 17"/>
                <a:gd name="T4" fmla="*/ 2 w 17"/>
                <a:gd name="T5" fmla="*/ 0 h 17"/>
                <a:gd name="T6" fmla="*/ 16 w 17"/>
                <a:gd name="T7" fmla="*/ 3 h 17"/>
                <a:gd name="T8" fmla="*/ 1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1"/>
                  </a:lnTo>
                  <a:lnTo>
                    <a:pt x="2" y="0"/>
                  </a:lnTo>
                  <a:lnTo>
                    <a:pt x="16" y="3"/>
                  </a:lnTo>
                  <a:lnTo>
                    <a:pt x="14"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49" name="Freeform 209"/>
            <p:cNvSpPr>
              <a:spLocks/>
            </p:cNvSpPr>
            <p:nvPr/>
          </p:nvSpPr>
          <p:spPr bwMode="auto">
            <a:xfrm>
              <a:off x="1655" y="2233"/>
              <a:ext cx="19" cy="17"/>
            </a:xfrm>
            <a:custGeom>
              <a:avLst/>
              <a:gdLst>
                <a:gd name="T0" fmla="*/ 16 w 19"/>
                <a:gd name="T1" fmla="*/ 16 h 17"/>
                <a:gd name="T2" fmla="*/ 0 w 19"/>
                <a:gd name="T3" fmla="*/ 11 h 17"/>
                <a:gd name="T4" fmla="*/ 4 w 19"/>
                <a:gd name="T5" fmla="*/ 0 h 17"/>
                <a:gd name="T6" fmla="*/ 18 w 19"/>
                <a:gd name="T7" fmla="*/ 5 h 17"/>
                <a:gd name="T8" fmla="*/ 16 w 19"/>
                <a:gd name="T9" fmla="*/ 16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16" y="16"/>
                  </a:moveTo>
                  <a:lnTo>
                    <a:pt x="0" y="11"/>
                  </a:lnTo>
                  <a:lnTo>
                    <a:pt x="4" y="0"/>
                  </a:lnTo>
                  <a:lnTo>
                    <a:pt x="18" y="5"/>
                  </a:lnTo>
                  <a:lnTo>
                    <a:pt x="16"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50" name="Freeform 210"/>
            <p:cNvSpPr>
              <a:spLocks/>
            </p:cNvSpPr>
            <p:nvPr/>
          </p:nvSpPr>
          <p:spPr bwMode="auto">
            <a:xfrm>
              <a:off x="1639" y="2228"/>
              <a:ext cx="21" cy="17"/>
            </a:xfrm>
            <a:custGeom>
              <a:avLst/>
              <a:gdLst>
                <a:gd name="T0" fmla="*/ 16 w 21"/>
                <a:gd name="T1" fmla="*/ 16 h 17"/>
                <a:gd name="T2" fmla="*/ 0 w 21"/>
                <a:gd name="T3" fmla="*/ 10 h 17"/>
                <a:gd name="T4" fmla="*/ 4 w 21"/>
                <a:gd name="T5" fmla="*/ 0 h 17"/>
                <a:gd name="T6" fmla="*/ 20 w 21"/>
                <a:gd name="T7" fmla="*/ 5 h 17"/>
                <a:gd name="T8" fmla="*/ 16 w 21"/>
                <a:gd name="T9" fmla="*/ 16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16" y="16"/>
                  </a:moveTo>
                  <a:lnTo>
                    <a:pt x="0" y="10"/>
                  </a:lnTo>
                  <a:lnTo>
                    <a:pt x="4" y="0"/>
                  </a:lnTo>
                  <a:lnTo>
                    <a:pt x="20" y="5"/>
                  </a:lnTo>
                  <a:lnTo>
                    <a:pt x="16"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51" name="Freeform 211"/>
            <p:cNvSpPr>
              <a:spLocks/>
            </p:cNvSpPr>
            <p:nvPr/>
          </p:nvSpPr>
          <p:spPr bwMode="auto">
            <a:xfrm>
              <a:off x="1622" y="2222"/>
              <a:ext cx="22" cy="17"/>
            </a:xfrm>
            <a:custGeom>
              <a:avLst/>
              <a:gdLst>
                <a:gd name="T0" fmla="*/ 17 w 22"/>
                <a:gd name="T1" fmla="*/ 16 h 17"/>
                <a:gd name="T2" fmla="*/ 0 w 22"/>
                <a:gd name="T3" fmla="*/ 10 h 17"/>
                <a:gd name="T4" fmla="*/ 5 w 22"/>
                <a:gd name="T5" fmla="*/ 0 h 17"/>
                <a:gd name="T6" fmla="*/ 21 w 22"/>
                <a:gd name="T7" fmla="*/ 6 h 17"/>
                <a:gd name="T8" fmla="*/ 17 w 22"/>
                <a:gd name="T9" fmla="*/ 16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17" y="16"/>
                  </a:moveTo>
                  <a:lnTo>
                    <a:pt x="0" y="10"/>
                  </a:lnTo>
                  <a:lnTo>
                    <a:pt x="5" y="0"/>
                  </a:lnTo>
                  <a:lnTo>
                    <a:pt x="21" y="6"/>
                  </a:lnTo>
                  <a:lnTo>
                    <a:pt x="17"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52" name="Freeform 212"/>
            <p:cNvSpPr>
              <a:spLocks/>
            </p:cNvSpPr>
            <p:nvPr/>
          </p:nvSpPr>
          <p:spPr bwMode="auto">
            <a:xfrm>
              <a:off x="1604" y="2214"/>
              <a:ext cx="24" cy="19"/>
            </a:xfrm>
            <a:custGeom>
              <a:avLst/>
              <a:gdLst>
                <a:gd name="T0" fmla="*/ 18 w 24"/>
                <a:gd name="T1" fmla="*/ 18 h 19"/>
                <a:gd name="T2" fmla="*/ 0 w 24"/>
                <a:gd name="T3" fmla="*/ 10 h 19"/>
                <a:gd name="T4" fmla="*/ 5 w 24"/>
                <a:gd name="T5" fmla="*/ 0 h 19"/>
                <a:gd name="T6" fmla="*/ 23 w 24"/>
                <a:gd name="T7" fmla="*/ 8 h 19"/>
                <a:gd name="T8" fmla="*/ 18 w 24"/>
                <a:gd name="T9" fmla="*/ 18 h 19"/>
                <a:gd name="T10" fmla="*/ 0 60000 65536"/>
                <a:gd name="T11" fmla="*/ 0 60000 65536"/>
                <a:gd name="T12" fmla="*/ 0 60000 65536"/>
                <a:gd name="T13" fmla="*/ 0 60000 65536"/>
                <a:gd name="T14" fmla="*/ 0 60000 65536"/>
                <a:gd name="T15" fmla="*/ 0 w 24"/>
                <a:gd name="T16" fmla="*/ 0 h 19"/>
                <a:gd name="T17" fmla="*/ 24 w 24"/>
                <a:gd name="T18" fmla="*/ 19 h 19"/>
              </a:gdLst>
              <a:ahLst/>
              <a:cxnLst>
                <a:cxn ang="T10">
                  <a:pos x="T0" y="T1"/>
                </a:cxn>
                <a:cxn ang="T11">
                  <a:pos x="T2" y="T3"/>
                </a:cxn>
                <a:cxn ang="T12">
                  <a:pos x="T4" y="T5"/>
                </a:cxn>
                <a:cxn ang="T13">
                  <a:pos x="T6" y="T7"/>
                </a:cxn>
                <a:cxn ang="T14">
                  <a:pos x="T8" y="T9"/>
                </a:cxn>
              </a:cxnLst>
              <a:rect l="T15" t="T16" r="T17" b="T18"/>
              <a:pathLst>
                <a:path w="24" h="19">
                  <a:moveTo>
                    <a:pt x="18" y="18"/>
                  </a:moveTo>
                  <a:lnTo>
                    <a:pt x="0" y="10"/>
                  </a:lnTo>
                  <a:lnTo>
                    <a:pt x="5" y="0"/>
                  </a:lnTo>
                  <a:lnTo>
                    <a:pt x="23" y="8"/>
                  </a:lnTo>
                  <a:lnTo>
                    <a:pt x="18" y="18"/>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53" name="Freeform 213"/>
            <p:cNvSpPr>
              <a:spLocks/>
            </p:cNvSpPr>
            <p:nvPr/>
          </p:nvSpPr>
          <p:spPr bwMode="auto">
            <a:xfrm>
              <a:off x="1659" y="2261"/>
              <a:ext cx="17" cy="17"/>
            </a:xfrm>
            <a:custGeom>
              <a:avLst/>
              <a:gdLst>
                <a:gd name="T0" fmla="*/ 16 w 17"/>
                <a:gd name="T1" fmla="*/ 13 h 17"/>
                <a:gd name="T2" fmla="*/ 4 w 17"/>
                <a:gd name="T3" fmla="*/ 16 h 17"/>
                <a:gd name="T4" fmla="*/ 0 w 17"/>
                <a:gd name="T5" fmla="*/ 2 h 17"/>
                <a:gd name="T6" fmla="*/ 12 w 17"/>
                <a:gd name="T7" fmla="*/ 0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4" y="16"/>
                  </a:lnTo>
                  <a:lnTo>
                    <a:pt x="0" y="2"/>
                  </a:lnTo>
                  <a:lnTo>
                    <a:pt x="12" y="0"/>
                  </a:lnTo>
                  <a:lnTo>
                    <a:pt x="16" y="1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54" name="Freeform 214"/>
            <p:cNvSpPr>
              <a:spLocks/>
            </p:cNvSpPr>
            <p:nvPr/>
          </p:nvSpPr>
          <p:spPr bwMode="auto">
            <a:xfrm>
              <a:off x="1651" y="2263"/>
              <a:ext cx="17" cy="17"/>
            </a:xfrm>
            <a:custGeom>
              <a:avLst/>
              <a:gdLst>
                <a:gd name="T0" fmla="*/ 16 w 17"/>
                <a:gd name="T1" fmla="*/ 13 h 17"/>
                <a:gd name="T2" fmla="*/ 4 w 17"/>
                <a:gd name="T3" fmla="*/ 16 h 17"/>
                <a:gd name="T4" fmla="*/ 0 w 17"/>
                <a:gd name="T5" fmla="*/ 2 h 17"/>
                <a:gd name="T6" fmla="*/ 11 w 17"/>
                <a:gd name="T7" fmla="*/ 0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4" y="16"/>
                  </a:lnTo>
                  <a:lnTo>
                    <a:pt x="0" y="2"/>
                  </a:lnTo>
                  <a:lnTo>
                    <a:pt x="11" y="0"/>
                  </a:lnTo>
                  <a:lnTo>
                    <a:pt x="16" y="1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55" name="Freeform 215"/>
            <p:cNvSpPr>
              <a:spLocks/>
            </p:cNvSpPr>
            <p:nvPr/>
          </p:nvSpPr>
          <p:spPr bwMode="auto">
            <a:xfrm>
              <a:off x="1643" y="2265"/>
              <a:ext cx="17" cy="17"/>
            </a:xfrm>
            <a:custGeom>
              <a:avLst/>
              <a:gdLst>
                <a:gd name="T0" fmla="*/ 16 w 17"/>
                <a:gd name="T1" fmla="*/ 13 h 17"/>
                <a:gd name="T2" fmla="*/ 4 w 17"/>
                <a:gd name="T3" fmla="*/ 16 h 17"/>
                <a:gd name="T4" fmla="*/ 0 w 17"/>
                <a:gd name="T5" fmla="*/ 2 h 17"/>
                <a:gd name="T6" fmla="*/ 11 w 17"/>
                <a:gd name="T7" fmla="*/ 0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4" y="16"/>
                  </a:lnTo>
                  <a:lnTo>
                    <a:pt x="0" y="2"/>
                  </a:lnTo>
                  <a:lnTo>
                    <a:pt x="11" y="0"/>
                  </a:lnTo>
                  <a:lnTo>
                    <a:pt x="16" y="1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56" name="Freeform 216"/>
            <p:cNvSpPr>
              <a:spLocks/>
            </p:cNvSpPr>
            <p:nvPr/>
          </p:nvSpPr>
          <p:spPr bwMode="auto">
            <a:xfrm>
              <a:off x="1635" y="2267"/>
              <a:ext cx="17" cy="17"/>
            </a:xfrm>
            <a:custGeom>
              <a:avLst/>
              <a:gdLst>
                <a:gd name="T0" fmla="*/ 16 w 17"/>
                <a:gd name="T1" fmla="*/ 13 h 17"/>
                <a:gd name="T2" fmla="*/ 5 w 17"/>
                <a:gd name="T3" fmla="*/ 16 h 17"/>
                <a:gd name="T4" fmla="*/ 0 w 17"/>
                <a:gd name="T5" fmla="*/ 3 h 17"/>
                <a:gd name="T6" fmla="*/ 11 w 17"/>
                <a:gd name="T7" fmla="*/ 0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5" y="16"/>
                  </a:lnTo>
                  <a:lnTo>
                    <a:pt x="0" y="3"/>
                  </a:lnTo>
                  <a:lnTo>
                    <a:pt x="11" y="0"/>
                  </a:lnTo>
                  <a:lnTo>
                    <a:pt x="16" y="1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57" name="Freeform 217"/>
            <p:cNvSpPr>
              <a:spLocks/>
            </p:cNvSpPr>
            <p:nvPr/>
          </p:nvSpPr>
          <p:spPr bwMode="auto">
            <a:xfrm>
              <a:off x="1628" y="2270"/>
              <a:ext cx="17" cy="17"/>
            </a:xfrm>
            <a:custGeom>
              <a:avLst/>
              <a:gdLst>
                <a:gd name="T0" fmla="*/ 16 w 17"/>
                <a:gd name="T1" fmla="*/ 13 h 17"/>
                <a:gd name="T2" fmla="*/ 4 w 17"/>
                <a:gd name="T3" fmla="*/ 16 h 17"/>
                <a:gd name="T4" fmla="*/ 0 w 17"/>
                <a:gd name="T5" fmla="*/ 2 h 17"/>
                <a:gd name="T6" fmla="*/ 10 w 17"/>
                <a:gd name="T7" fmla="*/ 0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4" y="16"/>
                  </a:lnTo>
                  <a:lnTo>
                    <a:pt x="0" y="2"/>
                  </a:lnTo>
                  <a:lnTo>
                    <a:pt x="10" y="0"/>
                  </a:lnTo>
                  <a:lnTo>
                    <a:pt x="16" y="1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58" name="Freeform 218"/>
            <p:cNvSpPr>
              <a:spLocks/>
            </p:cNvSpPr>
            <p:nvPr/>
          </p:nvSpPr>
          <p:spPr bwMode="auto">
            <a:xfrm>
              <a:off x="1621" y="2272"/>
              <a:ext cx="17" cy="17"/>
            </a:xfrm>
            <a:custGeom>
              <a:avLst/>
              <a:gdLst>
                <a:gd name="T0" fmla="*/ 16 w 17"/>
                <a:gd name="T1" fmla="*/ 12 h 17"/>
                <a:gd name="T2" fmla="*/ 6 w 17"/>
                <a:gd name="T3" fmla="*/ 16 h 17"/>
                <a:gd name="T4" fmla="*/ 0 w 17"/>
                <a:gd name="T5" fmla="*/ 2 h 17"/>
                <a:gd name="T6" fmla="*/ 11 w 17"/>
                <a:gd name="T7" fmla="*/ 0 h 17"/>
                <a:gd name="T8" fmla="*/ 16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6" y="16"/>
                  </a:lnTo>
                  <a:lnTo>
                    <a:pt x="0" y="2"/>
                  </a:lnTo>
                  <a:lnTo>
                    <a:pt x="11" y="0"/>
                  </a:lnTo>
                  <a:lnTo>
                    <a:pt x="16" y="1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59" name="Freeform 219"/>
            <p:cNvSpPr>
              <a:spLocks/>
            </p:cNvSpPr>
            <p:nvPr/>
          </p:nvSpPr>
          <p:spPr bwMode="auto">
            <a:xfrm>
              <a:off x="1614" y="2274"/>
              <a:ext cx="17" cy="17"/>
            </a:xfrm>
            <a:custGeom>
              <a:avLst/>
              <a:gdLst>
                <a:gd name="T0" fmla="*/ 16 w 17"/>
                <a:gd name="T1" fmla="*/ 12 h 17"/>
                <a:gd name="T2" fmla="*/ 7 w 17"/>
                <a:gd name="T3" fmla="*/ 16 h 17"/>
                <a:gd name="T4" fmla="*/ 0 w 17"/>
                <a:gd name="T5" fmla="*/ 4 h 17"/>
                <a:gd name="T6" fmla="*/ 10 w 17"/>
                <a:gd name="T7" fmla="*/ 0 h 17"/>
                <a:gd name="T8" fmla="*/ 16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7" y="16"/>
                  </a:lnTo>
                  <a:lnTo>
                    <a:pt x="0" y="4"/>
                  </a:lnTo>
                  <a:lnTo>
                    <a:pt x="10" y="0"/>
                  </a:lnTo>
                  <a:lnTo>
                    <a:pt x="16" y="1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60" name="Freeform 220"/>
            <p:cNvSpPr>
              <a:spLocks/>
            </p:cNvSpPr>
            <p:nvPr/>
          </p:nvSpPr>
          <p:spPr bwMode="auto">
            <a:xfrm>
              <a:off x="1607" y="2278"/>
              <a:ext cx="17" cy="17"/>
            </a:xfrm>
            <a:custGeom>
              <a:avLst/>
              <a:gdLst>
                <a:gd name="T0" fmla="*/ 16 w 17"/>
                <a:gd name="T1" fmla="*/ 12 h 17"/>
                <a:gd name="T2" fmla="*/ 8 w 17"/>
                <a:gd name="T3" fmla="*/ 16 h 17"/>
                <a:gd name="T4" fmla="*/ 0 w 17"/>
                <a:gd name="T5" fmla="*/ 3 h 17"/>
                <a:gd name="T6" fmla="*/ 9 w 17"/>
                <a:gd name="T7" fmla="*/ 0 h 17"/>
                <a:gd name="T8" fmla="*/ 16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8" y="16"/>
                  </a:lnTo>
                  <a:lnTo>
                    <a:pt x="0" y="3"/>
                  </a:lnTo>
                  <a:lnTo>
                    <a:pt x="9" y="0"/>
                  </a:lnTo>
                  <a:lnTo>
                    <a:pt x="16" y="1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61" name="Freeform 221"/>
            <p:cNvSpPr>
              <a:spLocks/>
            </p:cNvSpPr>
            <p:nvPr/>
          </p:nvSpPr>
          <p:spPr bwMode="auto">
            <a:xfrm>
              <a:off x="1601" y="2281"/>
              <a:ext cx="17" cy="17"/>
            </a:xfrm>
            <a:custGeom>
              <a:avLst/>
              <a:gdLst>
                <a:gd name="T0" fmla="*/ 16 w 17"/>
                <a:gd name="T1" fmla="*/ 12 h 17"/>
                <a:gd name="T2" fmla="*/ 8 w 17"/>
                <a:gd name="T3" fmla="*/ 16 h 17"/>
                <a:gd name="T4" fmla="*/ 0 w 17"/>
                <a:gd name="T5" fmla="*/ 3 h 17"/>
                <a:gd name="T6" fmla="*/ 8 w 17"/>
                <a:gd name="T7" fmla="*/ 0 h 17"/>
                <a:gd name="T8" fmla="*/ 16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8" y="16"/>
                  </a:lnTo>
                  <a:lnTo>
                    <a:pt x="0" y="3"/>
                  </a:lnTo>
                  <a:lnTo>
                    <a:pt x="8" y="0"/>
                  </a:lnTo>
                  <a:lnTo>
                    <a:pt x="16" y="1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62" name="Freeform 222"/>
            <p:cNvSpPr>
              <a:spLocks/>
            </p:cNvSpPr>
            <p:nvPr/>
          </p:nvSpPr>
          <p:spPr bwMode="auto">
            <a:xfrm>
              <a:off x="1596" y="2284"/>
              <a:ext cx="17" cy="17"/>
            </a:xfrm>
            <a:custGeom>
              <a:avLst/>
              <a:gdLst>
                <a:gd name="T0" fmla="*/ 16 w 17"/>
                <a:gd name="T1" fmla="*/ 11 h 17"/>
                <a:gd name="T2" fmla="*/ 8 w 17"/>
                <a:gd name="T3" fmla="*/ 16 h 17"/>
                <a:gd name="T4" fmla="*/ 0 w 17"/>
                <a:gd name="T5" fmla="*/ 4 h 17"/>
                <a:gd name="T6" fmla="*/ 7 w 17"/>
                <a:gd name="T7" fmla="*/ 0 h 17"/>
                <a:gd name="T8" fmla="*/ 16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8" y="16"/>
                  </a:lnTo>
                  <a:lnTo>
                    <a:pt x="0" y="4"/>
                  </a:lnTo>
                  <a:lnTo>
                    <a:pt x="7" y="0"/>
                  </a:lnTo>
                  <a:lnTo>
                    <a:pt x="16" y="1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63" name="Freeform 223"/>
            <p:cNvSpPr>
              <a:spLocks/>
            </p:cNvSpPr>
            <p:nvPr/>
          </p:nvSpPr>
          <p:spPr bwMode="auto">
            <a:xfrm>
              <a:off x="1591" y="2288"/>
              <a:ext cx="17" cy="17"/>
            </a:xfrm>
            <a:custGeom>
              <a:avLst/>
              <a:gdLst>
                <a:gd name="T0" fmla="*/ 16 w 17"/>
                <a:gd name="T1" fmla="*/ 12 h 17"/>
                <a:gd name="T2" fmla="*/ 8 w 17"/>
                <a:gd name="T3" fmla="*/ 16 h 17"/>
                <a:gd name="T4" fmla="*/ 0 w 17"/>
                <a:gd name="T5" fmla="*/ 3 h 17"/>
                <a:gd name="T6" fmla="*/ 7 w 17"/>
                <a:gd name="T7" fmla="*/ 0 h 17"/>
                <a:gd name="T8" fmla="*/ 16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8" y="16"/>
                  </a:lnTo>
                  <a:lnTo>
                    <a:pt x="0" y="3"/>
                  </a:lnTo>
                  <a:lnTo>
                    <a:pt x="7" y="0"/>
                  </a:lnTo>
                  <a:lnTo>
                    <a:pt x="16" y="1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64" name="Freeform 224"/>
            <p:cNvSpPr>
              <a:spLocks/>
            </p:cNvSpPr>
            <p:nvPr/>
          </p:nvSpPr>
          <p:spPr bwMode="auto">
            <a:xfrm>
              <a:off x="1585" y="2291"/>
              <a:ext cx="17" cy="17"/>
            </a:xfrm>
            <a:custGeom>
              <a:avLst/>
              <a:gdLst>
                <a:gd name="T0" fmla="*/ 16 w 17"/>
                <a:gd name="T1" fmla="*/ 12 h 17"/>
                <a:gd name="T2" fmla="*/ 10 w 17"/>
                <a:gd name="T3" fmla="*/ 16 h 17"/>
                <a:gd name="T4" fmla="*/ 0 w 17"/>
                <a:gd name="T5" fmla="*/ 4 h 17"/>
                <a:gd name="T6" fmla="*/ 8 w 17"/>
                <a:gd name="T7" fmla="*/ 0 h 17"/>
                <a:gd name="T8" fmla="*/ 16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10" y="16"/>
                  </a:lnTo>
                  <a:lnTo>
                    <a:pt x="0" y="4"/>
                  </a:lnTo>
                  <a:lnTo>
                    <a:pt x="8" y="0"/>
                  </a:lnTo>
                  <a:lnTo>
                    <a:pt x="16" y="1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65" name="Freeform 225"/>
            <p:cNvSpPr>
              <a:spLocks/>
            </p:cNvSpPr>
            <p:nvPr/>
          </p:nvSpPr>
          <p:spPr bwMode="auto">
            <a:xfrm>
              <a:off x="1581" y="2295"/>
              <a:ext cx="17" cy="17"/>
            </a:xfrm>
            <a:custGeom>
              <a:avLst/>
              <a:gdLst>
                <a:gd name="T0" fmla="*/ 16 w 17"/>
                <a:gd name="T1" fmla="*/ 11 h 17"/>
                <a:gd name="T2" fmla="*/ 9 w 17"/>
                <a:gd name="T3" fmla="*/ 16 h 17"/>
                <a:gd name="T4" fmla="*/ 0 w 17"/>
                <a:gd name="T5" fmla="*/ 6 h 17"/>
                <a:gd name="T6" fmla="*/ 5 w 17"/>
                <a:gd name="T7" fmla="*/ 0 h 17"/>
                <a:gd name="T8" fmla="*/ 16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9" y="16"/>
                  </a:lnTo>
                  <a:lnTo>
                    <a:pt x="0" y="6"/>
                  </a:lnTo>
                  <a:lnTo>
                    <a:pt x="5" y="0"/>
                  </a:lnTo>
                  <a:lnTo>
                    <a:pt x="16" y="1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66" name="Freeform 226"/>
            <p:cNvSpPr>
              <a:spLocks/>
            </p:cNvSpPr>
            <p:nvPr/>
          </p:nvSpPr>
          <p:spPr bwMode="auto">
            <a:xfrm>
              <a:off x="1576" y="2300"/>
              <a:ext cx="17" cy="17"/>
            </a:xfrm>
            <a:custGeom>
              <a:avLst/>
              <a:gdLst>
                <a:gd name="T0" fmla="*/ 16 w 17"/>
                <a:gd name="T1" fmla="*/ 10 h 17"/>
                <a:gd name="T2" fmla="*/ 12 w 17"/>
                <a:gd name="T3" fmla="*/ 16 h 17"/>
                <a:gd name="T4" fmla="*/ 0 w 17"/>
                <a:gd name="T5" fmla="*/ 6 h 17"/>
                <a:gd name="T6" fmla="*/ 6 w 17"/>
                <a:gd name="T7" fmla="*/ 0 h 17"/>
                <a:gd name="T8" fmla="*/ 16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12" y="16"/>
                  </a:lnTo>
                  <a:lnTo>
                    <a:pt x="0" y="6"/>
                  </a:lnTo>
                  <a:lnTo>
                    <a:pt x="6" y="0"/>
                  </a:lnTo>
                  <a:lnTo>
                    <a:pt x="16" y="1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67" name="Freeform 227"/>
            <p:cNvSpPr>
              <a:spLocks/>
            </p:cNvSpPr>
            <p:nvPr/>
          </p:nvSpPr>
          <p:spPr bwMode="auto">
            <a:xfrm>
              <a:off x="1572" y="2305"/>
              <a:ext cx="17" cy="17"/>
            </a:xfrm>
            <a:custGeom>
              <a:avLst/>
              <a:gdLst>
                <a:gd name="T0" fmla="*/ 16 w 17"/>
                <a:gd name="T1" fmla="*/ 9 h 17"/>
                <a:gd name="T2" fmla="*/ 11 w 17"/>
                <a:gd name="T3" fmla="*/ 16 h 17"/>
                <a:gd name="T4" fmla="*/ 0 w 17"/>
                <a:gd name="T5" fmla="*/ 5 h 17"/>
                <a:gd name="T6" fmla="*/ 4 w 17"/>
                <a:gd name="T7" fmla="*/ 0 h 17"/>
                <a:gd name="T8" fmla="*/ 16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1" y="16"/>
                  </a:lnTo>
                  <a:lnTo>
                    <a:pt x="0" y="5"/>
                  </a:lnTo>
                  <a:lnTo>
                    <a:pt x="4" y="0"/>
                  </a:lnTo>
                  <a:lnTo>
                    <a:pt x="16" y="9"/>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68" name="Freeform 228"/>
            <p:cNvSpPr>
              <a:spLocks/>
            </p:cNvSpPr>
            <p:nvPr/>
          </p:nvSpPr>
          <p:spPr bwMode="auto">
            <a:xfrm>
              <a:off x="1569" y="2309"/>
              <a:ext cx="17" cy="17"/>
            </a:xfrm>
            <a:custGeom>
              <a:avLst/>
              <a:gdLst>
                <a:gd name="T0" fmla="*/ 16 w 17"/>
                <a:gd name="T1" fmla="*/ 10 h 17"/>
                <a:gd name="T2" fmla="*/ 12 w 17"/>
                <a:gd name="T3" fmla="*/ 16 h 17"/>
                <a:gd name="T4" fmla="*/ 0 w 17"/>
                <a:gd name="T5" fmla="*/ 6 h 17"/>
                <a:gd name="T6" fmla="*/ 4 w 17"/>
                <a:gd name="T7" fmla="*/ 0 h 17"/>
                <a:gd name="T8" fmla="*/ 16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12" y="16"/>
                  </a:lnTo>
                  <a:lnTo>
                    <a:pt x="0" y="6"/>
                  </a:lnTo>
                  <a:lnTo>
                    <a:pt x="4" y="0"/>
                  </a:lnTo>
                  <a:lnTo>
                    <a:pt x="16" y="1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69" name="Freeform 229"/>
            <p:cNvSpPr>
              <a:spLocks/>
            </p:cNvSpPr>
            <p:nvPr/>
          </p:nvSpPr>
          <p:spPr bwMode="auto">
            <a:xfrm>
              <a:off x="1566" y="2314"/>
              <a:ext cx="17" cy="17"/>
            </a:xfrm>
            <a:custGeom>
              <a:avLst/>
              <a:gdLst>
                <a:gd name="T0" fmla="*/ 16 w 17"/>
                <a:gd name="T1" fmla="*/ 10 h 17"/>
                <a:gd name="T2" fmla="*/ 12 w 17"/>
                <a:gd name="T3" fmla="*/ 16 h 17"/>
                <a:gd name="T4" fmla="*/ 0 w 17"/>
                <a:gd name="T5" fmla="*/ 5 h 17"/>
                <a:gd name="T6" fmla="*/ 4 w 17"/>
                <a:gd name="T7" fmla="*/ 0 h 17"/>
                <a:gd name="T8" fmla="*/ 16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12" y="16"/>
                  </a:lnTo>
                  <a:lnTo>
                    <a:pt x="0" y="5"/>
                  </a:lnTo>
                  <a:lnTo>
                    <a:pt x="4" y="0"/>
                  </a:lnTo>
                  <a:lnTo>
                    <a:pt x="16" y="1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70" name="Freeform 230"/>
            <p:cNvSpPr>
              <a:spLocks/>
            </p:cNvSpPr>
            <p:nvPr/>
          </p:nvSpPr>
          <p:spPr bwMode="auto">
            <a:xfrm>
              <a:off x="1562" y="2318"/>
              <a:ext cx="17" cy="17"/>
            </a:xfrm>
            <a:custGeom>
              <a:avLst/>
              <a:gdLst>
                <a:gd name="T0" fmla="*/ 16 w 17"/>
                <a:gd name="T1" fmla="*/ 10 h 17"/>
                <a:gd name="T2" fmla="*/ 13 w 17"/>
                <a:gd name="T3" fmla="*/ 16 h 17"/>
                <a:gd name="T4" fmla="*/ 0 w 17"/>
                <a:gd name="T5" fmla="*/ 8 h 17"/>
                <a:gd name="T6" fmla="*/ 4 w 17"/>
                <a:gd name="T7" fmla="*/ 0 h 17"/>
                <a:gd name="T8" fmla="*/ 16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13" y="16"/>
                  </a:lnTo>
                  <a:lnTo>
                    <a:pt x="0" y="8"/>
                  </a:lnTo>
                  <a:lnTo>
                    <a:pt x="4" y="0"/>
                  </a:lnTo>
                  <a:lnTo>
                    <a:pt x="16" y="1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71" name="Freeform 231"/>
            <p:cNvSpPr>
              <a:spLocks/>
            </p:cNvSpPr>
            <p:nvPr/>
          </p:nvSpPr>
          <p:spPr bwMode="auto">
            <a:xfrm>
              <a:off x="1560" y="2324"/>
              <a:ext cx="17" cy="17"/>
            </a:xfrm>
            <a:custGeom>
              <a:avLst/>
              <a:gdLst>
                <a:gd name="T0" fmla="*/ 16 w 17"/>
                <a:gd name="T1" fmla="*/ 8 h 17"/>
                <a:gd name="T2" fmla="*/ 12 w 17"/>
                <a:gd name="T3" fmla="*/ 16 h 17"/>
                <a:gd name="T4" fmla="*/ 0 w 17"/>
                <a:gd name="T5" fmla="*/ 8 h 17"/>
                <a:gd name="T6" fmla="*/ 2 w 17"/>
                <a:gd name="T7" fmla="*/ 0 h 17"/>
                <a:gd name="T8" fmla="*/ 16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2" y="16"/>
                  </a:lnTo>
                  <a:lnTo>
                    <a:pt x="0" y="8"/>
                  </a:lnTo>
                  <a:lnTo>
                    <a:pt x="2" y="0"/>
                  </a:lnTo>
                  <a:lnTo>
                    <a:pt x="16" y="8"/>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72" name="Freeform 232"/>
            <p:cNvSpPr>
              <a:spLocks/>
            </p:cNvSpPr>
            <p:nvPr/>
          </p:nvSpPr>
          <p:spPr bwMode="auto">
            <a:xfrm>
              <a:off x="1558" y="2329"/>
              <a:ext cx="17" cy="17"/>
            </a:xfrm>
            <a:custGeom>
              <a:avLst/>
              <a:gdLst>
                <a:gd name="T0" fmla="*/ 16 w 17"/>
                <a:gd name="T1" fmla="*/ 8 h 17"/>
                <a:gd name="T2" fmla="*/ 14 w 17"/>
                <a:gd name="T3" fmla="*/ 16 h 17"/>
                <a:gd name="T4" fmla="*/ 0 w 17"/>
                <a:gd name="T5" fmla="*/ 8 h 17"/>
                <a:gd name="T6" fmla="*/ 2 w 17"/>
                <a:gd name="T7" fmla="*/ 0 h 17"/>
                <a:gd name="T8" fmla="*/ 16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4" y="16"/>
                  </a:lnTo>
                  <a:lnTo>
                    <a:pt x="0" y="8"/>
                  </a:lnTo>
                  <a:lnTo>
                    <a:pt x="2" y="0"/>
                  </a:lnTo>
                  <a:lnTo>
                    <a:pt x="16" y="8"/>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73" name="Freeform 233"/>
            <p:cNvSpPr>
              <a:spLocks/>
            </p:cNvSpPr>
            <p:nvPr/>
          </p:nvSpPr>
          <p:spPr bwMode="auto">
            <a:xfrm>
              <a:off x="1556" y="2334"/>
              <a:ext cx="17" cy="17"/>
            </a:xfrm>
            <a:custGeom>
              <a:avLst/>
              <a:gdLst>
                <a:gd name="T0" fmla="*/ 16 w 17"/>
                <a:gd name="T1" fmla="*/ 7 h 17"/>
                <a:gd name="T2" fmla="*/ 12 w 17"/>
                <a:gd name="T3" fmla="*/ 16 h 17"/>
                <a:gd name="T4" fmla="*/ 0 w 17"/>
                <a:gd name="T5" fmla="*/ 8 h 17"/>
                <a:gd name="T6" fmla="*/ 2 w 17"/>
                <a:gd name="T7" fmla="*/ 0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2" y="16"/>
                  </a:lnTo>
                  <a:lnTo>
                    <a:pt x="0" y="8"/>
                  </a:lnTo>
                  <a:lnTo>
                    <a:pt x="2" y="0"/>
                  </a:lnTo>
                  <a:lnTo>
                    <a:pt x="16" y="7"/>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74" name="Freeform 234"/>
            <p:cNvSpPr>
              <a:spLocks/>
            </p:cNvSpPr>
            <p:nvPr/>
          </p:nvSpPr>
          <p:spPr bwMode="auto">
            <a:xfrm>
              <a:off x="1554" y="2339"/>
              <a:ext cx="17" cy="17"/>
            </a:xfrm>
            <a:custGeom>
              <a:avLst/>
              <a:gdLst>
                <a:gd name="T0" fmla="*/ 16 w 17"/>
                <a:gd name="T1" fmla="*/ 7 h 17"/>
                <a:gd name="T2" fmla="*/ 16 w 17"/>
                <a:gd name="T3" fmla="*/ 16 h 17"/>
                <a:gd name="T4" fmla="*/ 0 w 17"/>
                <a:gd name="T5" fmla="*/ 10 h 17"/>
                <a:gd name="T6" fmla="*/ 2 w 17"/>
                <a:gd name="T7" fmla="*/ 0 h 17"/>
                <a:gd name="T8" fmla="*/ 16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6" y="16"/>
                  </a:lnTo>
                  <a:lnTo>
                    <a:pt x="0" y="10"/>
                  </a:lnTo>
                  <a:lnTo>
                    <a:pt x="2" y="0"/>
                  </a:lnTo>
                  <a:lnTo>
                    <a:pt x="16" y="7"/>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75" name="Freeform 235"/>
            <p:cNvSpPr>
              <a:spLocks/>
            </p:cNvSpPr>
            <p:nvPr/>
          </p:nvSpPr>
          <p:spPr bwMode="auto">
            <a:xfrm>
              <a:off x="1553" y="2345"/>
              <a:ext cx="17" cy="17"/>
            </a:xfrm>
            <a:custGeom>
              <a:avLst/>
              <a:gdLst>
                <a:gd name="T0" fmla="*/ 16 w 17"/>
                <a:gd name="T1" fmla="*/ 6 h 17"/>
                <a:gd name="T2" fmla="*/ 13 w 17"/>
                <a:gd name="T3" fmla="*/ 16 h 17"/>
                <a:gd name="T4" fmla="*/ 0 w 17"/>
                <a:gd name="T5" fmla="*/ 11 h 17"/>
                <a:gd name="T6" fmla="*/ 1 w 17"/>
                <a:gd name="T7" fmla="*/ 0 h 17"/>
                <a:gd name="T8" fmla="*/ 16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6"/>
                  </a:moveTo>
                  <a:lnTo>
                    <a:pt x="13" y="16"/>
                  </a:lnTo>
                  <a:lnTo>
                    <a:pt x="0" y="11"/>
                  </a:lnTo>
                  <a:lnTo>
                    <a:pt x="1" y="0"/>
                  </a:lnTo>
                  <a:lnTo>
                    <a:pt x="16" y="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76" name="Freeform 236"/>
            <p:cNvSpPr>
              <a:spLocks/>
            </p:cNvSpPr>
            <p:nvPr/>
          </p:nvSpPr>
          <p:spPr bwMode="auto">
            <a:xfrm>
              <a:off x="1552" y="2350"/>
              <a:ext cx="17" cy="17"/>
            </a:xfrm>
            <a:custGeom>
              <a:avLst/>
              <a:gdLst>
                <a:gd name="T0" fmla="*/ 16 w 17"/>
                <a:gd name="T1" fmla="*/ 5 h 17"/>
                <a:gd name="T2" fmla="*/ 14 w 17"/>
                <a:gd name="T3" fmla="*/ 16 h 17"/>
                <a:gd name="T4" fmla="*/ 0 w 17"/>
                <a:gd name="T5" fmla="*/ 10 h 17"/>
                <a:gd name="T6" fmla="*/ 1 w 17"/>
                <a:gd name="T7" fmla="*/ 0 h 17"/>
                <a:gd name="T8" fmla="*/ 16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4" y="16"/>
                  </a:lnTo>
                  <a:lnTo>
                    <a:pt x="0" y="10"/>
                  </a:lnTo>
                  <a:lnTo>
                    <a:pt x="1" y="0"/>
                  </a:lnTo>
                  <a:lnTo>
                    <a:pt x="16" y="5"/>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77" name="Freeform 237"/>
            <p:cNvSpPr>
              <a:spLocks/>
            </p:cNvSpPr>
            <p:nvPr/>
          </p:nvSpPr>
          <p:spPr bwMode="auto">
            <a:xfrm>
              <a:off x="1551" y="2354"/>
              <a:ext cx="17" cy="17"/>
            </a:xfrm>
            <a:custGeom>
              <a:avLst/>
              <a:gdLst>
                <a:gd name="T0" fmla="*/ 16 w 17"/>
                <a:gd name="T1" fmla="*/ 4 h 17"/>
                <a:gd name="T2" fmla="*/ 14 w 17"/>
                <a:gd name="T3" fmla="*/ 16 h 17"/>
                <a:gd name="T4" fmla="*/ 0 w 17"/>
                <a:gd name="T5" fmla="*/ 11 h 17"/>
                <a:gd name="T6" fmla="*/ 1 w 17"/>
                <a:gd name="T7" fmla="*/ 0 h 17"/>
                <a:gd name="T8" fmla="*/ 16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4"/>
                  </a:moveTo>
                  <a:lnTo>
                    <a:pt x="14" y="16"/>
                  </a:lnTo>
                  <a:lnTo>
                    <a:pt x="0" y="11"/>
                  </a:lnTo>
                  <a:lnTo>
                    <a:pt x="1" y="0"/>
                  </a:lnTo>
                  <a:lnTo>
                    <a:pt x="16" y="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78" name="Freeform 238"/>
            <p:cNvSpPr>
              <a:spLocks/>
            </p:cNvSpPr>
            <p:nvPr/>
          </p:nvSpPr>
          <p:spPr bwMode="auto">
            <a:xfrm>
              <a:off x="1550" y="2359"/>
              <a:ext cx="17" cy="17"/>
            </a:xfrm>
            <a:custGeom>
              <a:avLst/>
              <a:gdLst>
                <a:gd name="T0" fmla="*/ 16 w 17"/>
                <a:gd name="T1" fmla="*/ 5 h 17"/>
                <a:gd name="T2" fmla="*/ 16 w 17"/>
                <a:gd name="T3" fmla="*/ 16 h 17"/>
                <a:gd name="T4" fmla="*/ 0 w 17"/>
                <a:gd name="T5" fmla="*/ 13 h 17"/>
                <a:gd name="T6" fmla="*/ 1 w 17"/>
                <a:gd name="T7" fmla="*/ 0 h 17"/>
                <a:gd name="T8" fmla="*/ 16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6" y="16"/>
                  </a:lnTo>
                  <a:lnTo>
                    <a:pt x="0" y="13"/>
                  </a:lnTo>
                  <a:lnTo>
                    <a:pt x="1" y="0"/>
                  </a:lnTo>
                  <a:lnTo>
                    <a:pt x="16" y="5"/>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79" name="Freeform 239"/>
            <p:cNvSpPr>
              <a:spLocks/>
            </p:cNvSpPr>
            <p:nvPr/>
          </p:nvSpPr>
          <p:spPr bwMode="auto">
            <a:xfrm>
              <a:off x="1550" y="2364"/>
              <a:ext cx="17" cy="17"/>
            </a:xfrm>
            <a:custGeom>
              <a:avLst/>
              <a:gdLst>
                <a:gd name="T0" fmla="*/ 16 w 17"/>
                <a:gd name="T1" fmla="*/ 3 h 17"/>
                <a:gd name="T2" fmla="*/ 16 w 17"/>
                <a:gd name="T3" fmla="*/ 16 h 17"/>
                <a:gd name="T4" fmla="*/ 0 w 17"/>
                <a:gd name="T5" fmla="*/ 16 h 17"/>
                <a:gd name="T6" fmla="*/ 0 w 17"/>
                <a:gd name="T7" fmla="*/ 0 h 17"/>
                <a:gd name="T8" fmla="*/ 16 w 17"/>
                <a:gd name="T9" fmla="*/ 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3"/>
                  </a:moveTo>
                  <a:lnTo>
                    <a:pt x="16" y="16"/>
                  </a:lnTo>
                  <a:lnTo>
                    <a:pt x="0" y="16"/>
                  </a:lnTo>
                  <a:lnTo>
                    <a:pt x="0" y="0"/>
                  </a:lnTo>
                  <a:lnTo>
                    <a:pt x="16" y="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80" name="Freeform 240"/>
            <p:cNvSpPr>
              <a:spLocks/>
            </p:cNvSpPr>
            <p:nvPr/>
          </p:nvSpPr>
          <p:spPr bwMode="auto">
            <a:xfrm>
              <a:off x="1550" y="2369"/>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81" name="Freeform 241"/>
            <p:cNvSpPr>
              <a:spLocks/>
            </p:cNvSpPr>
            <p:nvPr/>
          </p:nvSpPr>
          <p:spPr bwMode="auto">
            <a:xfrm>
              <a:off x="1550" y="2373"/>
              <a:ext cx="17" cy="17"/>
            </a:xfrm>
            <a:custGeom>
              <a:avLst/>
              <a:gdLst>
                <a:gd name="T0" fmla="*/ 16 w 17"/>
                <a:gd name="T1" fmla="*/ 0 h 17"/>
                <a:gd name="T2" fmla="*/ 16 w 17"/>
                <a:gd name="T3" fmla="*/ 12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2"/>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82" name="Freeform 242"/>
            <p:cNvSpPr>
              <a:spLocks/>
            </p:cNvSpPr>
            <p:nvPr/>
          </p:nvSpPr>
          <p:spPr bwMode="auto">
            <a:xfrm>
              <a:off x="1550" y="2376"/>
              <a:ext cx="17" cy="17"/>
            </a:xfrm>
            <a:custGeom>
              <a:avLst/>
              <a:gdLst>
                <a:gd name="T0" fmla="*/ 16 w 17"/>
                <a:gd name="T1" fmla="*/ 0 h 17"/>
                <a:gd name="T2" fmla="*/ 16 w 17"/>
                <a:gd name="T3" fmla="*/ 12 h 17"/>
                <a:gd name="T4" fmla="*/ 0 w 17"/>
                <a:gd name="T5" fmla="*/ 16 h 17"/>
                <a:gd name="T6" fmla="*/ 0 w 17"/>
                <a:gd name="T7" fmla="*/ 3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2"/>
                  </a:lnTo>
                  <a:lnTo>
                    <a:pt x="0" y="16"/>
                  </a:lnTo>
                  <a:lnTo>
                    <a:pt x="0" y="3"/>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83" name="Freeform 243"/>
            <p:cNvSpPr>
              <a:spLocks/>
            </p:cNvSpPr>
            <p:nvPr/>
          </p:nvSpPr>
          <p:spPr bwMode="auto">
            <a:xfrm>
              <a:off x="1550" y="2380"/>
              <a:ext cx="17" cy="17"/>
            </a:xfrm>
            <a:custGeom>
              <a:avLst/>
              <a:gdLst>
                <a:gd name="T0" fmla="*/ 16 w 17"/>
                <a:gd name="T1" fmla="*/ 0 h 17"/>
                <a:gd name="T2" fmla="*/ 16 w 17"/>
                <a:gd name="T3" fmla="*/ 9 h 17"/>
                <a:gd name="T4" fmla="*/ 1 w 17"/>
                <a:gd name="T5" fmla="*/ 16 h 17"/>
                <a:gd name="T6" fmla="*/ 0 w 17"/>
                <a:gd name="T7" fmla="*/ 3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9"/>
                  </a:lnTo>
                  <a:lnTo>
                    <a:pt x="1" y="16"/>
                  </a:lnTo>
                  <a:lnTo>
                    <a:pt x="0" y="3"/>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84" name="Freeform 244"/>
            <p:cNvSpPr>
              <a:spLocks/>
            </p:cNvSpPr>
            <p:nvPr/>
          </p:nvSpPr>
          <p:spPr bwMode="auto">
            <a:xfrm>
              <a:off x="1551" y="2383"/>
              <a:ext cx="17" cy="17"/>
            </a:xfrm>
            <a:custGeom>
              <a:avLst/>
              <a:gdLst>
                <a:gd name="T0" fmla="*/ 14 w 17"/>
                <a:gd name="T1" fmla="*/ 0 h 17"/>
                <a:gd name="T2" fmla="*/ 16 w 17"/>
                <a:gd name="T3" fmla="*/ 9 h 17"/>
                <a:gd name="T4" fmla="*/ 1 w 17"/>
                <a:gd name="T5" fmla="*/ 16 h 17"/>
                <a:gd name="T6" fmla="*/ 0 w 17"/>
                <a:gd name="T7" fmla="*/ 6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9"/>
                  </a:lnTo>
                  <a:lnTo>
                    <a:pt x="1" y="16"/>
                  </a:lnTo>
                  <a:lnTo>
                    <a:pt x="0" y="6"/>
                  </a:lnTo>
                  <a:lnTo>
                    <a:pt x="1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85" name="Freeform 245"/>
            <p:cNvSpPr>
              <a:spLocks/>
            </p:cNvSpPr>
            <p:nvPr/>
          </p:nvSpPr>
          <p:spPr bwMode="auto">
            <a:xfrm>
              <a:off x="1552" y="2386"/>
              <a:ext cx="17" cy="17"/>
            </a:xfrm>
            <a:custGeom>
              <a:avLst/>
              <a:gdLst>
                <a:gd name="T0" fmla="*/ 14 w 17"/>
                <a:gd name="T1" fmla="*/ 0 h 17"/>
                <a:gd name="T2" fmla="*/ 16 w 17"/>
                <a:gd name="T3" fmla="*/ 8 h 17"/>
                <a:gd name="T4" fmla="*/ 1 w 17"/>
                <a:gd name="T5" fmla="*/ 16 h 17"/>
                <a:gd name="T6" fmla="*/ 0 w 17"/>
                <a:gd name="T7" fmla="*/ 5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8"/>
                  </a:lnTo>
                  <a:lnTo>
                    <a:pt x="1" y="16"/>
                  </a:lnTo>
                  <a:lnTo>
                    <a:pt x="0" y="5"/>
                  </a:lnTo>
                  <a:lnTo>
                    <a:pt x="1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86" name="Freeform 246"/>
            <p:cNvSpPr>
              <a:spLocks/>
            </p:cNvSpPr>
            <p:nvPr/>
          </p:nvSpPr>
          <p:spPr bwMode="auto">
            <a:xfrm>
              <a:off x="1553" y="2389"/>
              <a:ext cx="17" cy="17"/>
            </a:xfrm>
            <a:custGeom>
              <a:avLst/>
              <a:gdLst>
                <a:gd name="T0" fmla="*/ 16 w 17"/>
                <a:gd name="T1" fmla="*/ 0 h 17"/>
                <a:gd name="T2" fmla="*/ 16 w 17"/>
                <a:gd name="T3" fmla="*/ 8 h 17"/>
                <a:gd name="T4" fmla="*/ 1 w 17"/>
                <a:gd name="T5" fmla="*/ 16 h 17"/>
                <a:gd name="T6" fmla="*/ 0 w 17"/>
                <a:gd name="T7" fmla="*/ 8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8"/>
                  </a:lnTo>
                  <a:lnTo>
                    <a:pt x="1" y="16"/>
                  </a:lnTo>
                  <a:lnTo>
                    <a:pt x="0" y="8"/>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87" name="Freeform 247"/>
            <p:cNvSpPr>
              <a:spLocks/>
            </p:cNvSpPr>
            <p:nvPr/>
          </p:nvSpPr>
          <p:spPr bwMode="auto">
            <a:xfrm>
              <a:off x="1554" y="2392"/>
              <a:ext cx="17" cy="17"/>
            </a:xfrm>
            <a:custGeom>
              <a:avLst/>
              <a:gdLst>
                <a:gd name="T0" fmla="*/ 13 w 17"/>
                <a:gd name="T1" fmla="*/ 0 h 17"/>
                <a:gd name="T2" fmla="*/ 16 w 17"/>
                <a:gd name="T3" fmla="*/ 5 h 17"/>
                <a:gd name="T4" fmla="*/ 0 w 17"/>
                <a:gd name="T5" fmla="*/ 16 h 17"/>
                <a:gd name="T6" fmla="*/ 0 w 17"/>
                <a:gd name="T7" fmla="*/ 8 h 17"/>
                <a:gd name="T8" fmla="*/ 1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5"/>
                  </a:lnTo>
                  <a:lnTo>
                    <a:pt x="0" y="16"/>
                  </a:lnTo>
                  <a:lnTo>
                    <a:pt x="0" y="8"/>
                  </a:lnTo>
                  <a:lnTo>
                    <a:pt x="13"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88" name="Freeform 248"/>
            <p:cNvSpPr>
              <a:spLocks/>
            </p:cNvSpPr>
            <p:nvPr/>
          </p:nvSpPr>
          <p:spPr bwMode="auto">
            <a:xfrm>
              <a:off x="1554" y="2394"/>
              <a:ext cx="17" cy="17"/>
            </a:xfrm>
            <a:custGeom>
              <a:avLst/>
              <a:gdLst>
                <a:gd name="T0" fmla="*/ 16 w 17"/>
                <a:gd name="T1" fmla="*/ 0 h 17"/>
                <a:gd name="T2" fmla="*/ 16 w 17"/>
                <a:gd name="T3" fmla="*/ 8 h 17"/>
                <a:gd name="T4" fmla="*/ 1 w 17"/>
                <a:gd name="T5" fmla="*/ 16 h 17"/>
                <a:gd name="T6" fmla="*/ 0 w 17"/>
                <a:gd name="T7" fmla="*/ 1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8"/>
                  </a:lnTo>
                  <a:lnTo>
                    <a:pt x="1" y="16"/>
                  </a:lnTo>
                  <a:lnTo>
                    <a:pt x="0" y="1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89" name="Freeform 249"/>
            <p:cNvSpPr>
              <a:spLocks/>
            </p:cNvSpPr>
            <p:nvPr/>
          </p:nvSpPr>
          <p:spPr bwMode="auto">
            <a:xfrm>
              <a:off x="1555" y="2397"/>
              <a:ext cx="17" cy="17"/>
            </a:xfrm>
            <a:custGeom>
              <a:avLst/>
              <a:gdLst>
                <a:gd name="T0" fmla="*/ 16 w 17"/>
                <a:gd name="T1" fmla="*/ 0 h 17"/>
                <a:gd name="T2" fmla="*/ 16 w 17"/>
                <a:gd name="T3" fmla="*/ 5 h 17"/>
                <a:gd name="T4" fmla="*/ 1 w 17"/>
                <a:gd name="T5" fmla="*/ 16 h 17"/>
                <a:gd name="T6" fmla="*/ 0 w 17"/>
                <a:gd name="T7" fmla="*/ 8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5"/>
                  </a:lnTo>
                  <a:lnTo>
                    <a:pt x="1" y="16"/>
                  </a:lnTo>
                  <a:lnTo>
                    <a:pt x="0" y="8"/>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90" name="Freeform 250"/>
            <p:cNvSpPr>
              <a:spLocks/>
            </p:cNvSpPr>
            <p:nvPr/>
          </p:nvSpPr>
          <p:spPr bwMode="auto">
            <a:xfrm>
              <a:off x="1556" y="2399"/>
              <a:ext cx="17" cy="17"/>
            </a:xfrm>
            <a:custGeom>
              <a:avLst/>
              <a:gdLst>
                <a:gd name="T0" fmla="*/ 14 w 17"/>
                <a:gd name="T1" fmla="*/ 0 h 17"/>
                <a:gd name="T2" fmla="*/ 16 w 17"/>
                <a:gd name="T3" fmla="*/ 6 h 17"/>
                <a:gd name="T4" fmla="*/ 1 w 17"/>
                <a:gd name="T5" fmla="*/ 16 h 17"/>
                <a:gd name="T6" fmla="*/ 0 w 17"/>
                <a:gd name="T7" fmla="*/ 9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6"/>
                  </a:lnTo>
                  <a:lnTo>
                    <a:pt x="1" y="16"/>
                  </a:lnTo>
                  <a:lnTo>
                    <a:pt x="0" y="9"/>
                  </a:lnTo>
                  <a:lnTo>
                    <a:pt x="1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91" name="Freeform 251"/>
            <p:cNvSpPr>
              <a:spLocks/>
            </p:cNvSpPr>
            <p:nvPr/>
          </p:nvSpPr>
          <p:spPr bwMode="auto">
            <a:xfrm>
              <a:off x="1557" y="2402"/>
              <a:ext cx="17" cy="17"/>
            </a:xfrm>
            <a:custGeom>
              <a:avLst/>
              <a:gdLst>
                <a:gd name="T0" fmla="*/ 13 w 17"/>
                <a:gd name="T1" fmla="*/ 0 h 17"/>
                <a:gd name="T2" fmla="*/ 16 w 17"/>
                <a:gd name="T3" fmla="*/ 6 h 17"/>
                <a:gd name="T4" fmla="*/ 1 w 17"/>
                <a:gd name="T5" fmla="*/ 16 h 17"/>
                <a:gd name="T6" fmla="*/ 0 w 17"/>
                <a:gd name="T7" fmla="*/ 9 h 17"/>
                <a:gd name="T8" fmla="*/ 1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6"/>
                  </a:lnTo>
                  <a:lnTo>
                    <a:pt x="1" y="16"/>
                  </a:lnTo>
                  <a:lnTo>
                    <a:pt x="0" y="9"/>
                  </a:lnTo>
                  <a:lnTo>
                    <a:pt x="13"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92" name="Freeform 252"/>
            <p:cNvSpPr>
              <a:spLocks/>
            </p:cNvSpPr>
            <p:nvPr/>
          </p:nvSpPr>
          <p:spPr bwMode="auto">
            <a:xfrm>
              <a:off x="1558" y="2405"/>
              <a:ext cx="17" cy="17"/>
            </a:xfrm>
            <a:custGeom>
              <a:avLst/>
              <a:gdLst>
                <a:gd name="T0" fmla="*/ 14 w 17"/>
                <a:gd name="T1" fmla="*/ 0 h 17"/>
                <a:gd name="T2" fmla="*/ 16 w 17"/>
                <a:gd name="T3" fmla="*/ 5 h 17"/>
                <a:gd name="T4" fmla="*/ 0 w 17"/>
                <a:gd name="T5" fmla="*/ 16 h 17"/>
                <a:gd name="T6" fmla="*/ 0 w 17"/>
                <a:gd name="T7" fmla="*/ 10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5"/>
                  </a:lnTo>
                  <a:lnTo>
                    <a:pt x="0" y="16"/>
                  </a:lnTo>
                  <a:lnTo>
                    <a:pt x="0" y="10"/>
                  </a:lnTo>
                  <a:lnTo>
                    <a:pt x="1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93" name="Freeform 253"/>
            <p:cNvSpPr>
              <a:spLocks/>
            </p:cNvSpPr>
            <p:nvPr/>
          </p:nvSpPr>
          <p:spPr bwMode="auto">
            <a:xfrm>
              <a:off x="1558" y="2407"/>
              <a:ext cx="17" cy="17"/>
            </a:xfrm>
            <a:custGeom>
              <a:avLst/>
              <a:gdLst>
                <a:gd name="T0" fmla="*/ 16 w 17"/>
                <a:gd name="T1" fmla="*/ 0 h 17"/>
                <a:gd name="T2" fmla="*/ 16 w 17"/>
                <a:gd name="T3" fmla="*/ 6 h 17"/>
                <a:gd name="T4" fmla="*/ 1 w 17"/>
                <a:gd name="T5" fmla="*/ 16 h 17"/>
                <a:gd name="T6" fmla="*/ 0 w 17"/>
                <a:gd name="T7" fmla="*/ 9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6"/>
                  </a:lnTo>
                  <a:lnTo>
                    <a:pt x="1" y="16"/>
                  </a:lnTo>
                  <a:lnTo>
                    <a:pt x="0" y="9"/>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94" name="Freeform 254"/>
            <p:cNvSpPr>
              <a:spLocks/>
            </p:cNvSpPr>
            <p:nvPr/>
          </p:nvSpPr>
          <p:spPr bwMode="auto">
            <a:xfrm>
              <a:off x="1559" y="2410"/>
              <a:ext cx="17" cy="17"/>
            </a:xfrm>
            <a:custGeom>
              <a:avLst/>
              <a:gdLst>
                <a:gd name="T0" fmla="*/ 14 w 17"/>
                <a:gd name="T1" fmla="*/ 0 h 17"/>
                <a:gd name="T2" fmla="*/ 16 w 17"/>
                <a:gd name="T3" fmla="*/ 8 h 17"/>
                <a:gd name="T4" fmla="*/ 1 w 17"/>
                <a:gd name="T5" fmla="*/ 16 h 17"/>
                <a:gd name="T6" fmla="*/ 0 w 17"/>
                <a:gd name="T7" fmla="*/ 10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8"/>
                  </a:lnTo>
                  <a:lnTo>
                    <a:pt x="1" y="16"/>
                  </a:lnTo>
                  <a:lnTo>
                    <a:pt x="0" y="10"/>
                  </a:lnTo>
                  <a:lnTo>
                    <a:pt x="1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95" name="Freeform 255"/>
            <p:cNvSpPr>
              <a:spLocks/>
            </p:cNvSpPr>
            <p:nvPr/>
          </p:nvSpPr>
          <p:spPr bwMode="auto">
            <a:xfrm>
              <a:off x="1560" y="2413"/>
              <a:ext cx="17" cy="17"/>
            </a:xfrm>
            <a:custGeom>
              <a:avLst/>
              <a:gdLst>
                <a:gd name="T0" fmla="*/ 14 w 17"/>
                <a:gd name="T1" fmla="*/ 0 h 17"/>
                <a:gd name="T2" fmla="*/ 16 w 17"/>
                <a:gd name="T3" fmla="*/ 8 h 17"/>
                <a:gd name="T4" fmla="*/ 1 w 17"/>
                <a:gd name="T5" fmla="*/ 16 h 17"/>
                <a:gd name="T6" fmla="*/ 0 w 17"/>
                <a:gd name="T7" fmla="*/ 8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8"/>
                  </a:lnTo>
                  <a:lnTo>
                    <a:pt x="1" y="16"/>
                  </a:lnTo>
                  <a:lnTo>
                    <a:pt x="0" y="8"/>
                  </a:lnTo>
                  <a:lnTo>
                    <a:pt x="1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96" name="Freeform 256"/>
            <p:cNvSpPr>
              <a:spLocks/>
            </p:cNvSpPr>
            <p:nvPr/>
          </p:nvSpPr>
          <p:spPr bwMode="auto">
            <a:xfrm>
              <a:off x="1561" y="2416"/>
              <a:ext cx="17" cy="17"/>
            </a:xfrm>
            <a:custGeom>
              <a:avLst/>
              <a:gdLst>
                <a:gd name="T0" fmla="*/ 14 w 17"/>
                <a:gd name="T1" fmla="*/ 0 h 17"/>
                <a:gd name="T2" fmla="*/ 16 w 17"/>
                <a:gd name="T3" fmla="*/ 8 h 17"/>
                <a:gd name="T4" fmla="*/ 1 w 17"/>
                <a:gd name="T5" fmla="*/ 16 h 17"/>
                <a:gd name="T6" fmla="*/ 0 w 17"/>
                <a:gd name="T7" fmla="*/ 8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8"/>
                  </a:lnTo>
                  <a:lnTo>
                    <a:pt x="1" y="16"/>
                  </a:lnTo>
                  <a:lnTo>
                    <a:pt x="0" y="8"/>
                  </a:lnTo>
                  <a:lnTo>
                    <a:pt x="1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97" name="Freeform 257"/>
            <p:cNvSpPr>
              <a:spLocks/>
            </p:cNvSpPr>
            <p:nvPr/>
          </p:nvSpPr>
          <p:spPr bwMode="auto">
            <a:xfrm>
              <a:off x="1562" y="2419"/>
              <a:ext cx="17" cy="17"/>
            </a:xfrm>
            <a:custGeom>
              <a:avLst/>
              <a:gdLst>
                <a:gd name="T0" fmla="*/ 14 w 17"/>
                <a:gd name="T1" fmla="*/ 0 h 17"/>
                <a:gd name="T2" fmla="*/ 16 w 17"/>
                <a:gd name="T3" fmla="*/ 9 h 17"/>
                <a:gd name="T4" fmla="*/ 0 w 17"/>
                <a:gd name="T5" fmla="*/ 16 h 17"/>
                <a:gd name="T6" fmla="*/ 0 w 17"/>
                <a:gd name="T7" fmla="*/ 9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9"/>
                  </a:lnTo>
                  <a:lnTo>
                    <a:pt x="0" y="16"/>
                  </a:lnTo>
                  <a:lnTo>
                    <a:pt x="0" y="9"/>
                  </a:lnTo>
                  <a:lnTo>
                    <a:pt x="1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98" name="Freeform 258"/>
            <p:cNvSpPr>
              <a:spLocks/>
            </p:cNvSpPr>
            <p:nvPr/>
          </p:nvSpPr>
          <p:spPr bwMode="auto">
            <a:xfrm>
              <a:off x="1562" y="2422"/>
              <a:ext cx="17" cy="17"/>
            </a:xfrm>
            <a:custGeom>
              <a:avLst/>
              <a:gdLst>
                <a:gd name="T0" fmla="*/ 16 w 17"/>
                <a:gd name="T1" fmla="*/ 0 h 17"/>
                <a:gd name="T2" fmla="*/ 16 w 17"/>
                <a:gd name="T3" fmla="*/ 12 h 17"/>
                <a:gd name="T4" fmla="*/ 0 w 17"/>
                <a:gd name="T5" fmla="*/ 16 h 17"/>
                <a:gd name="T6" fmla="*/ 0 w 17"/>
                <a:gd name="T7" fmla="*/ 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2"/>
                  </a:lnTo>
                  <a:lnTo>
                    <a:pt x="0" y="16"/>
                  </a:lnTo>
                  <a:lnTo>
                    <a:pt x="0" y="6"/>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599" name="Freeform 259"/>
            <p:cNvSpPr>
              <a:spLocks/>
            </p:cNvSpPr>
            <p:nvPr/>
          </p:nvSpPr>
          <p:spPr bwMode="auto">
            <a:xfrm>
              <a:off x="1562" y="2426"/>
              <a:ext cx="17" cy="17"/>
            </a:xfrm>
            <a:custGeom>
              <a:avLst/>
              <a:gdLst>
                <a:gd name="T0" fmla="*/ 16 w 17"/>
                <a:gd name="T1" fmla="*/ 0 h 17"/>
                <a:gd name="T2" fmla="*/ 16 w 17"/>
                <a:gd name="T3" fmla="*/ 12 h 17"/>
                <a:gd name="T4" fmla="*/ 1 w 17"/>
                <a:gd name="T5" fmla="*/ 16 h 17"/>
                <a:gd name="T6" fmla="*/ 0 w 17"/>
                <a:gd name="T7" fmla="*/ 4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2"/>
                  </a:lnTo>
                  <a:lnTo>
                    <a:pt x="1" y="16"/>
                  </a:lnTo>
                  <a:lnTo>
                    <a:pt x="0" y="4"/>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00" name="Freeform 260"/>
            <p:cNvSpPr>
              <a:spLocks/>
            </p:cNvSpPr>
            <p:nvPr/>
          </p:nvSpPr>
          <p:spPr bwMode="auto">
            <a:xfrm>
              <a:off x="1563" y="2429"/>
              <a:ext cx="17" cy="17"/>
            </a:xfrm>
            <a:custGeom>
              <a:avLst/>
              <a:gdLst>
                <a:gd name="T0" fmla="*/ 16 w 17"/>
                <a:gd name="T1" fmla="*/ 0 h 17"/>
                <a:gd name="T2" fmla="*/ 16 w 17"/>
                <a:gd name="T3" fmla="*/ 12 h 17"/>
                <a:gd name="T4" fmla="*/ 0 w 17"/>
                <a:gd name="T5" fmla="*/ 16 h 17"/>
                <a:gd name="T6" fmla="*/ 0 w 17"/>
                <a:gd name="T7" fmla="*/ 3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2"/>
                  </a:lnTo>
                  <a:lnTo>
                    <a:pt x="0" y="16"/>
                  </a:lnTo>
                  <a:lnTo>
                    <a:pt x="0" y="3"/>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01" name="Freeform 261"/>
            <p:cNvSpPr>
              <a:spLocks/>
            </p:cNvSpPr>
            <p:nvPr/>
          </p:nvSpPr>
          <p:spPr bwMode="auto">
            <a:xfrm>
              <a:off x="1563" y="2433"/>
              <a:ext cx="17" cy="17"/>
            </a:xfrm>
            <a:custGeom>
              <a:avLst/>
              <a:gdLst>
                <a:gd name="T0" fmla="*/ 16 w 17"/>
                <a:gd name="T1" fmla="*/ 0 h 17"/>
                <a:gd name="T2" fmla="*/ 16 w 17"/>
                <a:gd name="T3" fmla="*/ 12 h 17"/>
                <a:gd name="T4" fmla="*/ 0 w 17"/>
                <a:gd name="T5" fmla="*/ 16 h 17"/>
                <a:gd name="T6" fmla="*/ 0 w 17"/>
                <a:gd name="T7" fmla="*/ 4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2"/>
                  </a:lnTo>
                  <a:lnTo>
                    <a:pt x="0" y="16"/>
                  </a:lnTo>
                  <a:lnTo>
                    <a:pt x="0" y="4"/>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02" name="Freeform 262"/>
            <p:cNvSpPr>
              <a:spLocks/>
            </p:cNvSpPr>
            <p:nvPr/>
          </p:nvSpPr>
          <p:spPr bwMode="auto">
            <a:xfrm>
              <a:off x="1563" y="2436"/>
              <a:ext cx="17" cy="17"/>
            </a:xfrm>
            <a:custGeom>
              <a:avLst/>
              <a:gdLst>
                <a:gd name="T0" fmla="*/ 14 w 17"/>
                <a:gd name="T1" fmla="*/ 0 h 17"/>
                <a:gd name="T2" fmla="*/ 16 w 17"/>
                <a:gd name="T3" fmla="*/ 16 h 17"/>
                <a:gd name="T4" fmla="*/ 0 w 17"/>
                <a:gd name="T5" fmla="*/ 16 h 17"/>
                <a:gd name="T6" fmla="*/ 0 w 17"/>
                <a:gd name="T7" fmla="*/ 4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6"/>
                  </a:lnTo>
                  <a:lnTo>
                    <a:pt x="0" y="16"/>
                  </a:lnTo>
                  <a:lnTo>
                    <a:pt x="0" y="4"/>
                  </a:lnTo>
                  <a:lnTo>
                    <a:pt x="1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03" name="Freeform 263"/>
            <p:cNvSpPr>
              <a:spLocks/>
            </p:cNvSpPr>
            <p:nvPr/>
          </p:nvSpPr>
          <p:spPr bwMode="auto">
            <a:xfrm>
              <a:off x="1563" y="2440"/>
              <a:ext cx="17" cy="17"/>
            </a:xfrm>
            <a:custGeom>
              <a:avLst/>
              <a:gdLst>
                <a:gd name="T0" fmla="*/ 16 w 17"/>
                <a:gd name="T1" fmla="*/ 0 h 17"/>
                <a:gd name="T2" fmla="*/ 16 w 17"/>
                <a:gd name="T3" fmla="*/ 16 h 17"/>
                <a:gd name="T4" fmla="*/ 1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1" y="16"/>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04" name="Freeform 264"/>
            <p:cNvSpPr>
              <a:spLocks/>
            </p:cNvSpPr>
            <p:nvPr/>
          </p:nvSpPr>
          <p:spPr bwMode="auto">
            <a:xfrm>
              <a:off x="1563" y="2443"/>
              <a:ext cx="17" cy="17"/>
            </a:xfrm>
            <a:custGeom>
              <a:avLst/>
              <a:gdLst>
                <a:gd name="T0" fmla="*/ 16 w 17"/>
                <a:gd name="T1" fmla="*/ 0 h 17"/>
                <a:gd name="T2" fmla="*/ 16 w 17"/>
                <a:gd name="T3" fmla="*/ 16 h 17"/>
                <a:gd name="T4" fmla="*/ 0 w 17"/>
                <a:gd name="T5" fmla="*/ 16 h 17"/>
                <a:gd name="T6" fmla="*/ 1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1"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05" name="Freeform 265"/>
            <p:cNvSpPr>
              <a:spLocks/>
            </p:cNvSpPr>
            <p:nvPr/>
          </p:nvSpPr>
          <p:spPr bwMode="auto">
            <a:xfrm>
              <a:off x="1563" y="2447"/>
              <a:ext cx="17" cy="17"/>
            </a:xfrm>
            <a:custGeom>
              <a:avLst/>
              <a:gdLst>
                <a:gd name="T0" fmla="*/ 16 w 17"/>
                <a:gd name="T1" fmla="*/ 0 h 17"/>
                <a:gd name="T2" fmla="*/ 14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4" y="16"/>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06" name="Freeform 266"/>
            <p:cNvSpPr>
              <a:spLocks/>
            </p:cNvSpPr>
            <p:nvPr/>
          </p:nvSpPr>
          <p:spPr bwMode="auto">
            <a:xfrm>
              <a:off x="1563" y="2451"/>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07" name="Freeform 267"/>
            <p:cNvSpPr>
              <a:spLocks/>
            </p:cNvSpPr>
            <p:nvPr/>
          </p:nvSpPr>
          <p:spPr bwMode="auto">
            <a:xfrm>
              <a:off x="1563" y="2455"/>
              <a:ext cx="17" cy="17"/>
            </a:xfrm>
            <a:custGeom>
              <a:avLst/>
              <a:gdLst>
                <a:gd name="T0" fmla="*/ 16 w 17"/>
                <a:gd name="T1" fmla="*/ 0 h 17"/>
                <a:gd name="T2" fmla="*/ 16 w 17"/>
                <a:gd name="T3" fmla="*/ 16 h 17"/>
                <a:gd name="T4" fmla="*/ 0 w 17"/>
                <a:gd name="T5" fmla="*/ 12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2"/>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08" name="Freeform 268"/>
            <p:cNvSpPr>
              <a:spLocks/>
            </p:cNvSpPr>
            <p:nvPr/>
          </p:nvSpPr>
          <p:spPr bwMode="auto">
            <a:xfrm>
              <a:off x="1563" y="2458"/>
              <a:ext cx="17" cy="17"/>
            </a:xfrm>
            <a:custGeom>
              <a:avLst/>
              <a:gdLst>
                <a:gd name="T0" fmla="*/ 16 w 17"/>
                <a:gd name="T1" fmla="*/ 4 h 17"/>
                <a:gd name="T2" fmla="*/ 16 w 17"/>
                <a:gd name="T3" fmla="*/ 16 h 17"/>
                <a:gd name="T4" fmla="*/ 0 w 17"/>
                <a:gd name="T5" fmla="*/ 16 h 17"/>
                <a:gd name="T6" fmla="*/ 0 w 17"/>
                <a:gd name="T7" fmla="*/ 0 h 17"/>
                <a:gd name="T8" fmla="*/ 16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4"/>
                  </a:moveTo>
                  <a:lnTo>
                    <a:pt x="16" y="16"/>
                  </a:lnTo>
                  <a:lnTo>
                    <a:pt x="0" y="16"/>
                  </a:lnTo>
                  <a:lnTo>
                    <a:pt x="0" y="0"/>
                  </a:lnTo>
                  <a:lnTo>
                    <a:pt x="16" y="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09" name="Freeform 269"/>
            <p:cNvSpPr>
              <a:spLocks/>
            </p:cNvSpPr>
            <p:nvPr/>
          </p:nvSpPr>
          <p:spPr bwMode="auto">
            <a:xfrm>
              <a:off x="1563" y="2462"/>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10" name="Freeform 270"/>
            <p:cNvSpPr>
              <a:spLocks/>
            </p:cNvSpPr>
            <p:nvPr/>
          </p:nvSpPr>
          <p:spPr bwMode="auto">
            <a:xfrm>
              <a:off x="1563" y="2466"/>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11" name="Freeform 271"/>
            <p:cNvSpPr>
              <a:spLocks/>
            </p:cNvSpPr>
            <p:nvPr/>
          </p:nvSpPr>
          <p:spPr bwMode="auto">
            <a:xfrm>
              <a:off x="1563" y="2470"/>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12" name="Freeform 272"/>
            <p:cNvSpPr>
              <a:spLocks/>
            </p:cNvSpPr>
            <p:nvPr/>
          </p:nvSpPr>
          <p:spPr bwMode="auto">
            <a:xfrm>
              <a:off x="1563" y="2474"/>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13" name="Freeform 273"/>
            <p:cNvSpPr>
              <a:spLocks/>
            </p:cNvSpPr>
            <p:nvPr/>
          </p:nvSpPr>
          <p:spPr bwMode="auto">
            <a:xfrm>
              <a:off x="1563" y="2478"/>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14" name="Freeform 274"/>
            <p:cNvSpPr>
              <a:spLocks/>
            </p:cNvSpPr>
            <p:nvPr/>
          </p:nvSpPr>
          <p:spPr bwMode="auto">
            <a:xfrm>
              <a:off x="1563" y="2482"/>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15" name="Freeform 275"/>
            <p:cNvSpPr>
              <a:spLocks/>
            </p:cNvSpPr>
            <p:nvPr/>
          </p:nvSpPr>
          <p:spPr bwMode="auto">
            <a:xfrm>
              <a:off x="1563" y="2486"/>
              <a:ext cx="17" cy="17"/>
            </a:xfrm>
            <a:custGeom>
              <a:avLst/>
              <a:gdLst>
                <a:gd name="T0" fmla="*/ 16 w 17"/>
                <a:gd name="T1" fmla="*/ 0 h 17"/>
                <a:gd name="T2" fmla="*/ 16 w 17"/>
                <a:gd name="T3" fmla="*/ 16 h 17"/>
                <a:gd name="T4" fmla="*/ 0 w 17"/>
                <a:gd name="T5" fmla="*/ 16 h 17"/>
                <a:gd name="T6" fmla="*/ 0 w 17"/>
                <a:gd name="T7" fmla="*/ 3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3"/>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16" name="Freeform 276"/>
            <p:cNvSpPr>
              <a:spLocks/>
            </p:cNvSpPr>
            <p:nvPr/>
          </p:nvSpPr>
          <p:spPr bwMode="auto">
            <a:xfrm>
              <a:off x="1563" y="2491"/>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17" name="Freeform 277"/>
            <p:cNvSpPr>
              <a:spLocks/>
            </p:cNvSpPr>
            <p:nvPr/>
          </p:nvSpPr>
          <p:spPr bwMode="auto">
            <a:xfrm>
              <a:off x="1563" y="2495"/>
              <a:ext cx="17" cy="17"/>
            </a:xfrm>
            <a:custGeom>
              <a:avLst/>
              <a:gdLst>
                <a:gd name="T0" fmla="*/ 16 w 17"/>
                <a:gd name="T1" fmla="*/ 0 h 17"/>
                <a:gd name="T2" fmla="*/ 16 w 17"/>
                <a:gd name="T3" fmla="*/ 12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2"/>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18" name="Freeform 278"/>
            <p:cNvSpPr>
              <a:spLocks/>
            </p:cNvSpPr>
            <p:nvPr/>
          </p:nvSpPr>
          <p:spPr bwMode="auto">
            <a:xfrm>
              <a:off x="1563" y="2499"/>
              <a:ext cx="17" cy="17"/>
            </a:xfrm>
            <a:custGeom>
              <a:avLst/>
              <a:gdLst>
                <a:gd name="T0" fmla="*/ 16 w 17"/>
                <a:gd name="T1" fmla="*/ 0 h 17"/>
                <a:gd name="T2" fmla="*/ 16 w 17"/>
                <a:gd name="T3" fmla="*/ 13 h 17"/>
                <a:gd name="T4" fmla="*/ 0 w 17"/>
                <a:gd name="T5" fmla="*/ 16 h 17"/>
                <a:gd name="T6" fmla="*/ 0 w 17"/>
                <a:gd name="T7" fmla="*/ 2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3"/>
                  </a:lnTo>
                  <a:lnTo>
                    <a:pt x="0" y="16"/>
                  </a:lnTo>
                  <a:lnTo>
                    <a:pt x="0" y="2"/>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19" name="Freeform 279"/>
            <p:cNvSpPr>
              <a:spLocks/>
            </p:cNvSpPr>
            <p:nvPr/>
          </p:nvSpPr>
          <p:spPr bwMode="auto">
            <a:xfrm>
              <a:off x="1563" y="2504"/>
              <a:ext cx="17" cy="17"/>
            </a:xfrm>
            <a:custGeom>
              <a:avLst/>
              <a:gdLst>
                <a:gd name="T0" fmla="*/ 14 w 17"/>
                <a:gd name="T1" fmla="*/ 0 h 17"/>
                <a:gd name="T2" fmla="*/ 16 w 17"/>
                <a:gd name="T3" fmla="*/ 13 h 17"/>
                <a:gd name="T4" fmla="*/ 1 w 17"/>
                <a:gd name="T5" fmla="*/ 16 h 17"/>
                <a:gd name="T6" fmla="*/ 0 w 17"/>
                <a:gd name="T7" fmla="*/ 2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3"/>
                  </a:lnTo>
                  <a:lnTo>
                    <a:pt x="1" y="16"/>
                  </a:lnTo>
                  <a:lnTo>
                    <a:pt x="0" y="2"/>
                  </a:lnTo>
                  <a:lnTo>
                    <a:pt x="1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20" name="Freeform 280"/>
            <p:cNvSpPr>
              <a:spLocks/>
            </p:cNvSpPr>
            <p:nvPr/>
          </p:nvSpPr>
          <p:spPr bwMode="auto">
            <a:xfrm>
              <a:off x="1564" y="2510"/>
              <a:ext cx="17" cy="17"/>
            </a:xfrm>
            <a:custGeom>
              <a:avLst/>
              <a:gdLst>
                <a:gd name="T0" fmla="*/ 14 w 17"/>
                <a:gd name="T1" fmla="*/ 0 h 17"/>
                <a:gd name="T2" fmla="*/ 16 w 17"/>
                <a:gd name="T3" fmla="*/ 16 h 17"/>
                <a:gd name="T4" fmla="*/ 0 w 17"/>
                <a:gd name="T5" fmla="*/ 16 h 17"/>
                <a:gd name="T6" fmla="*/ 0 w 17"/>
                <a:gd name="T7" fmla="*/ 3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6"/>
                  </a:lnTo>
                  <a:lnTo>
                    <a:pt x="0" y="16"/>
                  </a:lnTo>
                  <a:lnTo>
                    <a:pt x="0" y="3"/>
                  </a:lnTo>
                  <a:lnTo>
                    <a:pt x="1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21" name="Freeform 281"/>
            <p:cNvSpPr>
              <a:spLocks/>
            </p:cNvSpPr>
            <p:nvPr/>
          </p:nvSpPr>
          <p:spPr bwMode="auto">
            <a:xfrm>
              <a:off x="1564" y="2515"/>
              <a:ext cx="17" cy="17"/>
            </a:xfrm>
            <a:custGeom>
              <a:avLst/>
              <a:gdLst>
                <a:gd name="T0" fmla="*/ 16 w 17"/>
                <a:gd name="T1" fmla="*/ 0 h 17"/>
                <a:gd name="T2" fmla="*/ 16 w 17"/>
                <a:gd name="T3" fmla="*/ 13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3"/>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22" name="Freeform 282"/>
            <p:cNvSpPr>
              <a:spLocks/>
            </p:cNvSpPr>
            <p:nvPr/>
          </p:nvSpPr>
          <p:spPr bwMode="auto">
            <a:xfrm>
              <a:off x="1564" y="2521"/>
              <a:ext cx="17" cy="17"/>
            </a:xfrm>
            <a:custGeom>
              <a:avLst/>
              <a:gdLst>
                <a:gd name="T0" fmla="*/ 14 w 17"/>
                <a:gd name="T1" fmla="*/ 0 h 17"/>
                <a:gd name="T2" fmla="*/ 16 w 17"/>
                <a:gd name="T3" fmla="*/ 16 h 17"/>
                <a:gd name="T4" fmla="*/ 2 w 17"/>
                <a:gd name="T5" fmla="*/ 16 h 17"/>
                <a:gd name="T6" fmla="*/ 0 w 17"/>
                <a:gd name="T7" fmla="*/ 2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6"/>
                  </a:lnTo>
                  <a:lnTo>
                    <a:pt x="2" y="16"/>
                  </a:lnTo>
                  <a:lnTo>
                    <a:pt x="0" y="2"/>
                  </a:lnTo>
                  <a:lnTo>
                    <a:pt x="1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23" name="Freeform 283"/>
            <p:cNvSpPr>
              <a:spLocks/>
            </p:cNvSpPr>
            <p:nvPr/>
          </p:nvSpPr>
          <p:spPr bwMode="auto">
            <a:xfrm>
              <a:off x="1566" y="2527"/>
              <a:ext cx="17" cy="17"/>
            </a:xfrm>
            <a:custGeom>
              <a:avLst/>
              <a:gdLst>
                <a:gd name="T0" fmla="*/ 16 w 17"/>
                <a:gd name="T1" fmla="*/ 0 h 17"/>
                <a:gd name="T2" fmla="*/ 16 w 17"/>
                <a:gd name="T3" fmla="*/ 11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1"/>
                  </a:lnTo>
                  <a:lnTo>
                    <a:pt x="0" y="16"/>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24" name="Freeform 284"/>
            <p:cNvSpPr>
              <a:spLocks/>
            </p:cNvSpPr>
            <p:nvPr/>
          </p:nvSpPr>
          <p:spPr bwMode="auto">
            <a:xfrm>
              <a:off x="1566" y="2532"/>
              <a:ext cx="17" cy="17"/>
            </a:xfrm>
            <a:custGeom>
              <a:avLst/>
              <a:gdLst>
                <a:gd name="T0" fmla="*/ 14 w 17"/>
                <a:gd name="T1" fmla="*/ 0 h 17"/>
                <a:gd name="T2" fmla="*/ 16 w 17"/>
                <a:gd name="T3" fmla="*/ 16 h 17"/>
                <a:gd name="T4" fmla="*/ 0 w 17"/>
                <a:gd name="T5" fmla="*/ 16 h 17"/>
                <a:gd name="T6" fmla="*/ 0 w 17"/>
                <a:gd name="T7" fmla="*/ 4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6"/>
                  </a:lnTo>
                  <a:lnTo>
                    <a:pt x="0" y="16"/>
                  </a:lnTo>
                  <a:lnTo>
                    <a:pt x="0" y="4"/>
                  </a:lnTo>
                  <a:lnTo>
                    <a:pt x="1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25" name="Freeform 285"/>
            <p:cNvSpPr>
              <a:spLocks/>
            </p:cNvSpPr>
            <p:nvPr/>
          </p:nvSpPr>
          <p:spPr bwMode="auto">
            <a:xfrm>
              <a:off x="1566" y="2539"/>
              <a:ext cx="17" cy="17"/>
            </a:xfrm>
            <a:custGeom>
              <a:avLst/>
              <a:gdLst>
                <a:gd name="T0" fmla="*/ 16 w 17"/>
                <a:gd name="T1" fmla="*/ 0 h 17"/>
                <a:gd name="T2" fmla="*/ 16 w 17"/>
                <a:gd name="T3" fmla="*/ 12 h 17"/>
                <a:gd name="T4" fmla="*/ 1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2"/>
                  </a:lnTo>
                  <a:lnTo>
                    <a:pt x="1" y="16"/>
                  </a:lnTo>
                  <a:lnTo>
                    <a:pt x="0" y="0"/>
                  </a:lnTo>
                  <a:lnTo>
                    <a:pt x="16"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26" name="Freeform 286"/>
            <p:cNvSpPr>
              <a:spLocks/>
            </p:cNvSpPr>
            <p:nvPr/>
          </p:nvSpPr>
          <p:spPr bwMode="auto">
            <a:xfrm>
              <a:off x="1567" y="2545"/>
              <a:ext cx="17" cy="17"/>
            </a:xfrm>
            <a:custGeom>
              <a:avLst/>
              <a:gdLst>
                <a:gd name="T0" fmla="*/ 13 w 17"/>
                <a:gd name="T1" fmla="*/ 0 h 17"/>
                <a:gd name="T2" fmla="*/ 16 w 17"/>
                <a:gd name="T3" fmla="*/ 12 h 17"/>
                <a:gd name="T4" fmla="*/ 2 w 17"/>
                <a:gd name="T5" fmla="*/ 16 h 17"/>
                <a:gd name="T6" fmla="*/ 0 w 17"/>
                <a:gd name="T7" fmla="*/ 3 h 17"/>
                <a:gd name="T8" fmla="*/ 1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12"/>
                  </a:lnTo>
                  <a:lnTo>
                    <a:pt x="2" y="16"/>
                  </a:lnTo>
                  <a:lnTo>
                    <a:pt x="0" y="3"/>
                  </a:lnTo>
                  <a:lnTo>
                    <a:pt x="13"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27" name="Freeform 287"/>
            <p:cNvSpPr>
              <a:spLocks/>
            </p:cNvSpPr>
            <p:nvPr/>
          </p:nvSpPr>
          <p:spPr bwMode="auto">
            <a:xfrm>
              <a:off x="1569" y="2552"/>
              <a:ext cx="17" cy="17"/>
            </a:xfrm>
            <a:custGeom>
              <a:avLst/>
              <a:gdLst>
                <a:gd name="T0" fmla="*/ 14 w 17"/>
                <a:gd name="T1" fmla="*/ 0 h 17"/>
                <a:gd name="T2" fmla="*/ 16 w 17"/>
                <a:gd name="T3" fmla="*/ 12 h 17"/>
                <a:gd name="T4" fmla="*/ 1 w 17"/>
                <a:gd name="T5" fmla="*/ 16 h 17"/>
                <a:gd name="T6" fmla="*/ 0 w 17"/>
                <a:gd name="T7" fmla="*/ 3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2"/>
                  </a:lnTo>
                  <a:lnTo>
                    <a:pt x="1" y="16"/>
                  </a:lnTo>
                  <a:lnTo>
                    <a:pt x="0" y="3"/>
                  </a:lnTo>
                  <a:lnTo>
                    <a:pt x="1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28" name="Freeform 288"/>
            <p:cNvSpPr>
              <a:spLocks/>
            </p:cNvSpPr>
            <p:nvPr/>
          </p:nvSpPr>
          <p:spPr bwMode="auto">
            <a:xfrm>
              <a:off x="1570" y="2559"/>
              <a:ext cx="17" cy="17"/>
            </a:xfrm>
            <a:custGeom>
              <a:avLst/>
              <a:gdLst>
                <a:gd name="T0" fmla="*/ 14 w 17"/>
                <a:gd name="T1" fmla="*/ 0 h 17"/>
                <a:gd name="T2" fmla="*/ 16 w 17"/>
                <a:gd name="T3" fmla="*/ 12 h 17"/>
                <a:gd name="T4" fmla="*/ 1 w 17"/>
                <a:gd name="T5" fmla="*/ 16 h 17"/>
                <a:gd name="T6" fmla="*/ 0 w 17"/>
                <a:gd name="T7" fmla="*/ 3 h 17"/>
                <a:gd name="T8" fmla="*/ 1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2"/>
                  </a:lnTo>
                  <a:lnTo>
                    <a:pt x="1" y="16"/>
                  </a:lnTo>
                  <a:lnTo>
                    <a:pt x="0" y="3"/>
                  </a:lnTo>
                  <a:lnTo>
                    <a:pt x="1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29" name="Freeform 289"/>
            <p:cNvSpPr>
              <a:spLocks/>
            </p:cNvSpPr>
            <p:nvPr/>
          </p:nvSpPr>
          <p:spPr bwMode="auto">
            <a:xfrm>
              <a:off x="1571" y="2567"/>
              <a:ext cx="17" cy="17"/>
            </a:xfrm>
            <a:custGeom>
              <a:avLst/>
              <a:gdLst>
                <a:gd name="T0" fmla="*/ 13 w 17"/>
                <a:gd name="T1" fmla="*/ 0 h 17"/>
                <a:gd name="T2" fmla="*/ 16 w 17"/>
                <a:gd name="T3" fmla="*/ 11 h 17"/>
                <a:gd name="T4" fmla="*/ 3 w 17"/>
                <a:gd name="T5" fmla="*/ 16 h 17"/>
                <a:gd name="T6" fmla="*/ 0 w 17"/>
                <a:gd name="T7" fmla="*/ 2 h 17"/>
                <a:gd name="T8" fmla="*/ 1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11"/>
                  </a:lnTo>
                  <a:lnTo>
                    <a:pt x="3" y="16"/>
                  </a:lnTo>
                  <a:lnTo>
                    <a:pt x="0" y="2"/>
                  </a:lnTo>
                  <a:lnTo>
                    <a:pt x="13"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30" name="Freeform 290"/>
            <p:cNvSpPr>
              <a:spLocks/>
            </p:cNvSpPr>
            <p:nvPr/>
          </p:nvSpPr>
          <p:spPr bwMode="auto">
            <a:xfrm>
              <a:off x="1574" y="2575"/>
              <a:ext cx="17" cy="17"/>
            </a:xfrm>
            <a:custGeom>
              <a:avLst/>
              <a:gdLst>
                <a:gd name="T0" fmla="*/ 12 w 17"/>
                <a:gd name="T1" fmla="*/ 0 h 17"/>
                <a:gd name="T2" fmla="*/ 16 w 17"/>
                <a:gd name="T3" fmla="*/ 10 h 17"/>
                <a:gd name="T4" fmla="*/ 2 w 17"/>
                <a:gd name="T5" fmla="*/ 16 h 17"/>
                <a:gd name="T6" fmla="*/ 0 w 17"/>
                <a:gd name="T7" fmla="*/ 4 h 17"/>
                <a:gd name="T8" fmla="*/ 1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0"/>
                  </a:moveTo>
                  <a:lnTo>
                    <a:pt x="16" y="10"/>
                  </a:lnTo>
                  <a:lnTo>
                    <a:pt x="2" y="16"/>
                  </a:lnTo>
                  <a:lnTo>
                    <a:pt x="0" y="4"/>
                  </a:lnTo>
                  <a:lnTo>
                    <a:pt x="12"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31" name="Freeform 291"/>
            <p:cNvSpPr>
              <a:spLocks/>
            </p:cNvSpPr>
            <p:nvPr/>
          </p:nvSpPr>
          <p:spPr bwMode="auto">
            <a:xfrm>
              <a:off x="1576" y="2583"/>
              <a:ext cx="17" cy="17"/>
            </a:xfrm>
            <a:custGeom>
              <a:avLst/>
              <a:gdLst>
                <a:gd name="T0" fmla="*/ 12 w 17"/>
                <a:gd name="T1" fmla="*/ 0 h 17"/>
                <a:gd name="T2" fmla="*/ 16 w 17"/>
                <a:gd name="T3" fmla="*/ 11 h 17"/>
                <a:gd name="T4" fmla="*/ 3 w 17"/>
                <a:gd name="T5" fmla="*/ 16 h 17"/>
                <a:gd name="T6" fmla="*/ 0 w 17"/>
                <a:gd name="T7" fmla="*/ 4 h 17"/>
                <a:gd name="T8" fmla="*/ 1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0"/>
                  </a:moveTo>
                  <a:lnTo>
                    <a:pt x="16" y="11"/>
                  </a:lnTo>
                  <a:lnTo>
                    <a:pt x="3" y="16"/>
                  </a:lnTo>
                  <a:lnTo>
                    <a:pt x="0" y="4"/>
                  </a:lnTo>
                  <a:lnTo>
                    <a:pt x="12"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32" name="Freeform 292"/>
            <p:cNvSpPr>
              <a:spLocks/>
            </p:cNvSpPr>
            <p:nvPr/>
          </p:nvSpPr>
          <p:spPr bwMode="auto">
            <a:xfrm>
              <a:off x="1579" y="2593"/>
              <a:ext cx="17" cy="17"/>
            </a:xfrm>
            <a:custGeom>
              <a:avLst/>
              <a:gdLst>
                <a:gd name="T0" fmla="*/ 11 w 17"/>
                <a:gd name="T1" fmla="*/ 0 h 17"/>
                <a:gd name="T2" fmla="*/ 16 w 17"/>
                <a:gd name="T3" fmla="*/ 11 h 17"/>
                <a:gd name="T4" fmla="*/ 3 w 17"/>
                <a:gd name="T5" fmla="*/ 16 h 17"/>
                <a:gd name="T6" fmla="*/ 0 w 17"/>
                <a:gd name="T7" fmla="*/ 4 h 17"/>
                <a:gd name="T8" fmla="*/ 1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16" y="11"/>
                  </a:lnTo>
                  <a:lnTo>
                    <a:pt x="3" y="16"/>
                  </a:lnTo>
                  <a:lnTo>
                    <a:pt x="0" y="4"/>
                  </a:lnTo>
                  <a:lnTo>
                    <a:pt x="11"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33" name="Freeform 293"/>
            <p:cNvSpPr>
              <a:spLocks/>
            </p:cNvSpPr>
            <p:nvPr/>
          </p:nvSpPr>
          <p:spPr bwMode="auto">
            <a:xfrm>
              <a:off x="1582" y="2603"/>
              <a:ext cx="17" cy="17"/>
            </a:xfrm>
            <a:custGeom>
              <a:avLst/>
              <a:gdLst>
                <a:gd name="T0" fmla="*/ 12 w 17"/>
                <a:gd name="T1" fmla="*/ 0 h 17"/>
                <a:gd name="T2" fmla="*/ 16 w 17"/>
                <a:gd name="T3" fmla="*/ 11 h 17"/>
                <a:gd name="T4" fmla="*/ 5 w 17"/>
                <a:gd name="T5" fmla="*/ 16 h 17"/>
                <a:gd name="T6" fmla="*/ 0 w 17"/>
                <a:gd name="T7" fmla="*/ 4 h 17"/>
                <a:gd name="T8" fmla="*/ 1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0"/>
                  </a:moveTo>
                  <a:lnTo>
                    <a:pt x="16" y="11"/>
                  </a:lnTo>
                  <a:lnTo>
                    <a:pt x="5" y="16"/>
                  </a:lnTo>
                  <a:lnTo>
                    <a:pt x="0" y="4"/>
                  </a:lnTo>
                  <a:lnTo>
                    <a:pt x="12"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34" name="Freeform 294"/>
            <p:cNvSpPr>
              <a:spLocks/>
            </p:cNvSpPr>
            <p:nvPr/>
          </p:nvSpPr>
          <p:spPr bwMode="auto">
            <a:xfrm>
              <a:off x="1587" y="2614"/>
              <a:ext cx="17" cy="17"/>
            </a:xfrm>
            <a:custGeom>
              <a:avLst/>
              <a:gdLst>
                <a:gd name="T0" fmla="*/ 11 w 17"/>
                <a:gd name="T1" fmla="*/ 0 h 17"/>
                <a:gd name="T2" fmla="*/ 16 w 17"/>
                <a:gd name="T3" fmla="*/ 12 h 17"/>
                <a:gd name="T4" fmla="*/ 4 w 17"/>
                <a:gd name="T5" fmla="*/ 16 h 17"/>
                <a:gd name="T6" fmla="*/ 0 w 17"/>
                <a:gd name="T7" fmla="*/ 5 h 17"/>
                <a:gd name="T8" fmla="*/ 1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16" y="12"/>
                  </a:lnTo>
                  <a:lnTo>
                    <a:pt x="4" y="16"/>
                  </a:lnTo>
                  <a:lnTo>
                    <a:pt x="0" y="5"/>
                  </a:lnTo>
                  <a:lnTo>
                    <a:pt x="11"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35" name="Freeform 295"/>
            <p:cNvSpPr>
              <a:spLocks/>
            </p:cNvSpPr>
            <p:nvPr/>
          </p:nvSpPr>
          <p:spPr bwMode="auto">
            <a:xfrm>
              <a:off x="1591" y="2626"/>
              <a:ext cx="17" cy="17"/>
            </a:xfrm>
            <a:custGeom>
              <a:avLst/>
              <a:gdLst>
                <a:gd name="T0" fmla="*/ 11 w 17"/>
                <a:gd name="T1" fmla="*/ 0 h 17"/>
                <a:gd name="T2" fmla="*/ 16 w 17"/>
                <a:gd name="T3" fmla="*/ 11 h 17"/>
                <a:gd name="T4" fmla="*/ 5 w 17"/>
                <a:gd name="T5" fmla="*/ 16 h 17"/>
                <a:gd name="T6" fmla="*/ 0 w 17"/>
                <a:gd name="T7" fmla="*/ 4 h 17"/>
                <a:gd name="T8" fmla="*/ 1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16" y="11"/>
                  </a:lnTo>
                  <a:lnTo>
                    <a:pt x="5" y="16"/>
                  </a:lnTo>
                  <a:lnTo>
                    <a:pt x="0" y="4"/>
                  </a:lnTo>
                  <a:lnTo>
                    <a:pt x="11"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36" name="Freeform 296"/>
            <p:cNvSpPr>
              <a:spLocks/>
            </p:cNvSpPr>
            <p:nvPr/>
          </p:nvSpPr>
          <p:spPr bwMode="auto">
            <a:xfrm>
              <a:off x="1596" y="2637"/>
              <a:ext cx="17" cy="17"/>
            </a:xfrm>
            <a:custGeom>
              <a:avLst/>
              <a:gdLst>
                <a:gd name="T0" fmla="*/ 11 w 17"/>
                <a:gd name="T1" fmla="*/ 0 h 17"/>
                <a:gd name="T2" fmla="*/ 16 w 17"/>
                <a:gd name="T3" fmla="*/ 11 h 17"/>
                <a:gd name="T4" fmla="*/ 6 w 17"/>
                <a:gd name="T5" fmla="*/ 16 h 17"/>
                <a:gd name="T6" fmla="*/ 0 w 17"/>
                <a:gd name="T7" fmla="*/ 4 h 17"/>
                <a:gd name="T8" fmla="*/ 1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16" y="11"/>
                  </a:lnTo>
                  <a:lnTo>
                    <a:pt x="6" y="16"/>
                  </a:lnTo>
                  <a:lnTo>
                    <a:pt x="0" y="4"/>
                  </a:lnTo>
                  <a:lnTo>
                    <a:pt x="11"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37" name="Freeform 297"/>
            <p:cNvSpPr>
              <a:spLocks/>
            </p:cNvSpPr>
            <p:nvPr/>
          </p:nvSpPr>
          <p:spPr bwMode="auto">
            <a:xfrm>
              <a:off x="1602" y="2648"/>
              <a:ext cx="17" cy="17"/>
            </a:xfrm>
            <a:custGeom>
              <a:avLst/>
              <a:gdLst>
                <a:gd name="T0" fmla="*/ 10 w 17"/>
                <a:gd name="T1" fmla="*/ 0 h 17"/>
                <a:gd name="T2" fmla="*/ 16 w 17"/>
                <a:gd name="T3" fmla="*/ 11 h 17"/>
                <a:gd name="T4" fmla="*/ 6 w 17"/>
                <a:gd name="T5" fmla="*/ 16 h 17"/>
                <a:gd name="T6" fmla="*/ 0 w 17"/>
                <a:gd name="T7" fmla="*/ 5 h 17"/>
                <a:gd name="T8" fmla="*/ 1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0"/>
                  </a:moveTo>
                  <a:lnTo>
                    <a:pt x="16" y="11"/>
                  </a:lnTo>
                  <a:lnTo>
                    <a:pt x="6" y="16"/>
                  </a:lnTo>
                  <a:lnTo>
                    <a:pt x="0" y="5"/>
                  </a:lnTo>
                  <a:lnTo>
                    <a:pt x="10"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38" name="Freeform 298"/>
            <p:cNvSpPr>
              <a:spLocks/>
            </p:cNvSpPr>
            <p:nvPr/>
          </p:nvSpPr>
          <p:spPr bwMode="auto">
            <a:xfrm>
              <a:off x="1608" y="2659"/>
              <a:ext cx="17" cy="18"/>
            </a:xfrm>
            <a:custGeom>
              <a:avLst/>
              <a:gdLst>
                <a:gd name="T0" fmla="*/ 10 w 17"/>
                <a:gd name="T1" fmla="*/ 0 h 18"/>
                <a:gd name="T2" fmla="*/ 16 w 17"/>
                <a:gd name="T3" fmla="*/ 11 h 18"/>
                <a:gd name="T4" fmla="*/ 7 w 17"/>
                <a:gd name="T5" fmla="*/ 17 h 18"/>
                <a:gd name="T6" fmla="*/ 0 w 17"/>
                <a:gd name="T7" fmla="*/ 5 h 18"/>
                <a:gd name="T8" fmla="*/ 10 w 17"/>
                <a:gd name="T9" fmla="*/ 0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10" y="0"/>
                  </a:moveTo>
                  <a:lnTo>
                    <a:pt x="16" y="11"/>
                  </a:lnTo>
                  <a:lnTo>
                    <a:pt x="7" y="17"/>
                  </a:lnTo>
                  <a:lnTo>
                    <a:pt x="0" y="5"/>
                  </a:lnTo>
                  <a:lnTo>
                    <a:pt x="10"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39" name="Freeform 299"/>
            <p:cNvSpPr>
              <a:spLocks/>
            </p:cNvSpPr>
            <p:nvPr/>
          </p:nvSpPr>
          <p:spPr bwMode="auto">
            <a:xfrm>
              <a:off x="1615" y="2670"/>
              <a:ext cx="17" cy="18"/>
            </a:xfrm>
            <a:custGeom>
              <a:avLst/>
              <a:gdLst>
                <a:gd name="T0" fmla="*/ 9 w 17"/>
                <a:gd name="T1" fmla="*/ 0 h 18"/>
                <a:gd name="T2" fmla="*/ 16 w 17"/>
                <a:gd name="T3" fmla="*/ 10 h 18"/>
                <a:gd name="T4" fmla="*/ 6 w 17"/>
                <a:gd name="T5" fmla="*/ 17 h 18"/>
                <a:gd name="T6" fmla="*/ 0 w 17"/>
                <a:gd name="T7" fmla="*/ 6 h 18"/>
                <a:gd name="T8" fmla="*/ 9 w 17"/>
                <a:gd name="T9" fmla="*/ 0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9" y="0"/>
                  </a:moveTo>
                  <a:lnTo>
                    <a:pt x="16" y="10"/>
                  </a:lnTo>
                  <a:lnTo>
                    <a:pt x="6" y="17"/>
                  </a:lnTo>
                  <a:lnTo>
                    <a:pt x="0" y="6"/>
                  </a:lnTo>
                  <a:lnTo>
                    <a:pt x="9"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40" name="Freeform 300"/>
            <p:cNvSpPr>
              <a:spLocks/>
            </p:cNvSpPr>
            <p:nvPr/>
          </p:nvSpPr>
          <p:spPr bwMode="auto">
            <a:xfrm>
              <a:off x="1621" y="2680"/>
              <a:ext cx="18" cy="18"/>
            </a:xfrm>
            <a:custGeom>
              <a:avLst/>
              <a:gdLst>
                <a:gd name="T0" fmla="*/ 10 w 18"/>
                <a:gd name="T1" fmla="*/ 0 h 18"/>
                <a:gd name="T2" fmla="*/ 17 w 18"/>
                <a:gd name="T3" fmla="*/ 11 h 18"/>
                <a:gd name="T4" fmla="*/ 7 w 18"/>
                <a:gd name="T5" fmla="*/ 17 h 18"/>
                <a:gd name="T6" fmla="*/ 0 w 18"/>
                <a:gd name="T7" fmla="*/ 7 h 18"/>
                <a:gd name="T8" fmla="*/ 10 w 18"/>
                <a:gd name="T9" fmla="*/ 0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0" y="0"/>
                  </a:moveTo>
                  <a:lnTo>
                    <a:pt x="17" y="11"/>
                  </a:lnTo>
                  <a:lnTo>
                    <a:pt x="7" y="17"/>
                  </a:lnTo>
                  <a:lnTo>
                    <a:pt x="0" y="7"/>
                  </a:lnTo>
                  <a:lnTo>
                    <a:pt x="10"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41" name="Freeform 301"/>
            <p:cNvSpPr>
              <a:spLocks/>
            </p:cNvSpPr>
            <p:nvPr/>
          </p:nvSpPr>
          <p:spPr bwMode="auto">
            <a:xfrm>
              <a:off x="1628" y="2691"/>
              <a:ext cx="18" cy="17"/>
            </a:xfrm>
            <a:custGeom>
              <a:avLst/>
              <a:gdLst>
                <a:gd name="T0" fmla="*/ 10 w 18"/>
                <a:gd name="T1" fmla="*/ 0 h 17"/>
                <a:gd name="T2" fmla="*/ 17 w 18"/>
                <a:gd name="T3" fmla="*/ 8 h 17"/>
                <a:gd name="T4" fmla="*/ 8 w 18"/>
                <a:gd name="T5" fmla="*/ 16 h 17"/>
                <a:gd name="T6" fmla="*/ 0 w 18"/>
                <a:gd name="T7" fmla="*/ 6 h 17"/>
                <a:gd name="T8" fmla="*/ 10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0" y="0"/>
                  </a:moveTo>
                  <a:lnTo>
                    <a:pt x="17" y="8"/>
                  </a:lnTo>
                  <a:lnTo>
                    <a:pt x="8" y="16"/>
                  </a:lnTo>
                  <a:lnTo>
                    <a:pt x="0" y="6"/>
                  </a:lnTo>
                  <a:lnTo>
                    <a:pt x="10"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42" name="Freeform 302"/>
            <p:cNvSpPr>
              <a:spLocks/>
            </p:cNvSpPr>
            <p:nvPr/>
          </p:nvSpPr>
          <p:spPr bwMode="auto">
            <a:xfrm>
              <a:off x="1636" y="2699"/>
              <a:ext cx="17" cy="17"/>
            </a:xfrm>
            <a:custGeom>
              <a:avLst/>
              <a:gdLst>
                <a:gd name="T0" fmla="*/ 9 w 17"/>
                <a:gd name="T1" fmla="*/ 0 h 17"/>
                <a:gd name="T2" fmla="*/ 16 w 17"/>
                <a:gd name="T3" fmla="*/ 8 h 17"/>
                <a:gd name="T4" fmla="*/ 8 w 17"/>
                <a:gd name="T5" fmla="*/ 16 h 17"/>
                <a:gd name="T6" fmla="*/ 0 w 17"/>
                <a:gd name="T7" fmla="*/ 8 h 17"/>
                <a:gd name="T8" fmla="*/ 9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0"/>
                  </a:moveTo>
                  <a:lnTo>
                    <a:pt x="16" y="8"/>
                  </a:lnTo>
                  <a:lnTo>
                    <a:pt x="8" y="16"/>
                  </a:lnTo>
                  <a:lnTo>
                    <a:pt x="0" y="8"/>
                  </a:lnTo>
                  <a:lnTo>
                    <a:pt x="9"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43" name="Freeform 303"/>
            <p:cNvSpPr>
              <a:spLocks/>
            </p:cNvSpPr>
            <p:nvPr/>
          </p:nvSpPr>
          <p:spPr bwMode="auto">
            <a:xfrm>
              <a:off x="1644" y="2707"/>
              <a:ext cx="17" cy="17"/>
            </a:xfrm>
            <a:custGeom>
              <a:avLst/>
              <a:gdLst>
                <a:gd name="T0" fmla="*/ 8 w 17"/>
                <a:gd name="T1" fmla="*/ 0 h 17"/>
                <a:gd name="T2" fmla="*/ 16 w 17"/>
                <a:gd name="T3" fmla="*/ 8 h 17"/>
                <a:gd name="T4" fmla="*/ 8 w 17"/>
                <a:gd name="T5" fmla="*/ 16 h 17"/>
                <a:gd name="T6" fmla="*/ 0 w 17"/>
                <a:gd name="T7" fmla="*/ 8 h 17"/>
                <a:gd name="T8" fmla="*/ 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8"/>
                  </a:lnTo>
                  <a:lnTo>
                    <a:pt x="8" y="16"/>
                  </a:lnTo>
                  <a:lnTo>
                    <a:pt x="0" y="8"/>
                  </a:lnTo>
                  <a:lnTo>
                    <a:pt x="8"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44" name="Freeform 304"/>
            <p:cNvSpPr>
              <a:spLocks/>
            </p:cNvSpPr>
            <p:nvPr/>
          </p:nvSpPr>
          <p:spPr bwMode="auto">
            <a:xfrm>
              <a:off x="1652" y="2715"/>
              <a:ext cx="17" cy="17"/>
            </a:xfrm>
            <a:custGeom>
              <a:avLst/>
              <a:gdLst>
                <a:gd name="T0" fmla="*/ 7 w 17"/>
                <a:gd name="T1" fmla="*/ 0 h 17"/>
                <a:gd name="T2" fmla="*/ 16 w 17"/>
                <a:gd name="T3" fmla="*/ 8 h 17"/>
                <a:gd name="T4" fmla="*/ 7 w 17"/>
                <a:gd name="T5" fmla="*/ 16 h 17"/>
                <a:gd name="T6" fmla="*/ 0 w 17"/>
                <a:gd name="T7" fmla="*/ 8 h 17"/>
                <a:gd name="T8" fmla="*/ 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7" y="0"/>
                  </a:moveTo>
                  <a:lnTo>
                    <a:pt x="16" y="8"/>
                  </a:lnTo>
                  <a:lnTo>
                    <a:pt x="7" y="16"/>
                  </a:lnTo>
                  <a:lnTo>
                    <a:pt x="0" y="8"/>
                  </a:lnTo>
                  <a:lnTo>
                    <a:pt x="7"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45" name="Freeform 305"/>
            <p:cNvSpPr>
              <a:spLocks/>
            </p:cNvSpPr>
            <p:nvPr/>
          </p:nvSpPr>
          <p:spPr bwMode="auto">
            <a:xfrm>
              <a:off x="1659" y="2723"/>
              <a:ext cx="17" cy="17"/>
            </a:xfrm>
            <a:custGeom>
              <a:avLst/>
              <a:gdLst>
                <a:gd name="T0" fmla="*/ 8 w 17"/>
                <a:gd name="T1" fmla="*/ 0 h 17"/>
                <a:gd name="T2" fmla="*/ 16 w 17"/>
                <a:gd name="T3" fmla="*/ 5 h 17"/>
                <a:gd name="T4" fmla="*/ 9 w 17"/>
                <a:gd name="T5" fmla="*/ 16 h 17"/>
                <a:gd name="T6" fmla="*/ 0 w 17"/>
                <a:gd name="T7" fmla="*/ 8 h 17"/>
                <a:gd name="T8" fmla="*/ 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5"/>
                  </a:lnTo>
                  <a:lnTo>
                    <a:pt x="9" y="16"/>
                  </a:lnTo>
                  <a:lnTo>
                    <a:pt x="0" y="8"/>
                  </a:lnTo>
                  <a:lnTo>
                    <a:pt x="8"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46" name="Freeform 306"/>
            <p:cNvSpPr>
              <a:spLocks/>
            </p:cNvSpPr>
            <p:nvPr/>
          </p:nvSpPr>
          <p:spPr bwMode="auto">
            <a:xfrm>
              <a:off x="1668" y="2728"/>
              <a:ext cx="17" cy="17"/>
            </a:xfrm>
            <a:custGeom>
              <a:avLst/>
              <a:gdLst>
                <a:gd name="T0" fmla="*/ 7 w 17"/>
                <a:gd name="T1" fmla="*/ 0 h 17"/>
                <a:gd name="T2" fmla="*/ 16 w 17"/>
                <a:gd name="T3" fmla="*/ 7 h 17"/>
                <a:gd name="T4" fmla="*/ 8 w 17"/>
                <a:gd name="T5" fmla="*/ 16 h 17"/>
                <a:gd name="T6" fmla="*/ 0 w 17"/>
                <a:gd name="T7" fmla="*/ 10 h 17"/>
                <a:gd name="T8" fmla="*/ 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7" y="0"/>
                  </a:moveTo>
                  <a:lnTo>
                    <a:pt x="16" y="7"/>
                  </a:lnTo>
                  <a:lnTo>
                    <a:pt x="8" y="16"/>
                  </a:lnTo>
                  <a:lnTo>
                    <a:pt x="0" y="10"/>
                  </a:lnTo>
                  <a:lnTo>
                    <a:pt x="7"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47" name="Freeform 307"/>
            <p:cNvSpPr>
              <a:spLocks/>
            </p:cNvSpPr>
            <p:nvPr/>
          </p:nvSpPr>
          <p:spPr bwMode="auto">
            <a:xfrm>
              <a:off x="1676" y="2735"/>
              <a:ext cx="17" cy="17"/>
            </a:xfrm>
            <a:custGeom>
              <a:avLst/>
              <a:gdLst>
                <a:gd name="T0" fmla="*/ 8 w 17"/>
                <a:gd name="T1" fmla="*/ 0 h 17"/>
                <a:gd name="T2" fmla="*/ 16 w 17"/>
                <a:gd name="T3" fmla="*/ 4 h 17"/>
                <a:gd name="T4" fmla="*/ 9 w 17"/>
                <a:gd name="T5" fmla="*/ 16 h 17"/>
                <a:gd name="T6" fmla="*/ 0 w 17"/>
                <a:gd name="T7" fmla="*/ 9 h 17"/>
                <a:gd name="T8" fmla="*/ 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4"/>
                  </a:lnTo>
                  <a:lnTo>
                    <a:pt x="9" y="16"/>
                  </a:lnTo>
                  <a:lnTo>
                    <a:pt x="0" y="9"/>
                  </a:lnTo>
                  <a:lnTo>
                    <a:pt x="8"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48" name="Freeform 308"/>
            <p:cNvSpPr>
              <a:spLocks/>
            </p:cNvSpPr>
            <p:nvPr/>
          </p:nvSpPr>
          <p:spPr bwMode="auto">
            <a:xfrm>
              <a:off x="1684" y="2739"/>
              <a:ext cx="17" cy="17"/>
            </a:xfrm>
            <a:custGeom>
              <a:avLst/>
              <a:gdLst>
                <a:gd name="T0" fmla="*/ 7 w 17"/>
                <a:gd name="T1" fmla="*/ 0 h 17"/>
                <a:gd name="T2" fmla="*/ 16 w 17"/>
                <a:gd name="T3" fmla="*/ 4 h 17"/>
                <a:gd name="T4" fmla="*/ 8 w 17"/>
                <a:gd name="T5" fmla="*/ 16 h 17"/>
                <a:gd name="T6" fmla="*/ 0 w 17"/>
                <a:gd name="T7" fmla="*/ 11 h 17"/>
                <a:gd name="T8" fmla="*/ 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7" y="0"/>
                  </a:moveTo>
                  <a:lnTo>
                    <a:pt x="16" y="4"/>
                  </a:lnTo>
                  <a:lnTo>
                    <a:pt x="8" y="16"/>
                  </a:lnTo>
                  <a:lnTo>
                    <a:pt x="0" y="11"/>
                  </a:lnTo>
                  <a:lnTo>
                    <a:pt x="7"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49" name="Freeform 309"/>
            <p:cNvSpPr>
              <a:spLocks/>
            </p:cNvSpPr>
            <p:nvPr/>
          </p:nvSpPr>
          <p:spPr bwMode="auto">
            <a:xfrm>
              <a:off x="1691" y="2743"/>
              <a:ext cx="17" cy="17"/>
            </a:xfrm>
            <a:custGeom>
              <a:avLst/>
              <a:gdLst>
                <a:gd name="T0" fmla="*/ 8 w 17"/>
                <a:gd name="T1" fmla="*/ 0 h 17"/>
                <a:gd name="T2" fmla="*/ 16 w 17"/>
                <a:gd name="T3" fmla="*/ 3 h 17"/>
                <a:gd name="T4" fmla="*/ 10 w 17"/>
                <a:gd name="T5" fmla="*/ 16 h 17"/>
                <a:gd name="T6" fmla="*/ 0 w 17"/>
                <a:gd name="T7" fmla="*/ 12 h 17"/>
                <a:gd name="T8" fmla="*/ 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3"/>
                  </a:lnTo>
                  <a:lnTo>
                    <a:pt x="10" y="16"/>
                  </a:lnTo>
                  <a:lnTo>
                    <a:pt x="0" y="12"/>
                  </a:lnTo>
                  <a:lnTo>
                    <a:pt x="8"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50" name="Freeform 310"/>
            <p:cNvSpPr>
              <a:spLocks/>
            </p:cNvSpPr>
            <p:nvPr/>
          </p:nvSpPr>
          <p:spPr bwMode="auto">
            <a:xfrm>
              <a:off x="1699" y="2746"/>
              <a:ext cx="17" cy="17"/>
            </a:xfrm>
            <a:custGeom>
              <a:avLst/>
              <a:gdLst>
                <a:gd name="T0" fmla="*/ 5 w 17"/>
                <a:gd name="T1" fmla="*/ 0 h 17"/>
                <a:gd name="T2" fmla="*/ 16 w 17"/>
                <a:gd name="T3" fmla="*/ 3 h 17"/>
                <a:gd name="T4" fmla="*/ 11 w 17"/>
                <a:gd name="T5" fmla="*/ 16 h 17"/>
                <a:gd name="T6" fmla="*/ 0 w 17"/>
                <a:gd name="T7" fmla="*/ 12 h 17"/>
                <a:gd name="T8" fmla="*/ 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0"/>
                  </a:moveTo>
                  <a:lnTo>
                    <a:pt x="16" y="3"/>
                  </a:lnTo>
                  <a:lnTo>
                    <a:pt x="11" y="16"/>
                  </a:lnTo>
                  <a:lnTo>
                    <a:pt x="0" y="12"/>
                  </a:lnTo>
                  <a:lnTo>
                    <a:pt x="5"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51" name="Freeform 311"/>
            <p:cNvSpPr>
              <a:spLocks/>
            </p:cNvSpPr>
            <p:nvPr/>
          </p:nvSpPr>
          <p:spPr bwMode="auto">
            <a:xfrm>
              <a:off x="1707" y="2749"/>
              <a:ext cx="17" cy="17"/>
            </a:xfrm>
            <a:custGeom>
              <a:avLst/>
              <a:gdLst>
                <a:gd name="T0" fmla="*/ 4 w 17"/>
                <a:gd name="T1" fmla="*/ 0 h 17"/>
                <a:gd name="T2" fmla="*/ 16 w 17"/>
                <a:gd name="T3" fmla="*/ 2 h 17"/>
                <a:gd name="T4" fmla="*/ 11 w 17"/>
                <a:gd name="T5" fmla="*/ 16 h 17"/>
                <a:gd name="T6" fmla="*/ 0 w 17"/>
                <a:gd name="T7" fmla="*/ 12 h 17"/>
                <a:gd name="T8" fmla="*/ 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2"/>
                  </a:lnTo>
                  <a:lnTo>
                    <a:pt x="11" y="16"/>
                  </a:lnTo>
                  <a:lnTo>
                    <a:pt x="0" y="12"/>
                  </a:lnTo>
                  <a:lnTo>
                    <a:pt x="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52" name="Freeform 312"/>
            <p:cNvSpPr>
              <a:spLocks/>
            </p:cNvSpPr>
            <p:nvPr/>
          </p:nvSpPr>
          <p:spPr bwMode="auto">
            <a:xfrm>
              <a:off x="1714" y="2751"/>
              <a:ext cx="17" cy="17"/>
            </a:xfrm>
            <a:custGeom>
              <a:avLst/>
              <a:gdLst>
                <a:gd name="T0" fmla="*/ 5 w 17"/>
                <a:gd name="T1" fmla="*/ 0 h 17"/>
                <a:gd name="T2" fmla="*/ 16 w 17"/>
                <a:gd name="T3" fmla="*/ 1 h 17"/>
                <a:gd name="T4" fmla="*/ 10 w 17"/>
                <a:gd name="T5" fmla="*/ 16 h 17"/>
                <a:gd name="T6" fmla="*/ 0 w 17"/>
                <a:gd name="T7" fmla="*/ 13 h 17"/>
                <a:gd name="T8" fmla="*/ 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0"/>
                  </a:moveTo>
                  <a:lnTo>
                    <a:pt x="16" y="1"/>
                  </a:lnTo>
                  <a:lnTo>
                    <a:pt x="10" y="16"/>
                  </a:lnTo>
                  <a:lnTo>
                    <a:pt x="0" y="13"/>
                  </a:lnTo>
                  <a:lnTo>
                    <a:pt x="5"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53" name="Freeform 313"/>
            <p:cNvSpPr>
              <a:spLocks/>
            </p:cNvSpPr>
            <p:nvPr/>
          </p:nvSpPr>
          <p:spPr bwMode="auto">
            <a:xfrm>
              <a:off x="1720" y="2752"/>
              <a:ext cx="17" cy="17"/>
            </a:xfrm>
            <a:custGeom>
              <a:avLst/>
              <a:gdLst>
                <a:gd name="T0" fmla="*/ 5 w 17"/>
                <a:gd name="T1" fmla="*/ 0 h 17"/>
                <a:gd name="T2" fmla="*/ 16 w 17"/>
                <a:gd name="T3" fmla="*/ 1 h 17"/>
                <a:gd name="T4" fmla="*/ 12 w 17"/>
                <a:gd name="T5" fmla="*/ 16 h 17"/>
                <a:gd name="T6" fmla="*/ 0 w 17"/>
                <a:gd name="T7" fmla="*/ 14 h 17"/>
                <a:gd name="T8" fmla="*/ 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0"/>
                  </a:moveTo>
                  <a:lnTo>
                    <a:pt x="16" y="1"/>
                  </a:lnTo>
                  <a:lnTo>
                    <a:pt x="12" y="16"/>
                  </a:lnTo>
                  <a:lnTo>
                    <a:pt x="0" y="14"/>
                  </a:lnTo>
                  <a:lnTo>
                    <a:pt x="5"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54" name="Freeform 314"/>
            <p:cNvSpPr>
              <a:spLocks/>
            </p:cNvSpPr>
            <p:nvPr/>
          </p:nvSpPr>
          <p:spPr bwMode="auto">
            <a:xfrm>
              <a:off x="1727" y="2753"/>
              <a:ext cx="17" cy="17"/>
            </a:xfrm>
            <a:custGeom>
              <a:avLst/>
              <a:gdLst>
                <a:gd name="T0" fmla="*/ 4 w 17"/>
                <a:gd name="T1" fmla="*/ 0 h 17"/>
                <a:gd name="T2" fmla="*/ 16 w 17"/>
                <a:gd name="T3" fmla="*/ 2 h 17"/>
                <a:gd name="T4" fmla="*/ 16 w 17"/>
                <a:gd name="T5" fmla="*/ 16 h 17"/>
                <a:gd name="T6" fmla="*/ 0 w 17"/>
                <a:gd name="T7" fmla="*/ 14 h 17"/>
                <a:gd name="T8" fmla="*/ 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2"/>
                  </a:lnTo>
                  <a:lnTo>
                    <a:pt x="16" y="16"/>
                  </a:lnTo>
                  <a:lnTo>
                    <a:pt x="0" y="14"/>
                  </a:lnTo>
                  <a:lnTo>
                    <a:pt x="4"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55" name="Freeform 315"/>
            <p:cNvSpPr>
              <a:spLocks/>
            </p:cNvSpPr>
            <p:nvPr/>
          </p:nvSpPr>
          <p:spPr bwMode="auto">
            <a:xfrm>
              <a:off x="1735" y="2755"/>
              <a:ext cx="17" cy="17"/>
            </a:xfrm>
            <a:custGeom>
              <a:avLst/>
              <a:gdLst>
                <a:gd name="T0" fmla="*/ 0 w 17"/>
                <a:gd name="T1" fmla="*/ 0 h 17"/>
                <a:gd name="T2" fmla="*/ 16 w 17"/>
                <a:gd name="T3" fmla="*/ 0 h 17"/>
                <a:gd name="T4" fmla="*/ 13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3" y="16"/>
                  </a:lnTo>
                  <a:lnTo>
                    <a:pt x="0" y="16"/>
                  </a:lnTo>
                  <a:lnTo>
                    <a:pt x="0"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56" name="Freeform 316"/>
            <p:cNvSpPr>
              <a:spLocks/>
            </p:cNvSpPr>
            <p:nvPr/>
          </p:nvSpPr>
          <p:spPr bwMode="auto">
            <a:xfrm>
              <a:off x="1741" y="2755"/>
              <a:ext cx="17" cy="17"/>
            </a:xfrm>
            <a:custGeom>
              <a:avLst/>
              <a:gdLst>
                <a:gd name="T0" fmla="*/ 2 w 17"/>
                <a:gd name="T1" fmla="*/ 0 h 17"/>
                <a:gd name="T2" fmla="*/ 16 w 17"/>
                <a:gd name="T3" fmla="*/ 0 h 17"/>
                <a:gd name="T4" fmla="*/ 16 w 17"/>
                <a:gd name="T5" fmla="*/ 16 h 17"/>
                <a:gd name="T6" fmla="*/ 0 w 17"/>
                <a:gd name="T7" fmla="*/ 16 h 17"/>
                <a:gd name="T8" fmla="*/ 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0"/>
                  </a:lnTo>
                  <a:lnTo>
                    <a:pt x="16" y="16"/>
                  </a:lnTo>
                  <a:lnTo>
                    <a:pt x="0" y="16"/>
                  </a:lnTo>
                  <a:lnTo>
                    <a:pt x="2"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57" name="Freeform 317"/>
            <p:cNvSpPr>
              <a:spLocks/>
            </p:cNvSpPr>
            <p:nvPr/>
          </p:nvSpPr>
          <p:spPr bwMode="auto">
            <a:xfrm>
              <a:off x="1747" y="2755"/>
              <a:ext cx="17" cy="17"/>
            </a:xfrm>
            <a:custGeom>
              <a:avLst/>
              <a:gdLst>
                <a:gd name="T0" fmla="*/ 0 w 17"/>
                <a:gd name="T1" fmla="*/ 0 h 17"/>
                <a:gd name="T2" fmla="*/ 14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4" y="0"/>
                  </a:lnTo>
                  <a:lnTo>
                    <a:pt x="16" y="16"/>
                  </a:lnTo>
                  <a:lnTo>
                    <a:pt x="0" y="16"/>
                  </a:lnTo>
                  <a:lnTo>
                    <a:pt x="0" y="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58" name="Freeform 318"/>
            <p:cNvSpPr>
              <a:spLocks/>
            </p:cNvSpPr>
            <p:nvPr/>
          </p:nvSpPr>
          <p:spPr bwMode="auto">
            <a:xfrm>
              <a:off x="1754" y="2753"/>
              <a:ext cx="17" cy="17"/>
            </a:xfrm>
            <a:custGeom>
              <a:avLst/>
              <a:gdLst>
                <a:gd name="T0" fmla="*/ 0 w 17"/>
                <a:gd name="T1" fmla="*/ 2 h 17"/>
                <a:gd name="T2" fmla="*/ 11 w 17"/>
                <a:gd name="T3" fmla="*/ 0 h 17"/>
                <a:gd name="T4" fmla="*/ 16 w 17"/>
                <a:gd name="T5" fmla="*/ 14 h 17"/>
                <a:gd name="T6" fmla="*/ 2 w 17"/>
                <a:gd name="T7" fmla="*/ 16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1" y="0"/>
                  </a:lnTo>
                  <a:lnTo>
                    <a:pt x="16" y="14"/>
                  </a:lnTo>
                  <a:lnTo>
                    <a:pt x="2" y="16"/>
                  </a:lnTo>
                  <a:lnTo>
                    <a:pt x="0" y="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59" name="Freeform 319"/>
            <p:cNvSpPr>
              <a:spLocks/>
            </p:cNvSpPr>
            <p:nvPr/>
          </p:nvSpPr>
          <p:spPr bwMode="auto">
            <a:xfrm>
              <a:off x="1759" y="2752"/>
              <a:ext cx="17" cy="17"/>
            </a:xfrm>
            <a:custGeom>
              <a:avLst/>
              <a:gdLst>
                <a:gd name="T0" fmla="*/ 0 w 17"/>
                <a:gd name="T1" fmla="*/ 1 h 17"/>
                <a:gd name="T2" fmla="*/ 11 w 17"/>
                <a:gd name="T3" fmla="*/ 0 h 17"/>
                <a:gd name="T4" fmla="*/ 16 w 17"/>
                <a:gd name="T5" fmla="*/ 13 h 17"/>
                <a:gd name="T6" fmla="*/ 3 w 17"/>
                <a:gd name="T7" fmla="*/ 1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1" y="0"/>
                  </a:lnTo>
                  <a:lnTo>
                    <a:pt x="16" y="13"/>
                  </a:lnTo>
                  <a:lnTo>
                    <a:pt x="3" y="16"/>
                  </a:lnTo>
                  <a:lnTo>
                    <a:pt x="0" y="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60" name="Freeform 320"/>
            <p:cNvSpPr>
              <a:spLocks/>
            </p:cNvSpPr>
            <p:nvPr/>
          </p:nvSpPr>
          <p:spPr bwMode="auto">
            <a:xfrm>
              <a:off x="1766" y="2750"/>
              <a:ext cx="17" cy="17"/>
            </a:xfrm>
            <a:custGeom>
              <a:avLst/>
              <a:gdLst>
                <a:gd name="T0" fmla="*/ 0 w 17"/>
                <a:gd name="T1" fmla="*/ 2 h 17"/>
                <a:gd name="T2" fmla="*/ 9 w 17"/>
                <a:gd name="T3" fmla="*/ 0 h 17"/>
                <a:gd name="T4" fmla="*/ 16 w 17"/>
                <a:gd name="T5" fmla="*/ 13 h 17"/>
                <a:gd name="T6" fmla="*/ 4 w 17"/>
                <a:gd name="T7" fmla="*/ 16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9" y="0"/>
                  </a:lnTo>
                  <a:lnTo>
                    <a:pt x="16" y="13"/>
                  </a:lnTo>
                  <a:lnTo>
                    <a:pt x="4" y="16"/>
                  </a:lnTo>
                  <a:lnTo>
                    <a:pt x="0" y="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61" name="Freeform 321"/>
            <p:cNvSpPr>
              <a:spLocks/>
            </p:cNvSpPr>
            <p:nvPr/>
          </p:nvSpPr>
          <p:spPr bwMode="auto">
            <a:xfrm>
              <a:off x="1772" y="2748"/>
              <a:ext cx="17" cy="17"/>
            </a:xfrm>
            <a:custGeom>
              <a:avLst/>
              <a:gdLst>
                <a:gd name="T0" fmla="*/ 0 w 17"/>
                <a:gd name="T1" fmla="*/ 2 h 17"/>
                <a:gd name="T2" fmla="*/ 10 w 17"/>
                <a:gd name="T3" fmla="*/ 0 h 17"/>
                <a:gd name="T4" fmla="*/ 16 w 17"/>
                <a:gd name="T5" fmla="*/ 13 h 17"/>
                <a:gd name="T6" fmla="*/ 5 w 17"/>
                <a:gd name="T7" fmla="*/ 16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0" y="0"/>
                  </a:lnTo>
                  <a:lnTo>
                    <a:pt x="16" y="13"/>
                  </a:lnTo>
                  <a:lnTo>
                    <a:pt x="5" y="16"/>
                  </a:lnTo>
                  <a:lnTo>
                    <a:pt x="0" y="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62" name="Freeform 322"/>
            <p:cNvSpPr>
              <a:spLocks/>
            </p:cNvSpPr>
            <p:nvPr/>
          </p:nvSpPr>
          <p:spPr bwMode="auto">
            <a:xfrm>
              <a:off x="1779" y="2745"/>
              <a:ext cx="17" cy="17"/>
            </a:xfrm>
            <a:custGeom>
              <a:avLst/>
              <a:gdLst>
                <a:gd name="T0" fmla="*/ 0 w 17"/>
                <a:gd name="T1" fmla="*/ 3 h 17"/>
                <a:gd name="T2" fmla="*/ 9 w 17"/>
                <a:gd name="T3" fmla="*/ 0 h 17"/>
                <a:gd name="T4" fmla="*/ 16 w 17"/>
                <a:gd name="T5" fmla="*/ 11 h 17"/>
                <a:gd name="T6" fmla="*/ 5 w 17"/>
                <a:gd name="T7" fmla="*/ 16 h 17"/>
                <a:gd name="T8" fmla="*/ 0 w 17"/>
                <a:gd name="T9" fmla="*/ 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3"/>
                  </a:moveTo>
                  <a:lnTo>
                    <a:pt x="9" y="0"/>
                  </a:lnTo>
                  <a:lnTo>
                    <a:pt x="16" y="11"/>
                  </a:lnTo>
                  <a:lnTo>
                    <a:pt x="5" y="16"/>
                  </a:lnTo>
                  <a:lnTo>
                    <a:pt x="0" y="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63" name="Freeform 323"/>
            <p:cNvSpPr>
              <a:spLocks/>
            </p:cNvSpPr>
            <p:nvPr/>
          </p:nvSpPr>
          <p:spPr bwMode="auto">
            <a:xfrm>
              <a:off x="1786" y="2741"/>
              <a:ext cx="17" cy="17"/>
            </a:xfrm>
            <a:custGeom>
              <a:avLst/>
              <a:gdLst>
                <a:gd name="T0" fmla="*/ 0 w 17"/>
                <a:gd name="T1" fmla="*/ 4 h 17"/>
                <a:gd name="T2" fmla="*/ 8 w 17"/>
                <a:gd name="T3" fmla="*/ 0 h 17"/>
                <a:gd name="T4" fmla="*/ 16 w 17"/>
                <a:gd name="T5" fmla="*/ 11 h 17"/>
                <a:gd name="T6" fmla="*/ 6 w 17"/>
                <a:gd name="T7" fmla="*/ 16 h 17"/>
                <a:gd name="T8" fmla="*/ 0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8" y="0"/>
                  </a:lnTo>
                  <a:lnTo>
                    <a:pt x="16" y="11"/>
                  </a:lnTo>
                  <a:lnTo>
                    <a:pt x="6" y="16"/>
                  </a:lnTo>
                  <a:lnTo>
                    <a:pt x="0" y="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64" name="Freeform 324"/>
            <p:cNvSpPr>
              <a:spLocks/>
            </p:cNvSpPr>
            <p:nvPr/>
          </p:nvSpPr>
          <p:spPr bwMode="auto">
            <a:xfrm>
              <a:off x="1793" y="2737"/>
              <a:ext cx="17" cy="17"/>
            </a:xfrm>
            <a:custGeom>
              <a:avLst/>
              <a:gdLst>
                <a:gd name="T0" fmla="*/ 0 w 17"/>
                <a:gd name="T1" fmla="*/ 4 h 17"/>
                <a:gd name="T2" fmla="*/ 9 w 17"/>
                <a:gd name="T3" fmla="*/ 0 h 17"/>
                <a:gd name="T4" fmla="*/ 16 w 17"/>
                <a:gd name="T5" fmla="*/ 11 h 17"/>
                <a:gd name="T6" fmla="*/ 6 w 17"/>
                <a:gd name="T7" fmla="*/ 16 h 17"/>
                <a:gd name="T8" fmla="*/ 0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9" y="0"/>
                  </a:lnTo>
                  <a:lnTo>
                    <a:pt x="16" y="11"/>
                  </a:lnTo>
                  <a:lnTo>
                    <a:pt x="6" y="16"/>
                  </a:lnTo>
                  <a:lnTo>
                    <a:pt x="0" y="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65" name="Freeform 325"/>
            <p:cNvSpPr>
              <a:spLocks/>
            </p:cNvSpPr>
            <p:nvPr/>
          </p:nvSpPr>
          <p:spPr bwMode="auto">
            <a:xfrm>
              <a:off x="1801" y="2731"/>
              <a:ext cx="17" cy="17"/>
            </a:xfrm>
            <a:custGeom>
              <a:avLst/>
              <a:gdLst>
                <a:gd name="T0" fmla="*/ 0 w 17"/>
                <a:gd name="T1" fmla="*/ 6 h 17"/>
                <a:gd name="T2" fmla="*/ 8 w 17"/>
                <a:gd name="T3" fmla="*/ 0 h 17"/>
                <a:gd name="T4" fmla="*/ 16 w 17"/>
                <a:gd name="T5" fmla="*/ 10 h 17"/>
                <a:gd name="T6" fmla="*/ 6 w 17"/>
                <a:gd name="T7" fmla="*/ 16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8" y="0"/>
                  </a:lnTo>
                  <a:lnTo>
                    <a:pt x="16" y="10"/>
                  </a:lnTo>
                  <a:lnTo>
                    <a:pt x="6" y="16"/>
                  </a:lnTo>
                  <a:lnTo>
                    <a:pt x="0" y="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66" name="Freeform 326"/>
            <p:cNvSpPr>
              <a:spLocks/>
            </p:cNvSpPr>
            <p:nvPr/>
          </p:nvSpPr>
          <p:spPr bwMode="auto">
            <a:xfrm>
              <a:off x="1808" y="2726"/>
              <a:ext cx="17" cy="17"/>
            </a:xfrm>
            <a:custGeom>
              <a:avLst/>
              <a:gdLst>
                <a:gd name="T0" fmla="*/ 0 w 17"/>
                <a:gd name="T1" fmla="*/ 5 h 17"/>
                <a:gd name="T2" fmla="*/ 9 w 17"/>
                <a:gd name="T3" fmla="*/ 0 h 17"/>
                <a:gd name="T4" fmla="*/ 16 w 17"/>
                <a:gd name="T5" fmla="*/ 9 h 17"/>
                <a:gd name="T6" fmla="*/ 7 w 17"/>
                <a:gd name="T7" fmla="*/ 16 h 17"/>
                <a:gd name="T8" fmla="*/ 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9" y="0"/>
                  </a:lnTo>
                  <a:lnTo>
                    <a:pt x="16" y="9"/>
                  </a:lnTo>
                  <a:lnTo>
                    <a:pt x="7" y="16"/>
                  </a:lnTo>
                  <a:lnTo>
                    <a:pt x="0" y="5"/>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67" name="Freeform 327"/>
            <p:cNvSpPr>
              <a:spLocks/>
            </p:cNvSpPr>
            <p:nvPr/>
          </p:nvSpPr>
          <p:spPr bwMode="auto">
            <a:xfrm>
              <a:off x="1817" y="2719"/>
              <a:ext cx="17" cy="17"/>
            </a:xfrm>
            <a:custGeom>
              <a:avLst/>
              <a:gdLst>
                <a:gd name="T0" fmla="*/ 0 w 17"/>
                <a:gd name="T1" fmla="*/ 7 h 17"/>
                <a:gd name="T2" fmla="*/ 8 w 17"/>
                <a:gd name="T3" fmla="*/ 0 h 17"/>
                <a:gd name="T4" fmla="*/ 16 w 17"/>
                <a:gd name="T5" fmla="*/ 9 h 17"/>
                <a:gd name="T6" fmla="*/ 6 w 17"/>
                <a:gd name="T7" fmla="*/ 16 h 17"/>
                <a:gd name="T8" fmla="*/ 0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7"/>
                  </a:moveTo>
                  <a:lnTo>
                    <a:pt x="8" y="0"/>
                  </a:lnTo>
                  <a:lnTo>
                    <a:pt x="16" y="9"/>
                  </a:lnTo>
                  <a:lnTo>
                    <a:pt x="6" y="16"/>
                  </a:lnTo>
                  <a:lnTo>
                    <a:pt x="0" y="7"/>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68" name="Freeform 328"/>
            <p:cNvSpPr>
              <a:spLocks/>
            </p:cNvSpPr>
            <p:nvPr/>
          </p:nvSpPr>
          <p:spPr bwMode="auto">
            <a:xfrm>
              <a:off x="1825" y="2711"/>
              <a:ext cx="17" cy="18"/>
            </a:xfrm>
            <a:custGeom>
              <a:avLst/>
              <a:gdLst>
                <a:gd name="T0" fmla="*/ 0 w 17"/>
                <a:gd name="T1" fmla="*/ 8 h 18"/>
                <a:gd name="T2" fmla="*/ 8 w 17"/>
                <a:gd name="T3" fmla="*/ 0 h 18"/>
                <a:gd name="T4" fmla="*/ 16 w 17"/>
                <a:gd name="T5" fmla="*/ 9 h 18"/>
                <a:gd name="T6" fmla="*/ 7 w 17"/>
                <a:gd name="T7" fmla="*/ 17 h 18"/>
                <a:gd name="T8" fmla="*/ 0 w 17"/>
                <a:gd name="T9" fmla="*/ 8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8"/>
                  </a:moveTo>
                  <a:lnTo>
                    <a:pt x="8" y="0"/>
                  </a:lnTo>
                  <a:lnTo>
                    <a:pt x="16" y="9"/>
                  </a:lnTo>
                  <a:lnTo>
                    <a:pt x="7" y="17"/>
                  </a:lnTo>
                  <a:lnTo>
                    <a:pt x="0" y="8"/>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69" name="Freeform 329"/>
            <p:cNvSpPr>
              <a:spLocks/>
            </p:cNvSpPr>
            <p:nvPr/>
          </p:nvSpPr>
          <p:spPr bwMode="auto">
            <a:xfrm>
              <a:off x="1833" y="2704"/>
              <a:ext cx="17" cy="17"/>
            </a:xfrm>
            <a:custGeom>
              <a:avLst/>
              <a:gdLst>
                <a:gd name="T0" fmla="*/ 0 w 17"/>
                <a:gd name="T1" fmla="*/ 7 h 17"/>
                <a:gd name="T2" fmla="*/ 8 w 17"/>
                <a:gd name="T3" fmla="*/ 0 h 17"/>
                <a:gd name="T4" fmla="*/ 16 w 17"/>
                <a:gd name="T5" fmla="*/ 7 h 17"/>
                <a:gd name="T6" fmla="*/ 8 w 17"/>
                <a:gd name="T7" fmla="*/ 16 h 17"/>
                <a:gd name="T8" fmla="*/ 0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7"/>
                  </a:moveTo>
                  <a:lnTo>
                    <a:pt x="8" y="0"/>
                  </a:lnTo>
                  <a:lnTo>
                    <a:pt x="16" y="7"/>
                  </a:lnTo>
                  <a:lnTo>
                    <a:pt x="8" y="16"/>
                  </a:lnTo>
                  <a:lnTo>
                    <a:pt x="0" y="7"/>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70" name="Freeform 330"/>
            <p:cNvSpPr>
              <a:spLocks/>
            </p:cNvSpPr>
            <p:nvPr/>
          </p:nvSpPr>
          <p:spPr bwMode="auto">
            <a:xfrm>
              <a:off x="1841" y="2695"/>
              <a:ext cx="17" cy="17"/>
            </a:xfrm>
            <a:custGeom>
              <a:avLst/>
              <a:gdLst>
                <a:gd name="T0" fmla="*/ 0 w 17"/>
                <a:gd name="T1" fmla="*/ 9 h 17"/>
                <a:gd name="T2" fmla="*/ 7 w 17"/>
                <a:gd name="T3" fmla="*/ 0 h 17"/>
                <a:gd name="T4" fmla="*/ 16 w 17"/>
                <a:gd name="T5" fmla="*/ 8 h 17"/>
                <a:gd name="T6" fmla="*/ 8 w 17"/>
                <a:gd name="T7" fmla="*/ 16 h 17"/>
                <a:gd name="T8" fmla="*/ 0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7" y="0"/>
                  </a:lnTo>
                  <a:lnTo>
                    <a:pt x="16" y="8"/>
                  </a:lnTo>
                  <a:lnTo>
                    <a:pt x="8" y="16"/>
                  </a:lnTo>
                  <a:lnTo>
                    <a:pt x="0" y="9"/>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71" name="Freeform 331"/>
            <p:cNvSpPr>
              <a:spLocks/>
            </p:cNvSpPr>
            <p:nvPr/>
          </p:nvSpPr>
          <p:spPr bwMode="auto">
            <a:xfrm>
              <a:off x="1848" y="2687"/>
              <a:ext cx="18" cy="17"/>
            </a:xfrm>
            <a:custGeom>
              <a:avLst/>
              <a:gdLst>
                <a:gd name="T0" fmla="*/ 0 w 18"/>
                <a:gd name="T1" fmla="*/ 8 h 17"/>
                <a:gd name="T2" fmla="*/ 7 w 18"/>
                <a:gd name="T3" fmla="*/ 0 h 17"/>
                <a:gd name="T4" fmla="*/ 17 w 18"/>
                <a:gd name="T5" fmla="*/ 6 h 17"/>
                <a:gd name="T6" fmla="*/ 9 w 18"/>
                <a:gd name="T7" fmla="*/ 16 h 17"/>
                <a:gd name="T8" fmla="*/ 0 w 18"/>
                <a:gd name="T9" fmla="*/ 8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8"/>
                  </a:moveTo>
                  <a:lnTo>
                    <a:pt x="7" y="0"/>
                  </a:lnTo>
                  <a:lnTo>
                    <a:pt x="17" y="6"/>
                  </a:lnTo>
                  <a:lnTo>
                    <a:pt x="9" y="16"/>
                  </a:lnTo>
                  <a:lnTo>
                    <a:pt x="0" y="8"/>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72" name="Freeform 332"/>
            <p:cNvSpPr>
              <a:spLocks/>
            </p:cNvSpPr>
            <p:nvPr/>
          </p:nvSpPr>
          <p:spPr bwMode="auto">
            <a:xfrm>
              <a:off x="1855" y="2676"/>
              <a:ext cx="18" cy="18"/>
            </a:xfrm>
            <a:custGeom>
              <a:avLst/>
              <a:gdLst>
                <a:gd name="T0" fmla="*/ 0 w 18"/>
                <a:gd name="T1" fmla="*/ 11 h 18"/>
                <a:gd name="T2" fmla="*/ 8 w 18"/>
                <a:gd name="T3" fmla="*/ 0 h 18"/>
                <a:gd name="T4" fmla="*/ 17 w 18"/>
                <a:gd name="T5" fmla="*/ 7 h 18"/>
                <a:gd name="T6" fmla="*/ 10 w 18"/>
                <a:gd name="T7" fmla="*/ 17 h 18"/>
                <a:gd name="T8" fmla="*/ 0 w 18"/>
                <a:gd name="T9" fmla="*/ 11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0" y="11"/>
                  </a:moveTo>
                  <a:lnTo>
                    <a:pt x="8" y="0"/>
                  </a:lnTo>
                  <a:lnTo>
                    <a:pt x="17" y="7"/>
                  </a:lnTo>
                  <a:lnTo>
                    <a:pt x="10" y="17"/>
                  </a:lnTo>
                  <a:lnTo>
                    <a:pt x="0" y="1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73" name="Freeform 333"/>
            <p:cNvSpPr>
              <a:spLocks/>
            </p:cNvSpPr>
            <p:nvPr/>
          </p:nvSpPr>
          <p:spPr bwMode="auto">
            <a:xfrm>
              <a:off x="1863" y="2666"/>
              <a:ext cx="17" cy="18"/>
            </a:xfrm>
            <a:custGeom>
              <a:avLst/>
              <a:gdLst>
                <a:gd name="T0" fmla="*/ 0 w 17"/>
                <a:gd name="T1" fmla="*/ 10 h 18"/>
                <a:gd name="T2" fmla="*/ 6 w 17"/>
                <a:gd name="T3" fmla="*/ 0 h 18"/>
                <a:gd name="T4" fmla="*/ 16 w 17"/>
                <a:gd name="T5" fmla="*/ 5 h 18"/>
                <a:gd name="T6" fmla="*/ 9 w 17"/>
                <a:gd name="T7" fmla="*/ 17 h 18"/>
                <a:gd name="T8" fmla="*/ 0 w 17"/>
                <a:gd name="T9" fmla="*/ 10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10"/>
                  </a:moveTo>
                  <a:lnTo>
                    <a:pt x="6" y="0"/>
                  </a:lnTo>
                  <a:lnTo>
                    <a:pt x="16" y="5"/>
                  </a:lnTo>
                  <a:lnTo>
                    <a:pt x="9" y="17"/>
                  </a:lnTo>
                  <a:lnTo>
                    <a:pt x="0" y="1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74" name="Freeform 334"/>
            <p:cNvSpPr>
              <a:spLocks/>
            </p:cNvSpPr>
            <p:nvPr/>
          </p:nvSpPr>
          <p:spPr bwMode="auto">
            <a:xfrm>
              <a:off x="1869" y="2655"/>
              <a:ext cx="17" cy="17"/>
            </a:xfrm>
            <a:custGeom>
              <a:avLst/>
              <a:gdLst>
                <a:gd name="T0" fmla="*/ 0 w 17"/>
                <a:gd name="T1" fmla="*/ 11 h 17"/>
                <a:gd name="T2" fmla="*/ 6 w 17"/>
                <a:gd name="T3" fmla="*/ 0 h 17"/>
                <a:gd name="T4" fmla="*/ 16 w 17"/>
                <a:gd name="T5" fmla="*/ 5 h 17"/>
                <a:gd name="T6" fmla="*/ 10 w 17"/>
                <a:gd name="T7" fmla="*/ 16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6" y="0"/>
                  </a:lnTo>
                  <a:lnTo>
                    <a:pt x="16" y="5"/>
                  </a:lnTo>
                  <a:lnTo>
                    <a:pt x="10" y="16"/>
                  </a:lnTo>
                  <a:lnTo>
                    <a:pt x="0" y="1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75" name="Freeform 335"/>
            <p:cNvSpPr>
              <a:spLocks/>
            </p:cNvSpPr>
            <p:nvPr/>
          </p:nvSpPr>
          <p:spPr bwMode="auto">
            <a:xfrm>
              <a:off x="1875" y="2644"/>
              <a:ext cx="17" cy="17"/>
            </a:xfrm>
            <a:custGeom>
              <a:avLst/>
              <a:gdLst>
                <a:gd name="T0" fmla="*/ 0 w 17"/>
                <a:gd name="T1" fmla="*/ 11 h 17"/>
                <a:gd name="T2" fmla="*/ 5 w 17"/>
                <a:gd name="T3" fmla="*/ 0 h 17"/>
                <a:gd name="T4" fmla="*/ 16 w 17"/>
                <a:gd name="T5" fmla="*/ 5 h 17"/>
                <a:gd name="T6" fmla="*/ 10 w 17"/>
                <a:gd name="T7" fmla="*/ 16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5" y="0"/>
                  </a:lnTo>
                  <a:lnTo>
                    <a:pt x="16" y="5"/>
                  </a:lnTo>
                  <a:lnTo>
                    <a:pt x="10" y="16"/>
                  </a:lnTo>
                  <a:lnTo>
                    <a:pt x="0" y="1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76" name="Freeform 336"/>
            <p:cNvSpPr>
              <a:spLocks/>
            </p:cNvSpPr>
            <p:nvPr/>
          </p:nvSpPr>
          <p:spPr bwMode="auto">
            <a:xfrm>
              <a:off x="1880" y="2634"/>
              <a:ext cx="17" cy="17"/>
            </a:xfrm>
            <a:custGeom>
              <a:avLst/>
              <a:gdLst>
                <a:gd name="T0" fmla="*/ 0 w 17"/>
                <a:gd name="T1" fmla="*/ 10 h 17"/>
                <a:gd name="T2" fmla="*/ 5 w 17"/>
                <a:gd name="T3" fmla="*/ 0 h 17"/>
                <a:gd name="T4" fmla="*/ 16 w 17"/>
                <a:gd name="T5" fmla="*/ 4 h 17"/>
                <a:gd name="T6" fmla="*/ 10 w 17"/>
                <a:gd name="T7" fmla="*/ 16 h 17"/>
                <a:gd name="T8" fmla="*/ 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5" y="0"/>
                  </a:lnTo>
                  <a:lnTo>
                    <a:pt x="16" y="4"/>
                  </a:lnTo>
                  <a:lnTo>
                    <a:pt x="10" y="16"/>
                  </a:lnTo>
                  <a:lnTo>
                    <a:pt x="0" y="1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77" name="Freeform 337"/>
            <p:cNvSpPr>
              <a:spLocks/>
            </p:cNvSpPr>
            <p:nvPr/>
          </p:nvSpPr>
          <p:spPr bwMode="auto">
            <a:xfrm>
              <a:off x="1885" y="2623"/>
              <a:ext cx="17" cy="17"/>
            </a:xfrm>
            <a:custGeom>
              <a:avLst/>
              <a:gdLst>
                <a:gd name="T0" fmla="*/ 0 w 17"/>
                <a:gd name="T1" fmla="*/ 11 h 17"/>
                <a:gd name="T2" fmla="*/ 4 w 17"/>
                <a:gd name="T3" fmla="*/ 0 h 17"/>
                <a:gd name="T4" fmla="*/ 16 w 17"/>
                <a:gd name="T5" fmla="*/ 4 h 17"/>
                <a:gd name="T6" fmla="*/ 11 w 17"/>
                <a:gd name="T7" fmla="*/ 16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4" y="0"/>
                  </a:lnTo>
                  <a:lnTo>
                    <a:pt x="16" y="4"/>
                  </a:lnTo>
                  <a:lnTo>
                    <a:pt x="11" y="16"/>
                  </a:lnTo>
                  <a:lnTo>
                    <a:pt x="0" y="1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78" name="Freeform 338"/>
            <p:cNvSpPr>
              <a:spLocks/>
            </p:cNvSpPr>
            <p:nvPr/>
          </p:nvSpPr>
          <p:spPr bwMode="auto">
            <a:xfrm>
              <a:off x="1889" y="2612"/>
              <a:ext cx="17" cy="17"/>
            </a:xfrm>
            <a:custGeom>
              <a:avLst/>
              <a:gdLst>
                <a:gd name="T0" fmla="*/ 0 w 17"/>
                <a:gd name="T1" fmla="*/ 11 h 17"/>
                <a:gd name="T2" fmla="*/ 4 w 17"/>
                <a:gd name="T3" fmla="*/ 0 h 17"/>
                <a:gd name="T4" fmla="*/ 16 w 17"/>
                <a:gd name="T5" fmla="*/ 4 h 17"/>
                <a:gd name="T6" fmla="*/ 11 w 17"/>
                <a:gd name="T7" fmla="*/ 16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4" y="0"/>
                  </a:lnTo>
                  <a:lnTo>
                    <a:pt x="16" y="4"/>
                  </a:lnTo>
                  <a:lnTo>
                    <a:pt x="11" y="16"/>
                  </a:lnTo>
                  <a:lnTo>
                    <a:pt x="0" y="1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79" name="Freeform 339"/>
            <p:cNvSpPr>
              <a:spLocks/>
            </p:cNvSpPr>
            <p:nvPr/>
          </p:nvSpPr>
          <p:spPr bwMode="auto">
            <a:xfrm>
              <a:off x="1893" y="2602"/>
              <a:ext cx="17" cy="17"/>
            </a:xfrm>
            <a:custGeom>
              <a:avLst/>
              <a:gdLst>
                <a:gd name="T0" fmla="*/ 0 w 17"/>
                <a:gd name="T1" fmla="*/ 11 h 17"/>
                <a:gd name="T2" fmla="*/ 3 w 17"/>
                <a:gd name="T3" fmla="*/ 0 h 17"/>
                <a:gd name="T4" fmla="*/ 16 w 17"/>
                <a:gd name="T5" fmla="*/ 4 h 17"/>
                <a:gd name="T6" fmla="*/ 11 w 17"/>
                <a:gd name="T7" fmla="*/ 16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3" y="0"/>
                  </a:lnTo>
                  <a:lnTo>
                    <a:pt x="16" y="4"/>
                  </a:lnTo>
                  <a:lnTo>
                    <a:pt x="11" y="16"/>
                  </a:lnTo>
                  <a:lnTo>
                    <a:pt x="0" y="1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80" name="Freeform 340"/>
            <p:cNvSpPr>
              <a:spLocks/>
            </p:cNvSpPr>
            <p:nvPr/>
          </p:nvSpPr>
          <p:spPr bwMode="auto">
            <a:xfrm>
              <a:off x="1896" y="2592"/>
              <a:ext cx="17" cy="17"/>
            </a:xfrm>
            <a:custGeom>
              <a:avLst/>
              <a:gdLst>
                <a:gd name="T0" fmla="*/ 0 w 17"/>
                <a:gd name="T1" fmla="*/ 11 h 17"/>
                <a:gd name="T2" fmla="*/ 4 w 17"/>
                <a:gd name="T3" fmla="*/ 0 h 17"/>
                <a:gd name="T4" fmla="*/ 16 w 17"/>
                <a:gd name="T5" fmla="*/ 3 h 17"/>
                <a:gd name="T6" fmla="*/ 13 w 17"/>
                <a:gd name="T7" fmla="*/ 16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4" y="0"/>
                  </a:lnTo>
                  <a:lnTo>
                    <a:pt x="16" y="3"/>
                  </a:lnTo>
                  <a:lnTo>
                    <a:pt x="13" y="16"/>
                  </a:lnTo>
                  <a:lnTo>
                    <a:pt x="0" y="1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81" name="Freeform 341"/>
            <p:cNvSpPr>
              <a:spLocks/>
            </p:cNvSpPr>
            <p:nvPr/>
          </p:nvSpPr>
          <p:spPr bwMode="auto">
            <a:xfrm>
              <a:off x="1900" y="2583"/>
              <a:ext cx="17" cy="17"/>
            </a:xfrm>
            <a:custGeom>
              <a:avLst/>
              <a:gdLst>
                <a:gd name="T0" fmla="*/ 0 w 17"/>
                <a:gd name="T1" fmla="*/ 12 h 17"/>
                <a:gd name="T2" fmla="*/ 2 w 17"/>
                <a:gd name="T3" fmla="*/ 0 h 17"/>
                <a:gd name="T4" fmla="*/ 16 w 17"/>
                <a:gd name="T5" fmla="*/ 4 h 17"/>
                <a:gd name="T6" fmla="*/ 12 w 17"/>
                <a:gd name="T7" fmla="*/ 16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2" y="0"/>
                  </a:lnTo>
                  <a:lnTo>
                    <a:pt x="16" y="4"/>
                  </a:lnTo>
                  <a:lnTo>
                    <a:pt x="12" y="16"/>
                  </a:lnTo>
                  <a:lnTo>
                    <a:pt x="0" y="1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82" name="Freeform 342"/>
            <p:cNvSpPr>
              <a:spLocks/>
            </p:cNvSpPr>
            <p:nvPr/>
          </p:nvSpPr>
          <p:spPr bwMode="auto">
            <a:xfrm>
              <a:off x="1902" y="2575"/>
              <a:ext cx="17" cy="17"/>
            </a:xfrm>
            <a:custGeom>
              <a:avLst/>
              <a:gdLst>
                <a:gd name="T0" fmla="*/ 0 w 17"/>
                <a:gd name="T1" fmla="*/ 11 h 17"/>
                <a:gd name="T2" fmla="*/ 2 w 17"/>
                <a:gd name="T3" fmla="*/ 0 h 17"/>
                <a:gd name="T4" fmla="*/ 16 w 17"/>
                <a:gd name="T5" fmla="*/ 2 h 17"/>
                <a:gd name="T6" fmla="*/ 12 w 17"/>
                <a:gd name="T7" fmla="*/ 16 h 17"/>
                <a:gd name="T8" fmla="*/ 0 w 17"/>
                <a:gd name="T9" fmla="*/ 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2" y="0"/>
                  </a:lnTo>
                  <a:lnTo>
                    <a:pt x="16" y="2"/>
                  </a:lnTo>
                  <a:lnTo>
                    <a:pt x="12" y="16"/>
                  </a:lnTo>
                  <a:lnTo>
                    <a:pt x="0" y="11"/>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83" name="Freeform 343"/>
            <p:cNvSpPr>
              <a:spLocks/>
            </p:cNvSpPr>
            <p:nvPr/>
          </p:nvSpPr>
          <p:spPr bwMode="auto">
            <a:xfrm>
              <a:off x="1904" y="2567"/>
              <a:ext cx="17" cy="17"/>
            </a:xfrm>
            <a:custGeom>
              <a:avLst/>
              <a:gdLst>
                <a:gd name="T0" fmla="*/ 0 w 17"/>
                <a:gd name="T1" fmla="*/ 12 h 17"/>
                <a:gd name="T2" fmla="*/ 2 w 17"/>
                <a:gd name="T3" fmla="*/ 0 h 17"/>
                <a:gd name="T4" fmla="*/ 16 w 17"/>
                <a:gd name="T5" fmla="*/ 1 h 17"/>
                <a:gd name="T6" fmla="*/ 16 w 17"/>
                <a:gd name="T7" fmla="*/ 16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2" y="0"/>
                  </a:lnTo>
                  <a:lnTo>
                    <a:pt x="16" y="1"/>
                  </a:lnTo>
                  <a:lnTo>
                    <a:pt x="16" y="16"/>
                  </a:lnTo>
                  <a:lnTo>
                    <a:pt x="0" y="1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84" name="Freeform 344"/>
            <p:cNvSpPr>
              <a:spLocks/>
            </p:cNvSpPr>
            <p:nvPr/>
          </p:nvSpPr>
          <p:spPr bwMode="auto">
            <a:xfrm>
              <a:off x="1906" y="2559"/>
              <a:ext cx="17" cy="17"/>
            </a:xfrm>
            <a:custGeom>
              <a:avLst/>
              <a:gdLst>
                <a:gd name="T0" fmla="*/ 0 w 17"/>
                <a:gd name="T1" fmla="*/ 14 h 17"/>
                <a:gd name="T2" fmla="*/ 1 w 17"/>
                <a:gd name="T3" fmla="*/ 0 h 17"/>
                <a:gd name="T4" fmla="*/ 16 w 17"/>
                <a:gd name="T5" fmla="*/ 1 h 17"/>
                <a:gd name="T6" fmla="*/ 13 w 17"/>
                <a:gd name="T7" fmla="*/ 16 h 17"/>
                <a:gd name="T8" fmla="*/ 0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4"/>
                  </a:moveTo>
                  <a:lnTo>
                    <a:pt x="1" y="0"/>
                  </a:lnTo>
                  <a:lnTo>
                    <a:pt x="16" y="1"/>
                  </a:lnTo>
                  <a:lnTo>
                    <a:pt x="13" y="16"/>
                  </a:lnTo>
                  <a:lnTo>
                    <a:pt x="0" y="1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85" name="Freeform 345"/>
            <p:cNvSpPr>
              <a:spLocks/>
            </p:cNvSpPr>
            <p:nvPr/>
          </p:nvSpPr>
          <p:spPr bwMode="auto">
            <a:xfrm>
              <a:off x="1907" y="2551"/>
              <a:ext cx="17" cy="17"/>
            </a:xfrm>
            <a:custGeom>
              <a:avLst/>
              <a:gdLst>
                <a:gd name="T0" fmla="*/ 0 w 17"/>
                <a:gd name="T1" fmla="*/ 14 h 17"/>
                <a:gd name="T2" fmla="*/ 1 w 17"/>
                <a:gd name="T3" fmla="*/ 0 h 17"/>
                <a:gd name="T4" fmla="*/ 16 w 17"/>
                <a:gd name="T5" fmla="*/ 1 h 17"/>
                <a:gd name="T6" fmla="*/ 14 w 17"/>
                <a:gd name="T7" fmla="*/ 16 h 17"/>
                <a:gd name="T8" fmla="*/ 0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4"/>
                  </a:moveTo>
                  <a:lnTo>
                    <a:pt x="1" y="0"/>
                  </a:lnTo>
                  <a:lnTo>
                    <a:pt x="16" y="1"/>
                  </a:lnTo>
                  <a:lnTo>
                    <a:pt x="14" y="16"/>
                  </a:lnTo>
                  <a:lnTo>
                    <a:pt x="0" y="1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86" name="Freeform 346"/>
            <p:cNvSpPr>
              <a:spLocks/>
            </p:cNvSpPr>
            <p:nvPr/>
          </p:nvSpPr>
          <p:spPr bwMode="auto">
            <a:xfrm>
              <a:off x="1908" y="2543"/>
              <a:ext cx="17" cy="17"/>
            </a:xfrm>
            <a:custGeom>
              <a:avLst/>
              <a:gdLst>
                <a:gd name="T0" fmla="*/ 0 w 17"/>
                <a:gd name="T1" fmla="*/ 14 h 17"/>
                <a:gd name="T2" fmla="*/ 0 w 17"/>
                <a:gd name="T3" fmla="*/ 0 h 17"/>
                <a:gd name="T4" fmla="*/ 16 w 17"/>
                <a:gd name="T5" fmla="*/ 1 h 17"/>
                <a:gd name="T6" fmla="*/ 14 w 17"/>
                <a:gd name="T7" fmla="*/ 16 h 17"/>
                <a:gd name="T8" fmla="*/ 0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4"/>
                  </a:moveTo>
                  <a:lnTo>
                    <a:pt x="0" y="0"/>
                  </a:lnTo>
                  <a:lnTo>
                    <a:pt x="16" y="1"/>
                  </a:lnTo>
                  <a:lnTo>
                    <a:pt x="14" y="16"/>
                  </a:lnTo>
                  <a:lnTo>
                    <a:pt x="0" y="1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87" name="Freeform 347"/>
            <p:cNvSpPr>
              <a:spLocks/>
            </p:cNvSpPr>
            <p:nvPr/>
          </p:nvSpPr>
          <p:spPr bwMode="auto">
            <a:xfrm>
              <a:off x="1908" y="2536"/>
              <a:ext cx="17" cy="17"/>
            </a:xfrm>
            <a:custGeom>
              <a:avLst/>
              <a:gdLst>
                <a:gd name="T0" fmla="*/ 0 w 17"/>
                <a:gd name="T1" fmla="*/ 14 h 17"/>
                <a:gd name="T2" fmla="*/ 1 w 17"/>
                <a:gd name="T3" fmla="*/ 0 h 17"/>
                <a:gd name="T4" fmla="*/ 16 w 17"/>
                <a:gd name="T5" fmla="*/ 0 h 17"/>
                <a:gd name="T6" fmla="*/ 16 w 17"/>
                <a:gd name="T7" fmla="*/ 16 h 17"/>
                <a:gd name="T8" fmla="*/ 0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4"/>
                  </a:moveTo>
                  <a:lnTo>
                    <a:pt x="1" y="0"/>
                  </a:lnTo>
                  <a:lnTo>
                    <a:pt x="16" y="0"/>
                  </a:lnTo>
                  <a:lnTo>
                    <a:pt x="16" y="16"/>
                  </a:lnTo>
                  <a:lnTo>
                    <a:pt x="0" y="1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88" name="Freeform 348"/>
            <p:cNvSpPr>
              <a:spLocks/>
            </p:cNvSpPr>
            <p:nvPr/>
          </p:nvSpPr>
          <p:spPr bwMode="auto">
            <a:xfrm>
              <a:off x="1909" y="2528"/>
              <a:ext cx="17" cy="17"/>
            </a:xfrm>
            <a:custGeom>
              <a:avLst/>
              <a:gdLst>
                <a:gd name="T0" fmla="*/ 0 w 17"/>
                <a:gd name="T1" fmla="*/ 16 h 17"/>
                <a:gd name="T2" fmla="*/ 0 w 17"/>
                <a:gd name="T3" fmla="*/ 0 h 17"/>
                <a:gd name="T4" fmla="*/ 16 w 17"/>
                <a:gd name="T5" fmla="*/ 2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2"/>
                  </a:lnTo>
                  <a:lnTo>
                    <a:pt x="16" y="16"/>
                  </a:lnTo>
                  <a:lnTo>
                    <a:pt x="0"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89" name="Freeform 349"/>
            <p:cNvSpPr>
              <a:spLocks/>
            </p:cNvSpPr>
            <p:nvPr/>
          </p:nvSpPr>
          <p:spPr bwMode="auto">
            <a:xfrm>
              <a:off x="1909" y="2521"/>
              <a:ext cx="17" cy="17"/>
            </a:xfrm>
            <a:custGeom>
              <a:avLst/>
              <a:gdLst>
                <a:gd name="T0" fmla="*/ 0 w 17"/>
                <a:gd name="T1" fmla="*/ 14 h 17"/>
                <a:gd name="T2" fmla="*/ 0 w 17"/>
                <a:gd name="T3" fmla="*/ 2 h 17"/>
                <a:gd name="T4" fmla="*/ 16 w 17"/>
                <a:gd name="T5" fmla="*/ 0 h 17"/>
                <a:gd name="T6" fmla="*/ 16 w 17"/>
                <a:gd name="T7" fmla="*/ 16 h 17"/>
                <a:gd name="T8" fmla="*/ 0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4"/>
                  </a:moveTo>
                  <a:lnTo>
                    <a:pt x="0" y="2"/>
                  </a:lnTo>
                  <a:lnTo>
                    <a:pt x="16" y="0"/>
                  </a:lnTo>
                  <a:lnTo>
                    <a:pt x="16" y="16"/>
                  </a:lnTo>
                  <a:lnTo>
                    <a:pt x="0" y="1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90" name="Freeform 350"/>
            <p:cNvSpPr>
              <a:spLocks/>
            </p:cNvSpPr>
            <p:nvPr/>
          </p:nvSpPr>
          <p:spPr bwMode="auto">
            <a:xfrm>
              <a:off x="1908" y="2514"/>
              <a:ext cx="17" cy="17"/>
            </a:xfrm>
            <a:custGeom>
              <a:avLst/>
              <a:gdLst>
                <a:gd name="T0" fmla="*/ 1 w 17"/>
                <a:gd name="T1" fmla="*/ 16 h 17"/>
                <a:gd name="T2" fmla="*/ 0 w 17"/>
                <a:gd name="T3" fmla="*/ 2 h 17"/>
                <a:gd name="T4" fmla="*/ 16 w 17"/>
                <a:gd name="T5" fmla="*/ 0 h 17"/>
                <a:gd name="T6" fmla="*/ 16 w 17"/>
                <a:gd name="T7" fmla="*/ 14 h 17"/>
                <a:gd name="T8" fmla="*/ 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2"/>
                  </a:lnTo>
                  <a:lnTo>
                    <a:pt x="16" y="0"/>
                  </a:lnTo>
                  <a:lnTo>
                    <a:pt x="16" y="14"/>
                  </a:lnTo>
                  <a:lnTo>
                    <a:pt x="1"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91" name="Freeform 351"/>
            <p:cNvSpPr>
              <a:spLocks/>
            </p:cNvSpPr>
            <p:nvPr/>
          </p:nvSpPr>
          <p:spPr bwMode="auto">
            <a:xfrm>
              <a:off x="1908" y="2507"/>
              <a:ext cx="17" cy="17"/>
            </a:xfrm>
            <a:custGeom>
              <a:avLst/>
              <a:gdLst>
                <a:gd name="T0" fmla="*/ 0 w 17"/>
                <a:gd name="T1" fmla="*/ 16 h 17"/>
                <a:gd name="T2" fmla="*/ 0 w 17"/>
                <a:gd name="T3" fmla="*/ 0 h 17"/>
                <a:gd name="T4" fmla="*/ 16 w 17"/>
                <a:gd name="T5" fmla="*/ 0 h 17"/>
                <a:gd name="T6" fmla="*/ 16 w 17"/>
                <a:gd name="T7" fmla="*/ 14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4"/>
                  </a:lnTo>
                  <a:lnTo>
                    <a:pt x="0"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92" name="Freeform 352"/>
            <p:cNvSpPr>
              <a:spLocks/>
            </p:cNvSpPr>
            <p:nvPr/>
          </p:nvSpPr>
          <p:spPr bwMode="auto">
            <a:xfrm>
              <a:off x="1908" y="2499"/>
              <a:ext cx="17" cy="17"/>
            </a:xfrm>
            <a:custGeom>
              <a:avLst/>
              <a:gdLst>
                <a:gd name="T0" fmla="*/ 0 w 17"/>
                <a:gd name="T1" fmla="*/ 16 h 17"/>
                <a:gd name="T2" fmla="*/ 0 w 17"/>
                <a:gd name="T3" fmla="*/ 2 h 17"/>
                <a:gd name="T4" fmla="*/ 14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2"/>
                  </a:lnTo>
                  <a:lnTo>
                    <a:pt x="14" y="0"/>
                  </a:lnTo>
                  <a:lnTo>
                    <a:pt x="16" y="16"/>
                  </a:lnTo>
                  <a:lnTo>
                    <a:pt x="0"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93" name="Freeform 353"/>
            <p:cNvSpPr>
              <a:spLocks/>
            </p:cNvSpPr>
            <p:nvPr/>
          </p:nvSpPr>
          <p:spPr bwMode="auto">
            <a:xfrm>
              <a:off x="1907" y="2492"/>
              <a:ext cx="17" cy="17"/>
            </a:xfrm>
            <a:custGeom>
              <a:avLst/>
              <a:gdLst>
                <a:gd name="T0" fmla="*/ 1 w 17"/>
                <a:gd name="T1" fmla="*/ 16 h 17"/>
                <a:gd name="T2" fmla="*/ 0 w 17"/>
                <a:gd name="T3" fmla="*/ 4 h 17"/>
                <a:gd name="T4" fmla="*/ 16 w 17"/>
                <a:gd name="T5" fmla="*/ 0 h 17"/>
                <a:gd name="T6" fmla="*/ 16 w 17"/>
                <a:gd name="T7" fmla="*/ 14 h 17"/>
                <a:gd name="T8" fmla="*/ 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4"/>
                  </a:lnTo>
                  <a:lnTo>
                    <a:pt x="16" y="0"/>
                  </a:lnTo>
                  <a:lnTo>
                    <a:pt x="16" y="14"/>
                  </a:lnTo>
                  <a:lnTo>
                    <a:pt x="1"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94" name="Freeform 354"/>
            <p:cNvSpPr>
              <a:spLocks/>
            </p:cNvSpPr>
            <p:nvPr/>
          </p:nvSpPr>
          <p:spPr bwMode="auto">
            <a:xfrm>
              <a:off x="1906" y="2486"/>
              <a:ext cx="17" cy="17"/>
            </a:xfrm>
            <a:custGeom>
              <a:avLst/>
              <a:gdLst>
                <a:gd name="T0" fmla="*/ 1 w 17"/>
                <a:gd name="T1" fmla="*/ 16 h 17"/>
                <a:gd name="T2" fmla="*/ 0 w 17"/>
                <a:gd name="T3" fmla="*/ 2 h 17"/>
                <a:gd name="T4" fmla="*/ 14 w 17"/>
                <a:gd name="T5" fmla="*/ 0 h 17"/>
                <a:gd name="T6" fmla="*/ 16 w 17"/>
                <a:gd name="T7" fmla="*/ 12 h 17"/>
                <a:gd name="T8" fmla="*/ 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2"/>
                  </a:lnTo>
                  <a:lnTo>
                    <a:pt x="14" y="0"/>
                  </a:lnTo>
                  <a:lnTo>
                    <a:pt x="16" y="12"/>
                  </a:lnTo>
                  <a:lnTo>
                    <a:pt x="1"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95" name="Freeform 355"/>
            <p:cNvSpPr>
              <a:spLocks/>
            </p:cNvSpPr>
            <p:nvPr/>
          </p:nvSpPr>
          <p:spPr bwMode="auto">
            <a:xfrm>
              <a:off x="1906" y="2479"/>
              <a:ext cx="17" cy="17"/>
            </a:xfrm>
            <a:custGeom>
              <a:avLst/>
              <a:gdLst>
                <a:gd name="T0" fmla="*/ 0 w 17"/>
                <a:gd name="T1" fmla="*/ 16 h 17"/>
                <a:gd name="T2" fmla="*/ 0 w 17"/>
                <a:gd name="T3" fmla="*/ 2 h 17"/>
                <a:gd name="T4" fmla="*/ 14 w 17"/>
                <a:gd name="T5" fmla="*/ 0 h 17"/>
                <a:gd name="T6" fmla="*/ 16 w 17"/>
                <a:gd name="T7" fmla="*/ 14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2"/>
                  </a:lnTo>
                  <a:lnTo>
                    <a:pt x="14" y="0"/>
                  </a:lnTo>
                  <a:lnTo>
                    <a:pt x="16" y="14"/>
                  </a:lnTo>
                  <a:lnTo>
                    <a:pt x="0"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96" name="Freeform 356"/>
            <p:cNvSpPr>
              <a:spLocks/>
            </p:cNvSpPr>
            <p:nvPr/>
          </p:nvSpPr>
          <p:spPr bwMode="auto">
            <a:xfrm>
              <a:off x="1905" y="2473"/>
              <a:ext cx="17" cy="17"/>
            </a:xfrm>
            <a:custGeom>
              <a:avLst/>
              <a:gdLst>
                <a:gd name="T0" fmla="*/ 1 w 17"/>
                <a:gd name="T1" fmla="*/ 16 h 17"/>
                <a:gd name="T2" fmla="*/ 0 w 17"/>
                <a:gd name="T3" fmla="*/ 2 h 17"/>
                <a:gd name="T4" fmla="*/ 14 w 17"/>
                <a:gd name="T5" fmla="*/ 0 h 17"/>
                <a:gd name="T6" fmla="*/ 16 w 17"/>
                <a:gd name="T7" fmla="*/ 13 h 17"/>
                <a:gd name="T8" fmla="*/ 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2"/>
                  </a:lnTo>
                  <a:lnTo>
                    <a:pt x="14" y="0"/>
                  </a:lnTo>
                  <a:lnTo>
                    <a:pt x="16" y="13"/>
                  </a:lnTo>
                  <a:lnTo>
                    <a:pt x="1"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97" name="Freeform 357"/>
            <p:cNvSpPr>
              <a:spLocks/>
            </p:cNvSpPr>
            <p:nvPr/>
          </p:nvSpPr>
          <p:spPr bwMode="auto">
            <a:xfrm>
              <a:off x="1905" y="2467"/>
              <a:ext cx="17" cy="17"/>
            </a:xfrm>
            <a:custGeom>
              <a:avLst/>
              <a:gdLst>
                <a:gd name="T0" fmla="*/ 0 w 17"/>
                <a:gd name="T1" fmla="*/ 16 h 17"/>
                <a:gd name="T2" fmla="*/ 0 w 17"/>
                <a:gd name="T3" fmla="*/ 2 h 17"/>
                <a:gd name="T4" fmla="*/ 16 w 17"/>
                <a:gd name="T5" fmla="*/ 0 h 17"/>
                <a:gd name="T6" fmla="*/ 16 w 17"/>
                <a:gd name="T7" fmla="*/ 13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2"/>
                  </a:lnTo>
                  <a:lnTo>
                    <a:pt x="16" y="0"/>
                  </a:lnTo>
                  <a:lnTo>
                    <a:pt x="16" y="13"/>
                  </a:lnTo>
                  <a:lnTo>
                    <a:pt x="0"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98" name="Freeform 358"/>
            <p:cNvSpPr>
              <a:spLocks/>
            </p:cNvSpPr>
            <p:nvPr/>
          </p:nvSpPr>
          <p:spPr bwMode="auto">
            <a:xfrm>
              <a:off x="1904" y="2461"/>
              <a:ext cx="17" cy="17"/>
            </a:xfrm>
            <a:custGeom>
              <a:avLst/>
              <a:gdLst>
                <a:gd name="T0" fmla="*/ 1 w 17"/>
                <a:gd name="T1" fmla="*/ 16 h 17"/>
                <a:gd name="T2" fmla="*/ 0 w 17"/>
                <a:gd name="T3" fmla="*/ 2 h 17"/>
                <a:gd name="T4" fmla="*/ 16 w 17"/>
                <a:gd name="T5" fmla="*/ 0 h 17"/>
                <a:gd name="T6" fmla="*/ 16 w 17"/>
                <a:gd name="T7" fmla="*/ 13 h 17"/>
                <a:gd name="T8" fmla="*/ 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2"/>
                  </a:lnTo>
                  <a:lnTo>
                    <a:pt x="16" y="0"/>
                  </a:lnTo>
                  <a:lnTo>
                    <a:pt x="16" y="13"/>
                  </a:lnTo>
                  <a:lnTo>
                    <a:pt x="1"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699" name="Freeform 359"/>
            <p:cNvSpPr>
              <a:spLocks/>
            </p:cNvSpPr>
            <p:nvPr/>
          </p:nvSpPr>
          <p:spPr bwMode="auto">
            <a:xfrm>
              <a:off x="1904" y="2456"/>
              <a:ext cx="17" cy="17"/>
            </a:xfrm>
            <a:custGeom>
              <a:avLst/>
              <a:gdLst>
                <a:gd name="T0" fmla="*/ 0 w 17"/>
                <a:gd name="T1" fmla="*/ 16 h 17"/>
                <a:gd name="T2" fmla="*/ 0 w 17"/>
                <a:gd name="T3" fmla="*/ 2 h 17"/>
                <a:gd name="T4" fmla="*/ 16 w 17"/>
                <a:gd name="T5" fmla="*/ 0 h 17"/>
                <a:gd name="T6" fmla="*/ 16 w 17"/>
                <a:gd name="T7" fmla="*/ 13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2"/>
                  </a:lnTo>
                  <a:lnTo>
                    <a:pt x="16" y="0"/>
                  </a:lnTo>
                  <a:lnTo>
                    <a:pt x="16" y="13"/>
                  </a:lnTo>
                  <a:lnTo>
                    <a:pt x="0"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00" name="Freeform 360"/>
            <p:cNvSpPr>
              <a:spLocks/>
            </p:cNvSpPr>
            <p:nvPr/>
          </p:nvSpPr>
          <p:spPr bwMode="auto">
            <a:xfrm>
              <a:off x="1904" y="2451"/>
              <a:ext cx="17" cy="17"/>
            </a:xfrm>
            <a:custGeom>
              <a:avLst/>
              <a:gdLst>
                <a:gd name="T0" fmla="*/ 0 w 17"/>
                <a:gd name="T1" fmla="*/ 16 h 17"/>
                <a:gd name="T2" fmla="*/ 0 w 17"/>
                <a:gd name="T3" fmla="*/ 0 h 17"/>
                <a:gd name="T4" fmla="*/ 14 w 17"/>
                <a:gd name="T5" fmla="*/ 0 h 17"/>
                <a:gd name="T6" fmla="*/ 16 w 17"/>
                <a:gd name="T7" fmla="*/ 13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4" y="0"/>
                  </a:lnTo>
                  <a:lnTo>
                    <a:pt x="16" y="13"/>
                  </a:lnTo>
                  <a:lnTo>
                    <a:pt x="0"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01" name="Freeform 361"/>
            <p:cNvSpPr>
              <a:spLocks/>
            </p:cNvSpPr>
            <p:nvPr/>
          </p:nvSpPr>
          <p:spPr bwMode="auto">
            <a:xfrm>
              <a:off x="1903" y="2446"/>
              <a:ext cx="17" cy="17"/>
            </a:xfrm>
            <a:custGeom>
              <a:avLst/>
              <a:gdLst>
                <a:gd name="T0" fmla="*/ 1 w 17"/>
                <a:gd name="T1" fmla="*/ 16 h 17"/>
                <a:gd name="T2" fmla="*/ 0 w 17"/>
                <a:gd name="T3" fmla="*/ 3 h 17"/>
                <a:gd name="T4" fmla="*/ 16 w 17"/>
                <a:gd name="T5" fmla="*/ 0 h 17"/>
                <a:gd name="T6" fmla="*/ 16 w 17"/>
                <a:gd name="T7" fmla="*/ 16 h 17"/>
                <a:gd name="T8" fmla="*/ 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3"/>
                  </a:lnTo>
                  <a:lnTo>
                    <a:pt x="16" y="0"/>
                  </a:lnTo>
                  <a:lnTo>
                    <a:pt x="16" y="16"/>
                  </a:lnTo>
                  <a:lnTo>
                    <a:pt x="1"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02" name="Freeform 362"/>
            <p:cNvSpPr>
              <a:spLocks/>
            </p:cNvSpPr>
            <p:nvPr/>
          </p:nvSpPr>
          <p:spPr bwMode="auto">
            <a:xfrm>
              <a:off x="1903" y="2441"/>
              <a:ext cx="17" cy="17"/>
            </a:xfrm>
            <a:custGeom>
              <a:avLst/>
              <a:gdLst>
                <a:gd name="T0" fmla="*/ 0 w 17"/>
                <a:gd name="T1" fmla="*/ 16 h 17"/>
                <a:gd name="T2" fmla="*/ 0 w 17"/>
                <a:gd name="T3" fmla="*/ 5 h 17"/>
                <a:gd name="T4" fmla="*/ 16 w 17"/>
                <a:gd name="T5" fmla="*/ 0 h 17"/>
                <a:gd name="T6" fmla="*/ 16 w 17"/>
                <a:gd name="T7" fmla="*/ 13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5"/>
                  </a:lnTo>
                  <a:lnTo>
                    <a:pt x="16" y="0"/>
                  </a:lnTo>
                  <a:lnTo>
                    <a:pt x="16" y="13"/>
                  </a:lnTo>
                  <a:lnTo>
                    <a:pt x="0"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03" name="Freeform 363"/>
            <p:cNvSpPr>
              <a:spLocks/>
            </p:cNvSpPr>
            <p:nvPr/>
          </p:nvSpPr>
          <p:spPr bwMode="auto">
            <a:xfrm>
              <a:off x="1903" y="2437"/>
              <a:ext cx="17" cy="17"/>
            </a:xfrm>
            <a:custGeom>
              <a:avLst/>
              <a:gdLst>
                <a:gd name="T0" fmla="*/ 0 w 17"/>
                <a:gd name="T1" fmla="*/ 16 h 17"/>
                <a:gd name="T2" fmla="*/ 0 w 17"/>
                <a:gd name="T3" fmla="*/ 2 h 17"/>
                <a:gd name="T4" fmla="*/ 16 w 17"/>
                <a:gd name="T5" fmla="*/ 0 h 17"/>
                <a:gd name="T6" fmla="*/ 16 w 17"/>
                <a:gd name="T7" fmla="*/ 1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2"/>
                  </a:lnTo>
                  <a:lnTo>
                    <a:pt x="16" y="0"/>
                  </a:lnTo>
                  <a:lnTo>
                    <a:pt x="16" y="10"/>
                  </a:lnTo>
                  <a:lnTo>
                    <a:pt x="0"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04" name="Freeform 364"/>
            <p:cNvSpPr>
              <a:spLocks/>
            </p:cNvSpPr>
            <p:nvPr/>
          </p:nvSpPr>
          <p:spPr bwMode="auto">
            <a:xfrm>
              <a:off x="1903" y="2434"/>
              <a:ext cx="17" cy="17"/>
            </a:xfrm>
            <a:custGeom>
              <a:avLst/>
              <a:gdLst>
                <a:gd name="T0" fmla="*/ 0 w 17"/>
                <a:gd name="T1" fmla="*/ 16 h 17"/>
                <a:gd name="T2" fmla="*/ 0 w 17"/>
                <a:gd name="T3" fmla="*/ 0 h 17"/>
                <a:gd name="T4" fmla="*/ 16 w 17"/>
                <a:gd name="T5" fmla="*/ 0 h 17"/>
                <a:gd name="T6" fmla="*/ 16 w 17"/>
                <a:gd name="T7" fmla="*/ 12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2"/>
                  </a:lnTo>
                  <a:lnTo>
                    <a:pt x="0"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05" name="Freeform 365"/>
            <p:cNvSpPr>
              <a:spLocks/>
            </p:cNvSpPr>
            <p:nvPr/>
          </p:nvSpPr>
          <p:spPr bwMode="auto">
            <a:xfrm>
              <a:off x="1903" y="243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06" name="Freeform 366"/>
            <p:cNvSpPr>
              <a:spLocks/>
            </p:cNvSpPr>
            <p:nvPr/>
          </p:nvSpPr>
          <p:spPr bwMode="auto">
            <a:xfrm>
              <a:off x="1903" y="2426"/>
              <a:ext cx="17" cy="17"/>
            </a:xfrm>
            <a:custGeom>
              <a:avLst/>
              <a:gdLst>
                <a:gd name="T0" fmla="*/ 0 w 17"/>
                <a:gd name="T1" fmla="*/ 16 h 17"/>
                <a:gd name="T2" fmla="*/ 0 w 17"/>
                <a:gd name="T3" fmla="*/ 0 h 17"/>
                <a:gd name="T4" fmla="*/ 16 w 17"/>
                <a:gd name="T5" fmla="*/ 4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4"/>
                  </a:lnTo>
                  <a:lnTo>
                    <a:pt x="16" y="16"/>
                  </a:lnTo>
                  <a:lnTo>
                    <a:pt x="0"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07" name="Freeform 367"/>
            <p:cNvSpPr>
              <a:spLocks/>
            </p:cNvSpPr>
            <p:nvPr/>
          </p:nvSpPr>
          <p:spPr bwMode="auto">
            <a:xfrm>
              <a:off x="1903" y="2423"/>
              <a:ext cx="17" cy="17"/>
            </a:xfrm>
            <a:custGeom>
              <a:avLst/>
              <a:gdLst>
                <a:gd name="T0" fmla="*/ 0 w 17"/>
                <a:gd name="T1" fmla="*/ 12 h 17"/>
                <a:gd name="T2" fmla="*/ 0 w 17"/>
                <a:gd name="T3" fmla="*/ 0 h 17"/>
                <a:gd name="T4" fmla="*/ 16 w 17"/>
                <a:gd name="T5" fmla="*/ 4 h 17"/>
                <a:gd name="T6" fmla="*/ 16 w 17"/>
                <a:gd name="T7" fmla="*/ 16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0" y="0"/>
                  </a:lnTo>
                  <a:lnTo>
                    <a:pt x="16" y="4"/>
                  </a:lnTo>
                  <a:lnTo>
                    <a:pt x="16" y="16"/>
                  </a:lnTo>
                  <a:lnTo>
                    <a:pt x="0" y="1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08" name="Freeform 368"/>
            <p:cNvSpPr>
              <a:spLocks/>
            </p:cNvSpPr>
            <p:nvPr/>
          </p:nvSpPr>
          <p:spPr bwMode="auto">
            <a:xfrm>
              <a:off x="1903" y="2421"/>
              <a:ext cx="17" cy="17"/>
            </a:xfrm>
            <a:custGeom>
              <a:avLst/>
              <a:gdLst>
                <a:gd name="T0" fmla="*/ 0 w 17"/>
                <a:gd name="T1" fmla="*/ 10 h 17"/>
                <a:gd name="T2" fmla="*/ 1 w 17"/>
                <a:gd name="T3" fmla="*/ 0 h 17"/>
                <a:gd name="T4" fmla="*/ 16 w 17"/>
                <a:gd name="T5" fmla="*/ 5 h 17"/>
                <a:gd name="T6" fmla="*/ 16 w 17"/>
                <a:gd name="T7" fmla="*/ 16 h 17"/>
                <a:gd name="T8" fmla="*/ 0 w 17"/>
                <a:gd name="T9" fmla="*/ 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1" y="0"/>
                  </a:lnTo>
                  <a:lnTo>
                    <a:pt x="16" y="5"/>
                  </a:lnTo>
                  <a:lnTo>
                    <a:pt x="16" y="16"/>
                  </a:lnTo>
                  <a:lnTo>
                    <a:pt x="0" y="10"/>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09" name="Freeform 369"/>
            <p:cNvSpPr>
              <a:spLocks/>
            </p:cNvSpPr>
            <p:nvPr/>
          </p:nvSpPr>
          <p:spPr bwMode="auto">
            <a:xfrm>
              <a:off x="1904" y="2418"/>
              <a:ext cx="17" cy="17"/>
            </a:xfrm>
            <a:custGeom>
              <a:avLst/>
              <a:gdLst>
                <a:gd name="T0" fmla="*/ 0 w 17"/>
                <a:gd name="T1" fmla="*/ 12 h 17"/>
                <a:gd name="T2" fmla="*/ 0 w 17"/>
                <a:gd name="T3" fmla="*/ 0 h 17"/>
                <a:gd name="T4" fmla="*/ 16 w 17"/>
                <a:gd name="T5" fmla="*/ 8 h 17"/>
                <a:gd name="T6" fmla="*/ 16 w 17"/>
                <a:gd name="T7" fmla="*/ 16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0" y="0"/>
                  </a:lnTo>
                  <a:lnTo>
                    <a:pt x="16" y="8"/>
                  </a:lnTo>
                  <a:lnTo>
                    <a:pt x="16" y="16"/>
                  </a:lnTo>
                  <a:lnTo>
                    <a:pt x="0" y="1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10" name="Freeform 370"/>
            <p:cNvSpPr>
              <a:spLocks/>
            </p:cNvSpPr>
            <p:nvPr/>
          </p:nvSpPr>
          <p:spPr bwMode="auto">
            <a:xfrm>
              <a:off x="1904" y="2415"/>
              <a:ext cx="17" cy="17"/>
            </a:xfrm>
            <a:custGeom>
              <a:avLst/>
              <a:gdLst>
                <a:gd name="T0" fmla="*/ 0 w 17"/>
                <a:gd name="T1" fmla="*/ 9 h 17"/>
                <a:gd name="T2" fmla="*/ 0 w 17"/>
                <a:gd name="T3" fmla="*/ 0 h 17"/>
                <a:gd name="T4" fmla="*/ 16 w 17"/>
                <a:gd name="T5" fmla="*/ 9 h 17"/>
                <a:gd name="T6" fmla="*/ 14 w 17"/>
                <a:gd name="T7" fmla="*/ 16 h 17"/>
                <a:gd name="T8" fmla="*/ 0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0" y="0"/>
                  </a:lnTo>
                  <a:lnTo>
                    <a:pt x="16" y="9"/>
                  </a:lnTo>
                  <a:lnTo>
                    <a:pt x="14" y="16"/>
                  </a:lnTo>
                  <a:lnTo>
                    <a:pt x="0" y="9"/>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11" name="Freeform 371"/>
            <p:cNvSpPr>
              <a:spLocks/>
            </p:cNvSpPr>
            <p:nvPr/>
          </p:nvSpPr>
          <p:spPr bwMode="auto">
            <a:xfrm>
              <a:off x="1904" y="2412"/>
              <a:ext cx="17" cy="17"/>
            </a:xfrm>
            <a:custGeom>
              <a:avLst/>
              <a:gdLst>
                <a:gd name="T0" fmla="*/ 0 w 17"/>
                <a:gd name="T1" fmla="*/ 8 h 17"/>
                <a:gd name="T2" fmla="*/ 1 w 17"/>
                <a:gd name="T3" fmla="*/ 0 h 17"/>
                <a:gd name="T4" fmla="*/ 16 w 17"/>
                <a:gd name="T5" fmla="*/ 8 h 17"/>
                <a:gd name="T6" fmla="*/ 16 w 17"/>
                <a:gd name="T7" fmla="*/ 16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 y="0"/>
                  </a:lnTo>
                  <a:lnTo>
                    <a:pt x="16" y="8"/>
                  </a:lnTo>
                  <a:lnTo>
                    <a:pt x="16" y="16"/>
                  </a:lnTo>
                  <a:lnTo>
                    <a:pt x="0" y="8"/>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12" name="Freeform 372"/>
            <p:cNvSpPr>
              <a:spLocks/>
            </p:cNvSpPr>
            <p:nvPr/>
          </p:nvSpPr>
          <p:spPr bwMode="auto">
            <a:xfrm>
              <a:off x="1905" y="2410"/>
              <a:ext cx="17" cy="17"/>
            </a:xfrm>
            <a:custGeom>
              <a:avLst/>
              <a:gdLst>
                <a:gd name="T0" fmla="*/ 0 w 17"/>
                <a:gd name="T1" fmla="*/ 6 h 17"/>
                <a:gd name="T2" fmla="*/ 1 w 17"/>
                <a:gd name="T3" fmla="*/ 0 h 17"/>
                <a:gd name="T4" fmla="*/ 16 w 17"/>
                <a:gd name="T5" fmla="*/ 12 h 17"/>
                <a:gd name="T6" fmla="*/ 16 w 17"/>
                <a:gd name="T7" fmla="*/ 16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1" y="0"/>
                  </a:lnTo>
                  <a:lnTo>
                    <a:pt x="16" y="12"/>
                  </a:lnTo>
                  <a:lnTo>
                    <a:pt x="16" y="16"/>
                  </a:lnTo>
                  <a:lnTo>
                    <a:pt x="0" y="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13" name="Freeform 373"/>
            <p:cNvSpPr>
              <a:spLocks/>
            </p:cNvSpPr>
            <p:nvPr/>
          </p:nvSpPr>
          <p:spPr bwMode="auto">
            <a:xfrm>
              <a:off x="1906" y="2407"/>
              <a:ext cx="17" cy="17"/>
            </a:xfrm>
            <a:custGeom>
              <a:avLst/>
              <a:gdLst>
                <a:gd name="T0" fmla="*/ 0 w 17"/>
                <a:gd name="T1" fmla="*/ 6 h 17"/>
                <a:gd name="T2" fmla="*/ 1 w 17"/>
                <a:gd name="T3" fmla="*/ 0 h 17"/>
                <a:gd name="T4" fmla="*/ 16 w 17"/>
                <a:gd name="T5" fmla="*/ 9 h 17"/>
                <a:gd name="T6" fmla="*/ 14 w 17"/>
                <a:gd name="T7" fmla="*/ 16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1" y="0"/>
                  </a:lnTo>
                  <a:lnTo>
                    <a:pt x="16" y="9"/>
                  </a:lnTo>
                  <a:lnTo>
                    <a:pt x="14" y="16"/>
                  </a:lnTo>
                  <a:lnTo>
                    <a:pt x="0" y="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14" name="Freeform 374"/>
            <p:cNvSpPr>
              <a:spLocks/>
            </p:cNvSpPr>
            <p:nvPr/>
          </p:nvSpPr>
          <p:spPr bwMode="auto">
            <a:xfrm>
              <a:off x="1907" y="2405"/>
              <a:ext cx="17" cy="17"/>
            </a:xfrm>
            <a:custGeom>
              <a:avLst/>
              <a:gdLst>
                <a:gd name="T0" fmla="*/ 0 w 17"/>
                <a:gd name="T1" fmla="*/ 5 h 17"/>
                <a:gd name="T2" fmla="*/ 1 w 17"/>
                <a:gd name="T3" fmla="*/ 0 h 17"/>
                <a:gd name="T4" fmla="*/ 16 w 17"/>
                <a:gd name="T5" fmla="*/ 10 h 17"/>
                <a:gd name="T6" fmla="*/ 13 w 17"/>
                <a:gd name="T7" fmla="*/ 16 h 17"/>
                <a:gd name="T8" fmla="*/ 0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1" y="0"/>
                  </a:lnTo>
                  <a:lnTo>
                    <a:pt x="16" y="10"/>
                  </a:lnTo>
                  <a:lnTo>
                    <a:pt x="13" y="16"/>
                  </a:lnTo>
                  <a:lnTo>
                    <a:pt x="0" y="5"/>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15" name="Freeform 375"/>
            <p:cNvSpPr>
              <a:spLocks/>
            </p:cNvSpPr>
            <p:nvPr/>
          </p:nvSpPr>
          <p:spPr bwMode="auto">
            <a:xfrm>
              <a:off x="1908" y="2402"/>
              <a:ext cx="17" cy="17"/>
            </a:xfrm>
            <a:custGeom>
              <a:avLst/>
              <a:gdLst>
                <a:gd name="T0" fmla="*/ 0 w 17"/>
                <a:gd name="T1" fmla="*/ 6 h 17"/>
                <a:gd name="T2" fmla="*/ 1 w 17"/>
                <a:gd name="T3" fmla="*/ 0 h 17"/>
                <a:gd name="T4" fmla="*/ 16 w 17"/>
                <a:gd name="T5" fmla="*/ 11 h 17"/>
                <a:gd name="T6" fmla="*/ 14 w 17"/>
                <a:gd name="T7" fmla="*/ 16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1" y="0"/>
                  </a:lnTo>
                  <a:lnTo>
                    <a:pt x="16" y="11"/>
                  </a:lnTo>
                  <a:lnTo>
                    <a:pt x="14" y="16"/>
                  </a:lnTo>
                  <a:lnTo>
                    <a:pt x="0" y="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16" name="Freeform 376"/>
            <p:cNvSpPr>
              <a:spLocks/>
            </p:cNvSpPr>
            <p:nvPr/>
          </p:nvSpPr>
          <p:spPr bwMode="auto">
            <a:xfrm>
              <a:off x="1909" y="2400"/>
              <a:ext cx="17" cy="17"/>
            </a:xfrm>
            <a:custGeom>
              <a:avLst/>
              <a:gdLst>
                <a:gd name="T0" fmla="*/ 0 w 17"/>
                <a:gd name="T1" fmla="*/ 4 h 17"/>
                <a:gd name="T2" fmla="*/ 1 w 17"/>
                <a:gd name="T3" fmla="*/ 0 h 17"/>
                <a:gd name="T4" fmla="*/ 16 w 17"/>
                <a:gd name="T5" fmla="*/ 9 h 17"/>
                <a:gd name="T6" fmla="*/ 16 w 17"/>
                <a:gd name="T7" fmla="*/ 16 h 17"/>
                <a:gd name="T8" fmla="*/ 0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1" y="0"/>
                  </a:lnTo>
                  <a:lnTo>
                    <a:pt x="16" y="9"/>
                  </a:lnTo>
                  <a:lnTo>
                    <a:pt x="16" y="16"/>
                  </a:lnTo>
                  <a:lnTo>
                    <a:pt x="0" y="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17" name="Freeform 377"/>
            <p:cNvSpPr>
              <a:spLocks/>
            </p:cNvSpPr>
            <p:nvPr/>
          </p:nvSpPr>
          <p:spPr bwMode="auto">
            <a:xfrm>
              <a:off x="1910" y="2397"/>
              <a:ext cx="17" cy="17"/>
            </a:xfrm>
            <a:custGeom>
              <a:avLst/>
              <a:gdLst>
                <a:gd name="T0" fmla="*/ 0 w 17"/>
                <a:gd name="T1" fmla="*/ 6 h 17"/>
                <a:gd name="T2" fmla="*/ 2 w 17"/>
                <a:gd name="T3" fmla="*/ 0 h 17"/>
                <a:gd name="T4" fmla="*/ 16 w 17"/>
                <a:gd name="T5" fmla="*/ 11 h 17"/>
                <a:gd name="T6" fmla="*/ 13 w 17"/>
                <a:gd name="T7" fmla="*/ 16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2" y="0"/>
                  </a:lnTo>
                  <a:lnTo>
                    <a:pt x="16" y="11"/>
                  </a:lnTo>
                  <a:lnTo>
                    <a:pt x="13" y="16"/>
                  </a:lnTo>
                  <a:lnTo>
                    <a:pt x="0" y="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18" name="Freeform 378"/>
            <p:cNvSpPr>
              <a:spLocks/>
            </p:cNvSpPr>
            <p:nvPr/>
          </p:nvSpPr>
          <p:spPr bwMode="auto">
            <a:xfrm>
              <a:off x="1912" y="2395"/>
              <a:ext cx="17" cy="17"/>
            </a:xfrm>
            <a:custGeom>
              <a:avLst/>
              <a:gdLst>
                <a:gd name="T0" fmla="*/ 0 w 17"/>
                <a:gd name="T1" fmla="*/ 4 h 17"/>
                <a:gd name="T2" fmla="*/ 0 w 17"/>
                <a:gd name="T3" fmla="*/ 0 h 17"/>
                <a:gd name="T4" fmla="*/ 16 w 17"/>
                <a:gd name="T5" fmla="*/ 11 h 17"/>
                <a:gd name="T6" fmla="*/ 14 w 17"/>
                <a:gd name="T7" fmla="*/ 16 h 17"/>
                <a:gd name="T8" fmla="*/ 0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0" y="0"/>
                  </a:lnTo>
                  <a:lnTo>
                    <a:pt x="16" y="11"/>
                  </a:lnTo>
                  <a:lnTo>
                    <a:pt x="14" y="16"/>
                  </a:lnTo>
                  <a:lnTo>
                    <a:pt x="0" y="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19" name="Freeform 379"/>
            <p:cNvSpPr>
              <a:spLocks/>
            </p:cNvSpPr>
            <p:nvPr/>
          </p:nvSpPr>
          <p:spPr bwMode="auto">
            <a:xfrm>
              <a:off x="1912" y="2392"/>
              <a:ext cx="17" cy="17"/>
            </a:xfrm>
            <a:custGeom>
              <a:avLst/>
              <a:gdLst>
                <a:gd name="T0" fmla="*/ 0 w 17"/>
                <a:gd name="T1" fmla="*/ 6 h 17"/>
                <a:gd name="T2" fmla="*/ 2 w 17"/>
                <a:gd name="T3" fmla="*/ 0 h 17"/>
                <a:gd name="T4" fmla="*/ 16 w 17"/>
                <a:gd name="T5" fmla="*/ 10 h 17"/>
                <a:gd name="T6" fmla="*/ 14 w 17"/>
                <a:gd name="T7" fmla="*/ 16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2" y="0"/>
                  </a:lnTo>
                  <a:lnTo>
                    <a:pt x="16" y="10"/>
                  </a:lnTo>
                  <a:lnTo>
                    <a:pt x="14" y="16"/>
                  </a:lnTo>
                  <a:lnTo>
                    <a:pt x="0" y="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20" name="Freeform 380"/>
            <p:cNvSpPr>
              <a:spLocks/>
            </p:cNvSpPr>
            <p:nvPr/>
          </p:nvSpPr>
          <p:spPr bwMode="auto">
            <a:xfrm>
              <a:off x="1913" y="2390"/>
              <a:ext cx="17" cy="17"/>
            </a:xfrm>
            <a:custGeom>
              <a:avLst/>
              <a:gdLst>
                <a:gd name="T0" fmla="*/ 0 w 17"/>
                <a:gd name="T1" fmla="*/ 4 h 17"/>
                <a:gd name="T2" fmla="*/ 2 w 17"/>
                <a:gd name="T3" fmla="*/ 0 h 17"/>
                <a:gd name="T4" fmla="*/ 16 w 17"/>
                <a:gd name="T5" fmla="*/ 9 h 17"/>
                <a:gd name="T6" fmla="*/ 14 w 17"/>
                <a:gd name="T7" fmla="*/ 16 h 17"/>
                <a:gd name="T8" fmla="*/ 0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2" y="0"/>
                  </a:lnTo>
                  <a:lnTo>
                    <a:pt x="16" y="9"/>
                  </a:lnTo>
                  <a:lnTo>
                    <a:pt x="14" y="16"/>
                  </a:lnTo>
                  <a:lnTo>
                    <a:pt x="0" y="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21" name="Freeform 381"/>
            <p:cNvSpPr>
              <a:spLocks/>
            </p:cNvSpPr>
            <p:nvPr/>
          </p:nvSpPr>
          <p:spPr bwMode="auto">
            <a:xfrm>
              <a:off x="1915" y="2386"/>
              <a:ext cx="17" cy="17"/>
            </a:xfrm>
            <a:custGeom>
              <a:avLst/>
              <a:gdLst>
                <a:gd name="T0" fmla="*/ 0 w 17"/>
                <a:gd name="T1" fmla="*/ 8 h 17"/>
                <a:gd name="T2" fmla="*/ 1 w 17"/>
                <a:gd name="T3" fmla="*/ 0 h 17"/>
                <a:gd name="T4" fmla="*/ 16 w 17"/>
                <a:gd name="T5" fmla="*/ 10 h 17"/>
                <a:gd name="T6" fmla="*/ 13 w 17"/>
                <a:gd name="T7" fmla="*/ 16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 y="0"/>
                  </a:lnTo>
                  <a:lnTo>
                    <a:pt x="16" y="10"/>
                  </a:lnTo>
                  <a:lnTo>
                    <a:pt x="13" y="16"/>
                  </a:lnTo>
                  <a:lnTo>
                    <a:pt x="0" y="8"/>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22" name="Freeform 382"/>
            <p:cNvSpPr>
              <a:spLocks/>
            </p:cNvSpPr>
            <p:nvPr/>
          </p:nvSpPr>
          <p:spPr bwMode="auto">
            <a:xfrm>
              <a:off x="1916" y="2384"/>
              <a:ext cx="17" cy="17"/>
            </a:xfrm>
            <a:custGeom>
              <a:avLst/>
              <a:gdLst>
                <a:gd name="T0" fmla="*/ 0 w 17"/>
                <a:gd name="T1" fmla="*/ 4 h 17"/>
                <a:gd name="T2" fmla="*/ 1 w 17"/>
                <a:gd name="T3" fmla="*/ 0 h 17"/>
                <a:gd name="T4" fmla="*/ 16 w 17"/>
                <a:gd name="T5" fmla="*/ 9 h 17"/>
                <a:gd name="T6" fmla="*/ 14 w 17"/>
                <a:gd name="T7" fmla="*/ 16 h 17"/>
                <a:gd name="T8" fmla="*/ 0 w 17"/>
                <a:gd name="T9" fmla="*/ 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1" y="0"/>
                  </a:lnTo>
                  <a:lnTo>
                    <a:pt x="16" y="9"/>
                  </a:lnTo>
                  <a:lnTo>
                    <a:pt x="14" y="16"/>
                  </a:lnTo>
                  <a:lnTo>
                    <a:pt x="0" y="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23" name="Freeform 383"/>
            <p:cNvSpPr>
              <a:spLocks/>
            </p:cNvSpPr>
            <p:nvPr/>
          </p:nvSpPr>
          <p:spPr bwMode="auto">
            <a:xfrm>
              <a:off x="1917" y="2381"/>
              <a:ext cx="17" cy="17"/>
            </a:xfrm>
            <a:custGeom>
              <a:avLst/>
              <a:gdLst>
                <a:gd name="T0" fmla="*/ 0 w 17"/>
                <a:gd name="T1" fmla="*/ 6 h 17"/>
                <a:gd name="T2" fmla="*/ 2 w 17"/>
                <a:gd name="T3" fmla="*/ 0 h 17"/>
                <a:gd name="T4" fmla="*/ 16 w 17"/>
                <a:gd name="T5" fmla="*/ 9 h 17"/>
                <a:gd name="T6" fmla="*/ 14 w 17"/>
                <a:gd name="T7" fmla="*/ 16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2" y="0"/>
                  </a:lnTo>
                  <a:lnTo>
                    <a:pt x="16" y="9"/>
                  </a:lnTo>
                  <a:lnTo>
                    <a:pt x="14" y="16"/>
                  </a:lnTo>
                  <a:lnTo>
                    <a:pt x="0" y="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24" name="Freeform 384"/>
            <p:cNvSpPr>
              <a:spLocks/>
            </p:cNvSpPr>
            <p:nvPr/>
          </p:nvSpPr>
          <p:spPr bwMode="auto">
            <a:xfrm>
              <a:off x="1919" y="2378"/>
              <a:ext cx="17" cy="17"/>
            </a:xfrm>
            <a:custGeom>
              <a:avLst/>
              <a:gdLst>
                <a:gd name="T0" fmla="*/ 0 w 17"/>
                <a:gd name="T1" fmla="*/ 6 h 17"/>
                <a:gd name="T2" fmla="*/ 1 w 17"/>
                <a:gd name="T3" fmla="*/ 0 h 17"/>
                <a:gd name="T4" fmla="*/ 16 w 17"/>
                <a:gd name="T5" fmla="*/ 9 h 17"/>
                <a:gd name="T6" fmla="*/ 13 w 17"/>
                <a:gd name="T7" fmla="*/ 16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1" y="0"/>
                  </a:lnTo>
                  <a:lnTo>
                    <a:pt x="16" y="9"/>
                  </a:lnTo>
                  <a:lnTo>
                    <a:pt x="13" y="16"/>
                  </a:lnTo>
                  <a:lnTo>
                    <a:pt x="0" y="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25" name="Freeform 385"/>
            <p:cNvSpPr>
              <a:spLocks/>
            </p:cNvSpPr>
            <p:nvPr/>
          </p:nvSpPr>
          <p:spPr bwMode="auto">
            <a:xfrm>
              <a:off x="1920" y="2375"/>
              <a:ext cx="17" cy="17"/>
            </a:xfrm>
            <a:custGeom>
              <a:avLst/>
              <a:gdLst>
                <a:gd name="T0" fmla="*/ 0 w 17"/>
                <a:gd name="T1" fmla="*/ 6 h 17"/>
                <a:gd name="T2" fmla="*/ 0 w 17"/>
                <a:gd name="T3" fmla="*/ 0 h 17"/>
                <a:gd name="T4" fmla="*/ 16 w 17"/>
                <a:gd name="T5" fmla="*/ 6 h 17"/>
                <a:gd name="T6" fmla="*/ 14 w 17"/>
                <a:gd name="T7" fmla="*/ 16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0" y="0"/>
                  </a:lnTo>
                  <a:lnTo>
                    <a:pt x="16" y="6"/>
                  </a:lnTo>
                  <a:lnTo>
                    <a:pt x="14" y="16"/>
                  </a:lnTo>
                  <a:lnTo>
                    <a:pt x="0" y="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26" name="Freeform 386"/>
            <p:cNvSpPr>
              <a:spLocks/>
            </p:cNvSpPr>
            <p:nvPr/>
          </p:nvSpPr>
          <p:spPr bwMode="auto">
            <a:xfrm>
              <a:off x="1920" y="2372"/>
              <a:ext cx="17" cy="17"/>
            </a:xfrm>
            <a:custGeom>
              <a:avLst/>
              <a:gdLst>
                <a:gd name="T0" fmla="*/ 0 w 17"/>
                <a:gd name="T1" fmla="*/ 8 h 17"/>
                <a:gd name="T2" fmla="*/ 1 w 17"/>
                <a:gd name="T3" fmla="*/ 0 h 17"/>
                <a:gd name="T4" fmla="*/ 16 w 17"/>
                <a:gd name="T5" fmla="*/ 5 h 17"/>
                <a:gd name="T6" fmla="*/ 16 w 17"/>
                <a:gd name="T7" fmla="*/ 16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 y="0"/>
                  </a:lnTo>
                  <a:lnTo>
                    <a:pt x="16" y="5"/>
                  </a:lnTo>
                  <a:lnTo>
                    <a:pt x="16" y="16"/>
                  </a:lnTo>
                  <a:lnTo>
                    <a:pt x="0" y="8"/>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27" name="Freeform 387"/>
            <p:cNvSpPr>
              <a:spLocks/>
            </p:cNvSpPr>
            <p:nvPr/>
          </p:nvSpPr>
          <p:spPr bwMode="auto">
            <a:xfrm>
              <a:off x="1921" y="2369"/>
              <a:ext cx="17" cy="17"/>
            </a:xfrm>
            <a:custGeom>
              <a:avLst/>
              <a:gdLst>
                <a:gd name="T0" fmla="*/ 0 w 17"/>
                <a:gd name="T1" fmla="*/ 9 h 17"/>
                <a:gd name="T2" fmla="*/ 1 w 17"/>
                <a:gd name="T3" fmla="*/ 0 h 17"/>
                <a:gd name="T4" fmla="*/ 16 w 17"/>
                <a:gd name="T5" fmla="*/ 3 h 17"/>
                <a:gd name="T6" fmla="*/ 14 w 17"/>
                <a:gd name="T7" fmla="*/ 16 h 17"/>
                <a:gd name="T8" fmla="*/ 0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1" y="0"/>
                  </a:lnTo>
                  <a:lnTo>
                    <a:pt x="16" y="3"/>
                  </a:lnTo>
                  <a:lnTo>
                    <a:pt x="14" y="16"/>
                  </a:lnTo>
                  <a:lnTo>
                    <a:pt x="0" y="9"/>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28" name="Freeform 388"/>
            <p:cNvSpPr>
              <a:spLocks/>
            </p:cNvSpPr>
            <p:nvPr/>
          </p:nvSpPr>
          <p:spPr bwMode="auto">
            <a:xfrm>
              <a:off x="1922" y="2365"/>
              <a:ext cx="17" cy="17"/>
            </a:xfrm>
            <a:custGeom>
              <a:avLst/>
              <a:gdLst>
                <a:gd name="T0" fmla="*/ 0 w 17"/>
                <a:gd name="T1" fmla="*/ 12 h 17"/>
                <a:gd name="T2" fmla="*/ 0 w 17"/>
                <a:gd name="T3" fmla="*/ 0 h 17"/>
                <a:gd name="T4" fmla="*/ 16 w 17"/>
                <a:gd name="T5" fmla="*/ 3 h 17"/>
                <a:gd name="T6" fmla="*/ 14 w 17"/>
                <a:gd name="T7" fmla="*/ 16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0" y="0"/>
                  </a:lnTo>
                  <a:lnTo>
                    <a:pt x="16" y="3"/>
                  </a:lnTo>
                  <a:lnTo>
                    <a:pt x="14" y="16"/>
                  </a:lnTo>
                  <a:lnTo>
                    <a:pt x="0" y="1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29" name="Freeform 389"/>
            <p:cNvSpPr>
              <a:spLocks/>
            </p:cNvSpPr>
            <p:nvPr/>
          </p:nvSpPr>
          <p:spPr bwMode="auto">
            <a:xfrm>
              <a:off x="1922" y="2362"/>
              <a:ext cx="17" cy="17"/>
            </a:xfrm>
            <a:custGeom>
              <a:avLst/>
              <a:gdLst>
                <a:gd name="T0" fmla="*/ 0 w 17"/>
                <a:gd name="T1" fmla="*/ 12 h 17"/>
                <a:gd name="T2" fmla="*/ 1 w 17"/>
                <a:gd name="T3" fmla="*/ 0 h 17"/>
                <a:gd name="T4" fmla="*/ 16 w 17"/>
                <a:gd name="T5" fmla="*/ 0 h 17"/>
                <a:gd name="T6" fmla="*/ 16 w 17"/>
                <a:gd name="T7" fmla="*/ 16 h 17"/>
                <a:gd name="T8" fmla="*/ 0 w 17"/>
                <a:gd name="T9" fmla="*/ 1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1" y="0"/>
                  </a:lnTo>
                  <a:lnTo>
                    <a:pt x="16" y="0"/>
                  </a:lnTo>
                  <a:lnTo>
                    <a:pt x="16" y="16"/>
                  </a:lnTo>
                  <a:lnTo>
                    <a:pt x="0" y="12"/>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30" name="Freeform 390"/>
            <p:cNvSpPr>
              <a:spLocks/>
            </p:cNvSpPr>
            <p:nvPr/>
          </p:nvSpPr>
          <p:spPr bwMode="auto">
            <a:xfrm>
              <a:off x="1922" y="2358"/>
              <a:ext cx="17" cy="17"/>
            </a:xfrm>
            <a:custGeom>
              <a:avLst/>
              <a:gdLst>
                <a:gd name="T0" fmla="*/ 1 w 17"/>
                <a:gd name="T1" fmla="*/ 16 h 17"/>
                <a:gd name="T2" fmla="*/ 0 w 17"/>
                <a:gd name="T3" fmla="*/ 0 h 17"/>
                <a:gd name="T4" fmla="*/ 16 w 17"/>
                <a:gd name="T5" fmla="*/ 0 h 17"/>
                <a:gd name="T6" fmla="*/ 16 w 17"/>
                <a:gd name="T7" fmla="*/ 16 h 17"/>
                <a:gd name="T8" fmla="*/ 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0"/>
                  </a:lnTo>
                  <a:lnTo>
                    <a:pt x="16" y="0"/>
                  </a:lnTo>
                  <a:lnTo>
                    <a:pt x="16" y="16"/>
                  </a:lnTo>
                  <a:lnTo>
                    <a:pt x="1"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31" name="Freeform 391"/>
            <p:cNvSpPr>
              <a:spLocks/>
            </p:cNvSpPr>
            <p:nvPr/>
          </p:nvSpPr>
          <p:spPr bwMode="auto">
            <a:xfrm>
              <a:off x="1922" y="2353"/>
              <a:ext cx="17" cy="17"/>
            </a:xfrm>
            <a:custGeom>
              <a:avLst/>
              <a:gdLst>
                <a:gd name="T0" fmla="*/ 0 w 17"/>
                <a:gd name="T1" fmla="*/ 16 h 17"/>
                <a:gd name="T2" fmla="*/ 0 w 17"/>
                <a:gd name="T3" fmla="*/ 3 h 17"/>
                <a:gd name="T4" fmla="*/ 14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3"/>
                  </a:lnTo>
                  <a:lnTo>
                    <a:pt x="14" y="0"/>
                  </a:lnTo>
                  <a:lnTo>
                    <a:pt x="16" y="16"/>
                  </a:lnTo>
                  <a:lnTo>
                    <a:pt x="0"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32" name="Freeform 392"/>
            <p:cNvSpPr>
              <a:spLocks/>
            </p:cNvSpPr>
            <p:nvPr/>
          </p:nvSpPr>
          <p:spPr bwMode="auto">
            <a:xfrm>
              <a:off x="1921" y="2349"/>
              <a:ext cx="17" cy="17"/>
            </a:xfrm>
            <a:custGeom>
              <a:avLst/>
              <a:gdLst>
                <a:gd name="T0" fmla="*/ 1 w 17"/>
                <a:gd name="T1" fmla="*/ 16 h 17"/>
                <a:gd name="T2" fmla="*/ 0 w 17"/>
                <a:gd name="T3" fmla="*/ 6 h 17"/>
                <a:gd name="T4" fmla="*/ 14 w 17"/>
                <a:gd name="T5" fmla="*/ 0 h 17"/>
                <a:gd name="T6" fmla="*/ 16 w 17"/>
                <a:gd name="T7" fmla="*/ 12 h 17"/>
                <a:gd name="T8" fmla="*/ 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6"/>
                  </a:lnTo>
                  <a:lnTo>
                    <a:pt x="14" y="0"/>
                  </a:lnTo>
                  <a:lnTo>
                    <a:pt x="16" y="12"/>
                  </a:lnTo>
                  <a:lnTo>
                    <a:pt x="1"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33" name="Freeform 393"/>
            <p:cNvSpPr>
              <a:spLocks/>
            </p:cNvSpPr>
            <p:nvPr/>
          </p:nvSpPr>
          <p:spPr bwMode="auto">
            <a:xfrm>
              <a:off x="1920" y="2344"/>
              <a:ext cx="17" cy="17"/>
            </a:xfrm>
            <a:custGeom>
              <a:avLst/>
              <a:gdLst>
                <a:gd name="T0" fmla="*/ 1 w 17"/>
                <a:gd name="T1" fmla="*/ 16 h 17"/>
                <a:gd name="T2" fmla="*/ 0 w 17"/>
                <a:gd name="T3" fmla="*/ 4 h 17"/>
                <a:gd name="T4" fmla="*/ 14 w 17"/>
                <a:gd name="T5" fmla="*/ 0 h 17"/>
                <a:gd name="T6" fmla="*/ 16 w 17"/>
                <a:gd name="T7" fmla="*/ 11 h 17"/>
                <a:gd name="T8" fmla="*/ 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4"/>
                  </a:lnTo>
                  <a:lnTo>
                    <a:pt x="14" y="0"/>
                  </a:lnTo>
                  <a:lnTo>
                    <a:pt x="16" y="11"/>
                  </a:lnTo>
                  <a:lnTo>
                    <a:pt x="1"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34" name="Freeform 394"/>
            <p:cNvSpPr>
              <a:spLocks/>
            </p:cNvSpPr>
            <p:nvPr/>
          </p:nvSpPr>
          <p:spPr bwMode="auto">
            <a:xfrm>
              <a:off x="1919" y="2339"/>
              <a:ext cx="17" cy="17"/>
            </a:xfrm>
            <a:custGeom>
              <a:avLst/>
              <a:gdLst>
                <a:gd name="T0" fmla="*/ 1 w 17"/>
                <a:gd name="T1" fmla="*/ 16 h 17"/>
                <a:gd name="T2" fmla="*/ 0 w 17"/>
                <a:gd name="T3" fmla="*/ 9 h 17"/>
                <a:gd name="T4" fmla="*/ 14 w 17"/>
                <a:gd name="T5" fmla="*/ 0 h 17"/>
                <a:gd name="T6" fmla="*/ 16 w 17"/>
                <a:gd name="T7" fmla="*/ 11 h 17"/>
                <a:gd name="T8" fmla="*/ 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9"/>
                  </a:lnTo>
                  <a:lnTo>
                    <a:pt x="14" y="0"/>
                  </a:lnTo>
                  <a:lnTo>
                    <a:pt x="16" y="11"/>
                  </a:lnTo>
                  <a:lnTo>
                    <a:pt x="1"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35" name="Freeform 395"/>
            <p:cNvSpPr>
              <a:spLocks/>
            </p:cNvSpPr>
            <p:nvPr/>
          </p:nvSpPr>
          <p:spPr bwMode="auto">
            <a:xfrm>
              <a:off x="1917" y="2334"/>
              <a:ext cx="17" cy="17"/>
            </a:xfrm>
            <a:custGeom>
              <a:avLst/>
              <a:gdLst>
                <a:gd name="T0" fmla="*/ 2 w 17"/>
                <a:gd name="T1" fmla="*/ 16 h 17"/>
                <a:gd name="T2" fmla="*/ 0 w 17"/>
                <a:gd name="T3" fmla="*/ 7 h 17"/>
                <a:gd name="T4" fmla="*/ 13 w 17"/>
                <a:gd name="T5" fmla="*/ 0 h 17"/>
                <a:gd name="T6" fmla="*/ 16 w 17"/>
                <a:gd name="T7" fmla="*/ 8 h 17"/>
                <a:gd name="T8" fmla="*/ 2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7"/>
                  </a:lnTo>
                  <a:lnTo>
                    <a:pt x="13" y="0"/>
                  </a:lnTo>
                  <a:lnTo>
                    <a:pt x="16" y="8"/>
                  </a:lnTo>
                  <a:lnTo>
                    <a:pt x="2"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36" name="Freeform 396"/>
            <p:cNvSpPr>
              <a:spLocks/>
            </p:cNvSpPr>
            <p:nvPr/>
          </p:nvSpPr>
          <p:spPr bwMode="auto">
            <a:xfrm>
              <a:off x="1916" y="2330"/>
              <a:ext cx="17" cy="17"/>
            </a:xfrm>
            <a:custGeom>
              <a:avLst/>
              <a:gdLst>
                <a:gd name="T0" fmla="*/ 1 w 17"/>
                <a:gd name="T1" fmla="*/ 16 h 17"/>
                <a:gd name="T2" fmla="*/ 0 w 17"/>
                <a:gd name="T3" fmla="*/ 8 h 17"/>
                <a:gd name="T4" fmla="*/ 12 w 17"/>
                <a:gd name="T5" fmla="*/ 0 h 17"/>
                <a:gd name="T6" fmla="*/ 16 w 17"/>
                <a:gd name="T7" fmla="*/ 8 h 17"/>
                <a:gd name="T8" fmla="*/ 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8"/>
                  </a:lnTo>
                  <a:lnTo>
                    <a:pt x="12" y="0"/>
                  </a:lnTo>
                  <a:lnTo>
                    <a:pt x="16" y="8"/>
                  </a:lnTo>
                  <a:lnTo>
                    <a:pt x="1"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37" name="Freeform 397"/>
            <p:cNvSpPr>
              <a:spLocks/>
            </p:cNvSpPr>
            <p:nvPr/>
          </p:nvSpPr>
          <p:spPr bwMode="auto">
            <a:xfrm>
              <a:off x="1912" y="2325"/>
              <a:ext cx="17" cy="17"/>
            </a:xfrm>
            <a:custGeom>
              <a:avLst/>
              <a:gdLst>
                <a:gd name="T0" fmla="*/ 4 w 17"/>
                <a:gd name="T1" fmla="*/ 16 h 17"/>
                <a:gd name="T2" fmla="*/ 0 w 17"/>
                <a:gd name="T3" fmla="*/ 8 h 17"/>
                <a:gd name="T4" fmla="*/ 13 w 17"/>
                <a:gd name="T5" fmla="*/ 0 h 17"/>
                <a:gd name="T6" fmla="*/ 16 w 17"/>
                <a:gd name="T7" fmla="*/ 8 h 17"/>
                <a:gd name="T8" fmla="*/ 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8"/>
                  </a:lnTo>
                  <a:lnTo>
                    <a:pt x="13" y="0"/>
                  </a:lnTo>
                  <a:lnTo>
                    <a:pt x="16" y="8"/>
                  </a:lnTo>
                  <a:lnTo>
                    <a:pt x="4"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38" name="Freeform 398"/>
            <p:cNvSpPr>
              <a:spLocks/>
            </p:cNvSpPr>
            <p:nvPr/>
          </p:nvSpPr>
          <p:spPr bwMode="auto">
            <a:xfrm>
              <a:off x="1910" y="2319"/>
              <a:ext cx="17" cy="17"/>
            </a:xfrm>
            <a:custGeom>
              <a:avLst/>
              <a:gdLst>
                <a:gd name="T0" fmla="*/ 2 w 17"/>
                <a:gd name="T1" fmla="*/ 16 h 17"/>
                <a:gd name="T2" fmla="*/ 0 w 17"/>
                <a:gd name="T3" fmla="*/ 10 h 17"/>
                <a:gd name="T4" fmla="*/ 12 w 17"/>
                <a:gd name="T5" fmla="*/ 0 h 17"/>
                <a:gd name="T6" fmla="*/ 16 w 17"/>
                <a:gd name="T7" fmla="*/ 8 h 17"/>
                <a:gd name="T8" fmla="*/ 2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10"/>
                  </a:lnTo>
                  <a:lnTo>
                    <a:pt x="12" y="0"/>
                  </a:lnTo>
                  <a:lnTo>
                    <a:pt x="16" y="8"/>
                  </a:lnTo>
                  <a:lnTo>
                    <a:pt x="2"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39" name="Freeform 399"/>
            <p:cNvSpPr>
              <a:spLocks/>
            </p:cNvSpPr>
            <p:nvPr/>
          </p:nvSpPr>
          <p:spPr bwMode="auto">
            <a:xfrm>
              <a:off x="1907" y="2314"/>
              <a:ext cx="17" cy="17"/>
            </a:xfrm>
            <a:custGeom>
              <a:avLst/>
              <a:gdLst>
                <a:gd name="T0" fmla="*/ 3 w 17"/>
                <a:gd name="T1" fmla="*/ 16 h 17"/>
                <a:gd name="T2" fmla="*/ 0 w 17"/>
                <a:gd name="T3" fmla="*/ 9 h 17"/>
                <a:gd name="T4" fmla="*/ 11 w 17"/>
                <a:gd name="T5" fmla="*/ 0 h 17"/>
                <a:gd name="T6" fmla="*/ 16 w 17"/>
                <a:gd name="T7" fmla="*/ 6 h 17"/>
                <a:gd name="T8" fmla="*/ 3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16"/>
                  </a:moveTo>
                  <a:lnTo>
                    <a:pt x="0" y="9"/>
                  </a:lnTo>
                  <a:lnTo>
                    <a:pt x="11" y="0"/>
                  </a:lnTo>
                  <a:lnTo>
                    <a:pt x="16" y="6"/>
                  </a:lnTo>
                  <a:lnTo>
                    <a:pt x="3"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40" name="Freeform 400"/>
            <p:cNvSpPr>
              <a:spLocks/>
            </p:cNvSpPr>
            <p:nvPr/>
          </p:nvSpPr>
          <p:spPr bwMode="auto">
            <a:xfrm>
              <a:off x="1903" y="2309"/>
              <a:ext cx="17" cy="17"/>
            </a:xfrm>
            <a:custGeom>
              <a:avLst/>
              <a:gdLst>
                <a:gd name="T0" fmla="*/ 4 w 17"/>
                <a:gd name="T1" fmla="*/ 16 h 17"/>
                <a:gd name="T2" fmla="*/ 0 w 17"/>
                <a:gd name="T3" fmla="*/ 10 h 17"/>
                <a:gd name="T4" fmla="*/ 11 w 17"/>
                <a:gd name="T5" fmla="*/ 0 h 17"/>
                <a:gd name="T6" fmla="*/ 16 w 17"/>
                <a:gd name="T7" fmla="*/ 6 h 17"/>
                <a:gd name="T8" fmla="*/ 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10"/>
                  </a:lnTo>
                  <a:lnTo>
                    <a:pt x="11" y="0"/>
                  </a:lnTo>
                  <a:lnTo>
                    <a:pt x="16" y="6"/>
                  </a:lnTo>
                  <a:lnTo>
                    <a:pt x="4"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41" name="Freeform 401"/>
            <p:cNvSpPr>
              <a:spLocks/>
            </p:cNvSpPr>
            <p:nvPr/>
          </p:nvSpPr>
          <p:spPr bwMode="auto">
            <a:xfrm>
              <a:off x="1899" y="2304"/>
              <a:ext cx="17" cy="17"/>
            </a:xfrm>
            <a:custGeom>
              <a:avLst/>
              <a:gdLst>
                <a:gd name="T0" fmla="*/ 4 w 17"/>
                <a:gd name="T1" fmla="*/ 16 h 17"/>
                <a:gd name="T2" fmla="*/ 0 w 17"/>
                <a:gd name="T3" fmla="*/ 9 h 17"/>
                <a:gd name="T4" fmla="*/ 9 w 17"/>
                <a:gd name="T5" fmla="*/ 0 h 17"/>
                <a:gd name="T6" fmla="*/ 16 w 17"/>
                <a:gd name="T7" fmla="*/ 6 h 17"/>
                <a:gd name="T8" fmla="*/ 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9"/>
                  </a:lnTo>
                  <a:lnTo>
                    <a:pt x="9" y="0"/>
                  </a:lnTo>
                  <a:lnTo>
                    <a:pt x="16" y="6"/>
                  </a:lnTo>
                  <a:lnTo>
                    <a:pt x="4"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42" name="Freeform 402"/>
            <p:cNvSpPr>
              <a:spLocks/>
            </p:cNvSpPr>
            <p:nvPr/>
          </p:nvSpPr>
          <p:spPr bwMode="auto">
            <a:xfrm>
              <a:off x="1895" y="2299"/>
              <a:ext cx="17" cy="17"/>
            </a:xfrm>
            <a:custGeom>
              <a:avLst/>
              <a:gdLst>
                <a:gd name="T0" fmla="*/ 5 w 17"/>
                <a:gd name="T1" fmla="*/ 16 h 17"/>
                <a:gd name="T2" fmla="*/ 0 w 17"/>
                <a:gd name="T3" fmla="*/ 11 h 17"/>
                <a:gd name="T4" fmla="*/ 9 w 17"/>
                <a:gd name="T5" fmla="*/ 0 h 17"/>
                <a:gd name="T6" fmla="*/ 16 w 17"/>
                <a:gd name="T7" fmla="*/ 6 h 17"/>
                <a:gd name="T8" fmla="*/ 5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0" y="11"/>
                  </a:lnTo>
                  <a:lnTo>
                    <a:pt x="9" y="0"/>
                  </a:lnTo>
                  <a:lnTo>
                    <a:pt x="16" y="6"/>
                  </a:lnTo>
                  <a:lnTo>
                    <a:pt x="5"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43" name="Freeform 403"/>
            <p:cNvSpPr>
              <a:spLocks/>
            </p:cNvSpPr>
            <p:nvPr/>
          </p:nvSpPr>
          <p:spPr bwMode="auto">
            <a:xfrm>
              <a:off x="1889" y="2294"/>
              <a:ext cx="17" cy="17"/>
            </a:xfrm>
            <a:custGeom>
              <a:avLst/>
              <a:gdLst>
                <a:gd name="T0" fmla="*/ 7 w 17"/>
                <a:gd name="T1" fmla="*/ 16 h 17"/>
                <a:gd name="T2" fmla="*/ 0 w 17"/>
                <a:gd name="T3" fmla="*/ 10 h 17"/>
                <a:gd name="T4" fmla="*/ 8 w 17"/>
                <a:gd name="T5" fmla="*/ 0 h 17"/>
                <a:gd name="T6" fmla="*/ 16 w 17"/>
                <a:gd name="T7" fmla="*/ 5 h 17"/>
                <a:gd name="T8" fmla="*/ 7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7" y="16"/>
                  </a:moveTo>
                  <a:lnTo>
                    <a:pt x="0" y="10"/>
                  </a:lnTo>
                  <a:lnTo>
                    <a:pt x="8" y="0"/>
                  </a:lnTo>
                  <a:lnTo>
                    <a:pt x="16" y="5"/>
                  </a:lnTo>
                  <a:lnTo>
                    <a:pt x="7"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44" name="Freeform 404"/>
            <p:cNvSpPr>
              <a:spLocks/>
            </p:cNvSpPr>
            <p:nvPr/>
          </p:nvSpPr>
          <p:spPr bwMode="auto">
            <a:xfrm>
              <a:off x="1884" y="2290"/>
              <a:ext cx="17" cy="17"/>
            </a:xfrm>
            <a:custGeom>
              <a:avLst/>
              <a:gdLst>
                <a:gd name="T0" fmla="*/ 6 w 17"/>
                <a:gd name="T1" fmla="*/ 16 h 17"/>
                <a:gd name="T2" fmla="*/ 0 w 17"/>
                <a:gd name="T3" fmla="*/ 9 h 17"/>
                <a:gd name="T4" fmla="*/ 9 w 17"/>
                <a:gd name="T5" fmla="*/ 0 h 17"/>
                <a:gd name="T6" fmla="*/ 16 w 17"/>
                <a:gd name="T7" fmla="*/ 4 h 17"/>
                <a:gd name="T8" fmla="*/ 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16"/>
                  </a:moveTo>
                  <a:lnTo>
                    <a:pt x="0" y="9"/>
                  </a:lnTo>
                  <a:lnTo>
                    <a:pt x="9" y="0"/>
                  </a:lnTo>
                  <a:lnTo>
                    <a:pt x="16" y="4"/>
                  </a:lnTo>
                  <a:lnTo>
                    <a:pt x="6"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45" name="Freeform 405"/>
            <p:cNvSpPr>
              <a:spLocks/>
            </p:cNvSpPr>
            <p:nvPr/>
          </p:nvSpPr>
          <p:spPr bwMode="auto">
            <a:xfrm>
              <a:off x="1878" y="2285"/>
              <a:ext cx="17" cy="17"/>
            </a:xfrm>
            <a:custGeom>
              <a:avLst/>
              <a:gdLst>
                <a:gd name="T0" fmla="*/ 7 w 17"/>
                <a:gd name="T1" fmla="*/ 16 h 17"/>
                <a:gd name="T2" fmla="*/ 0 w 17"/>
                <a:gd name="T3" fmla="*/ 11 h 17"/>
                <a:gd name="T4" fmla="*/ 7 w 17"/>
                <a:gd name="T5" fmla="*/ 0 h 17"/>
                <a:gd name="T6" fmla="*/ 16 w 17"/>
                <a:gd name="T7" fmla="*/ 6 h 17"/>
                <a:gd name="T8" fmla="*/ 7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7" y="16"/>
                  </a:moveTo>
                  <a:lnTo>
                    <a:pt x="0" y="11"/>
                  </a:lnTo>
                  <a:lnTo>
                    <a:pt x="7" y="0"/>
                  </a:lnTo>
                  <a:lnTo>
                    <a:pt x="16" y="6"/>
                  </a:lnTo>
                  <a:lnTo>
                    <a:pt x="7"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46" name="Freeform 406"/>
            <p:cNvSpPr>
              <a:spLocks/>
            </p:cNvSpPr>
            <p:nvPr/>
          </p:nvSpPr>
          <p:spPr bwMode="auto">
            <a:xfrm>
              <a:off x="1872" y="2281"/>
              <a:ext cx="17" cy="17"/>
            </a:xfrm>
            <a:custGeom>
              <a:avLst/>
              <a:gdLst>
                <a:gd name="T0" fmla="*/ 8 w 17"/>
                <a:gd name="T1" fmla="*/ 16 h 17"/>
                <a:gd name="T2" fmla="*/ 0 w 17"/>
                <a:gd name="T3" fmla="*/ 11 h 17"/>
                <a:gd name="T4" fmla="*/ 8 w 17"/>
                <a:gd name="T5" fmla="*/ 0 h 17"/>
                <a:gd name="T6" fmla="*/ 16 w 17"/>
                <a:gd name="T7" fmla="*/ 4 h 17"/>
                <a:gd name="T8" fmla="*/ 8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11"/>
                  </a:lnTo>
                  <a:lnTo>
                    <a:pt x="8" y="0"/>
                  </a:lnTo>
                  <a:lnTo>
                    <a:pt x="16" y="4"/>
                  </a:lnTo>
                  <a:lnTo>
                    <a:pt x="8"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47" name="Freeform 407"/>
            <p:cNvSpPr>
              <a:spLocks/>
            </p:cNvSpPr>
            <p:nvPr/>
          </p:nvSpPr>
          <p:spPr bwMode="auto">
            <a:xfrm>
              <a:off x="1865" y="2277"/>
              <a:ext cx="17" cy="17"/>
            </a:xfrm>
            <a:custGeom>
              <a:avLst/>
              <a:gdLst>
                <a:gd name="T0" fmla="*/ 8 w 17"/>
                <a:gd name="T1" fmla="*/ 16 h 17"/>
                <a:gd name="T2" fmla="*/ 0 w 17"/>
                <a:gd name="T3" fmla="*/ 12 h 17"/>
                <a:gd name="T4" fmla="*/ 7 w 17"/>
                <a:gd name="T5" fmla="*/ 0 h 17"/>
                <a:gd name="T6" fmla="*/ 16 w 17"/>
                <a:gd name="T7" fmla="*/ 4 h 17"/>
                <a:gd name="T8" fmla="*/ 8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12"/>
                  </a:lnTo>
                  <a:lnTo>
                    <a:pt x="7" y="0"/>
                  </a:lnTo>
                  <a:lnTo>
                    <a:pt x="16" y="4"/>
                  </a:lnTo>
                  <a:lnTo>
                    <a:pt x="8"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48" name="Freeform 408"/>
            <p:cNvSpPr>
              <a:spLocks/>
            </p:cNvSpPr>
            <p:nvPr/>
          </p:nvSpPr>
          <p:spPr bwMode="auto">
            <a:xfrm>
              <a:off x="1858" y="2273"/>
              <a:ext cx="17" cy="17"/>
            </a:xfrm>
            <a:custGeom>
              <a:avLst/>
              <a:gdLst>
                <a:gd name="T0" fmla="*/ 8 w 17"/>
                <a:gd name="T1" fmla="*/ 16 h 17"/>
                <a:gd name="T2" fmla="*/ 0 w 17"/>
                <a:gd name="T3" fmla="*/ 11 h 17"/>
                <a:gd name="T4" fmla="*/ 6 w 17"/>
                <a:gd name="T5" fmla="*/ 0 h 17"/>
                <a:gd name="T6" fmla="*/ 16 w 17"/>
                <a:gd name="T7" fmla="*/ 4 h 17"/>
                <a:gd name="T8" fmla="*/ 8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11"/>
                  </a:lnTo>
                  <a:lnTo>
                    <a:pt x="6" y="0"/>
                  </a:lnTo>
                  <a:lnTo>
                    <a:pt x="16" y="4"/>
                  </a:lnTo>
                  <a:lnTo>
                    <a:pt x="8"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49" name="Freeform 409"/>
            <p:cNvSpPr>
              <a:spLocks/>
            </p:cNvSpPr>
            <p:nvPr/>
          </p:nvSpPr>
          <p:spPr bwMode="auto">
            <a:xfrm>
              <a:off x="1851" y="2270"/>
              <a:ext cx="17" cy="17"/>
            </a:xfrm>
            <a:custGeom>
              <a:avLst/>
              <a:gdLst>
                <a:gd name="T0" fmla="*/ 9 w 17"/>
                <a:gd name="T1" fmla="*/ 16 h 17"/>
                <a:gd name="T2" fmla="*/ 0 w 17"/>
                <a:gd name="T3" fmla="*/ 12 h 17"/>
                <a:gd name="T4" fmla="*/ 5 w 17"/>
                <a:gd name="T5" fmla="*/ 0 h 17"/>
                <a:gd name="T6" fmla="*/ 16 w 17"/>
                <a:gd name="T7" fmla="*/ 3 h 17"/>
                <a:gd name="T8" fmla="*/ 9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16"/>
                  </a:moveTo>
                  <a:lnTo>
                    <a:pt x="0" y="12"/>
                  </a:lnTo>
                  <a:lnTo>
                    <a:pt x="5" y="0"/>
                  </a:lnTo>
                  <a:lnTo>
                    <a:pt x="16" y="3"/>
                  </a:lnTo>
                  <a:lnTo>
                    <a:pt x="9"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50" name="Freeform 410"/>
            <p:cNvSpPr>
              <a:spLocks/>
            </p:cNvSpPr>
            <p:nvPr/>
          </p:nvSpPr>
          <p:spPr bwMode="auto">
            <a:xfrm>
              <a:off x="1843" y="2266"/>
              <a:ext cx="17" cy="17"/>
            </a:xfrm>
            <a:custGeom>
              <a:avLst/>
              <a:gdLst>
                <a:gd name="T0" fmla="*/ 10 w 17"/>
                <a:gd name="T1" fmla="*/ 16 h 17"/>
                <a:gd name="T2" fmla="*/ 0 w 17"/>
                <a:gd name="T3" fmla="*/ 13 h 17"/>
                <a:gd name="T4" fmla="*/ 4 w 17"/>
                <a:gd name="T5" fmla="*/ 0 h 17"/>
                <a:gd name="T6" fmla="*/ 16 w 17"/>
                <a:gd name="T7" fmla="*/ 4 h 17"/>
                <a:gd name="T8" fmla="*/ 1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16"/>
                  </a:moveTo>
                  <a:lnTo>
                    <a:pt x="0" y="13"/>
                  </a:lnTo>
                  <a:lnTo>
                    <a:pt x="4" y="0"/>
                  </a:lnTo>
                  <a:lnTo>
                    <a:pt x="16" y="4"/>
                  </a:lnTo>
                  <a:lnTo>
                    <a:pt x="10"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51" name="Freeform 411"/>
            <p:cNvSpPr>
              <a:spLocks/>
            </p:cNvSpPr>
            <p:nvPr/>
          </p:nvSpPr>
          <p:spPr bwMode="auto">
            <a:xfrm>
              <a:off x="1835" y="2264"/>
              <a:ext cx="17" cy="17"/>
            </a:xfrm>
            <a:custGeom>
              <a:avLst/>
              <a:gdLst>
                <a:gd name="T0" fmla="*/ 11 w 17"/>
                <a:gd name="T1" fmla="*/ 16 h 17"/>
                <a:gd name="T2" fmla="*/ 0 w 17"/>
                <a:gd name="T3" fmla="*/ 11 h 17"/>
                <a:gd name="T4" fmla="*/ 4 w 17"/>
                <a:gd name="T5" fmla="*/ 0 h 17"/>
                <a:gd name="T6" fmla="*/ 16 w 17"/>
                <a:gd name="T7" fmla="*/ 2 h 17"/>
                <a:gd name="T8" fmla="*/ 1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1"/>
                  </a:lnTo>
                  <a:lnTo>
                    <a:pt x="4" y="0"/>
                  </a:lnTo>
                  <a:lnTo>
                    <a:pt x="16" y="2"/>
                  </a:lnTo>
                  <a:lnTo>
                    <a:pt x="11"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52" name="Freeform 412"/>
            <p:cNvSpPr>
              <a:spLocks/>
            </p:cNvSpPr>
            <p:nvPr/>
          </p:nvSpPr>
          <p:spPr bwMode="auto">
            <a:xfrm>
              <a:off x="1827" y="2262"/>
              <a:ext cx="17" cy="17"/>
            </a:xfrm>
            <a:custGeom>
              <a:avLst/>
              <a:gdLst>
                <a:gd name="T0" fmla="*/ 11 w 17"/>
                <a:gd name="T1" fmla="*/ 16 h 17"/>
                <a:gd name="T2" fmla="*/ 0 w 17"/>
                <a:gd name="T3" fmla="*/ 14 h 17"/>
                <a:gd name="T4" fmla="*/ 1 w 17"/>
                <a:gd name="T5" fmla="*/ 0 h 17"/>
                <a:gd name="T6" fmla="*/ 16 w 17"/>
                <a:gd name="T7" fmla="*/ 2 h 17"/>
                <a:gd name="T8" fmla="*/ 1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4"/>
                  </a:lnTo>
                  <a:lnTo>
                    <a:pt x="1" y="0"/>
                  </a:lnTo>
                  <a:lnTo>
                    <a:pt x="16" y="2"/>
                  </a:lnTo>
                  <a:lnTo>
                    <a:pt x="11"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53" name="Freeform 413"/>
            <p:cNvSpPr>
              <a:spLocks/>
            </p:cNvSpPr>
            <p:nvPr/>
          </p:nvSpPr>
          <p:spPr bwMode="auto">
            <a:xfrm>
              <a:off x="1818" y="2260"/>
              <a:ext cx="17" cy="17"/>
            </a:xfrm>
            <a:custGeom>
              <a:avLst/>
              <a:gdLst>
                <a:gd name="T0" fmla="*/ 14 w 17"/>
                <a:gd name="T1" fmla="*/ 16 h 17"/>
                <a:gd name="T2" fmla="*/ 0 w 17"/>
                <a:gd name="T3" fmla="*/ 13 h 17"/>
                <a:gd name="T4" fmla="*/ 1 w 17"/>
                <a:gd name="T5" fmla="*/ 0 h 17"/>
                <a:gd name="T6" fmla="*/ 16 w 17"/>
                <a:gd name="T7" fmla="*/ 2 h 17"/>
                <a:gd name="T8" fmla="*/ 1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3"/>
                  </a:lnTo>
                  <a:lnTo>
                    <a:pt x="1" y="0"/>
                  </a:lnTo>
                  <a:lnTo>
                    <a:pt x="16" y="2"/>
                  </a:lnTo>
                  <a:lnTo>
                    <a:pt x="14"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54" name="Freeform 414"/>
            <p:cNvSpPr>
              <a:spLocks/>
            </p:cNvSpPr>
            <p:nvPr/>
          </p:nvSpPr>
          <p:spPr bwMode="auto">
            <a:xfrm>
              <a:off x="1809" y="2258"/>
              <a:ext cx="17" cy="17"/>
            </a:xfrm>
            <a:custGeom>
              <a:avLst/>
              <a:gdLst>
                <a:gd name="T0" fmla="*/ 14 w 17"/>
                <a:gd name="T1" fmla="*/ 16 h 17"/>
                <a:gd name="T2" fmla="*/ 0 w 17"/>
                <a:gd name="T3" fmla="*/ 14 h 17"/>
                <a:gd name="T4" fmla="*/ 3 w 17"/>
                <a:gd name="T5" fmla="*/ 0 h 17"/>
                <a:gd name="T6" fmla="*/ 16 w 17"/>
                <a:gd name="T7" fmla="*/ 2 h 17"/>
                <a:gd name="T8" fmla="*/ 14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4"/>
                  </a:lnTo>
                  <a:lnTo>
                    <a:pt x="3" y="0"/>
                  </a:lnTo>
                  <a:lnTo>
                    <a:pt x="16" y="2"/>
                  </a:lnTo>
                  <a:lnTo>
                    <a:pt x="14"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55" name="Freeform 415"/>
            <p:cNvSpPr>
              <a:spLocks/>
            </p:cNvSpPr>
            <p:nvPr/>
          </p:nvSpPr>
          <p:spPr bwMode="auto">
            <a:xfrm>
              <a:off x="1800" y="2257"/>
              <a:ext cx="17" cy="17"/>
            </a:xfrm>
            <a:custGeom>
              <a:avLst/>
              <a:gdLst>
                <a:gd name="T0" fmla="*/ 13 w 17"/>
                <a:gd name="T1" fmla="*/ 16 h 17"/>
                <a:gd name="T2" fmla="*/ 0 w 17"/>
                <a:gd name="T3" fmla="*/ 13 h 17"/>
                <a:gd name="T4" fmla="*/ 2 w 17"/>
                <a:gd name="T5" fmla="*/ 0 h 17"/>
                <a:gd name="T6" fmla="*/ 16 w 17"/>
                <a:gd name="T7" fmla="*/ 1 h 17"/>
                <a:gd name="T8" fmla="*/ 13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3"/>
                  </a:lnTo>
                  <a:lnTo>
                    <a:pt x="2" y="0"/>
                  </a:lnTo>
                  <a:lnTo>
                    <a:pt x="16" y="1"/>
                  </a:lnTo>
                  <a:lnTo>
                    <a:pt x="13"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56" name="Freeform 416"/>
            <p:cNvSpPr>
              <a:spLocks/>
            </p:cNvSpPr>
            <p:nvPr/>
          </p:nvSpPr>
          <p:spPr bwMode="auto">
            <a:xfrm>
              <a:off x="1792" y="2256"/>
              <a:ext cx="17" cy="17"/>
            </a:xfrm>
            <a:custGeom>
              <a:avLst/>
              <a:gdLst>
                <a:gd name="T0" fmla="*/ 12 w 17"/>
                <a:gd name="T1" fmla="*/ 16 h 17"/>
                <a:gd name="T2" fmla="*/ 0 w 17"/>
                <a:gd name="T3" fmla="*/ 14 h 17"/>
                <a:gd name="T4" fmla="*/ 3 w 17"/>
                <a:gd name="T5" fmla="*/ 0 h 17"/>
                <a:gd name="T6" fmla="*/ 16 w 17"/>
                <a:gd name="T7" fmla="*/ 1 h 17"/>
                <a:gd name="T8" fmla="*/ 12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4"/>
                  </a:lnTo>
                  <a:lnTo>
                    <a:pt x="3" y="0"/>
                  </a:lnTo>
                  <a:lnTo>
                    <a:pt x="16" y="1"/>
                  </a:lnTo>
                  <a:lnTo>
                    <a:pt x="12"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57" name="Freeform 417"/>
            <p:cNvSpPr>
              <a:spLocks/>
            </p:cNvSpPr>
            <p:nvPr/>
          </p:nvSpPr>
          <p:spPr bwMode="auto">
            <a:xfrm>
              <a:off x="1784" y="2255"/>
              <a:ext cx="17" cy="17"/>
            </a:xfrm>
            <a:custGeom>
              <a:avLst/>
              <a:gdLst>
                <a:gd name="T0" fmla="*/ 12 w 17"/>
                <a:gd name="T1" fmla="*/ 16 h 17"/>
                <a:gd name="T2" fmla="*/ 0 w 17"/>
                <a:gd name="T3" fmla="*/ 14 h 17"/>
                <a:gd name="T4" fmla="*/ 3 w 17"/>
                <a:gd name="T5" fmla="*/ 0 h 17"/>
                <a:gd name="T6" fmla="*/ 16 w 17"/>
                <a:gd name="T7" fmla="*/ 1 h 17"/>
                <a:gd name="T8" fmla="*/ 12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4"/>
                  </a:lnTo>
                  <a:lnTo>
                    <a:pt x="3" y="0"/>
                  </a:lnTo>
                  <a:lnTo>
                    <a:pt x="16" y="1"/>
                  </a:lnTo>
                  <a:lnTo>
                    <a:pt x="12"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58" name="Freeform 418"/>
            <p:cNvSpPr>
              <a:spLocks/>
            </p:cNvSpPr>
            <p:nvPr/>
          </p:nvSpPr>
          <p:spPr bwMode="auto">
            <a:xfrm>
              <a:off x="1777" y="2254"/>
              <a:ext cx="17" cy="17"/>
            </a:xfrm>
            <a:custGeom>
              <a:avLst/>
              <a:gdLst>
                <a:gd name="T0" fmla="*/ 12 w 17"/>
                <a:gd name="T1" fmla="*/ 16 h 17"/>
                <a:gd name="T2" fmla="*/ 0 w 17"/>
                <a:gd name="T3" fmla="*/ 16 h 17"/>
                <a:gd name="T4" fmla="*/ 3 w 17"/>
                <a:gd name="T5" fmla="*/ 0 h 17"/>
                <a:gd name="T6" fmla="*/ 16 w 17"/>
                <a:gd name="T7" fmla="*/ 1 h 17"/>
                <a:gd name="T8" fmla="*/ 12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6"/>
                  </a:lnTo>
                  <a:lnTo>
                    <a:pt x="3" y="0"/>
                  </a:lnTo>
                  <a:lnTo>
                    <a:pt x="16" y="1"/>
                  </a:lnTo>
                  <a:lnTo>
                    <a:pt x="12"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59" name="Freeform 419"/>
            <p:cNvSpPr>
              <a:spLocks/>
            </p:cNvSpPr>
            <p:nvPr/>
          </p:nvSpPr>
          <p:spPr bwMode="auto">
            <a:xfrm>
              <a:off x="1771" y="2254"/>
              <a:ext cx="17" cy="17"/>
            </a:xfrm>
            <a:custGeom>
              <a:avLst/>
              <a:gdLst>
                <a:gd name="T0" fmla="*/ 12 w 17"/>
                <a:gd name="T1" fmla="*/ 16 h 17"/>
                <a:gd name="T2" fmla="*/ 0 w 17"/>
                <a:gd name="T3" fmla="*/ 14 h 17"/>
                <a:gd name="T4" fmla="*/ 4 w 17"/>
                <a:gd name="T5" fmla="*/ 0 h 17"/>
                <a:gd name="T6" fmla="*/ 16 w 17"/>
                <a:gd name="T7" fmla="*/ 0 h 17"/>
                <a:gd name="T8" fmla="*/ 12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4"/>
                  </a:lnTo>
                  <a:lnTo>
                    <a:pt x="4" y="0"/>
                  </a:lnTo>
                  <a:lnTo>
                    <a:pt x="16" y="0"/>
                  </a:lnTo>
                  <a:lnTo>
                    <a:pt x="12"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60" name="Freeform 420"/>
            <p:cNvSpPr>
              <a:spLocks/>
            </p:cNvSpPr>
            <p:nvPr/>
          </p:nvSpPr>
          <p:spPr bwMode="auto">
            <a:xfrm>
              <a:off x="1766" y="2253"/>
              <a:ext cx="17" cy="17"/>
            </a:xfrm>
            <a:custGeom>
              <a:avLst/>
              <a:gdLst>
                <a:gd name="T0" fmla="*/ 11 w 17"/>
                <a:gd name="T1" fmla="*/ 16 h 17"/>
                <a:gd name="T2" fmla="*/ 0 w 17"/>
                <a:gd name="T3" fmla="*/ 14 h 17"/>
                <a:gd name="T4" fmla="*/ 2 w 17"/>
                <a:gd name="T5" fmla="*/ 0 h 17"/>
                <a:gd name="T6" fmla="*/ 16 w 17"/>
                <a:gd name="T7" fmla="*/ 1 h 17"/>
                <a:gd name="T8" fmla="*/ 11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4"/>
                  </a:lnTo>
                  <a:lnTo>
                    <a:pt x="2" y="0"/>
                  </a:lnTo>
                  <a:lnTo>
                    <a:pt x="16" y="1"/>
                  </a:lnTo>
                  <a:lnTo>
                    <a:pt x="11"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61" name="Freeform 421"/>
            <p:cNvSpPr>
              <a:spLocks/>
            </p:cNvSpPr>
            <p:nvPr/>
          </p:nvSpPr>
          <p:spPr bwMode="auto">
            <a:xfrm>
              <a:off x="1761" y="2253"/>
              <a:ext cx="17" cy="17"/>
            </a:xfrm>
            <a:custGeom>
              <a:avLst/>
              <a:gdLst>
                <a:gd name="T0" fmla="*/ 13 w 17"/>
                <a:gd name="T1" fmla="*/ 16 h 17"/>
                <a:gd name="T2" fmla="*/ 0 w 17"/>
                <a:gd name="T3" fmla="*/ 14 h 17"/>
                <a:gd name="T4" fmla="*/ 5 w 17"/>
                <a:gd name="T5" fmla="*/ 0 h 17"/>
                <a:gd name="T6" fmla="*/ 16 w 17"/>
                <a:gd name="T7" fmla="*/ 0 h 17"/>
                <a:gd name="T8" fmla="*/ 13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4"/>
                  </a:lnTo>
                  <a:lnTo>
                    <a:pt x="5" y="0"/>
                  </a:lnTo>
                  <a:lnTo>
                    <a:pt x="16" y="0"/>
                  </a:lnTo>
                  <a:lnTo>
                    <a:pt x="13"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62" name="Freeform 422"/>
            <p:cNvSpPr>
              <a:spLocks/>
            </p:cNvSpPr>
            <p:nvPr/>
          </p:nvSpPr>
          <p:spPr bwMode="auto">
            <a:xfrm>
              <a:off x="1757" y="2251"/>
              <a:ext cx="17" cy="17"/>
            </a:xfrm>
            <a:custGeom>
              <a:avLst/>
              <a:gdLst>
                <a:gd name="T0" fmla="*/ 10 w 17"/>
                <a:gd name="T1" fmla="*/ 16 h 17"/>
                <a:gd name="T2" fmla="*/ 0 w 17"/>
                <a:gd name="T3" fmla="*/ 16 h 17"/>
                <a:gd name="T4" fmla="*/ 5 w 17"/>
                <a:gd name="T5" fmla="*/ 0 h 17"/>
                <a:gd name="T6" fmla="*/ 16 w 17"/>
                <a:gd name="T7" fmla="*/ 2 h 17"/>
                <a:gd name="T8" fmla="*/ 1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16"/>
                  </a:moveTo>
                  <a:lnTo>
                    <a:pt x="0" y="16"/>
                  </a:lnTo>
                  <a:lnTo>
                    <a:pt x="5" y="0"/>
                  </a:lnTo>
                  <a:lnTo>
                    <a:pt x="16" y="2"/>
                  </a:lnTo>
                  <a:lnTo>
                    <a:pt x="10"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63" name="Freeform 423"/>
            <p:cNvSpPr>
              <a:spLocks/>
            </p:cNvSpPr>
            <p:nvPr/>
          </p:nvSpPr>
          <p:spPr bwMode="auto">
            <a:xfrm>
              <a:off x="1754" y="2251"/>
              <a:ext cx="17" cy="17"/>
            </a:xfrm>
            <a:custGeom>
              <a:avLst/>
              <a:gdLst>
                <a:gd name="T0" fmla="*/ 9 w 17"/>
                <a:gd name="T1" fmla="*/ 16 h 17"/>
                <a:gd name="T2" fmla="*/ 0 w 17"/>
                <a:gd name="T3" fmla="*/ 14 h 17"/>
                <a:gd name="T4" fmla="*/ 3 w 17"/>
                <a:gd name="T5" fmla="*/ 0 h 17"/>
                <a:gd name="T6" fmla="*/ 16 w 17"/>
                <a:gd name="T7" fmla="*/ 0 h 17"/>
                <a:gd name="T8" fmla="*/ 9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16"/>
                  </a:moveTo>
                  <a:lnTo>
                    <a:pt x="0" y="14"/>
                  </a:lnTo>
                  <a:lnTo>
                    <a:pt x="3" y="0"/>
                  </a:lnTo>
                  <a:lnTo>
                    <a:pt x="16" y="0"/>
                  </a:lnTo>
                  <a:lnTo>
                    <a:pt x="9"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64" name="Freeform 424"/>
            <p:cNvSpPr>
              <a:spLocks/>
            </p:cNvSpPr>
            <p:nvPr/>
          </p:nvSpPr>
          <p:spPr bwMode="auto">
            <a:xfrm>
              <a:off x="1751" y="2250"/>
              <a:ext cx="17" cy="17"/>
            </a:xfrm>
            <a:custGeom>
              <a:avLst/>
              <a:gdLst>
                <a:gd name="T0" fmla="*/ 12 w 17"/>
                <a:gd name="T1" fmla="*/ 16 h 17"/>
                <a:gd name="T2" fmla="*/ 0 w 17"/>
                <a:gd name="T3" fmla="*/ 16 h 17"/>
                <a:gd name="T4" fmla="*/ 0 w 17"/>
                <a:gd name="T5" fmla="*/ 0 h 17"/>
                <a:gd name="T6" fmla="*/ 16 w 17"/>
                <a:gd name="T7" fmla="*/ 1 h 17"/>
                <a:gd name="T8" fmla="*/ 12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6"/>
                  </a:lnTo>
                  <a:lnTo>
                    <a:pt x="0" y="0"/>
                  </a:lnTo>
                  <a:lnTo>
                    <a:pt x="16" y="1"/>
                  </a:lnTo>
                  <a:lnTo>
                    <a:pt x="12"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65" name="Freeform 425"/>
            <p:cNvSpPr>
              <a:spLocks/>
            </p:cNvSpPr>
            <p:nvPr/>
          </p:nvSpPr>
          <p:spPr bwMode="auto">
            <a:xfrm>
              <a:off x="1747" y="2250"/>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66" name="Freeform 426"/>
            <p:cNvSpPr>
              <a:spLocks/>
            </p:cNvSpPr>
            <p:nvPr/>
          </p:nvSpPr>
          <p:spPr bwMode="auto">
            <a:xfrm>
              <a:off x="1743" y="2250"/>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67" name="Freeform 427"/>
            <p:cNvSpPr>
              <a:spLocks/>
            </p:cNvSpPr>
            <p:nvPr/>
          </p:nvSpPr>
          <p:spPr bwMode="auto">
            <a:xfrm>
              <a:off x="1737" y="2250"/>
              <a:ext cx="17" cy="17"/>
            </a:xfrm>
            <a:custGeom>
              <a:avLst/>
              <a:gdLst>
                <a:gd name="T0" fmla="*/ 16 w 17"/>
                <a:gd name="T1" fmla="*/ 16 h 17"/>
                <a:gd name="T2" fmla="*/ 2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2" y="16"/>
                  </a:lnTo>
                  <a:lnTo>
                    <a:pt x="0" y="0"/>
                  </a:lnTo>
                  <a:lnTo>
                    <a:pt x="16" y="0"/>
                  </a:lnTo>
                  <a:lnTo>
                    <a:pt x="16"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68" name="Freeform 428"/>
            <p:cNvSpPr>
              <a:spLocks/>
            </p:cNvSpPr>
            <p:nvPr/>
          </p:nvSpPr>
          <p:spPr bwMode="auto">
            <a:xfrm>
              <a:off x="1731" y="2250"/>
              <a:ext cx="17" cy="17"/>
            </a:xfrm>
            <a:custGeom>
              <a:avLst/>
              <a:gdLst>
                <a:gd name="T0" fmla="*/ 16 w 17"/>
                <a:gd name="T1" fmla="*/ 16 h 17"/>
                <a:gd name="T2" fmla="*/ 2 w 17"/>
                <a:gd name="T3" fmla="*/ 16 h 17"/>
                <a:gd name="T4" fmla="*/ 0 w 17"/>
                <a:gd name="T5" fmla="*/ 1 h 17"/>
                <a:gd name="T6" fmla="*/ 13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2" y="16"/>
                  </a:lnTo>
                  <a:lnTo>
                    <a:pt x="0" y="1"/>
                  </a:lnTo>
                  <a:lnTo>
                    <a:pt x="13" y="0"/>
                  </a:lnTo>
                  <a:lnTo>
                    <a:pt x="16" y="16"/>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69" name="Freeform 429"/>
            <p:cNvSpPr>
              <a:spLocks/>
            </p:cNvSpPr>
            <p:nvPr/>
          </p:nvSpPr>
          <p:spPr bwMode="auto">
            <a:xfrm>
              <a:off x="1725" y="2251"/>
              <a:ext cx="17" cy="17"/>
            </a:xfrm>
            <a:custGeom>
              <a:avLst/>
              <a:gdLst>
                <a:gd name="T0" fmla="*/ 16 w 17"/>
                <a:gd name="T1" fmla="*/ 14 h 17"/>
                <a:gd name="T2" fmla="*/ 2 w 17"/>
                <a:gd name="T3" fmla="*/ 16 h 17"/>
                <a:gd name="T4" fmla="*/ 0 w 17"/>
                <a:gd name="T5" fmla="*/ 1 h 17"/>
                <a:gd name="T6" fmla="*/ 13 w 17"/>
                <a:gd name="T7" fmla="*/ 0 h 17"/>
                <a:gd name="T8" fmla="*/ 16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2" y="16"/>
                  </a:lnTo>
                  <a:lnTo>
                    <a:pt x="0" y="1"/>
                  </a:lnTo>
                  <a:lnTo>
                    <a:pt x="13" y="0"/>
                  </a:lnTo>
                  <a:lnTo>
                    <a:pt x="16" y="1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70" name="Freeform 430"/>
            <p:cNvSpPr>
              <a:spLocks/>
            </p:cNvSpPr>
            <p:nvPr/>
          </p:nvSpPr>
          <p:spPr bwMode="auto">
            <a:xfrm>
              <a:off x="1718" y="2252"/>
              <a:ext cx="17" cy="17"/>
            </a:xfrm>
            <a:custGeom>
              <a:avLst/>
              <a:gdLst>
                <a:gd name="T0" fmla="*/ 16 w 17"/>
                <a:gd name="T1" fmla="*/ 14 h 17"/>
                <a:gd name="T2" fmla="*/ 2 w 17"/>
                <a:gd name="T3" fmla="*/ 16 h 17"/>
                <a:gd name="T4" fmla="*/ 0 w 17"/>
                <a:gd name="T5" fmla="*/ 1 h 17"/>
                <a:gd name="T6" fmla="*/ 14 w 17"/>
                <a:gd name="T7" fmla="*/ 0 h 17"/>
                <a:gd name="T8" fmla="*/ 16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2" y="16"/>
                  </a:lnTo>
                  <a:lnTo>
                    <a:pt x="0" y="1"/>
                  </a:lnTo>
                  <a:lnTo>
                    <a:pt x="14" y="0"/>
                  </a:lnTo>
                  <a:lnTo>
                    <a:pt x="16" y="1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71" name="Freeform 431"/>
            <p:cNvSpPr>
              <a:spLocks/>
            </p:cNvSpPr>
            <p:nvPr/>
          </p:nvSpPr>
          <p:spPr bwMode="auto">
            <a:xfrm>
              <a:off x="1710" y="2253"/>
              <a:ext cx="17" cy="17"/>
            </a:xfrm>
            <a:custGeom>
              <a:avLst/>
              <a:gdLst>
                <a:gd name="T0" fmla="*/ 16 w 17"/>
                <a:gd name="T1" fmla="*/ 14 h 17"/>
                <a:gd name="T2" fmla="*/ 1 w 17"/>
                <a:gd name="T3" fmla="*/ 16 h 17"/>
                <a:gd name="T4" fmla="*/ 0 w 17"/>
                <a:gd name="T5" fmla="*/ 1 h 17"/>
                <a:gd name="T6" fmla="*/ 14 w 17"/>
                <a:gd name="T7" fmla="*/ 0 h 17"/>
                <a:gd name="T8" fmla="*/ 16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1" y="16"/>
                  </a:lnTo>
                  <a:lnTo>
                    <a:pt x="0" y="1"/>
                  </a:lnTo>
                  <a:lnTo>
                    <a:pt x="14" y="0"/>
                  </a:lnTo>
                  <a:lnTo>
                    <a:pt x="16" y="1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72" name="Freeform 432"/>
            <p:cNvSpPr>
              <a:spLocks/>
            </p:cNvSpPr>
            <p:nvPr/>
          </p:nvSpPr>
          <p:spPr bwMode="auto">
            <a:xfrm>
              <a:off x="1702" y="2254"/>
              <a:ext cx="17" cy="17"/>
            </a:xfrm>
            <a:custGeom>
              <a:avLst/>
              <a:gdLst>
                <a:gd name="T0" fmla="*/ 16 w 17"/>
                <a:gd name="T1" fmla="*/ 14 h 17"/>
                <a:gd name="T2" fmla="*/ 1 w 17"/>
                <a:gd name="T3" fmla="*/ 16 h 17"/>
                <a:gd name="T4" fmla="*/ 0 w 17"/>
                <a:gd name="T5" fmla="*/ 0 h 17"/>
                <a:gd name="T6" fmla="*/ 14 w 17"/>
                <a:gd name="T7" fmla="*/ 0 h 17"/>
                <a:gd name="T8" fmla="*/ 16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1" y="16"/>
                  </a:lnTo>
                  <a:lnTo>
                    <a:pt x="0" y="0"/>
                  </a:lnTo>
                  <a:lnTo>
                    <a:pt x="14" y="0"/>
                  </a:lnTo>
                  <a:lnTo>
                    <a:pt x="16" y="1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73" name="Freeform 433"/>
            <p:cNvSpPr>
              <a:spLocks/>
            </p:cNvSpPr>
            <p:nvPr/>
          </p:nvSpPr>
          <p:spPr bwMode="auto">
            <a:xfrm>
              <a:off x="1693" y="2254"/>
              <a:ext cx="17" cy="17"/>
            </a:xfrm>
            <a:custGeom>
              <a:avLst/>
              <a:gdLst>
                <a:gd name="T0" fmla="*/ 16 w 17"/>
                <a:gd name="T1" fmla="*/ 14 h 17"/>
                <a:gd name="T2" fmla="*/ 3 w 17"/>
                <a:gd name="T3" fmla="*/ 16 h 17"/>
                <a:gd name="T4" fmla="*/ 0 w 17"/>
                <a:gd name="T5" fmla="*/ 2 h 17"/>
                <a:gd name="T6" fmla="*/ 14 w 17"/>
                <a:gd name="T7" fmla="*/ 0 h 17"/>
                <a:gd name="T8" fmla="*/ 16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3" y="16"/>
                  </a:lnTo>
                  <a:lnTo>
                    <a:pt x="0" y="2"/>
                  </a:lnTo>
                  <a:lnTo>
                    <a:pt x="14" y="0"/>
                  </a:lnTo>
                  <a:lnTo>
                    <a:pt x="16" y="1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74" name="Freeform 434"/>
            <p:cNvSpPr>
              <a:spLocks/>
            </p:cNvSpPr>
            <p:nvPr/>
          </p:nvSpPr>
          <p:spPr bwMode="auto">
            <a:xfrm>
              <a:off x="1685" y="2256"/>
              <a:ext cx="17" cy="17"/>
            </a:xfrm>
            <a:custGeom>
              <a:avLst/>
              <a:gdLst>
                <a:gd name="T0" fmla="*/ 16 w 17"/>
                <a:gd name="T1" fmla="*/ 13 h 17"/>
                <a:gd name="T2" fmla="*/ 3 w 17"/>
                <a:gd name="T3" fmla="*/ 16 h 17"/>
                <a:gd name="T4" fmla="*/ 0 w 17"/>
                <a:gd name="T5" fmla="*/ 2 h 17"/>
                <a:gd name="T6" fmla="*/ 12 w 17"/>
                <a:gd name="T7" fmla="*/ 0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3" y="16"/>
                  </a:lnTo>
                  <a:lnTo>
                    <a:pt x="0" y="2"/>
                  </a:lnTo>
                  <a:lnTo>
                    <a:pt x="12" y="0"/>
                  </a:lnTo>
                  <a:lnTo>
                    <a:pt x="16" y="1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75" name="Freeform 435"/>
            <p:cNvSpPr>
              <a:spLocks/>
            </p:cNvSpPr>
            <p:nvPr/>
          </p:nvSpPr>
          <p:spPr bwMode="auto">
            <a:xfrm>
              <a:off x="1676" y="2258"/>
              <a:ext cx="17" cy="17"/>
            </a:xfrm>
            <a:custGeom>
              <a:avLst/>
              <a:gdLst>
                <a:gd name="T0" fmla="*/ 16 w 17"/>
                <a:gd name="T1" fmla="*/ 14 h 17"/>
                <a:gd name="T2" fmla="*/ 4 w 17"/>
                <a:gd name="T3" fmla="*/ 16 h 17"/>
                <a:gd name="T4" fmla="*/ 0 w 17"/>
                <a:gd name="T5" fmla="*/ 1 h 17"/>
                <a:gd name="T6" fmla="*/ 13 w 17"/>
                <a:gd name="T7" fmla="*/ 0 h 17"/>
                <a:gd name="T8" fmla="*/ 16 w 17"/>
                <a:gd name="T9" fmla="*/ 1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4" y="16"/>
                  </a:lnTo>
                  <a:lnTo>
                    <a:pt x="0" y="1"/>
                  </a:lnTo>
                  <a:lnTo>
                    <a:pt x="13" y="0"/>
                  </a:lnTo>
                  <a:lnTo>
                    <a:pt x="16" y="14"/>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76" name="Freeform 436"/>
            <p:cNvSpPr>
              <a:spLocks/>
            </p:cNvSpPr>
            <p:nvPr/>
          </p:nvSpPr>
          <p:spPr bwMode="auto">
            <a:xfrm>
              <a:off x="1668" y="2259"/>
              <a:ext cx="17" cy="17"/>
            </a:xfrm>
            <a:custGeom>
              <a:avLst/>
              <a:gdLst>
                <a:gd name="T0" fmla="*/ 16 w 17"/>
                <a:gd name="T1" fmla="*/ 13 h 17"/>
                <a:gd name="T2" fmla="*/ 4 w 17"/>
                <a:gd name="T3" fmla="*/ 16 h 17"/>
                <a:gd name="T4" fmla="*/ 0 w 17"/>
                <a:gd name="T5" fmla="*/ 2 h 17"/>
                <a:gd name="T6" fmla="*/ 11 w 17"/>
                <a:gd name="T7" fmla="*/ 0 h 17"/>
                <a:gd name="T8" fmla="*/ 16 w 17"/>
                <a:gd name="T9" fmla="*/ 1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4" y="16"/>
                  </a:lnTo>
                  <a:lnTo>
                    <a:pt x="0" y="2"/>
                  </a:lnTo>
                  <a:lnTo>
                    <a:pt x="11" y="0"/>
                  </a:lnTo>
                  <a:lnTo>
                    <a:pt x="16" y="13"/>
                  </a:lnTo>
                </a:path>
              </a:pathLst>
            </a:custGeom>
            <a:solidFill>
              <a:srgbClr val="000000"/>
            </a:solidFill>
            <a:ln w="12700" cap="rnd" cmpd="sng">
              <a:solidFill>
                <a:schemeClr val="tx1"/>
              </a:solidFill>
              <a:prstDash val="solid"/>
              <a:round/>
              <a:headEnd/>
              <a:tailEnd/>
            </a:ln>
          </p:spPr>
          <p:txBody>
            <a:bodyPr/>
            <a:lstStyle/>
            <a:p>
              <a:endParaRPr lang="en-US"/>
            </a:p>
          </p:txBody>
        </p:sp>
        <p:sp>
          <p:nvSpPr>
            <p:cNvPr id="14777" name="Line 437"/>
            <p:cNvSpPr>
              <a:spLocks noChangeShapeType="1"/>
            </p:cNvSpPr>
            <p:nvPr/>
          </p:nvSpPr>
          <p:spPr bwMode="auto">
            <a:xfrm flipH="1">
              <a:off x="1808" y="1302"/>
              <a:ext cx="192" cy="71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778" name="Line 438"/>
            <p:cNvSpPr>
              <a:spLocks noChangeShapeType="1"/>
            </p:cNvSpPr>
            <p:nvPr/>
          </p:nvSpPr>
          <p:spPr bwMode="auto">
            <a:xfrm flipV="1">
              <a:off x="1916" y="1557"/>
              <a:ext cx="526" cy="52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779" name="Line 439"/>
            <p:cNvSpPr>
              <a:spLocks noChangeShapeType="1"/>
            </p:cNvSpPr>
            <p:nvPr/>
          </p:nvSpPr>
          <p:spPr bwMode="auto">
            <a:xfrm flipH="1">
              <a:off x="1980" y="1999"/>
              <a:ext cx="718" cy="19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780" name="Line 440"/>
            <p:cNvSpPr>
              <a:spLocks noChangeShapeType="1"/>
            </p:cNvSpPr>
            <p:nvPr/>
          </p:nvSpPr>
          <p:spPr bwMode="auto">
            <a:xfrm>
              <a:off x="1980" y="2317"/>
              <a:ext cx="71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781" name="Line 441"/>
            <p:cNvSpPr>
              <a:spLocks noChangeShapeType="1"/>
            </p:cNvSpPr>
            <p:nvPr/>
          </p:nvSpPr>
          <p:spPr bwMode="auto">
            <a:xfrm flipH="1" flipV="1">
              <a:off x="1916" y="2426"/>
              <a:ext cx="526" cy="52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782" name="Line 442"/>
            <p:cNvSpPr>
              <a:spLocks noChangeShapeType="1"/>
            </p:cNvSpPr>
            <p:nvPr/>
          </p:nvSpPr>
          <p:spPr bwMode="auto">
            <a:xfrm>
              <a:off x="1808" y="2488"/>
              <a:ext cx="192" cy="71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783" name="Line 443"/>
            <p:cNvSpPr>
              <a:spLocks noChangeShapeType="1"/>
            </p:cNvSpPr>
            <p:nvPr/>
          </p:nvSpPr>
          <p:spPr bwMode="auto">
            <a:xfrm flipV="1">
              <a:off x="1490" y="2488"/>
              <a:ext cx="193" cy="71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784" name="Line 444"/>
            <p:cNvSpPr>
              <a:spLocks noChangeShapeType="1"/>
            </p:cNvSpPr>
            <p:nvPr/>
          </p:nvSpPr>
          <p:spPr bwMode="auto">
            <a:xfrm flipH="1">
              <a:off x="1048" y="2426"/>
              <a:ext cx="526" cy="52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785" name="Line 445"/>
            <p:cNvSpPr>
              <a:spLocks noChangeShapeType="1"/>
            </p:cNvSpPr>
            <p:nvPr/>
          </p:nvSpPr>
          <p:spPr bwMode="auto">
            <a:xfrm flipV="1">
              <a:off x="793" y="2317"/>
              <a:ext cx="718"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786" name="Line 446"/>
            <p:cNvSpPr>
              <a:spLocks noChangeShapeType="1"/>
            </p:cNvSpPr>
            <p:nvPr/>
          </p:nvSpPr>
          <p:spPr bwMode="auto">
            <a:xfrm flipH="1" flipV="1">
              <a:off x="787" y="1997"/>
              <a:ext cx="724" cy="19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787" name="Line 447"/>
            <p:cNvSpPr>
              <a:spLocks noChangeShapeType="1"/>
            </p:cNvSpPr>
            <p:nvPr/>
          </p:nvSpPr>
          <p:spPr bwMode="auto">
            <a:xfrm>
              <a:off x="1048" y="1557"/>
              <a:ext cx="526" cy="52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788" name="Line 448"/>
            <p:cNvSpPr>
              <a:spLocks noChangeShapeType="1"/>
            </p:cNvSpPr>
            <p:nvPr/>
          </p:nvSpPr>
          <p:spPr bwMode="auto">
            <a:xfrm flipH="1" flipV="1">
              <a:off x="1490" y="1302"/>
              <a:ext cx="193" cy="71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789" name="Line 449"/>
            <p:cNvSpPr>
              <a:spLocks noChangeShapeType="1"/>
            </p:cNvSpPr>
            <p:nvPr/>
          </p:nvSpPr>
          <p:spPr bwMode="auto">
            <a:xfrm flipH="1">
              <a:off x="1806" y="1400"/>
              <a:ext cx="432" cy="74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790" name="Line 450"/>
            <p:cNvSpPr>
              <a:spLocks noChangeShapeType="1"/>
            </p:cNvSpPr>
            <p:nvPr/>
          </p:nvSpPr>
          <p:spPr bwMode="auto">
            <a:xfrm flipV="1">
              <a:off x="1851" y="1761"/>
              <a:ext cx="748" cy="43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791" name="Line 451"/>
            <p:cNvSpPr>
              <a:spLocks noChangeShapeType="1"/>
            </p:cNvSpPr>
            <p:nvPr/>
          </p:nvSpPr>
          <p:spPr bwMode="auto">
            <a:xfrm flipH="1">
              <a:off x="1753" y="2254"/>
              <a:ext cx="97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792" name="Line 452"/>
            <p:cNvSpPr>
              <a:spLocks noChangeShapeType="1"/>
            </p:cNvSpPr>
            <p:nvPr/>
          </p:nvSpPr>
          <p:spPr bwMode="auto">
            <a:xfrm>
              <a:off x="1851" y="2315"/>
              <a:ext cx="748" cy="4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793" name="Line 453"/>
            <p:cNvSpPr>
              <a:spLocks noChangeShapeType="1"/>
            </p:cNvSpPr>
            <p:nvPr/>
          </p:nvSpPr>
          <p:spPr bwMode="auto">
            <a:xfrm flipH="1" flipV="1">
              <a:off x="1806" y="2359"/>
              <a:ext cx="432" cy="74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794" name="Line 454"/>
            <p:cNvSpPr>
              <a:spLocks noChangeShapeType="1"/>
            </p:cNvSpPr>
            <p:nvPr/>
          </p:nvSpPr>
          <p:spPr bwMode="auto">
            <a:xfrm>
              <a:off x="1745" y="2262"/>
              <a:ext cx="0" cy="9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795" name="Line 455"/>
            <p:cNvSpPr>
              <a:spLocks noChangeShapeType="1"/>
            </p:cNvSpPr>
            <p:nvPr/>
          </p:nvSpPr>
          <p:spPr bwMode="auto">
            <a:xfrm flipV="1">
              <a:off x="1252" y="2359"/>
              <a:ext cx="433" cy="74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796" name="Line 456"/>
            <p:cNvSpPr>
              <a:spLocks noChangeShapeType="1"/>
            </p:cNvSpPr>
            <p:nvPr/>
          </p:nvSpPr>
          <p:spPr bwMode="auto">
            <a:xfrm flipH="1">
              <a:off x="892" y="2315"/>
              <a:ext cx="748" cy="4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797" name="Line 457"/>
            <p:cNvSpPr>
              <a:spLocks noChangeShapeType="1"/>
            </p:cNvSpPr>
            <p:nvPr/>
          </p:nvSpPr>
          <p:spPr bwMode="auto">
            <a:xfrm>
              <a:off x="760" y="2254"/>
              <a:ext cx="97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798" name="Line 458"/>
            <p:cNvSpPr>
              <a:spLocks noChangeShapeType="1"/>
            </p:cNvSpPr>
            <p:nvPr/>
          </p:nvSpPr>
          <p:spPr bwMode="auto">
            <a:xfrm flipH="1" flipV="1">
              <a:off x="892" y="1761"/>
              <a:ext cx="748" cy="43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799" name="Line 459"/>
            <p:cNvSpPr>
              <a:spLocks noChangeShapeType="1"/>
            </p:cNvSpPr>
            <p:nvPr/>
          </p:nvSpPr>
          <p:spPr bwMode="auto">
            <a:xfrm>
              <a:off x="1252" y="1400"/>
              <a:ext cx="433" cy="74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800" name="Line 460"/>
            <p:cNvSpPr>
              <a:spLocks noChangeShapeType="1"/>
            </p:cNvSpPr>
            <p:nvPr/>
          </p:nvSpPr>
          <p:spPr bwMode="auto">
            <a:xfrm flipV="1">
              <a:off x="1745" y="1268"/>
              <a:ext cx="0" cy="12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801" name="Freeform 461"/>
            <p:cNvSpPr>
              <a:spLocks/>
            </p:cNvSpPr>
            <p:nvPr/>
          </p:nvSpPr>
          <p:spPr bwMode="auto">
            <a:xfrm>
              <a:off x="914" y="1424"/>
              <a:ext cx="1251" cy="1662"/>
            </a:xfrm>
            <a:custGeom>
              <a:avLst/>
              <a:gdLst>
                <a:gd name="T0" fmla="*/ 737 w 1251"/>
                <a:gd name="T1" fmla="*/ 4 h 1662"/>
                <a:gd name="T2" fmla="*/ 662 w 1251"/>
                <a:gd name="T3" fmla="*/ 16 h 1662"/>
                <a:gd name="T4" fmla="*/ 588 w 1251"/>
                <a:gd name="T5" fmla="*/ 36 h 1662"/>
                <a:gd name="T6" fmla="*/ 515 w 1251"/>
                <a:gd name="T7" fmla="*/ 61 h 1662"/>
                <a:gd name="T8" fmla="*/ 446 w 1251"/>
                <a:gd name="T9" fmla="*/ 94 h 1662"/>
                <a:gd name="T10" fmla="*/ 379 w 1251"/>
                <a:gd name="T11" fmla="*/ 132 h 1662"/>
                <a:gd name="T12" fmla="*/ 317 w 1251"/>
                <a:gd name="T13" fmla="*/ 177 h 1662"/>
                <a:gd name="T14" fmla="*/ 259 w 1251"/>
                <a:gd name="T15" fmla="*/ 228 h 1662"/>
                <a:gd name="T16" fmla="*/ 206 w 1251"/>
                <a:gd name="T17" fmla="*/ 283 h 1662"/>
                <a:gd name="T18" fmla="*/ 158 w 1251"/>
                <a:gd name="T19" fmla="*/ 343 h 1662"/>
                <a:gd name="T20" fmla="*/ 116 w 1251"/>
                <a:gd name="T21" fmla="*/ 407 h 1662"/>
                <a:gd name="T22" fmla="*/ 79 w 1251"/>
                <a:gd name="T23" fmla="*/ 475 h 1662"/>
                <a:gd name="T24" fmla="*/ 50 w 1251"/>
                <a:gd name="T25" fmla="*/ 545 h 1662"/>
                <a:gd name="T26" fmla="*/ 27 w 1251"/>
                <a:gd name="T27" fmla="*/ 619 h 1662"/>
                <a:gd name="T28" fmla="*/ 11 w 1251"/>
                <a:gd name="T29" fmla="*/ 694 h 1662"/>
                <a:gd name="T30" fmla="*/ 2 w 1251"/>
                <a:gd name="T31" fmla="*/ 770 h 1662"/>
                <a:gd name="T32" fmla="*/ 0 w 1251"/>
                <a:gd name="T33" fmla="*/ 847 h 1662"/>
                <a:gd name="T34" fmla="*/ 5 w 1251"/>
                <a:gd name="T35" fmla="*/ 923 h 1662"/>
                <a:gd name="T36" fmla="*/ 18 w 1251"/>
                <a:gd name="T37" fmla="*/ 999 h 1662"/>
                <a:gd name="T38" fmla="*/ 36 w 1251"/>
                <a:gd name="T39" fmla="*/ 1074 h 1662"/>
                <a:gd name="T40" fmla="*/ 62 w 1251"/>
                <a:gd name="T41" fmla="*/ 1146 h 1662"/>
                <a:gd name="T42" fmla="*/ 94 w 1251"/>
                <a:gd name="T43" fmla="*/ 1215 h 1662"/>
                <a:gd name="T44" fmla="*/ 133 w 1251"/>
                <a:gd name="T45" fmla="*/ 1282 h 1662"/>
                <a:gd name="T46" fmla="*/ 178 w 1251"/>
                <a:gd name="T47" fmla="*/ 1344 h 1662"/>
                <a:gd name="T48" fmla="*/ 228 w 1251"/>
                <a:gd name="T49" fmla="*/ 1402 h 1662"/>
                <a:gd name="T50" fmla="*/ 283 w 1251"/>
                <a:gd name="T51" fmla="*/ 1456 h 1662"/>
                <a:gd name="T52" fmla="*/ 343 w 1251"/>
                <a:gd name="T53" fmla="*/ 1504 h 1662"/>
                <a:gd name="T54" fmla="*/ 408 w 1251"/>
                <a:gd name="T55" fmla="*/ 1545 h 1662"/>
                <a:gd name="T56" fmla="*/ 476 w 1251"/>
                <a:gd name="T57" fmla="*/ 1581 h 1662"/>
                <a:gd name="T58" fmla="*/ 546 w 1251"/>
                <a:gd name="T59" fmla="*/ 1612 h 1662"/>
                <a:gd name="T60" fmla="*/ 620 w 1251"/>
                <a:gd name="T61" fmla="*/ 1634 h 1662"/>
                <a:gd name="T62" fmla="*/ 694 w 1251"/>
                <a:gd name="T63" fmla="*/ 1650 h 1662"/>
                <a:gd name="T64" fmla="*/ 771 w 1251"/>
                <a:gd name="T65" fmla="*/ 1660 h 1662"/>
                <a:gd name="T66" fmla="*/ 847 w 1251"/>
                <a:gd name="T67" fmla="*/ 1661 h 1662"/>
                <a:gd name="T68" fmla="*/ 924 w 1251"/>
                <a:gd name="T69" fmla="*/ 1656 h 1662"/>
                <a:gd name="T70" fmla="*/ 1000 w 1251"/>
                <a:gd name="T71" fmla="*/ 1644 h 1662"/>
                <a:gd name="T72" fmla="*/ 1074 w 1251"/>
                <a:gd name="T73" fmla="*/ 1625 h 1662"/>
                <a:gd name="T74" fmla="*/ 1146 w 1251"/>
                <a:gd name="T75" fmla="*/ 1599 h 1662"/>
                <a:gd name="T76" fmla="*/ 1216 w 1251"/>
                <a:gd name="T77" fmla="*/ 1567 h 16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51"/>
                <a:gd name="T118" fmla="*/ 0 h 1662"/>
                <a:gd name="T119" fmla="*/ 1251 w 1251"/>
                <a:gd name="T120" fmla="*/ 1662 h 16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51" h="1662">
                  <a:moveTo>
                    <a:pt x="776" y="0"/>
                  </a:moveTo>
                  <a:lnTo>
                    <a:pt x="737" y="4"/>
                  </a:lnTo>
                  <a:lnTo>
                    <a:pt x="700" y="10"/>
                  </a:lnTo>
                  <a:lnTo>
                    <a:pt x="662" y="16"/>
                  </a:lnTo>
                  <a:lnTo>
                    <a:pt x="624" y="25"/>
                  </a:lnTo>
                  <a:lnTo>
                    <a:pt x="588" y="36"/>
                  </a:lnTo>
                  <a:lnTo>
                    <a:pt x="551" y="48"/>
                  </a:lnTo>
                  <a:lnTo>
                    <a:pt x="515" y="61"/>
                  </a:lnTo>
                  <a:lnTo>
                    <a:pt x="480" y="77"/>
                  </a:lnTo>
                  <a:lnTo>
                    <a:pt x="446" y="94"/>
                  </a:lnTo>
                  <a:lnTo>
                    <a:pt x="412" y="112"/>
                  </a:lnTo>
                  <a:lnTo>
                    <a:pt x="379" y="132"/>
                  </a:lnTo>
                  <a:lnTo>
                    <a:pt x="347" y="154"/>
                  </a:lnTo>
                  <a:lnTo>
                    <a:pt x="317" y="177"/>
                  </a:lnTo>
                  <a:lnTo>
                    <a:pt x="287" y="202"/>
                  </a:lnTo>
                  <a:lnTo>
                    <a:pt x="259" y="228"/>
                  </a:lnTo>
                  <a:lnTo>
                    <a:pt x="231" y="254"/>
                  </a:lnTo>
                  <a:lnTo>
                    <a:pt x="206" y="283"/>
                  </a:lnTo>
                  <a:lnTo>
                    <a:pt x="181" y="313"/>
                  </a:lnTo>
                  <a:lnTo>
                    <a:pt x="158" y="343"/>
                  </a:lnTo>
                  <a:lnTo>
                    <a:pt x="136" y="375"/>
                  </a:lnTo>
                  <a:lnTo>
                    <a:pt x="116" y="407"/>
                  </a:lnTo>
                  <a:lnTo>
                    <a:pt x="97" y="441"/>
                  </a:lnTo>
                  <a:lnTo>
                    <a:pt x="79" y="475"/>
                  </a:lnTo>
                  <a:lnTo>
                    <a:pt x="64" y="510"/>
                  </a:lnTo>
                  <a:lnTo>
                    <a:pt x="50" y="545"/>
                  </a:lnTo>
                  <a:lnTo>
                    <a:pt x="38" y="582"/>
                  </a:lnTo>
                  <a:lnTo>
                    <a:pt x="27" y="619"/>
                  </a:lnTo>
                  <a:lnTo>
                    <a:pt x="18" y="657"/>
                  </a:lnTo>
                  <a:lnTo>
                    <a:pt x="11" y="694"/>
                  </a:lnTo>
                  <a:lnTo>
                    <a:pt x="6" y="732"/>
                  </a:lnTo>
                  <a:lnTo>
                    <a:pt x="2" y="770"/>
                  </a:lnTo>
                  <a:lnTo>
                    <a:pt x="0" y="809"/>
                  </a:lnTo>
                  <a:lnTo>
                    <a:pt x="0" y="847"/>
                  </a:lnTo>
                  <a:lnTo>
                    <a:pt x="2" y="885"/>
                  </a:lnTo>
                  <a:lnTo>
                    <a:pt x="5" y="923"/>
                  </a:lnTo>
                  <a:lnTo>
                    <a:pt x="10" y="962"/>
                  </a:lnTo>
                  <a:lnTo>
                    <a:pt x="18" y="999"/>
                  </a:lnTo>
                  <a:lnTo>
                    <a:pt x="26" y="1037"/>
                  </a:lnTo>
                  <a:lnTo>
                    <a:pt x="36" y="1074"/>
                  </a:lnTo>
                  <a:lnTo>
                    <a:pt x="48" y="1111"/>
                  </a:lnTo>
                  <a:lnTo>
                    <a:pt x="62" y="1146"/>
                  </a:lnTo>
                  <a:lnTo>
                    <a:pt x="78" y="1181"/>
                  </a:lnTo>
                  <a:lnTo>
                    <a:pt x="94" y="1215"/>
                  </a:lnTo>
                  <a:lnTo>
                    <a:pt x="113" y="1249"/>
                  </a:lnTo>
                  <a:lnTo>
                    <a:pt x="133" y="1282"/>
                  </a:lnTo>
                  <a:lnTo>
                    <a:pt x="155" y="1314"/>
                  </a:lnTo>
                  <a:lnTo>
                    <a:pt x="178" y="1344"/>
                  </a:lnTo>
                  <a:lnTo>
                    <a:pt x="203" y="1374"/>
                  </a:lnTo>
                  <a:lnTo>
                    <a:pt x="228" y="1402"/>
                  </a:lnTo>
                  <a:lnTo>
                    <a:pt x="255" y="1429"/>
                  </a:lnTo>
                  <a:lnTo>
                    <a:pt x="283" y="1456"/>
                  </a:lnTo>
                  <a:lnTo>
                    <a:pt x="313" y="1480"/>
                  </a:lnTo>
                  <a:lnTo>
                    <a:pt x="343" y="1504"/>
                  </a:lnTo>
                  <a:lnTo>
                    <a:pt x="375" y="1525"/>
                  </a:lnTo>
                  <a:lnTo>
                    <a:pt x="408" y="1545"/>
                  </a:lnTo>
                  <a:lnTo>
                    <a:pt x="441" y="1564"/>
                  </a:lnTo>
                  <a:lnTo>
                    <a:pt x="476" y="1581"/>
                  </a:lnTo>
                  <a:lnTo>
                    <a:pt x="511" y="1597"/>
                  </a:lnTo>
                  <a:lnTo>
                    <a:pt x="546" y="1612"/>
                  </a:lnTo>
                  <a:lnTo>
                    <a:pt x="583" y="1624"/>
                  </a:lnTo>
                  <a:lnTo>
                    <a:pt x="620" y="1634"/>
                  </a:lnTo>
                  <a:lnTo>
                    <a:pt x="656" y="1643"/>
                  </a:lnTo>
                  <a:lnTo>
                    <a:pt x="694" y="1650"/>
                  </a:lnTo>
                  <a:lnTo>
                    <a:pt x="733" y="1656"/>
                  </a:lnTo>
                  <a:lnTo>
                    <a:pt x="771" y="1660"/>
                  </a:lnTo>
                  <a:lnTo>
                    <a:pt x="809" y="1661"/>
                  </a:lnTo>
                  <a:lnTo>
                    <a:pt x="847" y="1661"/>
                  </a:lnTo>
                  <a:lnTo>
                    <a:pt x="886" y="1660"/>
                  </a:lnTo>
                  <a:lnTo>
                    <a:pt x="924" y="1656"/>
                  </a:lnTo>
                  <a:lnTo>
                    <a:pt x="962" y="1651"/>
                  </a:lnTo>
                  <a:lnTo>
                    <a:pt x="1000" y="1644"/>
                  </a:lnTo>
                  <a:lnTo>
                    <a:pt x="1038" y="1636"/>
                  </a:lnTo>
                  <a:lnTo>
                    <a:pt x="1074" y="1625"/>
                  </a:lnTo>
                  <a:lnTo>
                    <a:pt x="1110" y="1613"/>
                  </a:lnTo>
                  <a:lnTo>
                    <a:pt x="1146" y="1599"/>
                  </a:lnTo>
                  <a:lnTo>
                    <a:pt x="1182" y="1584"/>
                  </a:lnTo>
                  <a:lnTo>
                    <a:pt x="1216" y="1567"/>
                  </a:lnTo>
                  <a:lnTo>
                    <a:pt x="1250" y="1548"/>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02" name="Freeform 462"/>
            <p:cNvSpPr>
              <a:spLocks/>
            </p:cNvSpPr>
            <p:nvPr/>
          </p:nvSpPr>
          <p:spPr bwMode="auto">
            <a:xfrm>
              <a:off x="1045" y="1556"/>
              <a:ext cx="646" cy="1241"/>
            </a:xfrm>
            <a:custGeom>
              <a:avLst/>
              <a:gdLst>
                <a:gd name="T0" fmla="*/ 645 w 646"/>
                <a:gd name="T1" fmla="*/ 0 h 1241"/>
                <a:gd name="T2" fmla="*/ 610 w 646"/>
                <a:gd name="T3" fmla="*/ 4 h 1241"/>
                <a:gd name="T4" fmla="*/ 575 w 646"/>
                <a:gd name="T5" fmla="*/ 9 h 1241"/>
                <a:gd name="T6" fmla="*/ 540 w 646"/>
                <a:gd name="T7" fmla="*/ 16 h 1241"/>
                <a:gd name="T8" fmla="*/ 505 w 646"/>
                <a:gd name="T9" fmla="*/ 25 h 1241"/>
                <a:gd name="T10" fmla="*/ 472 w 646"/>
                <a:gd name="T11" fmla="*/ 36 h 1241"/>
                <a:gd name="T12" fmla="*/ 438 w 646"/>
                <a:gd name="T13" fmla="*/ 48 h 1241"/>
                <a:gd name="T14" fmla="*/ 406 w 646"/>
                <a:gd name="T15" fmla="*/ 62 h 1241"/>
                <a:gd name="T16" fmla="*/ 374 w 646"/>
                <a:gd name="T17" fmla="*/ 78 h 1241"/>
                <a:gd name="T18" fmla="*/ 343 w 646"/>
                <a:gd name="T19" fmla="*/ 95 h 1241"/>
                <a:gd name="T20" fmla="*/ 313 w 646"/>
                <a:gd name="T21" fmla="*/ 114 h 1241"/>
                <a:gd name="T22" fmla="*/ 285 w 646"/>
                <a:gd name="T23" fmla="*/ 134 h 1241"/>
                <a:gd name="T24" fmla="*/ 256 w 646"/>
                <a:gd name="T25" fmla="*/ 156 h 1241"/>
                <a:gd name="T26" fmla="*/ 229 w 646"/>
                <a:gd name="T27" fmla="*/ 179 h 1241"/>
                <a:gd name="T28" fmla="*/ 204 w 646"/>
                <a:gd name="T29" fmla="*/ 204 h 1241"/>
                <a:gd name="T30" fmla="*/ 180 w 646"/>
                <a:gd name="T31" fmla="*/ 229 h 1241"/>
                <a:gd name="T32" fmla="*/ 156 w 646"/>
                <a:gd name="T33" fmla="*/ 257 h 1241"/>
                <a:gd name="T34" fmla="*/ 135 w 646"/>
                <a:gd name="T35" fmla="*/ 284 h 1241"/>
                <a:gd name="T36" fmla="*/ 115 w 646"/>
                <a:gd name="T37" fmla="*/ 313 h 1241"/>
                <a:gd name="T38" fmla="*/ 96 w 646"/>
                <a:gd name="T39" fmla="*/ 344 h 1241"/>
                <a:gd name="T40" fmla="*/ 79 w 646"/>
                <a:gd name="T41" fmla="*/ 374 h 1241"/>
                <a:gd name="T42" fmla="*/ 64 w 646"/>
                <a:gd name="T43" fmla="*/ 406 h 1241"/>
                <a:gd name="T44" fmla="*/ 49 w 646"/>
                <a:gd name="T45" fmla="*/ 439 h 1241"/>
                <a:gd name="T46" fmla="*/ 37 w 646"/>
                <a:gd name="T47" fmla="*/ 472 h 1241"/>
                <a:gd name="T48" fmla="*/ 26 w 646"/>
                <a:gd name="T49" fmla="*/ 505 h 1241"/>
                <a:gd name="T50" fmla="*/ 17 w 646"/>
                <a:gd name="T51" fmla="*/ 540 h 1241"/>
                <a:gd name="T52" fmla="*/ 10 w 646"/>
                <a:gd name="T53" fmla="*/ 575 h 1241"/>
                <a:gd name="T54" fmla="*/ 5 w 646"/>
                <a:gd name="T55" fmla="*/ 610 h 1241"/>
                <a:gd name="T56" fmla="*/ 1 w 646"/>
                <a:gd name="T57" fmla="*/ 645 h 1241"/>
                <a:gd name="T58" fmla="*/ 0 w 646"/>
                <a:gd name="T59" fmla="*/ 680 h 1241"/>
                <a:gd name="T60" fmla="*/ 0 w 646"/>
                <a:gd name="T61" fmla="*/ 715 h 1241"/>
                <a:gd name="T62" fmla="*/ 1 w 646"/>
                <a:gd name="T63" fmla="*/ 751 h 1241"/>
                <a:gd name="T64" fmla="*/ 5 w 646"/>
                <a:gd name="T65" fmla="*/ 786 h 1241"/>
                <a:gd name="T66" fmla="*/ 10 w 646"/>
                <a:gd name="T67" fmla="*/ 821 h 1241"/>
                <a:gd name="T68" fmla="*/ 17 w 646"/>
                <a:gd name="T69" fmla="*/ 856 h 1241"/>
                <a:gd name="T70" fmla="*/ 26 w 646"/>
                <a:gd name="T71" fmla="*/ 891 h 1241"/>
                <a:gd name="T72" fmla="*/ 36 w 646"/>
                <a:gd name="T73" fmla="*/ 924 h 1241"/>
                <a:gd name="T74" fmla="*/ 49 w 646"/>
                <a:gd name="T75" fmla="*/ 958 h 1241"/>
                <a:gd name="T76" fmla="*/ 63 w 646"/>
                <a:gd name="T77" fmla="*/ 990 h 1241"/>
                <a:gd name="T78" fmla="*/ 78 w 646"/>
                <a:gd name="T79" fmla="*/ 1022 h 1241"/>
                <a:gd name="T80" fmla="*/ 96 w 646"/>
                <a:gd name="T81" fmla="*/ 1053 h 1241"/>
                <a:gd name="T82" fmla="*/ 114 w 646"/>
                <a:gd name="T83" fmla="*/ 1083 h 1241"/>
                <a:gd name="T84" fmla="*/ 135 w 646"/>
                <a:gd name="T85" fmla="*/ 1111 h 1241"/>
                <a:gd name="T86" fmla="*/ 156 w 646"/>
                <a:gd name="T87" fmla="*/ 1139 h 1241"/>
                <a:gd name="T88" fmla="*/ 179 w 646"/>
                <a:gd name="T89" fmla="*/ 1167 h 1241"/>
                <a:gd name="T90" fmla="*/ 204 w 646"/>
                <a:gd name="T91" fmla="*/ 1192 h 1241"/>
                <a:gd name="T92" fmla="*/ 229 w 646"/>
                <a:gd name="T93" fmla="*/ 1217 h 1241"/>
                <a:gd name="T94" fmla="*/ 256 w 646"/>
                <a:gd name="T95" fmla="*/ 1240 h 12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6"/>
                <a:gd name="T145" fmla="*/ 0 h 1241"/>
                <a:gd name="T146" fmla="*/ 646 w 646"/>
                <a:gd name="T147" fmla="*/ 1241 h 12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6" h="1241">
                  <a:moveTo>
                    <a:pt x="645" y="0"/>
                  </a:moveTo>
                  <a:lnTo>
                    <a:pt x="610" y="4"/>
                  </a:lnTo>
                  <a:lnTo>
                    <a:pt x="575" y="9"/>
                  </a:lnTo>
                  <a:lnTo>
                    <a:pt x="540" y="16"/>
                  </a:lnTo>
                  <a:lnTo>
                    <a:pt x="505" y="25"/>
                  </a:lnTo>
                  <a:lnTo>
                    <a:pt x="472" y="36"/>
                  </a:lnTo>
                  <a:lnTo>
                    <a:pt x="438" y="48"/>
                  </a:lnTo>
                  <a:lnTo>
                    <a:pt x="406" y="62"/>
                  </a:lnTo>
                  <a:lnTo>
                    <a:pt x="374" y="78"/>
                  </a:lnTo>
                  <a:lnTo>
                    <a:pt x="343" y="95"/>
                  </a:lnTo>
                  <a:lnTo>
                    <a:pt x="313" y="114"/>
                  </a:lnTo>
                  <a:lnTo>
                    <a:pt x="285" y="134"/>
                  </a:lnTo>
                  <a:lnTo>
                    <a:pt x="256" y="156"/>
                  </a:lnTo>
                  <a:lnTo>
                    <a:pt x="229" y="179"/>
                  </a:lnTo>
                  <a:lnTo>
                    <a:pt x="204" y="204"/>
                  </a:lnTo>
                  <a:lnTo>
                    <a:pt x="180" y="229"/>
                  </a:lnTo>
                  <a:lnTo>
                    <a:pt x="156" y="257"/>
                  </a:lnTo>
                  <a:lnTo>
                    <a:pt x="135" y="284"/>
                  </a:lnTo>
                  <a:lnTo>
                    <a:pt x="115" y="313"/>
                  </a:lnTo>
                  <a:lnTo>
                    <a:pt x="96" y="344"/>
                  </a:lnTo>
                  <a:lnTo>
                    <a:pt x="79" y="374"/>
                  </a:lnTo>
                  <a:lnTo>
                    <a:pt x="64" y="406"/>
                  </a:lnTo>
                  <a:lnTo>
                    <a:pt x="49" y="439"/>
                  </a:lnTo>
                  <a:lnTo>
                    <a:pt x="37" y="472"/>
                  </a:lnTo>
                  <a:lnTo>
                    <a:pt x="26" y="505"/>
                  </a:lnTo>
                  <a:lnTo>
                    <a:pt x="17" y="540"/>
                  </a:lnTo>
                  <a:lnTo>
                    <a:pt x="10" y="575"/>
                  </a:lnTo>
                  <a:lnTo>
                    <a:pt x="5" y="610"/>
                  </a:lnTo>
                  <a:lnTo>
                    <a:pt x="1" y="645"/>
                  </a:lnTo>
                  <a:lnTo>
                    <a:pt x="0" y="680"/>
                  </a:lnTo>
                  <a:lnTo>
                    <a:pt x="0" y="715"/>
                  </a:lnTo>
                  <a:lnTo>
                    <a:pt x="1" y="751"/>
                  </a:lnTo>
                  <a:lnTo>
                    <a:pt x="5" y="786"/>
                  </a:lnTo>
                  <a:lnTo>
                    <a:pt x="10" y="821"/>
                  </a:lnTo>
                  <a:lnTo>
                    <a:pt x="17" y="856"/>
                  </a:lnTo>
                  <a:lnTo>
                    <a:pt x="26" y="891"/>
                  </a:lnTo>
                  <a:lnTo>
                    <a:pt x="36" y="924"/>
                  </a:lnTo>
                  <a:lnTo>
                    <a:pt x="49" y="958"/>
                  </a:lnTo>
                  <a:lnTo>
                    <a:pt x="63" y="990"/>
                  </a:lnTo>
                  <a:lnTo>
                    <a:pt x="78" y="1022"/>
                  </a:lnTo>
                  <a:lnTo>
                    <a:pt x="96" y="1053"/>
                  </a:lnTo>
                  <a:lnTo>
                    <a:pt x="114" y="1083"/>
                  </a:lnTo>
                  <a:lnTo>
                    <a:pt x="135" y="1111"/>
                  </a:lnTo>
                  <a:lnTo>
                    <a:pt x="156" y="1139"/>
                  </a:lnTo>
                  <a:lnTo>
                    <a:pt x="179" y="1167"/>
                  </a:lnTo>
                  <a:lnTo>
                    <a:pt x="204" y="1192"/>
                  </a:lnTo>
                  <a:lnTo>
                    <a:pt x="229" y="1217"/>
                  </a:lnTo>
                  <a:lnTo>
                    <a:pt x="256" y="124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03" name="Freeform 463"/>
            <p:cNvSpPr>
              <a:spLocks/>
            </p:cNvSpPr>
            <p:nvPr/>
          </p:nvSpPr>
          <p:spPr bwMode="auto">
            <a:xfrm>
              <a:off x="1807" y="1425"/>
              <a:ext cx="771" cy="1548"/>
            </a:xfrm>
            <a:custGeom>
              <a:avLst/>
              <a:gdLst>
                <a:gd name="T0" fmla="*/ 357 w 771"/>
                <a:gd name="T1" fmla="*/ 1547 h 1548"/>
                <a:gd name="T2" fmla="*/ 390 w 771"/>
                <a:gd name="T3" fmla="*/ 1527 h 1548"/>
                <a:gd name="T4" fmla="*/ 422 w 771"/>
                <a:gd name="T5" fmla="*/ 1506 h 1548"/>
                <a:gd name="T6" fmla="*/ 452 w 771"/>
                <a:gd name="T7" fmla="*/ 1483 h 1548"/>
                <a:gd name="T8" fmla="*/ 482 w 771"/>
                <a:gd name="T9" fmla="*/ 1459 h 1548"/>
                <a:gd name="T10" fmla="*/ 510 w 771"/>
                <a:gd name="T11" fmla="*/ 1432 h 1548"/>
                <a:gd name="T12" fmla="*/ 537 w 771"/>
                <a:gd name="T13" fmla="*/ 1405 h 1548"/>
                <a:gd name="T14" fmla="*/ 563 w 771"/>
                <a:gd name="T15" fmla="*/ 1377 h 1548"/>
                <a:gd name="T16" fmla="*/ 588 w 771"/>
                <a:gd name="T17" fmla="*/ 1347 h 1548"/>
                <a:gd name="T18" fmla="*/ 611 w 771"/>
                <a:gd name="T19" fmla="*/ 1317 h 1548"/>
                <a:gd name="T20" fmla="*/ 633 w 771"/>
                <a:gd name="T21" fmla="*/ 1286 h 1548"/>
                <a:gd name="T22" fmla="*/ 654 w 771"/>
                <a:gd name="T23" fmla="*/ 1253 h 1548"/>
                <a:gd name="T24" fmla="*/ 672 w 771"/>
                <a:gd name="T25" fmla="*/ 1219 h 1548"/>
                <a:gd name="T26" fmla="*/ 689 w 771"/>
                <a:gd name="T27" fmla="*/ 1185 h 1548"/>
                <a:gd name="T28" fmla="*/ 705 w 771"/>
                <a:gd name="T29" fmla="*/ 1150 h 1548"/>
                <a:gd name="T30" fmla="*/ 719 w 771"/>
                <a:gd name="T31" fmla="*/ 1114 h 1548"/>
                <a:gd name="T32" fmla="*/ 731 w 771"/>
                <a:gd name="T33" fmla="*/ 1078 h 1548"/>
                <a:gd name="T34" fmla="*/ 742 w 771"/>
                <a:gd name="T35" fmla="*/ 1042 h 1548"/>
                <a:gd name="T36" fmla="*/ 751 w 771"/>
                <a:gd name="T37" fmla="*/ 1004 h 1548"/>
                <a:gd name="T38" fmla="*/ 758 w 771"/>
                <a:gd name="T39" fmla="*/ 965 h 1548"/>
                <a:gd name="T40" fmla="*/ 763 w 771"/>
                <a:gd name="T41" fmla="*/ 928 h 1548"/>
                <a:gd name="T42" fmla="*/ 767 w 771"/>
                <a:gd name="T43" fmla="*/ 890 h 1548"/>
                <a:gd name="T44" fmla="*/ 769 w 771"/>
                <a:gd name="T45" fmla="*/ 852 h 1548"/>
                <a:gd name="T46" fmla="*/ 770 w 771"/>
                <a:gd name="T47" fmla="*/ 813 h 1548"/>
                <a:gd name="T48" fmla="*/ 767 w 771"/>
                <a:gd name="T49" fmla="*/ 775 h 1548"/>
                <a:gd name="T50" fmla="*/ 764 w 771"/>
                <a:gd name="T51" fmla="*/ 737 h 1548"/>
                <a:gd name="T52" fmla="*/ 759 w 771"/>
                <a:gd name="T53" fmla="*/ 699 h 1548"/>
                <a:gd name="T54" fmla="*/ 752 w 771"/>
                <a:gd name="T55" fmla="*/ 661 h 1548"/>
                <a:gd name="T56" fmla="*/ 743 w 771"/>
                <a:gd name="T57" fmla="*/ 623 h 1548"/>
                <a:gd name="T58" fmla="*/ 733 w 771"/>
                <a:gd name="T59" fmla="*/ 587 h 1548"/>
                <a:gd name="T60" fmla="*/ 721 w 771"/>
                <a:gd name="T61" fmla="*/ 550 h 1548"/>
                <a:gd name="T62" fmla="*/ 707 w 771"/>
                <a:gd name="T63" fmla="*/ 514 h 1548"/>
                <a:gd name="T64" fmla="*/ 692 w 771"/>
                <a:gd name="T65" fmla="*/ 479 h 1548"/>
                <a:gd name="T66" fmla="*/ 675 w 771"/>
                <a:gd name="T67" fmla="*/ 444 h 1548"/>
                <a:gd name="T68" fmla="*/ 656 w 771"/>
                <a:gd name="T69" fmla="*/ 411 h 1548"/>
                <a:gd name="T70" fmla="*/ 637 w 771"/>
                <a:gd name="T71" fmla="*/ 378 h 1548"/>
                <a:gd name="T72" fmla="*/ 615 w 771"/>
                <a:gd name="T73" fmla="*/ 347 h 1548"/>
                <a:gd name="T74" fmla="*/ 592 w 771"/>
                <a:gd name="T75" fmla="*/ 316 h 1548"/>
                <a:gd name="T76" fmla="*/ 567 w 771"/>
                <a:gd name="T77" fmla="*/ 286 h 1548"/>
                <a:gd name="T78" fmla="*/ 542 w 771"/>
                <a:gd name="T79" fmla="*/ 258 h 1548"/>
                <a:gd name="T80" fmla="*/ 514 w 771"/>
                <a:gd name="T81" fmla="*/ 230 h 1548"/>
                <a:gd name="T82" fmla="*/ 486 w 771"/>
                <a:gd name="T83" fmla="*/ 204 h 1548"/>
                <a:gd name="T84" fmla="*/ 457 w 771"/>
                <a:gd name="T85" fmla="*/ 180 h 1548"/>
                <a:gd name="T86" fmla="*/ 426 w 771"/>
                <a:gd name="T87" fmla="*/ 156 h 1548"/>
                <a:gd name="T88" fmla="*/ 394 w 771"/>
                <a:gd name="T89" fmla="*/ 135 h 1548"/>
                <a:gd name="T90" fmla="*/ 362 w 771"/>
                <a:gd name="T91" fmla="*/ 115 h 1548"/>
                <a:gd name="T92" fmla="*/ 329 w 771"/>
                <a:gd name="T93" fmla="*/ 95 h 1548"/>
                <a:gd name="T94" fmla="*/ 294 w 771"/>
                <a:gd name="T95" fmla="*/ 79 h 1548"/>
                <a:gd name="T96" fmla="*/ 259 w 771"/>
                <a:gd name="T97" fmla="*/ 63 h 1548"/>
                <a:gd name="T98" fmla="*/ 224 w 771"/>
                <a:gd name="T99" fmla="*/ 49 h 1548"/>
                <a:gd name="T100" fmla="*/ 187 w 771"/>
                <a:gd name="T101" fmla="*/ 36 h 1548"/>
                <a:gd name="T102" fmla="*/ 150 w 771"/>
                <a:gd name="T103" fmla="*/ 26 h 1548"/>
                <a:gd name="T104" fmla="*/ 113 w 771"/>
                <a:gd name="T105" fmla="*/ 16 h 1548"/>
                <a:gd name="T106" fmla="*/ 75 w 771"/>
                <a:gd name="T107" fmla="*/ 10 h 1548"/>
                <a:gd name="T108" fmla="*/ 37 w 771"/>
                <a:gd name="T109" fmla="*/ 4 h 1548"/>
                <a:gd name="T110" fmla="*/ 0 w 771"/>
                <a:gd name="T111" fmla="*/ 0 h 15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71"/>
                <a:gd name="T169" fmla="*/ 0 h 1548"/>
                <a:gd name="T170" fmla="*/ 771 w 771"/>
                <a:gd name="T171" fmla="*/ 1548 h 15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71" h="1548">
                  <a:moveTo>
                    <a:pt x="357" y="1547"/>
                  </a:moveTo>
                  <a:lnTo>
                    <a:pt x="390" y="1527"/>
                  </a:lnTo>
                  <a:lnTo>
                    <a:pt x="422" y="1506"/>
                  </a:lnTo>
                  <a:lnTo>
                    <a:pt x="452" y="1483"/>
                  </a:lnTo>
                  <a:lnTo>
                    <a:pt x="482" y="1459"/>
                  </a:lnTo>
                  <a:lnTo>
                    <a:pt x="510" y="1432"/>
                  </a:lnTo>
                  <a:lnTo>
                    <a:pt x="537" y="1405"/>
                  </a:lnTo>
                  <a:lnTo>
                    <a:pt x="563" y="1377"/>
                  </a:lnTo>
                  <a:lnTo>
                    <a:pt x="588" y="1347"/>
                  </a:lnTo>
                  <a:lnTo>
                    <a:pt x="611" y="1317"/>
                  </a:lnTo>
                  <a:lnTo>
                    <a:pt x="633" y="1286"/>
                  </a:lnTo>
                  <a:lnTo>
                    <a:pt x="654" y="1253"/>
                  </a:lnTo>
                  <a:lnTo>
                    <a:pt x="672" y="1219"/>
                  </a:lnTo>
                  <a:lnTo>
                    <a:pt x="689" y="1185"/>
                  </a:lnTo>
                  <a:lnTo>
                    <a:pt x="705" y="1150"/>
                  </a:lnTo>
                  <a:lnTo>
                    <a:pt x="719" y="1114"/>
                  </a:lnTo>
                  <a:lnTo>
                    <a:pt x="731" y="1078"/>
                  </a:lnTo>
                  <a:lnTo>
                    <a:pt x="742" y="1042"/>
                  </a:lnTo>
                  <a:lnTo>
                    <a:pt x="751" y="1004"/>
                  </a:lnTo>
                  <a:lnTo>
                    <a:pt x="758" y="965"/>
                  </a:lnTo>
                  <a:lnTo>
                    <a:pt x="763" y="928"/>
                  </a:lnTo>
                  <a:lnTo>
                    <a:pt x="767" y="890"/>
                  </a:lnTo>
                  <a:lnTo>
                    <a:pt x="769" y="852"/>
                  </a:lnTo>
                  <a:lnTo>
                    <a:pt x="770" y="813"/>
                  </a:lnTo>
                  <a:lnTo>
                    <a:pt x="767" y="775"/>
                  </a:lnTo>
                  <a:lnTo>
                    <a:pt x="764" y="737"/>
                  </a:lnTo>
                  <a:lnTo>
                    <a:pt x="759" y="699"/>
                  </a:lnTo>
                  <a:lnTo>
                    <a:pt x="752" y="661"/>
                  </a:lnTo>
                  <a:lnTo>
                    <a:pt x="743" y="623"/>
                  </a:lnTo>
                  <a:lnTo>
                    <a:pt x="733" y="587"/>
                  </a:lnTo>
                  <a:lnTo>
                    <a:pt x="721" y="550"/>
                  </a:lnTo>
                  <a:lnTo>
                    <a:pt x="707" y="514"/>
                  </a:lnTo>
                  <a:lnTo>
                    <a:pt x="692" y="479"/>
                  </a:lnTo>
                  <a:lnTo>
                    <a:pt x="675" y="444"/>
                  </a:lnTo>
                  <a:lnTo>
                    <a:pt x="656" y="411"/>
                  </a:lnTo>
                  <a:lnTo>
                    <a:pt x="637" y="378"/>
                  </a:lnTo>
                  <a:lnTo>
                    <a:pt x="615" y="347"/>
                  </a:lnTo>
                  <a:lnTo>
                    <a:pt x="592" y="316"/>
                  </a:lnTo>
                  <a:lnTo>
                    <a:pt x="567" y="286"/>
                  </a:lnTo>
                  <a:lnTo>
                    <a:pt x="542" y="258"/>
                  </a:lnTo>
                  <a:lnTo>
                    <a:pt x="514" y="230"/>
                  </a:lnTo>
                  <a:lnTo>
                    <a:pt x="486" y="204"/>
                  </a:lnTo>
                  <a:lnTo>
                    <a:pt x="457" y="180"/>
                  </a:lnTo>
                  <a:lnTo>
                    <a:pt x="426" y="156"/>
                  </a:lnTo>
                  <a:lnTo>
                    <a:pt x="394" y="135"/>
                  </a:lnTo>
                  <a:lnTo>
                    <a:pt x="362" y="115"/>
                  </a:lnTo>
                  <a:lnTo>
                    <a:pt x="329" y="95"/>
                  </a:lnTo>
                  <a:lnTo>
                    <a:pt x="294" y="79"/>
                  </a:lnTo>
                  <a:lnTo>
                    <a:pt x="259" y="63"/>
                  </a:lnTo>
                  <a:lnTo>
                    <a:pt x="224" y="49"/>
                  </a:lnTo>
                  <a:lnTo>
                    <a:pt x="187" y="36"/>
                  </a:lnTo>
                  <a:lnTo>
                    <a:pt x="150" y="26"/>
                  </a:lnTo>
                  <a:lnTo>
                    <a:pt x="113" y="16"/>
                  </a:lnTo>
                  <a:lnTo>
                    <a:pt x="75" y="10"/>
                  </a:lnTo>
                  <a:lnTo>
                    <a:pt x="37" y="4"/>
                  </a:ln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04" name="Freeform 464"/>
            <p:cNvSpPr>
              <a:spLocks/>
            </p:cNvSpPr>
            <p:nvPr/>
          </p:nvSpPr>
          <p:spPr bwMode="auto">
            <a:xfrm>
              <a:off x="1160" y="1672"/>
              <a:ext cx="531" cy="643"/>
            </a:xfrm>
            <a:custGeom>
              <a:avLst/>
              <a:gdLst>
                <a:gd name="T0" fmla="*/ 530 w 531"/>
                <a:gd name="T1" fmla="*/ 0 h 643"/>
                <a:gd name="T2" fmla="*/ 497 w 531"/>
                <a:gd name="T3" fmla="*/ 4 h 643"/>
                <a:gd name="T4" fmla="*/ 465 w 531"/>
                <a:gd name="T5" fmla="*/ 9 h 643"/>
                <a:gd name="T6" fmla="*/ 433 w 531"/>
                <a:gd name="T7" fmla="*/ 16 h 643"/>
                <a:gd name="T8" fmla="*/ 401 w 531"/>
                <a:gd name="T9" fmla="*/ 26 h 643"/>
                <a:gd name="T10" fmla="*/ 370 w 531"/>
                <a:gd name="T11" fmla="*/ 38 h 643"/>
                <a:gd name="T12" fmla="*/ 339 w 531"/>
                <a:gd name="T13" fmla="*/ 51 h 643"/>
                <a:gd name="T14" fmla="*/ 310 w 531"/>
                <a:gd name="T15" fmla="*/ 65 h 643"/>
                <a:gd name="T16" fmla="*/ 282 w 531"/>
                <a:gd name="T17" fmla="*/ 82 h 643"/>
                <a:gd name="T18" fmla="*/ 254 w 531"/>
                <a:gd name="T19" fmla="*/ 100 h 643"/>
                <a:gd name="T20" fmla="*/ 227 w 531"/>
                <a:gd name="T21" fmla="*/ 119 h 643"/>
                <a:gd name="T22" fmla="*/ 202 w 531"/>
                <a:gd name="T23" fmla="*/ 140 h 643"/>
                <a:gd name="T24" fmla="*/ 177 w 531"/>
                <a:gd name="T25" fmla="*/ 162 h 643"/>
                <a:gd name="T26" fmla="*/ 154 w 531"/>
                <a:gd name="T27" fmla="*/ 185 h 643"/>
                <a:gd name="T28" fmla="*/ 133 w 531"/>
                <a:gd name="T29" fmla="*/ 211 h 643"/>
                <a:gd name="T30" fmla="*/ 113 w 531"/>
                <a:gd name="T31" fmla="*/ 237 h 643"/>
                <a:gd name="T32" fmla="*/ 93 w 531"/>
                <a:gd name="T33" fmla="*/ 264 h 643"/>
                <a:gd name="T34" fmla="*/ 77 w 531"/>
                <a:gd name="T35" fmla="*/ 293 h 643"/>
                <a:gd name="T36" fmla="*/ 61 w 531"/>
                <a:gd name="T37" fmla="*/ 321 h 643"/>
                <a:gd name="T38" fmla="*/ 47 w 531"/>
                <a:gd name="T39" fmla="*/ 351 h 643"/>
                <a:gd name="T40" fmla="*/ 35 w 531"/>
                <a:gd name="T41" fmla="*/ 381 h 643"/>
                <a:gd name="T42" fmla="*/ 25 w 531"/>
                <a:gd name="T43" fmla="*/ 413 h 643"/>
                <a:gd name="T44" fmla="*/ 16 w 531"/>
                <a:gd name="T45" fmla="*/ 445 h 643"/>
                <a:gd name="T46" fmla="*/ 9 w 531"/>
                <a:gd name="T47" fmla="*/ 477 h 643"/>
                <a:gd name="T48" fmla="*/ 4 w 531"/>
                <a:gd name="T49" fmla="*/ 510 h 643"/>
                <a:gd name="T50" fmla="*/ 1 w 531"/>
                <a:gd name="T51" fmla="*/ 543 h 643"/>
                <a:gd name="T52" fmla="*/ 0 w 531"/>
                <a:gd name="T53" fmla="*/ 575 h 643"/>
                <a:gd name="T54" fmla="*/ 0 w 531"/>
                <a:gd name="T55" fmla="*/ 609 h 643"/>
                <a:gd name="T56" fmla="*/ 3 w 531"/>
                <a:gd name="T57" fmla="*/ 642 h 6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1"/>
                <a:gd name="T88" fmla="*/ 0 h 643"/>
                <a:gd name="T89" fmla="*/ 531 w 531"/>
                <a:gd name="T90" fmla="*/ 643 h 6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1" h="643">
                  <a:moveTo>
                    <a:pt x="530" y="0"/>
                  </a:moveTo>
                  <a:lnTo>
                    <a:pt x="497" y="4"/>
                  </a:lnTo>
                  <a:lnTo>
                    <a:pt x="465" y="9"/>
                  </a:lnTo>
                  <a:lnTo>
                    <a:pt x="433" y="16"/>
                  </a:lnTo>
                  <a:lnTo>
                    <a:pt x="401" y="26"/>
                  </a:lnTo>
                  <a:lnTo>
                    <a:pt x="370" y="38"/>
                  </a:lnTo>
                  <a:lnTo>
                    <a:pt x="339" y="51"/>
                  </a:lnTo>
                  <a:lnTo>
                    <a:pt x="310" y="65"/>
                  </a:lnTo>
                  <a:lnTo>
                    <a:pt x="282" y="82"/>
                  </a:lnTo>
                  <a:lnTo>
                    <a:pt x="254" y="100"/>
                  </a:lnTo>
                  <a:lnTo>
                    <a:pt x="227" y="119"/>
                  </a:lnTo>
                  <a:lnTo>
                    <a:pt x="202" y="140"/>
                  </a:lnTo>
                  <a:lnTo>
                    <a:pt x="177" y="162"/>
                  </a:lnTo>
                  <a:lnTo>
                    <a:pt x="154" y="185"/>
                  </a:lnTo>
                  <a:lnTo>
                    <a:pt x="133" y="211"/>
                  </a:lnTo>
                  <a:lnTo>
                    <a:pt x="113" y="237"/>
                  </a:lnTo>
                  <a:lnTo>
                    <a:pt x="93" y="264"/>
                  </a:lnTo>
                  <a:lnTo>
                    <a:pt x="77" y="293"/>
                  </a:lnTo>
                  <a:lnTo>
                    <a:pt x="61" y="321"/>
                  </a:lnTo>
                  <a:lnTo>
                    <a:pt x="47" y="351"/>
                  </a:lnTo>
                  <a:lnTo>
                    <a:pt x="35" y="381"/>
                  </a:lnTo>
                  <a:lnTo>
                    <a:pt x="25" y="413"/>
                  </a:lnTo>
                  <a:lnTo>
                    <a:pt x="16" y="445"/>
                  </a:lnTo>
                  <a:lnTo>
                    <a:pt x="9" y="477"/>
                  </a:lnTo>
                  <a:lnTo>
                    <a:pt x="4" y="510"/>
                  </a:lnTo>
                  <a:lnTo>
                    <a:pt x="1" y="543"/>
                  </a:lnTo>
                  <a:lnTo>
                    <a:pt x="0" y="575"/>
                  </a:lnTo>
                  <a:lnTo>
                    <a:pt x="0" y="609"/>
                  </a:lnTo>
                  <a:lnTo>
                    <a:pt x="3" y="642"/>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05" name="Freeform 465"/>
            <p:cNvSpPr>
              <a:spLocks/>
            </p:cNvSpPr>
            <p:nvPr/>
          </p:nvSpPr>
          <p:spPr bwMode="auto">
            <a:xfrm>
              <a:off x="1301" y="1556"/>
              <a:ext cx="1146" cy="1400"/>
            </a:xfrm>
            <a:custGeom>
              <a:avLst/>
              <a:gdLst>
                <a:gd name="T0" fmla="*/ 28 w 1146"/>
                <a:gd name="T1" fmla="*/ 1262 h 1400"/>
                <a:gd name="T2" fmla="*/ 87 w 1146"/>
                <a:gd name="T3" fmla="*/ 1301 h 1400"/>
                <a:gd name="T4" fmla="*/ 149 w 1146"/>
                <a:gd name="T5" fmla="*/ 1334 h 1400"/>
                <a:gd name="T6" fmla="*/ 215 w 1146"/>
                <a:gd name="T7" fmla="*/ 1360 h 1400"/>
                <a:gd name="T8" fmla="*/ 283 w 1146"/>
                <a:gd name="T9" fmla="*/ 1380 h 1400"/>
                <a:gd name="T10" fmla="*/ 353 w 1146"/>
                <a:gd name="T11" fmla="*/ 1393 h 1400"/>
                <a:gd name="T12" fmla="*/ 424 w 1146"/>
                <a:gd name="T13" fmla="*/ 1399 h 1400"/>
                <a:gd name="T14" fmla="*/ 494 w 1146"/>
                <a:gd name="T15" fmla="*/ 1397 h 1400"/>
                <a:gd name="T16" fmla="*/ 565 w 1146"/>
                <a:gd name="T17" fmla="*/ 1388 h 1400"/>
                <a:gd name="T18" fmla="*/ 634 w 1146"/>
                <a:gd name="T19" fmla="*/ 1372 h 1400"/>
                <a:gd name="T20" fmla="*/ 701 w 1146"/>
                <a:gd name="T21" fmla="*/ 1351 h 1400"/>
                <a:gd name="T22" fmla="*/ 765 w 1146"/>
                <a:gd name="T23" fmla="*/ 1321 h 1400"/>
                <a:gd name="T24" fmla="*/ 827 w 1146"/>
                <a:gd name="T25" fmla="*/ 1285 h 1400"/>
                <a:gd name="T26" fmla="*/ 884 w 1146"/>
                <a:gd name="T27" fmla="*/ 1244 h 1400"/>
                <a:gd name="T28" fmla="*/ 937 w 1146"/>
                <a:gd name="T29" fmla="*/ 1196 h 1400"/>
                <a:gd name="T30" fmla="*/ 984 w 1146"/>
                <a:gd name="T31" fmla="*/ 1144 h 1400"/>
                <a:gd name="T32" fmla="*/ 1027 w 1146"/>
                <a:gd name="T33" fmla="*/ 1087 h 1400"/>
                <a:gd name="T34" fmla="*/ 1063 w 1146"/>
                <a:gd name="T35" fmla="*/ 1027 h 1400"/>
                <a:gd name="T36" fmla="*/ 1093 w 1146"/>
                <a:gd name="T37" fmla="*/ 963 h 1400"/>
                <a:gd name="T38" fmla="*/ 1117 w 1146"/>
                <a:gd name="T39" fmla="*/ 895 h 1400"/>
                <a:gd name="T40" fmla="*/ 1133 w 1146"/>
                <a:gd name="T41" fmla="*/ 826 h 1400"/>
                <a:gd name="T42" fmla="*/ 1143 w 1146"/>
                <a:gd name="T43" fmla="*/ 757 h 1400"/>
                <a:gd name="T44" fmla="*/ 1145 w 1146"/>
                <a:gd name="T45" fmla="*/ 686 h 1400"/>
                <a:gd name="T46" fmla="*/ 1141 w 1146"/>
                <a:gd name="T47" fmla="*/ 615 h 1400"/>
                <a:gd name="T48" fmla="*/ 1128 w 1146"/>
                <a:gd name="T49" fmla="*/ 546 h 1400"/>
                <a:gd name="T50" fmla="*/ 1109 w 1146"/>
                <a:gd name="T51" fmla="*/ 477 h 1400"/>
                <a:gd name="T52" fmla="*/ 1084 w 1146"/>
                <a:gd name="T53" fmla="*/ 411 h 1400"/>
                <a:gd name="T54" fmla="*/ 1052 w 1146"/>
                <a:gd name="T55" fmla="*/ 348 h 1400"/>
                <a:gd name="T56" fmla="*/ 1012 w 1146"/>
                <a:gd name="T57" fmla="*/ 289 h 1400"/>
                <a:gd name="T58" fmla="*/ 968 w 1146"/>
                <a:gd name="T59" fmla="*/ 233 h 1400"/>
                <a:gd name="T60" fmla="*/ 919 w 1146"/>
                <a:gd name="T61" fmla="*/ 183 h 1400"/>
                <a:gd name="T62" fmla="*/ 864 w 1146"/>
                <a:gd name="T63" fmla="*/ 137 h 1400"/>
                <a:gd name="T64" fmla="*/ 806 w 1146"/>
                <a:gd name="T65" fmla="*/ 98 h 1400"/>
                <a:gd name="T66" fmla="*/ 743 w 1146"/>
                <a:gd name="T67" fmla="*/ 64 h 1400"/>
                <a:gd name="T68" fmla="*/ 678 w 1146"/>
                <a:gd name="T69" fmla="*/ 37 h 1400"/>
                <a:gd name="T70" fmla="*/ 610 w 1146"/>
                <a:gd name="T71" fmla="*/ 17 h 1400"/>
                <a:gd name="T72" fmla="*/ 540 w 1146"/>
                <a:gd name="T73" fmla="*/ 4 h 14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46"/>
                <a:gd name="T112" fmla="*/ 0 h 1400"/>
                <a:gd name="T113" fmla="*/ 1146 w 1146"/>
                <a:gd name="T114" fmla="*/ 1400 h 14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46" h="1400">
                  <a:moveTo>
                    <a:pt x="0" y="1240"/>
                  </a:moveTo>
                  <a:lnTo>
                    <a:pt x="28" y="1262"/>
                  </a:lnTo>
                  <a:lnTo>
                    <a:pt x="57" y="1282"/>
                  </a:lnTo>
                  <a:lnTo>
                    <a:pt x="87" y="1301"/>
                  </a:lnTo>
                  <a:lnTo>
                    <a:pt x="117" y="1318"/>
                  </a:lnTo>
                  <a:lnTo>
                    <a:pt x="149" y="1334"/>
                  </a:lnTo>
                  <a:lnTo>
                    <a:pt x="182" y="1348"/>
                  </a:lnTo>
                  <a:lnTo>
                    <a:pt x="215" y="1360"/>
                  </a:lnTo>
                  <a:lnTo>
                    <a:pt x="249" y="1372"/>
                  </a:lnTo>
                  <a:lnTo>
                    <a:pt x="283" y="1380"/>
                  </a:lnTo>
                  <a:lnTo>
                    <a:pt x="318" y="1388"/>
                  </a:lnTo>
                  <a:lnTo>
                    <a:pt x="353" y="1393"/>
                  </a:lnTo>
                  <a:lnTo>
                    <a:pt x="388" y="1396"/>
                  </a:lnTo>
                  <a:lnTo>
                    <a:pt x="424" y="1399"/>
                  </a:lnTo>
                  <a:lnTo>
                    <a:pt x="459" y="1399"/>
                  </a:lnTo>
                  <a:lnTo>
                    <a:pt x="494" y="1397"/>
                  </a:lnTo>
                  <a:lnTo>
                    <a:pt x="530" y="1393"/>
                  </a:lnTo>
                  <a:lnTo>
                    <a:pt x="565" y="1388"/>
                  </a:lnTo>
                  <a:lnTo>
                    <a:pt x="599" y="1382"/>
                  </a:lnTo>
                  <a:lnTo>
                    <a:pt x="634" y="1372"/>
                  </a:lnTo>
                  <a:lnTo>
                    <a:pt x="668" y="1362"/>
                  </a:lnTo>
                  <a:lnTo>
                    <a:pt x="701" y="1351"/>
                  </a:lnTo>
                  <a:lnTo>
                    <a:pt x="734" y="1336"/>
                  </a:lnTo>
                  <a:lnTo>
                    <a:pt x="765" y="1321"/>
                  </a:lnTo>
                  <a:lnTo>
                    <a:pt x="797" y="1304"/>
                  </a:lnTo>
                  <a:lnTo>
                    <a:pt x="827" y="1285"/>
                  </a:lnTo>
                  <a:lnTo>
                    <a:pt x="856" y="1265"/>
                  </a:lnTo>
                  <a:lnTo>
                    <a:pt x="884" y="1244"/>
                  </a:lnTo>
                  <a:lnTo>
                    <a:pt x="911" y="1221"/>
                  </a:lnTo>
                  <a:lnTo>
                    <a:pt x="937" y="1196"/>
                  </a:lnTo>
                  <a:lnTo>
                    <a:pt x="961" y="1171"/>
                  </a:lnTo>
                  <a:lnTo>
                    <a:pt x="984" y="1144"/>
                  </a:lnTo>
                  <a:lnTo>
                    <a:pt x="1006" y="1116"/>
                  </a:lnTo>
                  <a:lnTo>
                    <a:pt x="1027" y="1087"/>
                  </a:lnTo>
                  <a:lnTo>
                    <a:pt x="1046" y="1058"/>
                  </a:lnTo>
                  <a:lnTo>
                    <a:pt x="1063" y="1027"/>
                  </a:lnTo>
                  <a:lnTo>
                    <a:pt x="1079" y="995"/>
                  </a:lnTo>
                  <a:lnTo>
                    <a:pt x="1093" y="963"/>
                  </a:lnTo>
                  <a:lnTo>
                    <a:pt x="1106" y="929"/>
                  </a:lnTo>
                  <a:lnTo>
                    <a:pt x="1117" y="895"/>
                  </a:lnTo>
                  <a:lnTo>
                    <a:pt x="1126" y="862"/>
                  </a:lnTo>
                  <a:lnTo>
                    <a:pt x="1133" y="826"/>
                  </a:lnTo>
                  <a:lnTo>
                    <a:pt x="1139" y="792"/>
                  </a:lnTo>
                  <a:lnTo>
                    <a:pt x="1143" y="757"/>
                  </a:lnTo>
                  <a:lnTo>
                    <a:pt x="1145" y="722"/>
                  </a:lnTo>
                  <a:lnTo>
                    <a:pt x="1145" y="686"/>
                  </a:lnTo>
                  <a:lnTo>
                    <a:pt x="1144" y="650"/>
                  </a:lnTo>
                  <a:lnTo>
                    <a:pt x="1141" y="615"/>
                  </a:lnTo>
                  <a:lnTo>
                    <a:pt x="1135" y="580"/>
                  </a:lnTo>
                  <a:lnTo>
                    <a:pt x="1128" y="546"/>
                  </a:lnTo>
                  <a:lnTo>
                    <a:pt x="1120" y="511"/>
                  </a:lnTo>
                  <a:lnTo>
                    <a:pt x="1109" y="477"/>
                  </a:lnTo>
                  <a:lnTo>
                    <a:pt x="1097" y="444"/>
                  </a:lnTo>
                  <a:lnTo>
                    <a:pt x="1084" y="411"/>
                  </a:lnTo>
                  <a:lnTo>
                    <a:pt x="1068" y="379"/>
                  </a:lnTo>
                  <a:lnTo>
                    <a:pt x="1052" y="348"/>
                  </a:lnTo>
                  <a:lnTo>
                    <a:pt x="1032" y="318"/>
                  </a:lnTo>
                  <a:lnTo>
                    <a:pt x="1012" y="289"/>
                  </a:lnTo>
                  <a:lnTo>
                    <a:pt x="992" y="261"/>
                  </a:lnTo>
                  <a:lnTo>
                    <a:pt x="968" y="233"/>
                  </a:lnTo>
                  <a:lnTo>
                    <a:pt x="944" y="207"/>
                  </a:lnTo>
                  <a:lnTo>
                    <a:pt x="919" y="183"/>
                  </a:lnTo>
                  <a:lnTo>
                    <a:pt x="892" y="160"/>
                  </a:lnTo>
                  <a:lnTo>
                    <a:pt x="864" y="137"/>
                  </a:lnTo>
                  <a:lnTo>
                    <a:pt x="835" y="117"/>
                  </a:lnTo>
                  <a:lnTo>
                    <a:pt x="806" y="98"/>
                  </a:lnTo>
                  <a:lnTo>
                    <a:pt x="775" y="80"/>
                  </a:lnTo>
                  <a:lnTo>
                    <a:pt x="743" y="64"/>
                  </a:lnTo>
                  <a:lnTo>
                    <a:pt x="711" y="50"/>
                  </a:lnTo>
                  <a:lnTo>
                    <a:pt x="678" y="37"/>
                  </a:lnTo>
                  <a:lnTo>
                    <a:pt x="644" y="27"/>
                  </a:lnTo>
                  <a:lnTo>
                    <a:pt x="610" y="17"/>
                  </a:lnTo>
                  <a:lnTo>
                    <a:pt x="575" y="10"/>
                  </a:lnTo>
                  <a:lnTo>
                    <a:pt x="540" y="4"/>
                  </a:lnTo>
                  <a:lnTo>
                    <a:pt x="506"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06" name="Freeform 466"/>
            <p:cNvSpPr>
              <a:spLocks/>
            </p:cNvSpPr>
            <p:nvPr/>
          </p:nvSpPr>
          <p:spPr bwMode="auto">
            <a:xfrm>
              <a:off x="1163" y="1672"/>
              <a:ext cx="1168" cy="1169"/>
            </a:xfrm>
            <a:custGeom>
              <a:avLst/>
              <a:gdLst>
                <a:gd name="T0" fmla="*/ 4 w 1168"/>
                <a:gd name="T1" fmla="*/ 674 h 1169"/>
                <a:gd name="T2" fmla="*/ 18 w 1168"/>
                <a:gd name="T3" fmla="*/ 738 h 1169"/>
                <a:gd name="T4" fmla="*/ 38 w 1168"/>
                <a:gd name="T5" fmla="*/ 801 h 1169"/>
                <a:gd name="T6" fmla="*/ 67 w 1168"/>
                <a:gd name="T7" fmla="*/ 860 h 1169"/>
                <a:gd name="T8" fmla="*/ 102 w 1168"/>
                <a:gd name="T9" fmla="*/ 917 h 1169"/>
                <a:gd name="T10" fmla="*/ 142 w 1168"/>
                <a:gd name="T11" fmla="*/ 968 h 1169"/>
                <a:gd name="T12" fmla="*/ 189 w 1168"/>
                <a:gd name="T13" fmla="*/ 1015 h 1169"/>
                <a:gd name="T14" fmla="*/ 240 w 1168"/>
                <a:gd name="T15" fmla="*/ 1057 h 1169"/>
                <a:gd name="T16" fmla="*/ 295 w 1168"/>
                <a:gd name="T17" fmla="*/ 1093 h 1169"/>
                <a:gd name="T18" fmla="*/ 355 w 1168"/>
                <a:gd name="T19" fmla="*/ 1122 h 1169"/>
                <a:gd name="T20" fmla="*/ 417 w 1168"/>
                <a:gd name="T21" fmla="*/ 1144 h 1169"/>
                <a:gd name="T22" fmla="*/ 481 w 1168"/>
                <a:gd name="T23" fmla="*/ 1159 h 1169"/>
                <a:gd name="T24" fmla="*/ 546 w 1168"/>
                <a:gd name="T25" fmla="*/ 1167 h 1169"/>
                <a:gd name="T26" fmla="*/ 612 w 1168"/>
                <a:gd name="T27" fmla="*/ 1167 h 1169"/>
                <a:gd name="T28" fmla="*/ 678 w 1168"/>
                <a:gd name="T29" fmla="*/ 1160 h 1169"/>
                <a:gd name="T30" fmla="*/ 742 w 1168"/>
                <a:gd name="T31" fmla="*/ 1145 h 1169"/>
                <a:gd name="T32" fmla="*/ 805 w 1168"/>
                <a:gd name="T33" fmla="*/ 1124 h 1169"/>
                <a:gd name="T34" fmla="*/ 864 w 1168"/>
                <a:gd name="T35" fmla="*/ 1095 h 1169"/>
                <a:gd name="T36" fmla="*/ 920 w 1168"/>
                <a:gd name="T37" fmla="*/ 1060 h 1169"/>
                <a:gd name="T38" fmla="*/ 971 w 1168"/>
                <a:gd name="T39" fmla="*/ 1019 h 1169"/>
                <a:gd name="T40" fmla="*/ 1018 w 1168"/>
                <a:gd name="T41" fmla="*/ 973 h 1169"/>
                <a:gd name="T42" fmla="*/ 1059 w 1168"/>
                <a:gd name="T43" fmla="*/ 921 h 1169"/>
                <a:gd name="T44" fmla="*/ 1094 w 1168"/>
                <a:gd name="T45" fmla="*/ 866 h 1169"/>
                <a:gd name="T46" fmla="*/ 1123 w 1168"/>
                <a:gd name="T47" fmla="*/ 806 h 1169"/>
                <a:gd name="T48" fmla="*/ 1145 w 1168"/>
                <a:gd name="T49" fmla="*/ 744 h 1169"/>
                <a:gd name="T50" fmla="*/ 1159 w 1168"/>
                <a:gd name="T51" fmla="*/ 680 h 1169"/>
                <a:gd name="T52" fmla="*/ 1167 w 1168"/>
                <a:gd name="T53" fmla="*/ 614 h 1169"/>
                <a:gd name="T54" fmla="*/ 1166 w 1168"/>
                <a:gd name="T55" fmla="*/ 548 h 1169"/>
                <a:gd name="T56" fmla="*/ 1159 w 1168"/>
                <a:gd name="T57" fmla="*/ 483 h 1169"/>
                <a:gd name="T58" fmla="*/ 1144 w 1168"/>
                <a:gd name="T59" fmla="*/ 418 h 1169"/>
                <a:gd name="T60" fmla="*/ 1122 w 1168"/>
                <a:gd name="T61" fmla="*/ 357 h 1169"/>
                <a:gd name="T62" fmla="*/ 1094 w 1168"/>
                <a:gd name="T63" fmla="*/ 297 h 1169"/>
                <a:gd name="T64" fmla="*/ 1058 w 1168"/>
                <a:gd name="T65" fmla="*/ 241 h 1169"/>
                <a:gd name="T66" fmla="*/ 1017 w 1168"/>
                <a:gd name="T67" fmla="*/ 190 h 1169"/>
                <a:gd name="T68" fmla="*/ 970 w 1168"/>
                <a:gd name="T69" fmla="*/ 144 h 1169"/>
                <a:gd name="T70" fmla="*/ 918 w 1168"/>
                <a:gd name="T71" fmla="*/ 103 h 1169"/>
                <a:gd name="T72" fmla="*/ 862 w 1168"/>
                <a:gd name="T73" fmla="*/ 69 h 1169"/>
                <a:gd name="T74" fmla="*/ 803 w 1168"/>
                <a:gd name="T75" fmla="*/ 40 h 1169"/>
                <a:gd name="T76" fmla="*/ 740 w 1168"/>
                <a:gd name="T77" fmla="*/ 19 h 1169"/>
                <a:gd name="T78" fmla="*/ 676 w 1168"/>
                <a:gd name="T79" fmla="*/ 4 h 11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68"/>
                <a:gd name="T121" fmla="*/ 0 h 1169"/>
                <a:gd name="T122" fmla="*/ 1168 w 1168"/>
                <a:gd name="T123" fmla="*/ 1169 h 11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68" h="1169">
                  <a:moveTo>
                    <a:pt x="0" y="642"/>
                  </a:moveTo>
                  <a:lnTo>
                    <a:pt x="4" y="674"/>
                  </a:lnTo>
                  <a:lnTo>
                    <a:pt x="10" y="706"/>
                  </a:lnTo>
                  <a:lnTo>
                    <a:pt x="18" y="738"/>
                  </a:lnTo>
                  <a:lnTo>
                    <a:pt x="27" y="771"/>
                  </a:lnTo>
                  <a:lnTo>
                    <a:pt x="38" y="801"/>
                  </a:lnTo>
                  <a:lnTo>
                    <a:pt x="52" y="831"/>
                  </a:lnTo>
                  <a:lnTo>
                    <a:pt x="67" y="860"/>
                  </a:lnTo>
                  <a:lnTo>
                    <a:pt x="84" y="889"/>
                  </a:lnTo>
                  <a:lnTo>
                    <a:pt x="102" y="917"/>
                  </a:lnTo>
                  <a:lnTo>
                    <a:pt x="122" y="943"/>
                  </a:lnTo>
                  <a:lnTo>
                    <a:pt x="142" y="968"/>
                  </a:lnTo>
                  <a:lnTo>
                    <a:pt x="164" y="993"/>
                  </a:lnTo>
                  <a:lnTo>
                    <a:pt x="189" y="1015"/>
                  </a:lnTo>
                  <a:lnTo>
                    <a:pt x="214" y="1037"/>
                  </a:lnTo>
                  <a:lnTo>
                    <a:pt x="240" y="1057"/>
                  </a:lnTo>
                  <a:lnTo>
                    <a:pt x="267" y="1075"/>
                  </a:lnTo>
                  <a:lnTo>
                    <a:pt x="295" y="1093"/>
                  </a:lnTo>
                  <a:lnTo>
                    <a:pt x="325" y="1107"/>
                  </a:lnTo>
                  <a:lnTo>
                    <a:pt x="355" y="1122"/>
                  </a:lnTo>
                  <a:lnTo>
                    <a:pt x="385" y="1134"/>
                  </a:lnTo>
                  <a:lnTo>
                    <a:pt x="417" y="1144"/>
                  </a:lnTo>
                  <a:lnTo>
                    <a:pt x="448" y="1152"/>
                  </a:lnTo>
                  <a:lnTo>
                    <a:pt x="481" y="1159"/>
                  </a:lnTo>
                  <a:lnTo>
                    <a:pt x="513" y="1164"/>
                  </a:lnTo>
                  <a:lnTo>
                    <a:pt x="546" y="1167"/>
                  </a:lnTo>
                  <a:lnTo>
                    <a:pt x="580" y="1168"/>
                  </a:lnTo>
                  <a:lnTo>
                    <a:pt x="612" y="1167"/>
                  </a:lnTo>
                  <a:lnTo>
                    <a:pt x="645" y="1164"/>
                  </a:lnTo>
                  <a:lnTo>
                    <a:pt x="678" y="1160"/>
                  </a:lnTo>
                  <a:lnTo>
                    <a:pt x="710" y="1154"/>
                  </a:lnTo>
                  <a:lnTo>
                    <a:pt x="742" y="1145"/>
                  </a:lnTo>
                  <a:lnTo>
                    <a:pt x="773" y="1136"/>
                  </a:lnTo>
                  <a:lnTo>
                    <a:pt x="805" y="1124"/>
                  </a:lnTo>
                  <a:lnTo>
                    <a:pt x="835" y="1111"/>
                  </a:lnTo>
                  <a:lnTo>
                    <a:pt x="864" y="1095"/>
                  </a:lnTo>
                  <a:lnTo>
                    <a:pt x="893" y="1079"/>
                  </a:lnTo>
                  <a:lnTo>
                    <a:pt x="920" y="1060"/>
                  </a:lnTo>
                  <a:lnTo>
                    <a:pt x="946" y="1040"/>
                  </a:lnTo>
                  <a:lnTo>
                    <a:pt x="971" y="1019"/>
                  </a:lnTo>
                  <a:lnTo>
                    <a:pt x="996" y="997"/>
                  </a:lnTo>
                  <a:lnTo>
                    <a:pt x="1018" y="973"/>
                  </a:lnTo>
                  <a:lnTo>
                    <a:pt x="1040" y="947"/>
                  </a:lnTo>
                  <a:lnTo>
                    <a:pt x="1059" y="921"/>
                  </a:lnTo>
                  <a:lnTo>
                    <a:pt x="1078" y="894"/>
                  </a:lnTo>
                  <a:lnTo>
                    <a:pt x="1094" y="866"/>
                  </a:lnTo>
                  <a:lnTo>
                    <a:pt x="1110" y="836"/>
                  </a:lnTo>
                  <a:lnTo>
                    <a:pt x="1123" y="806"/>
                  </a:lnTo>
                  <a:lnTo>
                    <a:pt x="1135" y="775"/>
                  </a:lnTo>
                  <a:lnTo>
                    <a:pt x="1145" y="744"/>
                  </a:lnTo>
                  <a:lnTo>
                    <a:pt x="1153" y="712"/>
                  </a:lnTo>
                  <a:lnTo>
                    <a:pt x="1159" y="680"/>
                  </a:lnTo>
                  <a:lnTo>
                    <a:pt x="1164" y="647"/>
                  </a:lnTo>
                  <a:lnTo>
                    <a:pt x="1167" y="614"/>
                  </a:lnTo>
                  <a:lnTo>
                    <a:pt x="1167" y="582"/>
                  </a:lnTo>
                  <a:lnTo>
                    <a:pt x="1166" y="548"/>
                  </a:lnTo>
                  <a:lnTo>
                    <a:pt x="1164" y="516"/>
                  </a:lnTo>
                  <a:lnTo>
                    <a:pt x="1159" y="483"/>
                  </a:lnTo>
                  <a:lnTo>
                    <a:pt x="1153" y="450"/>
                  </a:lnTo>
                  <a:lnTo>
                    <a:pt x="1144" y="418"/>
                  </a:lnTo>
                  <a:lnTo>
                    <a:pt x="1134" y="387"/>
                  </a:lnTo>
                  <a:lnTo>
                    <a:pt x="1122" y="357"/>
                  </a:lnTo>
                  <a:lnTo>
                    <a:pt x="1109" y="326"/>
                  </a:lnTo>
                  <a:lnTo>
                    <a:pt x="1094" y="297"/>
                  </a:lnTo>
                  <a:lnTo>
                    <a:pt x="1077" y="269"/>
                  </a:lnTo>
                  <a:lnTo>
                    <a:pt x="1058" y="241"/>
                  </a:lnTo>
                  <a:lnTo>
                    <a:pt x="1038" y="215"/>
                  </a:lnTo>
                  <a:lnTo>
                    <a:pt x="1017" y="190"/>
                  </a:lnTo>
                  <a:lnTo>
                    <a:pt x="994" y="166"/>
                  </a:lnTo>
                  <a:lnTo>
                    <a:pt x="970" y="144"/>
                  </a:lnTo>
                  <a:lnTo>
                    <a:pt x="945" y="123"/>
                  </a:lnTo>
                  <a:lnTo>
                    <a:pt x="918" y="103"/>
                  </a:lnTo>
                  <a:lnTo>
                    <a:pt x="891" y="85"/>
                  </a:lnTo>
                  <a:lnTo>
                    <a:pt x="862" y="69"/>
                  </a:lnTo>
                  <a:lnTo>
                    <a:pt x="833" y="53"/>
                  </a:lnTo>
                  <a:lnTo>
                    <a:pt x="803" y="40"/>
                  </a:lnTo>
                  <a:lnTo>
                    <a:pt x="772" y="28"/>
                  </a:lnTo>
                  <a:lnTo>
                    <a:pt x="740" y="19"/>
                  </a:lnTo>
                  <a:lnTo>
                    <a:pt x="709" y="11"/>
                  </a:lnTo>
                  <a:lnTo>
                    <a:pt x="676" y="4"/>
                  </a:lnTo>
                  <a:lnTo>
                    <a:pt x="644"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07" name="Freeform 467"/>
            <p:cNvSpPr>
              <a:spLocks/>
            </p:cNvSpPr>
            <p:nvPr/>
          </p:nvSpPr>
          <p:spPr bwMode="auto">
            <a:xfrm>
              <a:off x="1261" y="1769"/>
              <a:ext cx="430" cy="424"/>
            </a:xfrm>
            <a:custGeom>
              <a:avLst/>
              <a:gdLst>
                <a:gd name="T0" fmla="*/ 429 w 430"/>
                <a:gd name="T1" fmla="*/ 0 h 424"/>
                <a:gd name="T2" fmla="*/ 400 w 430"/>
                <a:gd name="T3" fmla="*/ 4 h 424"/>
                <a:gd name="T4" fmla="*/ 370 w 430"/>
                <a:gd name="T5" fmla="*/ 10 h 424"/>
                <a:gd name="T6" fmla="*/ 342 w 430"/>
                <a:gd name="T7" fmla="*/ 18 h 424"/>
                <a:gd name="T8" fmla="*/ 314 w 430"/>
                <a:gd name="T9" fmla="*/ 28 h 424"/>
                <a:gd name="T10" fmla="*/ 287 w 430"/>
                <a:gd name="T11" fmla="*/ 38 h 424"/>
                <a:gd name="T12" fmla="*/ 261 w 430"/>
                <a:gd name="T13" fmla="*/ 51 h 424"/>
                <a:gd name="T14" fmla="*/ 234 w 430"/>
                <a:gd name="T15" fmla="*/ 65 h 424"/>
                <a:gd name="T16" fmla="*/ 209 w 430"/>
                <a:gd name="T17" fmla="*/ 81 h 424"/>
                <a:gd name="T18" fmla="*/ 185 w 430"/>
                <a:gd name="T19" fmla="*/ 99 h 424"/>
                <a:gd name="T20" fmla="*/ 163 w 430"/>
                <a:gd name="T21" fmla="*/ 117 h 424"/>
                <a:gd name="T22" fmla="*/ 141 w 430"/>
                <a:gd name="T23" fmla="*/ 138 h 424"/>
                <a:gd name="T24" fmla="*/ 121 w 430"/>
                <a:gd name="T25" fmla="*/ 159 h 424"/>
                <a:gd name="T26" fmla="*/ 102 w 430"/>
                <a:gd name="T27" fmla="*/ 181 h 424"/>
                <a:gd name="T28" fmla="*/ 85 w 430"/>
                <a:gd name="T29" fmla="*/ 204 h 424"/>
                <a:gd name="T30" fmla="*/ 68 w 430"/>
                <a:gd name="T31" fmla="*/ 230 h 424"/>
                <a:gd name="T32" fmla="*/ 53 w 430"/>
                <a:gd name="T33" fmla="*/ 255 h 424"/>
                <a:gd name="T34" fmla="*/ 40 w 430"/>
                <a:gd name="T35" fmla="*/ 282 h 424"/>
                <a:gd name="T36" fmla="*/ 28 w 430"/>
                <a:gd name="T37" fmla="*/ 309 h 424"/>
                <a:gd name="T38" fmla="*/ 19 w 430"/>
                <a:gd name="T39" fmla="*/ 337 h 424"/>
                <a:gd name="T40" fmla="*/ 11 w 430"/>
                <a:gd name="T41" fmla="*/ 365 h 424"/>
                <a:gd name="T42" fmla="*/ 4 w 430"/>
                <a:gd name="T43" fmla="*/ 394 h 424"/>
                <a:gd name="T44" fmla="*/ 0 w 430"/>
                <a:gd name="T45" fmla="*/ 423 h 4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0"/>
                <a:gd name="T70" fmla="*/ 0 h 424"/>
                <a:gd name="T71" fmla="*/ 430 w 430"/>
                <a:gd name="T72" fmla="*/ 424 h 4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0" h="424">
                  <a:moveTo>
                    <a:pt x="429" y="0"/>
                  </a:moveTo>
                  <a:lnTo>
                    <a:pt x="400" y="4"/>
                  </a:lnTo>
                  <a:lnTo>
                    <a:pt x="370" y="10"/>
                  </a:lnTo>
                  <a:lnTo>
                    <a:pt x="342" y="18"/>
                  </a:lnTo>
                  <a:lnTo>
                    <a:pt x="314" y="28"/>
                  </a:lnTo>
                  <a:lnTo>
                    <a:pt x="287" y="38"/>
                  </a:lnTo>
                  <a:lnTo>
                    <a:pt x="261" y="51"/>
                  </a:lnTo>
                  <a:lnTo>
                    <a:pt x="234" y="65"/>
                  </a:lnTo>
                  <a:lnTo>
                    <a:pt x="209" y="81"/>
                  </a:lnTo>
                  <a:lnTo>
                    <a:pt x="185" y="99"/>
                  </a:lnTo>
                  <a:lnTo>
                    <a:pt x="163" y="117"/>
                  </a:lnTo>
                  <a:lnTo>
                    <a:pt x="141" y="138"/>
                  </a:lnTo>
                  <a:lnTo>
                    <a:pt x="121" y="159"/>
                  </a:lnTo>
                  <a:lnTo>
                    <a:pt x="102" y="181"/>
                  </a:lnTo>
                  <a:lnTo>
                    <a:pt x="85" y="204"/>
                  </a:lnTo>
                  <a:lnTo>
                    <a:pt x="68" y="230"/>
                  </a:lnTo>
                  <a:lnTo>
                    <a:pt x="53" y="255"/>
                  </a:lnTo>
                  <a:lnTo>
                    <a:pt x="40" y="282"/>
                  </a:lnTo>
                  <a:lnTo>
                    <a:pt x="28" y="309"/>
                  </a:lnTo>
                  <a:lnTo>
                    <a:pt x="19" y="337"/>
                  </a:lnTo>
                  <a:lnTo>
                    <a:pt x="11" y="365"/>
                  </a:lnTo>
                  <a:lnTo>
                    <a:pt x="4" y="394"/>
                  </a:lnTo>
                  <a:lnTo>
                    <a:pt x="0" y="423"/>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08" name="Freeform 468"/>
            <p:cNvSpPr>
              <a:spLocks/>
            </p:cNvSpPr>
            <p:nvPr/>
          </p:nvSpPr>
          <p:spPr bwMode="auto">
            <a:xfrm>
              <a:off x="1257" y="1769"/>
              <a:ext cx="978" cy="975"/>
            </a:xfrm>
            <a:custGeom>
              <a:avLst/>
              <a:gdLst>
                <a:gd name="T0" fmla="*/ 0 w 978"/>
                <a:gd name="T1" fmla="*/ 453 h 975"/>
                <a:gd name="T2" fmla="*/ 0 w 978"/>
                <a:gd name="T3" fmla="*/ 512 h 975"/>
                <a:gd name="T4" fmla="*/ 7 w 978"/>
                <a:gd name="T5" fmla="*/ 570 h 975"/>
                <a:gd name="T6" fmla="*/ 21 w 978"/>
                <a:gd name="T7" fmla="*/ 627 h 975"/>
                <a:gd name="T8" fmla="*/ 41 w 978"/>
                <a:gd name="T9" fmla="*/ 682 h 975"/>
                <a:gd name="T10" fmla="*/ 69 w 978"/>
                <a:gd name="T11" fmla="*/ 735 h 975"/>
                <a:gd name="T12" fmla="*/ 102 w 978"/>
                <a:gd name="T13" fmla="*/ 784 h 975"/>
                <a:gd name="T14" fmla="*/ 141 w 978"/>
                <a:gd name="T15" fmla="*/ 828 h 975"/>
                <a:gd name="T16" fmla="*/ 185 w 978"/>
                <a:gd name="T17" fmla="*/ 868 h 975"/>
                <a:gd name="T18" fmla="*/ 233 w 978"/>
                <a:gd name="T19" fmla="*/ 902 h 975"/>
                <a:gd name="T20" fmla="*/ 285 w 978"/>
                <a:gd name="T21" fmla="*/ 930 h 975"/>
                <a:gd name="T22" fmla="*/ 340 w 978"/>
                <a:gd name="T23" fmla="*/ 950 h 975"/>
                <a:gd name="T24" fmla="*/ 398 w 978"/>
                <a:gd name="T25" fmla="*/ 965 h 975"/>
                <a:gd name="T26" fmla="*/ 456 w 978"/>
                <a:gd name="T27" fmla="*/ 973 h 975"/>
                <a:gd name="T28" fmla="*/ 514 w 978"/>
                <a:gd name="T29" fmla="*/ 973 h 975"/>
                <a:gd name="T30" fmla="*/ 574 w 978"/>
                <a:gd name="T31" fmla="*/ 966 h 975"/>
                <a:gd name="T32" fmla="*/ 631 w 978"/>
                <a:gd name="T33" fmla="*/ 952 h 975"/>
                <a:gd name="T34" fmla="*/ 686 w 978"/>
                <a:gd name="T35" fmla="*/ 932 h 975"/>
                <a:gd name="T36" fmla="*/ 739 w 978"/>
                <a:gd name="T37" fmla="*/ 905 h 975"/>
                <a:gd name="T38" fmla="*/ 787 w 978"/>
                <a:gd name="T39" fmla="*/ 871 h 975"/>
                <a:gd name="T40" fmla="*/ 831 w 978"/>
                <a:gd name="T41" fmla="*/ 833 h 975"/>
                <a:gd name="T42" fmla="*/ 871 w 978"/>
                <a:gd name="T43" fmla="*/ 789 h 975"/>
                <a:gd name="T44" fmla="*/ 904 w 978"/>
                <a:gd name="T45" fmla="*/ 740 h 975"/>
                <a:gd name="T46" fmla="*/ 932 w 978"/>
                <a:gd name="T47" fmla="*/ 688 h 975"/>
                <a:gd name="T48" fmla="*/ 954 w 978"/>
                <a:gd name="T49" fmla="*/ 633 h 975"/>
                <a:gd name="T50" fmla="*/ 968 w 978"/>
                <a:gd name="T51" fmla="*/ 576 h 975"/>
                <a:gd name="T52" fmla="*/ 976 w 978"/>
                <a:gd name="T53" fmla="*/ 517 h 975"/>
                <a:gd name="T54" fmla="*/ 976 w 978"/>
                <a:gd name="T55" fmla="*/ 458 h 975"/>
                <a:gd name="T56" fmla="*/ 969 w 978"/>
                <a:gd name="T57" fmla="*/ 400 h 975"/>
                <a:gd name="T58" fmla="*/ 955 w 978"/>
                <a:gd name="T59" fmla="*/ 342 h 975"/>
                <a:gd name="T60" fmla="*/ 935 w 978"/>
                <a:gd name="T61" fmla="*/ 287 h 975"/>
                <a:gd name="T62" fmla="*/ 908 w 978"/>
                <a:gd name="T63" fmla="*/ 235 h 975"/>
                <a:gd name="T64" fmla="*/ 875 w 978"/>
                <a:gd name="T65" fmla="*/ 186 h 975"/>
                <a:gd name="T66" fmla="*/ 835 w 978"/>
                <a:gd name="T67" fmla="*/ 141 h 975"/>
                <a:gd name="T68" fmla="*/ 791 w 978"/>
                <a:gd name="T69" fmla="*/ 102 h 975"/>
                <a:gd name="T70" fmla="*/ 743 w 978"/>
                <a:gd name="T71" fmla="*/ 68 h 975"/>
                <a:gd name="T72" fmla="*/ 691 w 978"/>
                <a:gd name="T73" fmla="*/ 41 h 975"/>
                <a:gd name="T74" fmla="*/ 635 w 978"/>
                <a:gd name="T75" fmla="*/ 20 h 975"/>
                <a:gd name="T76" fmla="*/ 578 w 978"/>
                <a:gd name="T77" fmla="*/ 5 h 9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78"/>
                <a:gd name="T118" fmla="*/ 0 h 975"/>
                <a:gd name="T119" fmla="*/ 978 w 978"/>
                <a:gd name="T120" fmla="*/ 975 h 9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78" h="975">
                  <a:moveTo>
                    <a:pt x="4" y="423"/>
                  </a:moveTo>
                  <a:lnTo>
                    <a:pt x="0" y="453"/>
                  </a:lnTo>
                  <a:lnTo>
                    <a:pt x="0" y="482"/>
                  </a:lnTo>
                  <a:lnTo>
                    <a:pt x="0" y="512"/>
                  </a:lnTo>
                  <a:lnTo>
                    <a:pt x="3" y="541"/>
                  </a:lnTo>
                  <a:lnTo>
                    <a:pt x="7" y="570"/>
                  </a:lnTo>
                  <a:lnTo>
                    <a:pt x="13" y="599"/>
                  </a:lnTo>
                  <a:lnTo>
                    <a:pt x="21" y="627"/>
                  </a:lnTo>
                  <a:lnTo>
                    <a:pt x="30" y="655"/>
                  </a:lnTo>
                  <a:lnTo>
                    <a:pt x="41" y="682"/>
                  </a:lnTo>
                  <a:lnTo>
                    <a:pt x="54" y="710"/>
                  </a:lnTo>
                  <a:lnTo>
                    <a:pt x="69" y="735"/>
                  </a:lnTo>
                  <a:lnTo>
                    <a:pt x="85" y="760"/>
                  </a:lnTo>
                  <a:lnTo>
                    <a:pt x="102" y="784"/>
                  </a:lnTo>
                  <a:lnTo>
                    <a:pt x="121" y="807"/>
                  </a:lnTo>
                  <a:lnTo>
                    <a:pt x="141" y="828"/>
                  </a:lnTo>
                  <a:lnTo>
                    <a:pt x="162" y="849"/>
                  </a:lnTo>
                  <a:lnTo>
                    <a:pt x="185" y="868"/>
                  </a:lnTo>
                  <a:lnTo>
                    <a:pt x="208" y="886"/>
                  </a:lnTo>
                  <a:lnTo>
                    <a:pt x="233" y="902"/>
                  </a:lnTo>
                  <a:lnTo>
                    <a:pt x="258" y="916"/>
                  </a:lnTo>
                  <a:lnTo>
                    <a:pt x="285" y="930"/>
                  </a:lnTo>
                  <a:lnTo>
                    <a:pt x="313" y="941"/>
                  </a:lnTo>
                  <a:lnTo>
                    <a:pt x="340" y="950"/>
                  </a:lnTo>
                  <a:lnTo>
                    <a:pt x="368" y="958"/>
                  </a:lnTo>
                  <a:lnTo>
                    <a:pt x="398" y="965"/>
                  </a:lnTo>
                  <a:lnTo>
                    <a:pt x="426" y="970"/>
                  </a:lnTo>
                  <a:lnTo>
                    <a:pt x="456" y="973"/>
                  </a:lnTo>
                  <a:lnTo>
                    <a:pt x="486" y="974"/>
                  </a:lnTo>
                  <a:lnTo>
                    <a:pt x="514" y="973"/>
                  </a:lnTo>
                  <a:lnTo>
                    <a:pt x="544" y="970"/>
                  </a:lnTo>
                  <a:lnTo>
                    <a:pt x="574" y="966"/>
                  </a:lnTo>
                  <a:lnTo>
                    <a:pt x="602" y="960"/>
                  </a:lnTo>
                  <a:lnTo>
                    <a:pt x="631" y="952"/>
                  </a:lnTo>
                  <a:lnTo>
                    <a:pt x="659" y="942"/>
                  </a:lnTo>
                  <a:lnTo>
                    <a:pt x="686" y="932"/>
                  </a:lnTo>
                  <a:lnTo>
                    <a:pt x="713" y="919"/>
                  </a:lnTo>
                  <a:lnTo>
                    <a:pt x="739" y="905"/>
                  </a:lnTo>
                  <a:lnTo>
                    <a:pt x="763" y="889"/>
                  </a:lnTo>
                  <a:lnTo>
                    <a:pt x="787" y="871"/>
                  </a:lnTo>
                  <a:lnTo>
                    <a:pt x="811" y="852"/>
                  </a:lnTo>
                  <a:lnTo>
                    <a:pt x="831" y="833"/>
                  </a:lnTo>
                  <a:lnTo>
                    <a:pt x="852" y="811"/>
                  </a:lnTo>
                  <a:lnTo>
                    <a:pt x="871" y="789"/>
                  </a:lnTo>
                  <a:lnTo>
                    <a:pt x="889" y="765"/>
                  </a:lnTo>
                  <a:lnTo>
                    <a:pt x="904" y="740"/>
                  </a:lnTo>
                  <a:lnTo>
                    <a:pt x="920" y="714"/>
                  </a:lnTo>
                  <a:lnTo>
                    <a:pt x="932" y="688"/>
                  </a:lnTo>
                  <a:lnTo>
                    <a:pt x="944" y="661"/>
                  </a:lnTo>
                  <a:lnTo>
                    <a:pt x="954" y="633"/>
                  </a:lnTo>
                  <a:lnTo>
                    <a:pt x="962" y="605"/>
                  </a:lnTo>
                  <a:lnTo>
                    <a:pt x="968" y="576"/>
                  </a:lnTo>
                  <a:lnTo>
                    <a:pt x="973" y="546"/>
                  </a:lnTo>
                  <a:lnTo>
                    <a:pt x="976" y="517"/>
                  </a:lnTo>
                  <a:lnTo>
                    <a:pt x="977" y="488"/>
                  </a:lnTo>
                  <a:lnTo>
                    <a:pt x="976" y="458"/>
                  </a:lnTo>
                  <a:lnTo>
                    <a:pt x="973" y="429"/>
                  </a:lnTo>
                  <a:lnTo>
                    <a:pt x="969" y="400"/>
                  </a:lnTo>
                  <a:lnTo>
                    <a:pt x="963" y="370"/>
                  </a:lnTo>
                  <a:lnTo>
                    <a:pt x="955" y="342"/>
                  </a:lnTo>
                  <a:lnTo>
                    <a:pt x="946" y="314"/>
                  </a:lnTo>
                  <a:lnTo>
                    <a:pt x="935" y="287"/>
                  </a:lnTo>
                  <a:lnTo>
                    <a:pt x="922" y="260"/>
                  </a:lnTo>
                  <a:lnTo>
                    <a:pt x="908" y="235"/>
                  </a:lnTo>
                  <a:lnTo>
                    <a:pt x="892" y="210"/>
                  </a:lnTo>
                  <a:lnTo>
                    <a:pt x="875" y="186"/>
                  </a:lnTo>
                  <a:lnTo>
                    <a:pt x="855" y="163"/>
                  </a:lnTo>
                  <a:lnTo>
                    <a:pt x="835" y="141"/>
                  </a:lnTo>
                  <a:lnTo>
                    <a:pt x="814" y="121"/>
                  </a:lnTo>
                  <a:lnTo>
                    <a:pt x="791" y="102"/>
                  </a:lnTo>
                  <a:lnTo>
                    <a:pt x="767" y="84"/>
                  </a:lnTo>
                  <a:lnTo>
                    <a:pt x="743" y="68"/>
                  </a:lnTo>
                  <a:lnTo>
                    <a:pt x="717" y="54"/>
                  </a:lnTo>
                  <a:lnTo>
                    <a:pt x="691" y="41"/>
                  </a:lnTo>
                  <a:lnTo>
                    <a:pt x="663" y="29"/>
                  </a:lnTo>
                  <a:lnTo>
                    <a:pt x="635" y="20"/>
                  </a:lnTo>
                  <a:lnTo>
                    <a:pt x="607" y="12"/>
                  </a:lnTo>
                  <a:lnTo>
                    <a:pt x="578" y="5"/>
                  </a:lnTo>
                  <a:lnTo>
                    <a:pt x="55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09" name="Freeform 469"/>
            <p:cNvSpPr>
              <a:spLocks/>
            </p:cNvSpPr>
            <p:nvPr/>
          </p:nvSpPr>
          <p:spPr bwMode="auto">
            <a:xfrm>
              <a:off x="1502" y="2020"/>
              <a:ext cx="182" cy="407"/>
            </a:xfrm>
            <a:custGeom>
              <a:avLst/>
              <a:gdLst>
                <a:gd name="T0" fmla="*/ 181 w 182"/>
                <a:gd name="T1" fmla="*/ 0 h 407"/>
                <a:gd name="T2" fmla="*/ 160 w 182"/>
                <a:gd name="T3" fmla="*/ 6 h 407"/>
                <a:gd name="T4" fmla="*/ 141 w 182"/>
                <a:gd name="T5" fmla="*/ 14 h 407"/>
                <a:gd name="T6" fmla="*/ 122 w 182"/>
                <a:gd name="T7" fmla="*/ 24 h 407"/>
                <a:gd name="T8" fmla="*/ 104 w 182"/>
                <a:gd name="T9" fmla="*/ 36 h 407"/>
                <a:gd name="T10" fmla="*/ 87 w 182"/>
                <a:gd name="T11" fmla="*/ 48 h 407"/>
                <a:gd name="T12" fmla="*/ 72 w 182"/>
                <a:gd name="T13" fmla="*/ 63 h 407"/>
                <a:gd name="T14" fmla="*/ 57 w 182"/>
                <a:gd name="T15" fmla="*/ 78 h 407"/>
                <a:gd name="T16" fmla="*/ 44 w 182"/>
                <a:gd name="T17" fmla="*/ 95 h 407"/>
                <a:gd name="T18" fmla="*/ 33 w 182"/>
                <a:gd name="T19" fmla="*/ 113 h 407"/>
                <a:gd name="T20" fmla="*/ 24 w 182"/>
                <a:gd name="T21" fmla="*/ 132 h 407"/>
                <a:gd name="T22" fmla="*/ 15 w 182"/>
                <a:gd name="T23" fmla="*/ 151 h 407"/>
                <a:gd name="T24" fmla="*/ 9 w 182"/>
                <a:gd name="T25" fmla="*/ 172 h 407"/>
                <a:gd name="T26" fmla="*/ 4 w 182"/>
                <a:gd name="T27" fmla="*/ 192 h 407"/>
                <a:gd name="T28" fmla="*/ 1 w 182"/>
                <a:gd name="T29" fmla="*/ 213 h 407"/>
                <a:gd name="T30" fmla="*/ 0 w 182"/>
                <a:gd name="T31" fmla="*/ 234 h 407"/>
                <a:gd name="T32" fmla="*/ 1 w 182"/>
                <a:gd name="T33" fmla="*/ 255 h 407"/>
                <a:gd name="T34" fmla="*/ 4 w 182"/>
                <a:gd name="T35" fmla="*/ 277 h 407"/>
                <a:gd name="T36" fmla="*/ 9 w 182"/>
                <a:gd name="T37" fmla="*/ 297 h 407"/>
                <a:gd name="T38" fmla="*/ 15 w 182"/>
                <a:gd name="T39" fmla="*/ 318 h 407"/>
                <a:gd name="T40" fmla="*/ 24 w 182"/>
                <a:gd name="T41" fmla="*/ 337 h 407"/>
                <a:gd name="T42" fmla="*/ 33 w 182"/>
                <a:gd name="T43" fmla="*/ 355 h 407"/>
                <a:gd name="T44" fmla="*/ 44 w 182"/>
                <a:gd name="T45" fmla="*/ 374 h 407"/>
                <a:gd name="T46" fmla="*/ 57 w 182"/>
                <a:gd name="T47" fmla="*/ 390 h 407"/>
                <a:gd name="T48" fmla="*/ 72 w 182"/>
                <a:gd name="T49" fmla="*/ 406 h 4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2"/>
                <a:gd name="T76" fmla="*/ 0 h 407"/>
                <a:gd name="T77" fmla="*/ 182 w 182"/>
                <a:gd name="T78" fmla="*/ 407 h 4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2" h="407">
                  <a:moveTo>
                    <a:pt x="181" y="0"/>
                  </a:moveTo>
                  <a:lnTo>
                    <a:pt x="160" y="6"/>
                  </a:lnTo>
                  <a:lnTo>
                    <a:pt x="141" y="14"/>
                  </a:lnTo>
                  <a:lnTo>
                    <a:pt x="122" y="24"/>
                  </a:lnTo>
                  <a:lnTo>
                    <a:pt x="104" y="36"/>
                  </a:lnTo>
                  <a:lnTo>
                    <a:pt x="87" y="48"/>
                  </a:lnTo>
                  <a:lnTo>
                    <a:pt x="72" y="63"/>
                  </a:lnTo>
                  <a:lnTo>
                    <a:pt x="57" y="78"/>
                  </a:lnTo>
                  <a:lnTo>
                    <a:pt x="44" y="95"/>
                  </a:lnTo>
                  <a:lnTo>
                    <a:pt x="33" y="113"/>
                  </a:lnTo>
                  <a:lnTo>
                    <a:pt x="24" y="132"/>
                  </a:lnTo>
                  <a:lnTo>
                    <a:pt x="15" y="151"/>
                  </a:lnTo>
                  <a:lnTo>
                    <a:pt x="9" y="172"/>
                  </a:lnTo>
                  <a:lnTo>
                    <a:pt x="4" y="192"/>
                  </a:lnTo>
                  <a:lnTo>
                    <a:pt x="1" y="213"/>
                  </a:lnTo>
                  <a:lnTo>
                    <a:pt x="0" y="234"/>
                  </a:lnTo>
                  <a:lnTo>
                    <a:pt x="1" y="255"/>
                  </a:lnTo>
                  <a:lnTo>
                    <a:pt x="4" y="277"/>
                  </a:lnTo>
                  <a:lnTo>
                    <a:pt x="9" y="297"/>
                  </a:lnTo>
                  <a:lnTo>
                    <a:pt x="15" y="318"/>
                  </a:lnTo>
                  <a:lnTo>
                    <a:pt x="24" y="337"/>
                  </a:lnTo>
                  <a:lnTo>
                    <a:pt x="33" y="355"/>
                  </a:lnTo>
                  <a:lnTo>
                    <a:pt x="44" y="374"/>
                  </a:lnTo>
                  <a:lnTo>
                    <a:pt x="57" y="390"/>
                  </a:lnTo>
                  <a:lnTo>
                    <a:pt x="72" y="406"/>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10" name="Freeform 470"/>
            <p:cNvSpPr>
              <a:spLocks/>
            </p:cNvSpPr>
            <p:nvPr/>
          </p:nvSpPr>
          <p:spPr bwMode="auto">
            <a:xfrm>
              <a:off x="1574" y="2020"/>
              <a:ext cx="415" cy="478"/>
            </a:xfrm>
            <a:custGeom>
              <a:avLst/>
              <a:gdLst>
                <a:gd name="T0" fmla="*/ 0 w 415"/>
                <a:gd name="T1" fmla="*/ 406 h 478"/>
                <a:gd name="T2" fmla="*/ 15 w 415"/>
                <a:gd name="T3" fmla="*/ 420 h 478"/>
                <a:gd name="T4" fmla="*/ 32 w 415"/>
                <a:gd name="T5" fmla="*/ 433 h 478"/>
                <a:gd name="T6" fmla="*/ 50 w 415"/>
                <a:gd name="T7" fmla="*/ 444 h 478"/>
                <a:gd name="T8" fmla="*/ 69 w 415"/>
                <a:gd name="T9" fmla="*/ 455 h 478"/>
                <a:gd name="T10" fmla="*/ 88 w 415"/>
                <a:gd name="T11" fmla="*/ 462 h 478"/>
                <a:gd name="T12" fmla="*/ 109 w 415"/>
                <a:gd name="T13" fmla="*/ 468 h 478"/>
                <a:gd name="T14" fmla="*/ 129 w 415"/>
                <a:gd name="T15" fmla="*/ 474 h 478"/>
                <a:gd name="T16" fmla="*/ 150 w 415"/>
                <a:gd name="T17" fmla="*/ 476 h 478"/>
                <a:gd name="T18" fmla="*/ 171 w 415"/>
                <a:gd name="T19" fmla="*/ 477 h 478"/>
                <a:gd name="T20" fmla="*/ 193 w 415"/>
                <a:gd name="T21" fmla="*/ 476 h 478"/>
                <a:gd name="T22" fmla="*/ 213 w 415"/>
                <a:gd name="T23" fmla="*/ 474 h 478"/>
                <a:gd name="T24" fmla="*/ 234 w 415"/>
                <a:gd name="T25" fmla="*/ 468 h 478"/>
                <a:gd name="T26" fmla="*/ 254 w 415"/>
                <a:gd name="T27" fmla="*/ 462 h 478"/>
                <a:gd name="T28" fmla="*/ 273 w 415"/>
                <a:gd name="T29" fmla="*/ 455 h 478"/>
                <a:gd name="T30" fmla="*/ 293 w 415"/>
                <a:gd name="T31" fmla="*/ 444 h 478"/>
                <a:gd name="T32" fmla="*/ 310 w 415"/>
                <a:gd name="T33" fmla="*/ 433 h 478"/>
                <a:gd name="T34" fmla="*/ 327 w 415"/>
                <a:gd name="T35" fmla="*/ 420 h 478"/>
                <a:gd name="T36" fmla="*/ 342 w 415"/>
                <a:gd name="T37" fmla="*/ 406 h 478"/>
                <a:gd name="T38" fmla="*/ 357 w 415"/>
                <a:gd name="T39" fmla="*/ 390 h 478"/>
                <a:gd name="T40" fmla="*/ 370 w 415"/>
                <a:gd name="T41" fmla="*/ 374 h 478"/>
                <a:gd name="T42" fmla="*/ 382 w 415"/>
                <a:gd name="T43" fmla="*/ 355 h 478"/>
                <a:gd name="T44" fmla="*/ 391 w 415"/>
                <a:gd name="T45" fmla="*/ 337 h 478"/>
                <a:gd name="T46" fmla="*/ 399 w 415"/>
                <a:gd name="T47" fmla="*/ 318 h 478"/>
                <a:gd name="T48" fmla="*/ 406 w 415"/>
                <a:gd name="T49" fmla="*/ 297 h 478"/>
                <a:gd name="T50" fmla="*/ 410 w 415"/>
                <a:gd name="T51" fmla="*/ 277 h 478"/>
                <a:gd name="T52" fmla="*/ 413 w 415"/>
                <a:gd name="T53" fmla="*/ 255 h 478"/>
                <a:gd name="T54" fmla="*/ 414 w 415"/>
                <a:gd name="T55" fmla="*/ 234 h 478"/>
                <a:gd name="T56" fmla="*/ 413 w 415"/>
                <a:gd name="T57" fmla="*/ 213 h 478"/>
                <a:gd name="T58" fmla="*/ 410 w 415"/>
                <a:gd name="T59" fmla="*/ 192 h 478"/>
                <a:gd name="T60" fmla="*/ 406 w 415"/>
                <a:gd name="T61" fmla="*/ 172 h 478"/>
                <a:gd name="T62" fmla="*/ 399 w 415"/>
                <a:gd name="T63" fmla="*/ 151 h 478"/>
                <a:gd name="T64" fmla="*/ 391 w 415"/>
                <a:gd name="T65" fmla="*/ 132 h 478"/>
                <a:gd name="T66" fmla="*/ 382 w 415"/>
                <a:gd name="T67" fmla="*/ 113 h 478"/>
                <a:gd name="T68" fmla="*/ 370 w 415"/>
                <a:gd name="T69" fmla="*/ 95 h 478"/>
                <a:gd name="T70" fmla="*/ 357 w 415"/>
                <a:gd name="T71" fmla="*/ 78 h 478"/>
                <a:gd name="T72" fmla="*/ 342 w 415"/>
                <a:gd name="T73" fmla="*/ 63 h 478"/>
                <a:gd name="T74" fmla="*/ 327 w 415"/>
                <a:gd name="T75" fmla="*/ 48 h 478"/>
                <a:gd name="T76" fmla="*/ 310 w 415"/>
                <a:gd name="T77" fmla="*/ 36 h 478"/>
                <a:gd name="T78" fmla="*/ 293 w 415"/>
                <a:gd name="T79" fmla="*/ 24 h 478"/>
                <a:gd name="T80" fmla="*/ 273 w 415"/>
                <a:gd name="T81" fmla="*/ 14 h 478"/>
                <a:gd name="T82" fmla="*/ 254 w 415"/>
                <a:gd name="T83" fmla="*/ 6 h 478"/>
                <a:gd name="T84" fmla="*/ 234 w 415"/>
                <a:gd name="T85" fmla="*/ 0 h 4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5"/>
                <a:gd name="T130" fmla="*/ 0 h 478"/>
                <a:gd name="T131" fmla="*/ 415 w 415"/>
                <a:gd name="T132" fmla="*/ 478 h 4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5" h="478">
                  <a:moveTo>
                    <a:pt x="0" y="406"/>
                  </a:moveTo>
                  <a:lnTo>
                    <a:pt x="15" y="420"/>
                  </a:lnTo>
                  <a:lnTo>
                    <a:pt x="32" y="433"/>
                  </a:lnTo>
                  <a:lnTo>
                    <a:pt x="50" y="444"/>
                  </a:lnTo>
                  <a:lnTo>
                    <a:pt x="69" y="455"/>
                  </a:lnTo>
                  <a:lnTo>
                    <a:pt x="88" y="462"/>
                  </a:lnTo>
                  <a:lnTo>
                    <a:pt x="109" y="468"/>
                  </a:lnTo>
                  <a:lnTo>
                    <a:pt x="129" y="474"/>
                  </a:lnTo>
                  <a:lnTo>
                    <a:pt x="150" y="476"/>
                  </a:lnTo>
                  <a:lnTo>
                    <a:pt x="171" y="477"/>
                  </a:lnTo>
                  <a:lnTo>
                    <a:pt x="193" y="476"/>
                  </a:lnTo>
                  <a:lnTo>
                    <a:pt x="213" y="474"/>
                  </a:lnTo>
                  <a:lnTo>
                    <a:pt x="234" y="468"/>
                  </a:lnTo>
                  <a:lnTo>
                    <a:pt x="254" y="462"/>
                  </a:lnTo>
                  <a:lnTo>
                    <a:pt x="273" y="455"/>
                  </a:lnTo>
                  <a:lnTo>
                    <a:pt x="293" y="444"/>
                  </a:lnTo>
                  <a:lnTo>
                    <a:pt x="310" y="433"/>
                  </a:lnTo>
                  <a:lnTo>
                    <a:pt x="327" y="420"/>
                  </a:lnTo>
                  <a:lnTo>
                    <a:pt x="342" y="406"/>
                  </a:lnTo>
                  <a:lnTo>
                    <a:pt x="357" y="390"/>
                  </a:lnTo>
                  <a:lnTo>
                    <a:pt x="370" y="374"/>
                  </a:lnTo>
                  <a:lnTo>
                    <a:pt x="382" y="355"/>
                  </a:lnTo>
                  <a:lnTo>
                    <a:pt x="391" y="337"/>
                  </a:lnTo>
                  <a:lnTo>
                    <a:pt x="399" y="318"/>
                  </a:lnTo>
                  <a:lnTo>
                    <a:pt x="406" y="297"/>
                  </a:lnTo>
                  <a:lnTo>
                    <a:pt x="410" y="277"/>
                  </a:lnTo>
                  <a:lnTo>
                    <a:pt x="413" y="255"/>
                  </a:lnTo>
                  <a:lnTo>
                    <a:pt x="414" y="234"/>
                  </a:lnTo>
                  <a:lnTo>
                    <a:pt x="413" y="213"/>
                  </a:lnTo>
                  <a:lnTo>
                    <a:pt x="410" y="192"/>
                  </a:lnTo>
                  <a:lnTo>
                    <a:pt x="406" y="172"/>
                  </a:lnTo>
                  <a:lnTo>
                    <a:pt x="399" y="151"/>
                  </a:lnTo>
                  <a:lnTo>
                    <a:pt x="391" y="132"/>
                  </a:lnTo>
                  <a:lnTo>
                    <a:pt x="382" y="113"/>
                  </a:lnTo>
                  <a:lnTo>
                    <a:pt x="370" y="95"/>
                  </a:lnTo>
                  <a:lnTo>
                    <a:pt x="357" y="78"/>
                  </a:lnTo>
                  <a:lnTo>
                    <a:pt x="342" y="63"/>
                  </a:lnTo>
                  <a:lnTo>
                    <a:pt x="327" y="48"/>
                  </a:lnTo>
                  <a:lnTo>
                    <a:pt x="310" y="36"/>
                  </a:lnTo>
                  <a:lnTo>
                    <a:pt x="293" y="24"/>
                  </a:lnTo>
                  <a:lnTo>
                    <a:pt x="273" y="14"/>
                  </a:lnTo>
                  <a:lnTo>
                    <a:pt x="254" y="6"/>
                  </a:lnTo>
                  <a:lnTo>
                    <a:pt x="234"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11" name="Line 471"/>
            <p:cNvSpPr>
              <a:spLocks noChangeShapeType="1"/>
            </p:cNvSpPr>
            <p:nvPr/>
          </p:nvSpPr>
          <p:spPr bwMode="auto">
            <a:xfrm>
              <a:off x="1866" y="2240"/>
              <a:ext cx="1" cy="1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812" name="Freeform 472"/>
            <p:cNvSpPr>
              <a:spLocks/>
            </p:cNvSpPr>
            <p:nvPr/>
          </p:nvSpPr>
          <p:spPr bwMode="auto">
            <a:xfrm>
              <a:off x="1624" y="2133"/>
              <a:ext cx="244" cy="243"/>
            </a:xfrm>
            <a:custGeom>
              <a:avLst/>
              <a:gdLst>
                <a:gd name="T0" fmla="*/ 242 w 244"/>
                <a:gd name="T1" fmla="*/ 107 h 243"/>
                <a:gd name="T2" fmla="*/ 239 w 244"/>
                <a:gd name="T3" fmla="*/ 93 h 243"/>
                <a:gd name="T4" fmla="*/ 235 w 244"/>
                <a:gd name="T5" fmla="*/ 78 h 243"/>
                <a:gd name="T6" fmla="*/ 228 w 244"/>
                <a:gd name="T7" fmla="*/ 65 h 243"/>
                <a:gd name="T8" fmla="*/ 221 w 244"/>
                <a:gd name="T9" fmla="*/ 53 h 243"/>
                <a:gd name="T10" fmla="*/ 211 w 244"/>
                <a:gd name="T11" fmla="*/ 41 h 243"/>
                <a:gd name="T12" fmla="*/ 202 w 244"/>
                <a:gd name="T13" fmla="*/ 30 h 243"/>
                <a:gd name="T14" fmla="*/ 190 w 244"/>
                <a:gd name="T15" fmla="*/ 21 h 243"/>
                <a:gd name="T16" fmla="*/ 177 w 244"/>
                <a:gd name="T17" fmla="*/ 13 h 243"/>
                <a:gd name="T18" fmla="*/ 164 w 244"/>
                <a:gd name="T19" fmla="*/ 8 h 243"/>
                <a:gd name="T20" fmla="*/ 150 w 244"/>
                <a:gd name="T21" fmla="*/ 3 h 243"/>
                <a:gd name="T22" fmla="*/ 135 w 244"/>
                <a:gd name="T23" fmla="*/ 1 h 243"/>
                <a:gd name="T24" fmla="*/ 121 w 244"/>
                <a:gd name="T25" fmla="*/ 0 h 243"/>
                <a:gd name="T26" fmla="*/ 107 w 244"/>
                <a:gd name="T27" fmla="*/ 1 h 243"/>
                <a:gd name="T28" fmla="*/ 92 w 244"/>
                <a:gd name="T29" fmla="*/ 3 h 243"/>
                <a:gd name="T30" fmla="*/ 78 w 244"/>
                <a:gd name="T31" fmla="*/ 8 h 243"/>
                <a:gd name="T32" fmla="*/ 65 w 244"/>
                <a:gd name="T33" fmla="*/ 13 h 243"/>
                <a:gd name="T34" fmla="*/ 52 w 244"/>
                <a:gd name="T35" fmla="*/ 21 h 243"/>
                <a:gd name="T36" fmla="*/ 41 w 244"/>
                <a:gd name="T37" fmla="*/ 30 h 243"/>
                <a:gd name="T38" fmla="*/ 31 w 244"/>
                <a:gd name="T39" fmla="*/ 41 h 243"/>
                <a:gd name="T40" fmla="*/ 21 w 244"/>
                <a:gd name="T41" fmla="*/ 53 h 243"/>
                <a:gd name="T42" fmla="*/ 14 w 244"/>
                <a:gd name="T43" fmla="*/ 65 h 243"/>
                <a:gd name="T44" fmla="*/ 7 w 244"/>
                <a:gd name="T45" fmla="*/ 78 h 243"/>
                <a:gd name="T46" fmla="*/ 3 w 244"/>
                <a:gd name="T47" fmla="*/ 93 h 243"/>
                <a:gd name="T48" fmla="*/ 1 w 244"/>
                <a:gd name="T49" fmla="*/ 107 h 243"/>
                <a:gd name="T50" fmla="*/ 0 w 244"/>
                <a:gd name="T51" fmla="*/ 121 h 243"/>
                <a:gd name="T52" fmla="*/ 1 w 244"/>
                <a:gd name="T53" fmla="*/ 136 h 243"/>
                <a:gd name="T54" fmla="*/ 3 w 244"/>
                <a:gd name="T55" fmla="*/ 150 h 243"/>
                <a:gd name="T56" fmla="*/ 7 w 244"/>
                <a:gd name="T57" fmla="*/ 165 h 243"/>
                <a:gd name="T58" fmla="*/ 14 w 244"/>
                <a:gd name="T59" fmla="*/ 177 h 243"/>
                <a:gd name="T60" fmla="*/ 21 w 244"/>
                <a:gd name="T61" fmla="*/ 190 h 243"/>
                <a:gd name="T62" fmla="*/ 31 w 244"/>
                <a:gd name="T63" fmla="*/ 201 h 243"/>
                <a:gd name="T64" fmla="*/ 41 w 244"/>
                <a:gd name="T65" fmla="*/ 212 h 243"/>
                <a:gd name="T66" fmla="*/ 52 w 244"/>
                <a:gd name="T67" fmla="*/ 221 h 243"/>
                <a:gd name="T68" fmla="*/ 65 w 244"/>
                <a:gd name="T69" fmla="*/ 229 h 243"/>
                <a:gd name="T70" fmla="*/ 78 w 244"/>
                <a:gd name="T71" fmla="*/ 235 h 243"/>
                <a:gd name="T72" fmla="*/ 92 w 244"/>
                <a:gd name="T73" fmla="*/ 239 h 243"/>
                <a:gd name="T74" fmla="*/ 107 w 244"/>
                <a:gd name="T75" fmla="*/ 241 h 243"/>
                <a:gd name="T76" fmla="*/ 121 w 244"/>
                <a:gd name="T77" fmla="*/ 242 h 243"/>
                <a:gd name="T78" fmla="*/ 135 w 244"/>
                <a:gd name="T79" fmla="*/ 241 h 243"/>
                <a:gd name="T80" fmla="*/ 150 w 244"/>
                <a:gd name="T81" fmla="*/ 239 h 243"/>
                <a:gd name="T82" fmla="*/ 164 w 244"/>
                <a:gd name="T83" fmla="*/ 235 h 243"/>
                <a:gd name="T84" fmla="*/ 177 w 244"/>
                <a:gd name="T85" fmla="*/ 229 h 243"/>
                <a:gd name="T86" fmla="*/ 190 w 244"/>
                <a:gd name="T87" fmla="*/ 221 h 243"/>
                <a:gd name="T88" fmla="*/ 202 w 244"/>
                <a:gd name="T89" fmla="*/ 212 h 243"/>
                <a:gd name="T90" fmla="*/ 211 w 244"/>
                <a:gd name="T91" fmla="*/ 201 h 243"/>
                <a:gd name="T92" fmla="*/ 221 w 244"/>
                <a:gd name="T93" fmla="*/ 190 h 243"/>
                <a:gd name="T94" fmla="*/ 228 w 244"/>
                <a:gd name="T95" fmla="*/ 177 h 243"/>
                <a:gd name="T96" fmla="*/ 235 w 244"/>
                <a:gd name="T97" fmla="*/ 165 h 243"/>
                <a:gd name="T98" fmla="*/ 239 w 244"/>
                <a:gd name="T99" fmla="*/ 150 h 243"/>
                <a:gd name="T100" fmla="*/ 242 w 244"/>
                <a:gd name="T101" fmla="*/ 136 h 243"/>
                <a:gd name="T102" fmla="*/ 243 w 244"/>
                <a:gd name="T103" fmla="*/ 121 h 2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4"/>
                <a:gd name="T157" fmla="*/ 0 h 243"/>
                <a:gd name="T158" fmla="*/ 244 w 244"/>
                <a:gd name="T159" fmla="*/ 243 h 24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4" h="243">
                  <a:moveTo>
                    <a:pt x="242" y="107"/>
                  </a:moveTo>
                  <a:lnTo>
                    <a:pt x="239" y="93"/>
                  </a:lnTo>
                  <a:lnTo>
                    <a:pt x="235" y="78"/>
                  </a:lnTo>
                  <a:lnTo>
                    <a:pt x="228" y="65"/>
                  </a:lnTo>
                  <a:lnTo>
                    <a:pt x="221" y="53"/>
                  </a:lnTo>
                  <a:lnTo>
                    <a:pt x="211" y="41"/>
                  </a:lnTo>
                  <a:lnTo>
                    <a:pt x="202" y="30"/>
                  </a:lnTo>
                  <a:lnTo>
                    <a:pt x="190" y="21"/>
                  </a:lnTo>
                  <a:lnTo>
                    <a:pt x="177" y="13"/>
                  </a:lnTo>
                  <a:lnTo>
                    <a:pt x="164" y="8"/>
                  </a:lnTo>
                  <a:lnTo>
                    <a:pt x="150" y="3"/>
                  </a:lnTo>
                  <a:lnTo>
                    <a:pt x="135" y="1"/>
                  </a:lnTo>
                  <a:lnTo>
                    <a:pt x="121" y="0"/>
                  </a:lnTo>
                  <a:lnTo>
                    <a:pt x="107" y="1"/>
                  </a:lnTo>
                  <a:lnTo>
                    <a:pt x="92" y="3"/>
                  </a:lnTo>
                  <a:lnTo>
                    <a:pt x="78" y="8"/>
                  </a:lnTo>
                  <a:lnTo>
                    <a:pt x="65" y="13"/>
                  </a:lnTo>
                  <a:lnTo>
                    <a:pt x="52" y="21"/>
                  </a:lnTo>
                  <a:lnTo>
                    <a:pt x="41" y="30"/>
                  </a:lnTo>
                  <a:lnTo>
                    <a:pt x="31" y="41"/>
                  </a:lnTo>
                  <a:lnTo>
                    <a:pt x="21" y="53"/>
                  </a:lnTo>
                  <a:lnTo>
                    <a:pt x="14" y="65"/>
                  </a:lnTo>
                  <a:lnTo>
                    <a:pt x="7" y="78"/>
                  </a:lnTo>
                  <a:lnTo>
                    <a:pt x="3" y="93"/>
                  </a:lnTo>
                  <a:lnTo>
                    <a:pt x="1" y="107"/>
                  </a:lnTo>
                  <a:lnTo>
                    <a:pt x="0" y="121"/>
                  </a:lnTo>
                  <a:lnTo>
                    <a:pt x="1" y="136"/>
                  </a:lnTo>
                  <a:lnTo>
                    <a:pt x="3" y="150"/>
                  </a:lnTo>
                  <a:lnTo>
                    <a:pt x="7" y="165"/>
                  </a:lnTo>
                  <a:lnTo>
                    <a:pt x="14" y="177"/>
                  </a:lnTo>
                  <a:lnTo>
                    <a:pt x="21" y="190"/>
                  </a:lnTo>
                  <a:lnTo>
                    <a:pt x="31" y="201"/>
                  </a:lnTo>
                  <a:lnTo>
                    <a:pt x="41" y="212"/>
                  </a:lnTo>
                  <a:lnTo>
                    <a:pt x="52" y="221"/>
                  </a:lnTo>
                  <a:lnTo>
                    <a:pt x="65" y="229"/>
                  </a:lnTo>
                  <a:lnTo>
                    <a:pt x="78" y="235"/>
                  </a:lnTo>
                  <a:lnTo>
                    <a:pt x="92" y="239"/>
                  </a:lnTo>
                  <a:lnTo>
                    <a:pt x="107" y="241"/>
                  </a:lnTo>
                  <a:lnTo>
                    <a:pt x="121" y="242"/>
                  </a:lnTo>
                  <a:lnTo>
                    <a:pt x="135" y="241"/>
                  </a:lnTo>
                  <a:lnTo>
                    <a:pt x="150" y="239"/>
                  </a:lnTo>
                  <a:lnTo>
                    <a:pt x="164" y="235"/>
                  </a:lnTo>
                  <a:lnTo>
                    <a:pt x="177" y="229"/>
                  </a:lnTo>
                  <a:lnTo>
                    <a:pt x="190" y="221"/>
                  </a:lnTo>
                  <a:lnTo>
                    <a:pt x="202" y="212"/>
                  </a:lnTo>
                  <a:lnTo>
                    <a:pt x="211" y="201"/>
                  </a:lnTo>
                  <a:lnTo>
                    <a:pt x="221" y="190"/>
                  </a:lnTo>
                  <a:lnTo>
                    <a:pt x="228" y="177"/>
                  </a:lnTo>
                  <a:lnTo>
                    <a:pt x="235" y="165"/>
                  </a:lnTo>
                  <a:lnTo>
                    <a:pt x="239" y="150"/>
                  </a:lnTo>
                  <a:lnTo>
                    <a:pt x="242" y="136"/>
                  </a:lnTo>
                  <a:lnTo>
                    <a:pt x="243" y="121"/>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13" name="Freeform 473"/>
            <p:cNvSpPr>
              <a:spLocks/>
            </p:cNvSpPr>
            <p:nvPr/>
          </p:nvSpPr>
          <p:spPr bwMode="auto">
            <a:xfrm>
              <a:off x="1682" y="2190"/>
              <a:ext cx="128" cy="129"/>
            </a:xfrm>
            <a:custGeom>
              <a:avLst/>
              <a:gdLst>
                <a:gd name="T0" fmla="*/ 127 w 128"/>
                <a:gd name="T1" fmla="*/ 64 h 129"/>
                <a:gd name="T2" fmla="*/ 126 w 128"/>
                <a:gd name="T3" fmla="*/ 54 h 129"/>
                <a:gd name="T4" fmla="*/ 124 w 128"/>
                <a:gd name="T5" fmla="*/ 44 h 129"/>
                <a:gd name="T6" fmla="*/ 120 w 128"/>
                <a:gd name="T7" fmla="*/ 36 h 129"/>
                <a:gd name="T8" fmla="*/ 115 w 128"/>
                <a:gd name="T9" fmla="*/ 27 h 129"/>
                <a:gd name="T10" fmla="*/ 108 w 128"/>
                <a:gd name="T11" fmla="*/ 20 h 129"/>
                <a:gd name="T12" fmla="*/ 101 w 128"/>
                <a:gd name="T13" fmla="*/ 12 h 129"/>
                <a:gd name="T14" fmla="*/ 92 w 128"/>
                <a:gd name="T15" fmla="*/ 8 h 129"/>
                <a:gd name="T16" fmla="*/ 83 w 128"/>
                <a:gd name="T17" fmla="*/ 4 h 129"/>
                <a:gd name="T18" fmla="*/ 73 w 128"/>
                <a:gd name="T19" fmla="*/ 1 h 129"/>
                <a:gd name="T20" fmla="*/ 63 w 128"/>
                <a:gd name="T21" fmla="*/ 0 h 129"/>
                <a:gd name="T22" fmla="*/ 53 w 128"/>
                <a:gd name="T23" fmla="*/ 1 h 129"/>
                <a:gd name="T24" fmla="*/ 44 w 128"/>
                <a:gd name="T25" fmla="*/ 4 h 129"/>
                <a:gd name="T26" fmla="*/ 34 w 128"/>
                <a:gd name="T27" fmla="*/ 8 h 129"/>
                <a:gd name="T28" fmla="*/ 26 w 128"/>
                <a:gd name="T29" fmla="*/ 12 h 129"/>
                <a:gd name="T30" fmla="*/ 18 w 128"/>
                <a:gd name="T31" fmla="*/ 20 h 129"/>
                <a:gd name="T32" fmla="*/ 12 w 128"/>
                <a:gd name="T33" fmla="*/ 27 h 129"/>
                <a:gd name="T34" fmla="*/ 6 w 128"/>
                <a:gd name="T35" fmla="*/ 36 h 129"/>
                <a:gd name="T36" fmla="*/ 3 w 128"/>
                <a:gd name="T37" fmla="*/ 44 h 129"/>
                <a:gd name="T38" fmla="*/ 1 w 128"/>
                <a:gd name="T39" fmla="*/ 54 h 129"/>
                <a:gd name="T40" fmla="*/ 0 w 128"/>
                <a:gd name="T41" fmla="*/ 64 h 129"/>
                <a:gd name="T42" fmla="*/ 1 w 128"/>
                <a:gd name="T43" fmla="*/ 74 h 129"/>
                <a:gd name="T44" fmla="*/ 3 w 128"/>
                <a:gd name="T45" fmla="*/ 84 h 129"/>
                <a:gd name="T46" fmla="*/ 6 w 128"/>
                <a:gd name="T47" fmla="*/ 93 h 129"/>
                <a:gd name="T48" fmla="*/ 12 w 128"/>
                <a:gd name="T49" fmla="*/ 101 h 129"/>
                <a:gd name="T50" fmla="*/ 18 w 128"/>
                <a:gd name="T51" fmla="*/ 109 h 129"/>
                <a:gd name="T52" fmla="*/ 26 w 128"/>
                <a:gd name="T53" fmla="*/ 116 h 129"/>
                <a:gd name="T54" fmla="*/ 34 w 128"/>
                <a:gd name="T55" fmla="*/ 121 h 129"/>
                <a:gd name="T56" fmla="*/ 44 w 128"/>
                <a:gd name="T57" fmla="*/ 124 h 129"/>
                <a:gd name="T58" fmla="*/ 53 w 128"/>
                <a:gd name="T59" fmla="*/ 128 h 129"/>
                <a:gd name="T60" fmla="*/ 63 w 128"/>
                <a:gd name="T61" fmla="*/ 128 h 129"/>
                <a:gd name="T62" fmla="*/ 73 w 128"/>
                <a:gd name="T63" fmla="*/ 128 h 129"/>
                <a:gd name="T64" fmla="*/ 83 w 128"/>
                <a:gd name="T65" fmla="*/ 124 h 129"/>
                <a:gd name="T66" fmla="*/ 92 w 128"/>
                <a:gd name="T67" fmla="*/ 121 h 129"/>
                <a:gd name="T68" fmla="*/ 101 w 128"/>
                <a:gd name="T69" fmla="*/ 116 h 129"/>
                <a:gd name="T70" fmla="*/ 108 w 128"/>
                <a:gd name="T71" fmla="*/ 109 h 129"/>
                <a:gd name="T72" fmla="*/ 115 w 128"/>
                <a:gd name="T73" fmla="*/ 101 h 129"/>
                <a:gd name="T74" fmla="*/ 120 w 128"/>
                <a:gd name="T75" fmla="*/ 93 h 129"/>
                <a:gd name="T76" fmla="*/ 124 w 128"/>
                <a:gd name="T77" fmla="*/ 84 h 129"/>
                <a:gd name="T78" fmla="*/ 126 w 128"/>
                <a:gd name="T79" fmla="*/ 74 h 129"/>
                <a:gd name="T80" fmla="*/ 127 w 128"/>
                <a:gd name="T81" fmla="*/ 64 h 1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29"/>
                <a:gd name="T125" fmla="*/ 128 w 128"/>
                <a:gd name="T126" fmla="*/ 129 h 1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29">
                  <a:moveTo>
                    <a:pt x="127" y="64"/>
                  </a:moveTo>
                  <a:lnTo>
                    <a:pt x="126" y="54"/>
                  </a:lnTo>
                  <a:lnTo>
                    <a:pt x="124" y="44"/>
                  </a:lnTo>
                  <a:lnTo>
                    <a:pt x="120" y="36"/>
                  </a:lnTo>
                  <a:lnTo>
                    <a:pt x="115" y="27"/>
                  </a:lnTo>
                  <a:lnTo>
                    <a:pt x="108" y="20"/>
                  </a:lnTo>
                  <a:lnTo>
                    <a:pt x="101" y="12"/>
                  </a:lnTo>
                  <a:lnTo>
                    <a:pt x="92" y="8"/>
                  </a:lnTo>
                  <a:lnTo>
                    <a:pt x="83" y="4"/>
                  </a:lnTo>
                  <a:lnTo>
                    <a:pt x="73" y="1"/>
                  </a:lnTo>
                  <a:lnTo>
                    <a:pt x="63" y="0"/>
                  </a:lnTo>
                  <a:lnTo>
                    <a:pt x="53" y="1"/>
                  </a:lnTo>
                  <a:lnTo>
                    <a:pt x="44" y="4"/>
                  </a:lnTo>
                  <a:lnTo>
                    <a:pt x="34" y="8"/>
                  </a:lnTo>
                  <a:lnTo>
                    <a:pt x="26" y="12"/>
                  </a:lnTo>
                  <a:lnTo>
                    <a:pt x="18" y="20"/>
                  </a:lnTo>
                  <a:lnTo>
                    <a:pt x="12" y="27"/>
                  </a:lnTo>
                  <a:lnTo>
                    <a:pt x="6" y="36"/>
                  </a:lnTo>
                  <a:lnTo>
                    <a:pt x="3" y="44"/>
                  </a:lnTo>
                  <a:lnTo>
                    <a:pt x="1" y="54"/>
                  </a:lnTo>
                  <a:lnTo>
                    <a:pt x="0" y="64"/>
                  </a:lnTo>
                  <a:lnTo>
                    <a:pt x="1" y="74"/>
                  </a:lnTo>
                  <a:lnTo>
                    <a:pt x="3" y="84"/>
                  </a:lnTo>
                  <a:lnTo>
                    <a:pt x="6" y="93"/>
                  </a:lnTo>
                  <a:lnTo>
                    <a:pt x="12" y="101"/>
                  </a:lnTo>
                  <a:lnTo>
                    <a:pt x="18" y="109"/>
                  </a:lnTo>
                  <a:lnTo>
                    <a:pt x="26" y="116"/>
                  </a:lnTo>
                  <a:lnTo>
                    <a:pt x="34" y="121"/>
                  </a:lnTo>
                  <a:lnTo>
                    <a:pt x="44" y="124"/>
                  </a:lnTo>
                  <a:lnTo>
                    <a:pt x="53" y="128"/>
                  </a:lnTo>
                  <a:lnTo>
                    <a:pt x="63" y="128"/>
                  </a:lnTo>
                  <a:lnTo>
                    <a:pt x="73" y="128"/>
                  </a:lnTo>
                  <a:lnTo>
                    <a:pt x="83" y="124"/>
                  </a:lnTo>
                  <a:lnTo>
                    <a:pt x="92" y="121"/>
                  </a:lnTo>
                  <a:lnTo>
                    <a:pt x="101" y="116"/>
                  </a:lnTo>
                  <a:lnTo>
                    <a:pt x="108" y="109"/>
                  </a:lnTo>
                  <a:lnTo>
                    <a:pt x="115" y="101"/>
                  </a:lnTo>
                  <a:lnTo>
                    <a:pt x="120" y="93"/>
                  </a:lnTo>
                  <a:lnTo>
                    <a:pt x="124" y="84"/>
                  </a:lnTo>
                  <a:lnTo>
                    <a:pt x="126" y="74"/>
                  </a:lnTo>
                  <a:lnTo>
                    <a:pt x="127" y="64"/>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14" name="Line 474"/>
            <p:cNvSpPr>
              <a:spLocks noChangeShapeType="1"/>
            </p:cNvSpPr>
            <p:nvPr/>
          </p:nvSpPr>
          <p:spPr bwMode="auto">
            <a:xfrm flipV="1">
              <a:off x="1745" y="1450"/>
              <a:ext cx="0" cy="7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815" name="Line 475"/>
            <p:cNvSpPr>
              <a:spLocks noChangeShapeType="1"/>
            </p:cNvSpPr>
            <p:nvPr/>
          </p:nvSpPr>
          <p:spPr bwMode="auto">
            <a:xfrm>
              <a:off x="1745" y="1584"/>
              <a:ext cx="0" cy="5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816" name="Line 476"/>
            <p:cNvSpPr>
              <a:spLocks noChangeShapeType="1"/>
            </p:cNvSpPr>
            <p:nvPr/>
          </p:nvSpPr>
          <p:spPr bwMode="auto">
            <a:xfrm>
              <a:off x="1745" y="1690"/>
              <a:ext cx="0" cy="4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817" name="Line 477"/>
            <p:cNvSpPr>
              <a:spLocks noChangeShapeType="1"/>
            </p:cNvSpPr>
            <p:nvPr/>
          </p:nvSpPr>
          <p:spPr bwMode="auto">
            <a:xfrm>
              <a:off x="1745" y="1792"/>
              <a:ext cx="0" cy="8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818" name="Line 478"/>
            <p:cNvSpPr>
              <a:spLocks noChangeShapeType="1"/>
            </p:cNvSpPr>
            <p:nvPr/>
          </p:nvSpPr>
          <p:spPr bwMode="auto">
            <a:xfrm>
              <a:off x="1745" y="1938"/>
              <a:ext cx="0" cy="4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819" name="Line 479"/>
            <p:cNvSpPr>
              <a:spLocks noChangeShapeType="1"/>
            </p:cNvSpPr>
            <p:nvPr/>
          </p:nvSpPr>
          <p:spPr bwMode="auto">
            <a:xfrm>
              <a:off x="1745" y="2040"/>
              <a:ext cx="0" cy="20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820" name="Freeform 480"/>
            <p:cNvSpPr>
              <a:spLocks/>
            </p:cNvSpPr>
            <p:nvPr/>
          </p:nvSpPr>
          <p:spPr bwMode="auto">
            <a:xfrm>
              <a:off x="1402" y="1917"/>
              <a:ext cx="637" cy="681"/>
            </a:xfrm>
            <a:custGeom>
              <a:avLst/>
              <a:gdLst>
                <a:gd name="T0" fmla="*/ 280 w 637"/>
                <a:gd name="T1" fmla="*/ 0 h 681"/>
                <a:gd name="T2" fmla="*/ 256 w 637"/>
                <a:gd name="T3" fmla="*/ 6 h 681"/>
                <a:gd name="T4" fmla="*/ 233 w 637"/>
                <a:gd name="T5" fmla="*/ 12 h 681"/>
                <a:gd name="T6" fmla="*/ 209 w 637"/>
                <a:gd name="T7" fmla="*/ 21 h 681"/>
                <a:gd name="T8" fmla="*/ 188 w 637"/>
                <a:gd name="T9" fmla="*/ 32 h 681"/>
                <a:gd name="T10" fmla="*/ 167 w 637"/>
                <a:gd name="T11" fmla="*/ 44 h 681"/>
                <a:gd name="T12" fmla="*/ 146 w 637"/>
                <a:gd name="T13" fmla="*/ 56 h 681"/>
                <a:gd name="T14" fmla="*/ 127 w 637"/>
                <a:gd name="T15" fmla="*/ 72 h 681"/>
                <a:gd name="T16" fmla="*/ 108 w 637"/>
                <a:gd name="T17" fmla="*/ 88 h 681"/>
                <a:gd name="T18" fmla="*/ 91 w 637"/>
                <a:gd name="T19" fmla="*/ 105 h 681"/>
                <a:gd name="T20" fmla="*/ 76 w 637"/>
                <a:gd name="T21" fmla="*/ 124 h 681"/>
                <a:gd name="T22" fmla="*/ 60 w 637"/>
                <a:gd name="T23" fmla="*/ 143 h 681"/>
                <a:gd name="T24" fmla="*/ 48 w 637"/>
                <a:gd name="T25" fmla="*/ 164 h 681"/>
                <a:gd name="T26" fmla="*/ 36 w 637"/>
                <a:gd name="T27" fmla="*/ 185 h 681"/>
                <a:gd name="T28" fmla="*/ 26 w 637"/>
                <a:gd name="T29" fmla="*/ 207 h 681"/>
                <a:gd name="T30" fmla="*/ 18 w 637"/>
                <a:gd name="T31" fmla="*/ 229 h 681"/>
                <a:gd name="T32" fmla="*/ 11 w 637"/>
                <a:gd name="T33" fmla="*/ 253 h 681"/>
                <a:gd name="T34" fmla="*/ 6 w 637"/>
                <a:gd name="T35" fmla="*/ 277 h 681"/>
                <a:gd name="T36" fmla="*/ 2 w 637"/>
                <a:gd name="T37" fmla="*/ 301 h 681"/>
                <a:gd name="T38" fmla="*/ 0 w 637"/>
                <a:gd name="T39" fmla="*/ 325 h 681"/>
                <a:gd name="T40" fmla="*/ 0 w 637"/>
                <a:gd name="T41" fmla="*/ 349 h 681"/>
                <a:gd name="T42" fmla="*/ 2 w 637"/>
                <a:gd name="T43" fmla="*/ 374 h 681"/>
                <a:gd name="T44" fmla="*/ 6 w 637"/>
                <a:gd name="T45" fmla="*/ 398 h 681"/>
                <a:gd name="T46" fmla="*/ 11 w 637"/>
                <a:gd name="T47" fmla="*/ 421 h 681"/>
                <a:gd name="T48" fmla="*/ 18 w 637"/>
                <a:gd name="T49" fmla="*/ 445 h 681"/>
                <a:gd name="T50" fmla="*/ 26 w 637"/>
                <a:gd name="T51" fmla="*/ 468 h 681"/>
                <a:gd name="T52" fmla="*/ 36 w 637"/>
                <a:gd name="T53" fmla="*/ 490 h 681"/>
                <a:gd name="T54" fmla="*/ 48 w 637"/>
                <a:gd name="T55" fmla="*/ 512 h 681"/>
                <a:gd name="T56" fmla="*/ 61 w 637"/>
                <a:gd name="T57" fmla="*/ 532 h 681"/>
                <a:gd name="T58" fmla="*/ 76 w 637"/>
                <a:gd name="T59" fmla="*/ 551 h 681"/>
                <a:gd name="T60" fmla="*/ 92 w 637"/>
                <a:gd name="T61" fmla="*/ 570 h 681"/>
                <a:gd name="T62" fmla="*/ 108 w 637"/>
                <a:gd name="T63" fmla="*/ 587 h 681"/>
                <a:gd name="T64" fmla="*/ 127 w 637"/>
                <a:gd name="T65" fmla="*/ 603 h 681"/>
                <a:gd name="T66" fmla="*/ 147 w 637"/>
                <a:gd name="T67" fmla="*/ 618 h 681"/>
                <a:gd name="T68" fmla="*/ 167 w 637"/>
                <a:gd name="T69" fmla="*/ 631 h 681"/>
                <a:gd name="T70" fmla="*/ 189 w 637"/>
                <a:gd name="T71" fmla="*/ 643 h 681"/>
                <a:gd name="T72" fmla="*/ 210 w 637"/>
                <a:gd name="T73" fmla="*/ 653 h 681"/>
                <a:gd name="T74" fmla="*/ 233 w 637"/>
                <a:gd name="T75" fmla="*/ 662 h 681"/>
                <a:gd name="T76" fmla="*/ 257 w 637"/>
                <a:gd name="T77" fmla="*/ 669 h 681"/>
                <a:gd name="T78" fmla="*/ 280 w 637"/>
                <a:gd name="T79" fmla="*/ 674 h 681"/>
                <a:gd name="T80" fmla="*/ 304 w 637"/>
                <a:gd name="T81" fmla="*/ 678 h 681"/>
                <a:gd name="T82" fmla="*/ 329 w 637"/>
                <a:gd name="T83" fmla="*/ 680 h 681"/>
                <a:gd name="T84" fmla="*/ 353 w 637"/>
                <a:gd name="T85" fmla="*/ 680 h 681"/>
                <a:gd name="T86" fmla="*/ 377 w 637"/>
                <a:gd name="T87" fmla="*/ 678 h 681"/>
                <a:gd name="T88" fmla="*/ 401 w 637"/>
                <a:gd name="T89" fmla="*/ 675 h 681"/>
                <a:gd name="T90" fmla="*/ 425 w 637"/>
                <a:gd name="T91" fmla="*/ 670 h 681"/>
                <a:gd name="T92" fmla="*/ 449 w 637"/>
                <a:gd name="T93" fmla="*/ 663 h 681"/>
                <a:gd name="T94" fmla="*/ 471 w 637"/>
                <a:gd name="T95" fmla="*/ 655 h 681"/>
                <a:gd name="T96" fmla="*/ 494 w 637"/>
                <a:gd name="T97" fmla="*/ 646 h 681"/>
                <a:gd name="T98" fmla="*/ 515 w 637"/>
                <a:gd name="T99" fmla="*/ 634 h 681"/>
                <a:gd name="T100" fmla="*/ 535 w 637"/>
                <a:gd name="T101" fmla="*/ 621 h 681"/>
                <a:gd name="T102" fmla="*/ 555 w 637"/>
                <a:gd name="T103" fmla="*/ 606 h 681"/>
                <a:gd name="T104" fmla="*/ 574 w 637"/>
                <a:gd name="T105" fmla="*/ 591 h 681"/>
                <a:gd name="T106" fmla="*/ 591 w 637"/>
                <a:gd name="T107" fmla="*/ 574 h 681"/>
                <a:gd name="T108" fmla="*/ 607 w 637"/>
                <a:gd name="T109" fmla="*/ 556 h 681"/>
                <a:gd name="T110" fmla="*/ 622 w 637"/>
                <a:gd name="T111" fmla="*/ 537 h 681"/>
                <a:gd name="T112" fmla="*/ 636 w 637"/>
                <a:gd name="T113" fmla="*/ 516 h 6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37"/>
                <a:gd name="T172" fmla="*/ 0 h 681"/>
                <a:gd name="T173" fmla="*/ 637 w 637"/>
                <a:gd name="T174" fmla="*/ 681 h 6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37" h="681">
                  <a:moveTo>
                    <a:pt x="280" y="0"/>
                  </a:moveTo>
                  <a:lnTo>
                    <a:pt x="256" y="6"/>
                  </a:lnTo>
                  <a:lnTo>
                    <a:pt x="233" y="12"/>
                  </a:lnTo>
                  <a:lnTo>
                    <a:pt x="209" y="21"/>
                  </a:lnTo>
                  <a:lnTo>
                    <a:pt x="188" y="32"/>
                  </a:lnTo>
                  <a:lnTo>
                    <a:pt x="167" y="44"/>
                  </a:lnTo>
                  <a:lnTo>
                    <a:pt x="146" y="56"/>
                  </a:lnTo>
                  <a:lnTo>
                    <a:pt x="127" y="72"/>
                  </a:lnTo>
                  <a:lnTo>
                    <a:pt x="108" y="88"/>
                  </a:lnTo>
                  <a:lnTo>
                    <a:pt x="91" y="105"/>
                  </a:lnTo>
                  <a:lnTo>
                    <a:pt x="76" y="124"/>
                  </a:lnTo>
                  <a:lnTo>
                    <a:pt x="60" y="143"/>
                  </a:lnTo>
                  <a:lnTo>
                    <a:pt x="48" y="164"/>
                  </a:lnTo>
                  <a:lnTo>
                    <a:pt x="36" y="185"/>
                  </a:lnTo>
                  <a:lnTo>
                    <a:pt x="26" y="207"/>
                  </a:lnTo>
                  <a:lnTo>
                    <a:pt x="18" y="229"/>
                  </a:lnTo>
                  <a:lnTo>
                    <a:pt x="11" y="253"/>
                  </a:lnTo>
                  <a:lnTo>
                    <a:pt x="6" y="277"/>
                  </a:lnTo>
                  <a:lnTo>
                    <a:pt x="2" y="301"/>
                  </a:lnTo>
                  <a:lnTo>
                    <a:pt x="0" y="325"/>
                  </a:lnTo>
                  <a:lnTo>
                    <a:pt x="0" y="349"/>
                  </a:lnTo>
                  <a:lnTo>
                    <a:pt x="2" y="374"/>
                  </a:lnTo>
                  <a:lnTo>
                    <a:pt x="6" y="398"/>
                  </a:lnTo>
                  <a:lnTo>
                    <a:pt x="11" y="421"/>
                  </a:lnTo>
                  <a:lnTo>
                    <a:pt x="18" y="445"/>
                  </a:lnTo>
                  <a:lnTo>
                    <a:pt x="26" y="468"/>
                  </a:lnTo>
                  <a:lnTo>
                    <a:pt x="36" y="490"/>
                  </a:lnTo>
                  <a:lnTo>
                    <a:pt x="48" y="512"/>
                  </a:lnTo>
                  <a:lnTo>
                    <a:pt x="61" y="532"/>
                  </a:lnTo>
                  <a:lnTo>
                    <a:pt x="76" y="551"/>
                  </a:lnTo>
                  <a:lnTo>
                    <a:pt x="92" y="570"/>
                  </a:lnTo>
                  <a:lnTo>
                    <a:pt x="108" y="587"/>
                  </a:lnTo>
                  <a:lnTo>
                    <a:pt x="127" y="603"/>
                  </a:lnTo>
                  <a:lnTo>
                    <a:pt x="147" y="618"/>
                  </a:lnTo>
                  <a:lnTo>
                    <a:pt x="167" y="631"/>
                  </a:lnTo>
                  <a:lnTo>
                    <a:pt x="189" y="643"/>
                  </a:lnTo>
                  <a:lnTo>
                    <a:pt x="210" y="653"/>
                  </a:lnTo>
                  <a:lnTo>
                    <a:pt x="233" y="662"/>
                  </a:lnTo>
                  <a:lnTo>
                    <a:pt x="257" y="669"/>
                  </a:lnTo>
                  <a:lnTo>
                    <a:pt x="280" y="674"/>
                  </a:lnTo>
                  <a:lnTo>
                    <a:pt x="304" y="678"/>
                  </a:lnTo>
                  <a:lnTo>
                    <a:pt x="329" y="680"/>
                  </a:lnTo>
                  <a:lnTo>
                    <a:pt x="353" y="680"/>
                  </a:lnTo>
                  <a:lnTo>
                    <a:pt x="377" y="678"/>
                  </a:lnTo>
                  <a:lnTo>
                    <a:pt x="401" y="675"/>
                  </a:lnTo>
                  <a:lnTo>
                    <a:pt x="425" y="670"/>
                  </a:lnTo>
                  <a:lnTo>
                    <a:pt x="449" y="663"/>
                  </a:lnTo>
                  <a:lnTo>
                    <a:pt x="471" y="655"/>
                  </a:lnTo>
                  <a:lnTo>
                    <a:pt x="494" y="646"/>
                  </a:lnTo>
                  <a:lnTo>
                    <a:pt x="515" y="634"/>
                  </a:lnTo>
                  <a:lnTo>
                    <a:pt x="535" y="621"/>
                  </a:lnTo>
                  <a:lnTo>
                    <a:pt x="555" y="606"/>
                  </a:lnTo>
                  <a:lnTo>
                    <a:pt x="574" y="591"/>
                  </a:lnTo>
                  <a:lnTo>
                    <a:pt x="591" y="574"/>
                  </a:lnTo>
                  <a:lnTo>
                    <a:pt x="607" y="556"/>
                  </a:lnTo>
                  <a:lnTo>
                    <a:pt x="622" y="537"/>
                  </a:lnTo>
                  <a:lnTo>
                    <a:pt x="636" y="516"/>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21" name="Freeform 481"/>
            <p:cNvSpPr>
              <a:spLocks/>
            </p:cNvSpPr>
            <p:nvPr/>
          </p:nvSpPr>
          <p:spPr bwMode="auto">
            <a:xfrm>
              <a:off x="1737" y="2246"/>
              <a:ext cx="17" cy="17"/>
            </a:xfrm>
            <a:custGeom>
              <a:avLst/>
              <a:gdLst>
                <a:gd name="T0" fmla="*/ 15 w 17"/>
                <a:gd name="T1" fmla="*/ 4 h 17"/>
                <a:gd name="T2" fmla="*/ 16 w 17"/>
                <a:gd name="T3" fmla="*/ 8 h 17"/>
                <a:gd name="T4" fmla="*/ 15 w 17"/>
                <a:gd name="T5" fmla="*/ 4 h 17"/>
                <a:gd name="T6" fmla="*/ 12 w 17"/>
                <a:gd name="T7" fmla="*/ 1 h 17"/>
                <a:gd name="T8" fmla="*/ 8 w 17"/>
                <a:gd name="T9" fmla="*/ 0 h 17"/>
                <a:gd name="T10" fmla="*/ 5 w 17"/>
                <a:gd name="T11" fmla="*/ 1 h 17"/>
                <a:gd name="T12" fmla="*/ 2 w 17"/>
                <a:gd name="T13" fmla="*/ 4 h 17"/>
                <a:gd name="T14" fmla="*/ 0 w 17"/>
                <a:gd name="T15" fmla="*/ 8 h 17"/>
                <a:gd name="T16" fmla="*/ 2 w 17"/>
                <a:gd name="T17" fmla="*/ 12 h 17"/>
                <a:gd name="T18" fmla="*/ 5 w 17"/>
                <a:gd name="T19" fmla="*/ 15 h 17"/>
                <a:gd name="T20" fmla="*/ 8 w 17"/>
                <a:gd name="T21" fmla="*/ 16 h 17"/>
                <a:gd name="T22" fmla="*/ 12 w 17"/>
                <a:gd name="T23" fmla="*/ 15 h 17"/>
                <a:gd name="T24" fmla="*/ 15 w 17"/>
                <a:gd name="T25" fmla="*/ 12 h 17"/>
                <a:gd name="T26" fmla="*/ 16 w 17"/>
                <a:gd name="T27" fmla="*/ 8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15" y="4"/>
                  </a:moveTo>
                  <a:lnTo>
                    <a:pt x="16" y="8"/>
                  </a:lnTo>
                  <a:lnTo>
                    <a:pt x="15" y="4"/>
                  </a:lnTo>
                  <a:lnTo>
                    <a:pt x="12" y="1"/>
                  </a:lnTo>
                  <a:lnTo>
                    <a:pt x="8" y="0"/>
                  </a:lnTo>
                  <a:lnTo>
                    <a:pt x="5" y="1"/>
                  </a:lnTo>
                  <a:lnTo>
                    <a:pt x="2" y="4"/>
                  </a:lnTo>
                  <a:lnTo>
                    <a:pt x="0" y="8"/>
                  </a:lnTo>
                  <a:lnTo>
                    <a:pt x="2" y="12"/>
                  </a:lnTo>
                  <a:lnTo>
                    <a:pt x="5" y="15"/>
                  </a:lnTo>
                  <a:lnTo>
                    <a:pt x="8" y="16"/>
                  </a:lnTo>
                  <a:lnTo>
                    <a:pt x="12" y="15"/>
                  </a:lnTo>
                  <a:lnTo>
                    <a:pt x="15" y="12"/>
                  </a:lnTo>
                  <a:lnTo>
                    <a:pt x="16" y="8"/>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22" name="Freeform 482"/>
            <p:cNvSpPr>
              <a:spLocks/>
            </p:cNvSpPr>
            <p:nvPr/>
          </p:nvSpPr>
          <p:spPr bwMode="auto">
            <a:xfrm>
              <a:off x="1814" y="1918"/>
              <a:ext cx="275" cy="516"/>
            </a:xfrm>
            <a:custGeom>
              <a:avLst/>
              <a:gdLst>
                <a:gd name="T0" fmla="*/ 224 w 275"/>
                <a:gd name="T1" fmla="*/ 515 h 516"/>
                <a:gd name="T2" fmla="*/ 235 w 275"/>
                <a:gd name="T3" fmla="*/ 494 h 516"/>
                <a:gd name="T4" fmla="*/ 246 w 275"/>
                <a:gd name="T5" fmla="*/ 472 h 516"/>
                <a:gd name="T6" fmla="*/ 254 w 275"/>
                <a:gd name="T7" fmla="*/ 449 h 516"/>
                <a:gd name="T8" fmla="*/ 262 w 275"/>
                <a:gd name="T9" fmla="*/ 426 h 516"/>
                <a:gd name="T10" fmla="*/ 268 w 275"/>
                <a:gd name="T11" fmla="*/ 402 h 516"/>
                <a:gd name="T12" fmla="*/ 271 w 275"/>
                <a:gd name="T13" fmla="*/ 378 h 516"/>
                <a:gd name="T14" fmla="*/ 274 w 275"/>
                <a:gd name="T15" fmla="*/ 354 h 516"/>
                <a:gd name="T16" fmla="*/ 274 w 275"/>
                <a:gd name="T17" fmla="*/ 329 h 516"/>
                <a:gd name="T18" fmla="*/ 273 w 275"/>
                <a:gd name="T19" fmla="*/ 305 h 516"/>
                <a:gd name="T20" fmla="*/ 270 w 275"/>
                <a:gd name="T21" fmla="*/ 281 h 516"/>
                <a:gd name="T22" fmla="*/ 265 w 275"/>
                <a:gd name="T23" fmla="*/ 257 h 516"/>
                <a:gd name="T24" fmla="*/ 258 w 275"/>
                <a:gd name="T25" fmla="*/ 234 h 516"/>
                <a:gd name="T26" fmla="*/ 250 w 275"/>
                <a:gd name="T27" fmla="*/ 211 h 516"/>
                <a:gd name="T28" fmla="*/ 241 w 275"/>
                <a:gd name="T29" fmla="*/ 188 h 516"/>
                <a:gd name="T30" fmla="*/ 230 w 275"/>
                <a:gd name="T31" fmla="*/ 167 h 516"/>
                <a:gd name="T32" fmla="*/ 217 w 275"/>
                <a:gd name="T33" fmla="*/ 146 h 516"/>
                <a:gd name="T34" fmla="*/ 202 w 275"/>
                <a:gd name="T35" fmla="*/ 127 h 516"/>
                <a:gd name="T36" fmla="*/ 186 w 275"/>
                <a:gd name="T37" fmla="*/ 107 h 516"/>
                <a:gd name="T38" fmla="*/ 170 w 275"/>
                <a:gd name="T39" fmla="*/ 91 h 516"/>
                <a:gd name="T40" fmla="*/ 152 w 275"/>
                <a:gd name="T41" fmla="*/ 74 h 516"/>
                <a:gd name="T42" fmla="*/ 133 w 275"/>
                <a:gd name="T43" fmla="*/ 59 h 516"/>
                <a:gd name="T44" fmla="*/ 113 w 275"/>
                <a:gd name="T45" fmla="*/ 45 h 516"/>
                <a:gd name="T46" fmla="*/ 91 w 275"/>
                <a:gd name="T47" fmla="*/ 33 h 516"/>
                <a:gd name="T48" fmla="*/ 70 w 275"/>
                <a:gd name="T49" fmla="*/ 23 h 516"/>
                <a:gd name="T50" fmla="*/ 47 w 275"/>
                <a:gd name="T51" fmla="*/ 14 h 516"/>
                <a:gd name="T52" fmla="*/ 24 w 275"/>
                <a:gd name="T53" fmla="*/ 7 h 516"/>
                <a:gd name="T54" fmla="*/ 0 w 275"/>
                <a:gd name="T55" fmla="*/ 0 h 5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5"/>
                <a:gd name="T85" fmla="*/ 0 h 516"/>
                <a:gd name="T86" fmla="*/ 275 w 275"/>
                <a:gd name="T87" fmla="*/ 516 h 5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5" h="516">
                  <a:moveTo>
                    <a:pt x="224" y="515"/>
                  </a:moveTo>
                  <a:lnTo>
                    <a:pt x="235" y="494"/>
                  </a:lnTo>
                  <a:lnTo>
                    <a:pt x="246" y="472"/>
                  </a:lnTo>
                  <a:lnTo>
                    <a:pt x="254" y="449"/>
                  </a:lnTo>
                  <a:lnTo>
                    <a:pt x="262" y="426"/>
                  </a:lnTo>
                  <a:lnTo>
                    <a:pt x="268" y="402"/>
                  </a:lnTo>
                  <a:lnTo>
                    <a:pt x="271" y="378"/>
                  </a:lnTo>
                  <a:lnTo>
                    <a:pt x="274" y="354"/>
                  </a:lnTo>
                  <a:lnTo>
                    <a:pt x="274" y="329"/>
                  </a:lnTo>
                  <a:lnTo>
                    <a:pt x="273" y="305"/>
                  </a:lnTo>
                  <a:lnTo>
                    <a:pt x="270" y="281"/>
                  </a:lnTo>
                  <a:lnTo>
                    <a:pt x="265" y="257"/>
                  </a:lnTo>
                  <a:lnTo>
                    <a:pt x="258" y="234"/>
                  </a:lnTo>
                  <a:lnTo>
                    <a:pt x="250" y="211"/>
                  </a:lnTo>
                  <a:lnTo>
                    <a:pt x="241" y="188"/>
                  </a:lnTo>
                  <a:lnTo>
                    <a:pt x="230" y="167"/>
                  </a:lnTo>
                  <a:lnTo>
                    <a:pt x="217" y="146"/>
                  </a:lnTo>
                  <a:lnTo>
                    <a:pt x="202" y="127"/>
                  </a:lnTo>
                  <a:lnTo>
                    <a:pt x="186" y="107"/>
                  </a:lnTo>
                  <a:lnTo>
                    <a:pt x="170" y="91"/>
                  </a:lnTo>
                  <a:lnTo>
                    <a:pt x="152" y="74"/>
                  </a:lnTo>
                  <a:lnTo>
                    <a:pt x="133" y="59"/>
                  </a:lnTo>
                  <a:lnTo>
                    <a:pt x="113" y="45"/>
                  </a:lnTo>
                  <a:lnTo>
                    <a:pt x="91" y="33"/>
                  </a:lnTo>
                  <a:lnTo>
                    <a:pt x="70" y="23"/>
                  </a:lnTo>
                  <a:lnTo>
                    <a:pt x="47" y="14"/>
                  </a:lnTo>
                  <a:lnTo>
                    <a:pt x="24" y="7"/>
                  </a:ln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450467" name="Rectangle 483"/>
          <p:cNvSpPr>
            <a:spLocks noChangeArrowheads="1"/>
          </p:cNvSpPr>
          <p:nvPr/>
        </p:nvSpPr>
        <p:spPr bwMode="auto">
          <a:xfrm>
            <a:off x="4876800" y="1828800"/>
            <a:ext cx="3868738" cy="3478517"/>
          </a:xfrm>
          <a:prstGeom prst="rect">
            <a:avLst/>
          </a:prstGeom>
          <a:noFill/>
          <a:ln w="9525">
            <a:noFill/>
            <a:miter lim="800000"/>
            <a:headEnd/>
            <a:tailEnd/>
          </a:ln>
          <a:effectLst/>
        </p:spPr>
        <p:txBody>
          <a:bodyPr lIns="92075" tIns="46038" rIns="92075" bIns="46038">
            <a:spAutoFit/>
          </a:bodyPr>
          <a:lstStyle/>
          <a:p>
            <a:pPr>
              <a:defRPr/>
            </a:pPr>
            <a:r>
              <a:rPr lang="en-US" sz="2000" b="1" dirty="0">
                <a:solidFill>
                  <a:schemeClr val="bg1">
                    <a:lumMod val="95000"/>
                    <a:lumOff val="5000"/>
                  </a:schemeClr>
                </a:solidFill>
                <a:latin typeface="Arial" panose="020B0604020202020204" pitchFamily="34" charset="0"/>
              </a:rPr>
              <a:t>The </a:t>
            </a:r>
            <a:r>
              <a:rPr lang="en-US" sz="2000" b="1" dirty="0" err="1">
                <a:solidFill>
                  <a:schemeClr val="bg1">
                    <a:lumMod val="95000"/>
                    <a:lumOff val="5000"/>
                  </a:schemeClr>
                </a:solidFill>
                <a:latin typeface="Arial" panose="020B0604020202020204" pitchFamily="34" charset="0"/>
              </a:rPr>
              <a:t>yagi</a:t>
            </a:r>
            <a:r>
              <a:rPr lang="en-US" sz="2000" b="1" dirty="0">
                <a:solidFill>
                  <a:schemeClr val="bg1">
                    <a:lumMod val="95000"/>
                    <a:lumOff val="5000"/>
                  </a:schemeClr>
                </a:solidFill>
                <a:latin typeface="Arial" panose="020B0604020202020204" pitchFamily="34" charset="0"/>
              </a:rPr>
              <a:t> antenna focuses RF energy in one direction, giving the appearance of</a:t>
            </a:r>
          </a:p>
          <a:p>
            <a:pPr>
              <a:defRPr/>
            </a:pPr>
            <a:r>
              <a:rPr lang="en-US" sz="2000" b="1" dirty="0">
                <a:solidFill>
                  <a:schemeClr val="bg1">
                    <a:lumMod val="95000"/>
                    <a:lumOff val="5000"/>
                  </a:schemeClr>
                </a:solidFill>
                <a:latin typeface="Arial" panose="020B0604020202020204" pitchFamily="34" charset="0"/>
              </a:rPr>
              <a:t>getting “free power.”</a:t>
            </a:r>
          </a:p>
          <a:p>
            <a:pPr>
              <a:defRPr/>
            </a:pPr>
            <a:endParaRPr lang="en-US" sz="2000" b="1" dirty="0">
              <a:solidFill>
                <a:schemeClr val="bg1">
                  <a:lumMod val="95000"/>
                  <a:lumOff val="5000"/>
                </a:schemeClr>
              </a:solidFill>
              <a:latin typeface="Arial" panose="020B0604020202020204" pitchFamily="34" charset="0"/>
            </a:endParaRPr>
          </a:p>
          <a:p>
            <a:pPr>
              <a:defRPr/>
            </a:pPr>
            <a:r>
              <a:rPr lang="en-US" sz="2000" b="1" dirty="0">
                <a:solidFill>
                  <a:schemeClr val="bg1">
                    <a:lumMod val="95000"/>
                    <a:lumOff val="5000"/>
                  </a:schemeClr>
                </a:solidFill>
                <a:latin typeface="Arial" panose="020B0604020202020204" pitchFamily="34" charset="0"/>
              </a:rPr>
              <a:t>This </a:t>
            </a:r>
            <a:r>
              <a:rPr lang="en-US" sz="2000" b="1" i="1" dirty="0">
                <a:solidFill>
                  <a:schemeClr val="bg1">
                    <a:lumMod val="95000"/>
                    <a:lumOff val="5000"/>
                  </a:schemeClr>
                </a:solidFill>
                <a:latin typeface="Arial" panose="020B0604020202020204" pitchFamily="34" charset="0"/>
              </a:rPr>
              <a:t>free</a:t>
            </a:r>
            <a:r>
              <a:rPr lang="en-US" sz="2000" b="1" dirty="0">
                <a:solidFill>
                  <a:schemeClr val="bg1">
                    <a:lumMod val="95000"/>
                    <a:lumOff val="5000"/>
                  </a:schemeClr>
                </a:solidFill>
                <a:latin typeface="Arial" panose="020B0604020202020204" pitchFamily="34" charset="0"/>
              </a:rPr>
              <a:t> power or Effective Radiated Power (ERP) can be expressed as antenna Gain in Decibels (dB) over a dipole (</a:t>
            </a:r>
            <a:r>
              <a:rPr lang="en-US" sz="2000" b="1" dirty="0" err="1">
                <a:solidFill>
                  <a:schemeClr val="bg1">
                    <a:lumMod val="95000"/>
                    <a:lumOff val="5000"/>
                  </a:schemeClr>
                </a:solidFill>
                <a:latin typeface="Arial" panose="020B0604020202020204" pitchFamily="34" charset="0"/>
              </a:rPr>
              <a:t>dBd</a:t>
            </a:r>
            <a:r>
              <a:rPr lang="en-US" sz="2000" b="1" dirty="0">
                <a:solidFill>
                  <a:schemeClr val="bg1">
                    <a:lumMod val="95000"/>
                    <a:lumOff val="5000"/>
                  </a:schemeClr>
                </a:solidFill>
                <a:latin typeface="Arial" panose="020B0604020202020204" pitchFamily="34" charset="0"/>
              </a:rPr>
              <a:t>) or isotropic resonator (</a:t>
            </a:r>
            <a:r>
              <a:rPr lang="en-US" sz="2000" b="1" dirty="0" err="1">
                <a:solidFill>
                  <a:schemeClr val="bg1">
                    <a:lumMod val="95000"/>
                    <a:lumOff val="5000"/>
                  </a:schemeClr>
                </a:solidFill>
                <a:latin typeface="Arial" panose="020B0604020202020204" pitchFamily="34" charset="0"/>
              </a:rPr>
              <a:t>dBi</a:t>
            </a:r>
            <a:r>
              <a:rPr lang="en-US" sz="2000" b="1" dirty="0">
                <a:solidFill>
                  <a:schemeClr val="bg1">
                    <a:lumMod val="95000"/>
                    <a:lumOff val="5000"/>
                  </a:schemeClr>
                </a:solidFill>
                <a:latin typeface="Arial" panose="020B0604020202020204" pitchFamily="34" charset="0"/>
              </a:rPr>
              <a:t>).</a:t>
            </a:r>
          </a:p>
        </p:txBody>
      </p:sp>
    </p:spTree>
    <p:extLst>
      <p:ext uri="{BB962C8B-B14F-4D97-AF65-F5344CB8AC3E}">
        <p14:creationId xmlns:p14="http://schemas.microsoft.com/office/powerpoint/2010/main" val="1826216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txBox="1">
            <a:spLocks noGrp="1"/>
          </p:cNvSpPr>
          <p:nvPr/>
        </p:nvSpPr>
        <p:spPr bwMode="auto">
          <a:xfrm>
            <a:off x="5867400" y="6477000"/>
            <a:ext cx="3276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0"/>
              </a:spcBef>
              <a:buClrTx/>
              <a:buSzTx/>
              <a:buFontTx/>
              <a:buNone/>
            </a:pPr>
            <a:r>
              <a:rPr lang="en-US" altLang="en-US" sz="1200" b="0">
                <a:solidFill>
                  <a:schemeClr val="tx1"/>
                </a:solidFill>
              </a:rPr>
              <a:t>G9 - Antennas</a:t>
            </a:r>
          </a:p>
        </p:txBody>
      </p:sp>
      <p:sp>
        <p:nvSpPr>
          <p:cNvPr id="15363" name="Slide Number Placeholder 4"/>
          <p:cNvSpPr txBox="1">
            <a:spLocks noGrp="1"/>
          </p:cNvSpPr>
          <p:nvPr/>
        </p:nvSpPr>
        <p:spPr bwMode="auto">
          <a:xfrm>
            <a:off x="41148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C139E73B-BC0E-413B-99D8-5C7D0F2B998C}" type="slidenum">
              <a:rPr lang="en-US" altLang="en-US" sz="1400" b="0">
                <a:solidFill>
                  <a:schemeClr val="tx1"/>
                </a:solidFill>
              </a:rPr>
              <a:pPr algn="r" eaLnBrk="1" hangingPunct="1">
                <a:spcBef>
                  <a:spcPct val="0"/>
                </a:spcBef>
                <a:buClrTx/>
                <a:buSzTx/>
                <a:buFontTx/>
                <a:buNone/>
              </a:pPr>
              <a:t>12</a:t>
            </a:fld>
            <a:endParaRPr lang="en-US" altLang="en-US" sz="1400" b="0">
              <a:solidFill>
                <a:schemeClr val="tx1"/>
              </a:solidFill>
            </a:endParaRPr>
          </a:p>
        </p:txBody>
      </p:sp>
      <p:sp>
        <p:nvSpPr>
          <p:cNvPr id="15364" name="Rectangle 2"/>
          <p:cNvSpPr>
            <a:spLocks noGrp="1" noRot="1" noChangeArrowheads="1"/>
          </p:cNvSpPr>
          <p:nvPr>
            <p:ph type="title" idx="4294967295"/>
          </p:nvPr>
        </p:nvSpPr>
        <p:spPr>
          <a:xfrm>
            <a:off x="457200" y="442913"/>
            <a:ext cx="8229600" cy="547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eaLnBrk="1" hangingPunct="1"/>
            <a:r>
              <a:rPr lang="en-US" altLang="en-US" sz="4000" b="1" dirty="0">
                <a:solidFill>
                  <a:schemeClr val="bg1"/>
                </a:solidFill>
                <a:effectLst/>
              </a:rPr>
              <a:t>Quad Antenna</a:t>
            </a:r>
          </a:p>
        </p:txBody>
      </p:sp>
      <p:pic>
        <p:nvPicPr>
          <p:cNvPr id="15365" name="Picture 3" descr="Quad"/>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l="4167" t="3558" r="4167" b="8818"/>
          <a:stretch>
            <a:fillRect/>
          </a:stretch>
        </p:blipFill>
        <p:spPr>
          <a:xfrm>
            <a:off x="838200" y="1422400"/>
            <a:ext cx="7391400" cy="4956175"/>
          </a:xfr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a:t>ANTENNAS AND FEED LINES 2022</a:t>
            </a:r>
          </a:p>
        </p:txBody>
      </p:sp>
      <p:sp>
        <p:nvSpPr>
          <p:cNvPr id="3" name="Slide Number Placeholder 2"/>
          <p:cNvSpPr>
            <a:spLocks noGrp="1"/>
          </p:cNvSpPr>
          <p:nvPr>
            <p:ph type="sldNum" sz="quarter" idx="10"/>
          </p:nvPr>
        </p:nvSpPr>
        <p:spPr/>
        <p:txBody>
          <a:bodyPr/>
          <a:lstStyle/>
          <a:p>
            <a:pPr>
              <a:defRPr/>
            </a:pPr>
            <a:fld id="{162113AA-94ED-4563-AC73-7DF741A4662B}" type="slidenum">
              <a:rPr lang="en-US" smtClean="0"/>
              <a:pPr>
                <a:defRPr/>
              </a:pPr>
              <a:t>12</a:t>
            </a:fld>
            <a:endParaRPr lang="en-US"/>
          </a:p>
        </p:txBody>
      </p:sp>
    </p:spTree>
    <p:extLst>
      <p:ext uri="{BB962C8B-B14F-4D97-AF65-F5344CB8AC3E}">
        <p14:creationId xmlns:p14="http://schemas.microsoft.com/office/powerpoint/2010/main" val="340464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txBox="1">
            <a:spLocks noGrp="1"/>
          </p:cNvSpPr>
          <p:nvPr/>
        </p:nvSpPr>
        <p:spPr bwMode="auto">
          <a:xfrm>
            <a:off x="5867400" y="6477000"/>
            <a:ext cx="3276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0"/>
              </a:spcBef>
              <a:buClrTx/>
              <a:buSzTx/>
              <a:buFontTx/>
              <a:buNone/>
            </a:pPr>
            <a:r>
              <a:rPr lang="en-US" altLang="en-US" sz="1200" b="0">
                <a:solidFill>
                  <a:schemeClr val="tx1"/>
                </a:solidFill>
              </a:rPr>
              <a:t>G9 - Antennas</a:t>
            </a:r>
          </a:p>
        </p:txBody>
      </p:sp>
      <p:sp>
        <p:nvSpPr>
          <p:cNvPr id="16387" name="Slide Number Placeholder 4"/>
          <p:cNvSpPr txBox="1">
            <a:spLocks noGrp="1"/>
          </p:cNvSpPr>
          <p:nvPr/>
        </p:nvSpPr>
        <p:spPr bwMode="auto">
          <a:xfrm>
            <a:off x="41148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ABAD63F7-C8FA-4327-9A81-04023CB1FB38}" type="slidenum">
              <a:rPr lang="en-US" altLang="en-US" sz="1400" b="0">
                <a:solidFill>
                  <a:schemeClr val="tx1"/>
                </a:solidFill>
              </a:rPr>
              <a:pPr algn="r" eaLnBrk="1" hangingPunct="1">
                <a:spcBef>
                  <a:spcPct val="0"/>
                </a:spcBef>
                <a:buClrTx/>
                <a:buSzTx/>
                <a:buFontTx/>
                <a:buNone/>
              </a:pPr>
              <a:t>13</a:t>
            </a:fld>
            <a:endParaRPr lang="en-US" altLang="en-US" sz="1400" b="0">
              <a:solidFill>
                <a:schemeClr val="tx1"/>
              </a:solidFill>
            </a:endParaRPr>
          </a:p>
        </p:txBody>
      </p:sp>
      <p:sp>
        <p:nvSpPr>
          <p:cNvPr id="16388" name="Rectangle 2"/>
          <p:cNvSpPr>
            <a:spLocks noGrp="1" noRot="1" noChangeArrowheads="1"/>
          </p:cNvSpPr>
          <p:nvPr>
            <p:ph type="title" idx="4294967295"/>
          </p:nvPr>
        </p:nvSpPr>
        <p:spPr>
          <a:xfrm>
            <a:off x="457200" y="350837"/>
            <a:ext cx="8229600" cy="71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sz="4000" b="1" dirty="0">
                <a:solidFill>
                  <a:schemeClr val="bg1"/>
                </a:solidFill>
                <a:effectLst/>
              </a:rPr>
              <a:t>Delta Loop</a:t>
            </a:r>
          </a:p>
        </p:txBody>
      </p:sp>
      <p:pic>
        <p:nvPicPr>
          <p:cNvPr id="16389" name="Picture 3" descr="Delta"/>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1066800" y="1112838"/>
            <a:ext cx="7010400" cy="5295900"/>
          </a:xfr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a:t>ANTENNAS AND FEED LINES 2022</a:t>
            </a:r>
          </a:p>
        </p:txBody>
      </p:sp>
      <p:sp>
        <p:nvSpPr>
          <p:cNvPr id="3" name="Slide Number Placeholder 2"/>
          <p:cNvSpPr>
            <a:spLocks noGrp="1"/>
          </p:cNvSpPr>
          <p:nvPr>
            <p:ph type="sldNum" sz="quarter" idx="10"/>
          </p:nvPr>
        </p:nvSpPr>
        <p:spPr/>
        <p:txBody>
          <a:bodyPr/>
          <a:lstStyle/>
          <a:p>
            <a:pPr>
              <a:defRPr/>
            </a:pPr>
            <a:fld id="{162113AA-94ED-4563-AC73-7DF741A4662B}" type="slidenum">
              <a:rPr lang="en-US" smtClean="0"/>
              <a:pPr>
                <a:defRPr/>
              </a:pPr>
              <a:t>13</a:t>
            </a:fld>
            <a:endParaRPr lang="en-US"/>
          </a:p>
        </p:txBody>
      </p:sp>
    </p:spTree>
    <p:extLst>
      <p:ext uri="{BB962C8B-B14F-4D97-AF65-F5344CB8AC3E}">
        <p14:creationId xmlns:p14="http://schemas.microsoft.com/office/powerpoint/2010/main" val="961014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838200"/>
          </a:xfrm>
        </p:spPr>
        <p:txBody>
          <a:bodyPr/>
          <a:lstStyle/>
          <a:p>
            <a:pPr algn="ctr">
              <a:defRPr/>
            </a:pPr>
            <a:r>
              <a:rPr lang="en-US" sz="4000" b="1" dirty="0">
                <a:solidFill>
                  <a:schemeClr val="bg1"/>
                </a:solidFill>
              </a:rPr>
              <a:t>Antenna Traps</a:t>
            </a:r>
          </a:p>
        </p:txBody>
      </p:sp>
      <p:sp>
        <p:nvSpPr>
          <p:cNvPr id="17411" name="Content Placeholder 2"/>
          <p:cNvSpPr>
            <a:spLocks noGrp="1"/>
          </p:cNvSpPr>
          <p:nvPr>
            <p:ph idx="1"/>
          </p:nvPr>
        </p:nvSpPr>
        <p:spPr>
          <a:xfrm>
            <a:off x="438150" y="1600200"/>
            <a:ext cx="2914650" cy="3208338"/>
          </a:xfrm>
        </p:spPr>
        <p:txBody>
          <a:bodyPr/>
          <a:lstStyle/>
          <a:p>
            <a:pPr marL="0" indent="0"/>
            <a:r>
              <a:rPr lang="en-US" altLang="en-US" sz="2000" b="0" dirty="0">
                <a:solidFill>
                  <a:srgbClr val="FFFF00"/>
                </a:solidFill>
                <a:effectLst/>
              </a:rPr>
              <a:t>Dipole</a:t>
            </a:r>
            <a:r>
              <a:rPr lang="en-US" altLang="en-US" sz="2000" b="0" dirty="0">
                <a:solidFill>
                  <a:schemeClr val="tx1"/>
                </a:solidFill>
                <a:effectLst/>
              </a:rPr>
              <a:t>, vertical and </a:t>
            </a:r>
            <a:r>
              <a:rPr lang="en-US" altLang="en-US" sz="2000" b="0" dirty="0" err="1">
                <a:solidFill>
                  <a:schemeClr val="tx1"/>
                </a:solidFill>
                <a:effectLst/>
              </a:rPr>
              <a:t>yagi</a:t>
            </a:r>
            <a:r>
              <a:rPr lang="en-US" altLang="en-US" sz="2000" b="0" dirty="0">
                <a:solidFill>
                  <a:schemeClr val="tx1"/>
                </a:solidFill>
                <a:effectLst/>
              </a:rPr>
              <a:t> antennas can contain tuned traps in their driven elements.  The traps block (or trap) energy of a given frequency making a physically longer appear shorter electrically.</a:t>
            </a:r>
          </a:p>
        </p:txBody>
      </p:sp>
      <p:sp>
        <p:nvSpPr>
          <p:cNvPr id="4" name="Slide Number Placeholder 3"/>
          <p:cNvSpPr>
            <a:spLocks noGrp="1"/>
          </p:cNvSpPr>
          <p:nvPr>
            <p:ph type="sldNum" sz="quarter" idx="10"/>
          </p:nvPr>
        </p:nvSpPr>
        <p:spPr/>
        <p:txBody>
          <a:bodyPr/>
          <a:lstStyle/>
          <a:p>
            <a:pPr>
              <a:defRPr/>
            </a:pPr>
            <a:fld id="{8AD57D58-391A-470A-A750-C2E167EB1A27}"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a:t>ANTENNAS AND FEED LINES 2022</a:t>
            </a:r>
          </a:p>
        </p:txBody>
      </p:sp>
      <p:pic>
        <p:nvPicPr>
          <p:cNvPr id="17414" name="Picture 2" descr="http://3.bp.blogspot.com/_tWcsnP09Wj8/TCX6s9jM1PI/AAAAAAAABsk/9WSsUNX9IeA/s1600/A-typical-3-band-trap-dipole-antenn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2325" y="1600200"/>
            <a:ext cx="5561013"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Content Placeholder 2"/>
          <p:cNvSpPr txBox="1">
            <a:spLocks/>
          </p:cNvSpPr>
          <p:nvPr/>
        </p:nvSpPr>
        <p:spPr bwMode="auto">
          <a:xfrm>
            <a:off x="438150" y="4876800"/>
            <a:ext cx="8485188"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r>
              <a:rPr lang="en-US" altLang="en-US" sz="2000" b="0" dirty="0">
                <a:solidFill>
                  <a:schemeClr val="tx1"/>
                </a:solidFill>
              </a:rPr>
              <a:t>In the dipole shown, any energy on the 15m band will stop at the 15m trap and the antenna will only appear to be the width of a 15m antenna.  Similarly, 20m signals will stop at the 20m traps and only see the antenna between the traps.  Only 40m signals will pass along the entire length.</a:t>
            </a:r>
          </a:p>
        </p:txBody>
      </p:sp>
    </p:spTree>
    <p:extLst>
      <p:ext uri="{BB962C8B-B14F-4D97-AF65-F5344CB8AC3E}">
        <p14:creationId xmlns:p14="http://schemas.microsoft.com/office/powerpoint/2010/main" val="2263225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47650"/>
            <a:ext cx="8534400" cy="838200"/>
          </a:xfrm>
        </p:spPr>
        <p:txBody>
          <a:bodyPr>
            <a:normAutofit/>
          </a:bodyPr>
          <a:lstStyle/>
          <a:p>
            <a:pPr>
              <a:defRPr/>
            </a:pPr>
            <a:r>
              <a:rPr lang="en-US" sz="4000" b="1" dirty="0">
                <a:solidFill>
                  <a:schemeClr val="bg1"/>
                </a:solidFill>
              </a:rPr>
              <a:t>Loaded Antennas</a:t>
            </a:r>
          </a:p>
        </p:txBody>
      </p:sp>
      <p:sp>
        <p:nvSpPr>
          <p:cNvPr id="18435" name="Content Placeholder 2"/>
          <p:cNvSpPr>
            <a:spLocks noGrp="1"/>
          </p:cNvSpPr>
          <p:nvPr>
            <p:ph idx="1"/>
          </p:nvPr>
        </p:nvSpPr>
        <p:spPr>
          <a:xfrm>
            <a:off x="438150" y="1447800"/>
            <a:ext cx="3295650" cy="3238500"/>
          </a:xfrm>
        </p:spPr>
        <p:txBody>
          <a:bodyPr>
            <a:normAutofit/>
          </a:bodyPr>
          <a:lstStyle/>
          <a:p>
            <a:pPr marL="0" indent="0" eaLnBrk="0" hangingPunct="0">
              <a:buClr>
                <a:schemeClr val="hlink"/>
              </a:buClr>
              <a:buSzPct val="70000"/>
              <a:buNone/>
            </a:pPr>
            <a:r>
              <a:rPr lang="en-US" altLang="en-US" sz="1800" b="1" dirty="0"/>
              <a:t>“Rubber duck” antennas are loaded antennas where the antenna is wound into a coil to shorten it physically.  This is not an efficient radiator and narrows the bandwidth but does allow portable operation.  This is particularly important on the HF bands.</a:t>
            </a:r>
          </a:p>
        </p:txBody>
      </p:sp>
      <p:sp>
        <p:nvSpPr>
          <p:cNvPr id="4" name="Slide Number Placeholder 3"/>
          <p:cNvSpPr>
            <a:spLocks noGrp="1"/>
          </p:cNvSpPr>
          <p:nvPr>
            <p:ph type="sldNum" sz="quarter" idx="10"/>
          </p:nvPr>
        </p:nvSpPr>
        <p:spPr/>
        <p:txBody>
          <a:bodyPr/>
          <a:lstStyle/>
          <a:p>
            <a:pPr>
              <a:defRPr/>
            </a:pPr>
            <a:fld id="{5D7C36E4-2815-44E0-94EE-8D682B0B486B}"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a:t>ANTENNAS AND FEED LINES 2022</a:t>
            </a:r>
          </a:p>
        </p:txBody>
      </p:sp>
      <p:sp>
        <p:nvSpPr>
          <p:cNvPr id="18438" name="Content Placeholder 2"/>
          <p:cNvSpPr txBox="1">
            <a:spLocks/>
          </p:cNvSpPr>
          <p:nvPr/>
        </p:nvSpPr>
        <p:spPr bwMode="auto">
          <a:xfrm>
            <a:off x="438150" y="4800600"/>
            <a:ext cx="8485188"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r>
              <a:rPr lang="en-US" altLang="en-US" sz="1800" dirty="0">
                <a:solidFill>
                  <a:schemeClr val="bg1">
                    <a:lumMod val="95000"/>
                    <a:lumOff val="5000"/>
                  </a:schemeClr>
                </a:solidFill>
                <a:latin typeface="Arial" panose="020B0604020202020204" pitchFamily="34" charset="0"/>
                <a:cs typeface="+mn-cs"/>
              </a:rPr>
              <a:t>The antennas on the left are called “screwdrivers” and use a motor and wiper inside the coil to adjust the amount of loading based on frequency.  The center antenna has the whip attached with a “capacitance hat” to provide capacitance to counteract inductance in the load coil and improve performance.</a:t>
            </a:r>
          </a:p>
        </p:txBody>
      </p:sp>
      <p:pic>
        <p:nvPicPr>
          <p:cNvPr id="18439" name="Picture 2" descr="http://www.hiqantennas.com/images/newfamil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1066800"/>
            <a:ext cx="25908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4" descr="http://lib.store.yahoo.net/lib/buddipole/W6HFPBikeMobile.JPG"/>
          <p:cNvPicPr>
            <a:picLocks noChangeAspect="1" noChangeArrowheads="1"/>
          </p:cNvPicPr>
          <p:nvPr/>
        </p:nvPicPr>
        <p:blipFill>
          <a:blip r:embed="rId3" cstate="print">
            <a:extLst>
              <a:ext uri="{28A0092B-C50C-407E-A947-70E740481C1C}">
                <a14:useLocalDpi xmlns:a14="http://schemas.microsoft.com/office/drawing/2010/main" val="0"/>
              </a:ext>
            </a:extLst>
          </a:blip>
          <a:srcRect l="7748" t="7001" r="16251" b="4333"/>
          <a:stretch>
            <a:fillRect/>
          </a:stretch>
        </p:blipFill>
        <p:spPr bwMode="auto">
          <a:xfrm>
            <a:off x="6403975" y="666750"/>
            <a:ext cx="2297113"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730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b="0" dirty="0">
                <a:latin typeface="Impact" panose="020B0806030902050204" pitchFamily="34" charset="0"/>
              </a:rPr>
              <a:t> </a:t>
            </a:r>
            <a:br>
              <a:rPr lang="en-US" sz="3200" b="0" dirty="0">
                <a:latin typeface="Impact" panose="020B0806030902050204" pitchFamily="34" charset="0"/>
              </a:rPr>
            </a:br>
            <a:r>
              <a:rPr lang="en-US" sz="3200" b="0" dirty="0">
                <a:latin typeface="Impact" panose="020B0806030902050204" pitchFamily="34" charset="0"/>
              </a:rPr>
              <a:t>T9A01 - What is a beam antenna?</a:t>
            </a:r>
            <a:br>
              <a:rPr lang="en-US" sz="3200" b="0" dirty="0">
                <a:latin typeface="Impact" panose="020B0806030902050204" pitchFamily="34" charset="0"/>
              </a:rPr>
            </a:br>
            <a:endParaRPr lang="en-US" sz="3200" b="0" dirty="0">
              <a:latin typeface="Impact" panose="020B0806030902050204" pitchFamily="34" charset="0"/>
            </a:endParaRPr>
          </a:p>
        </p:txBody>
      </p:sp>
      <p:sp>
        <p:nvSpPr>
          <p:cNvPr id="3" name="Subtitle 2"/>
          <p:cNvSpPr>
            <a:spLocks noGrp="1"/>
          </p:cNvSpPr>
          <p:nvPr>
            <p:ph type="subTitle" idx="1"/>
          </p:nvPr>
        </p:nvSpPr>
        <p:spPr>
          <a:xfrm>
            <a:off x="457200" y="1371600"/>
            <a:ext cx="8763000" cy="4267200"/>
          </a:xfrm>
        </p:spPr>
        <p:txBody>
          <a:bodyPr/>
          <a:lstStyle/>
          <a:p>
            <a:r>
              <a:rPr lang="en-US" i="1" dirty="0"/>
              <a:t>A. An antenna built from aluminum I-beams</a:t>
            </a:r>
            <a:endParaRPr lang="en-US" dirty="0"/>
          </a:p>
          <a:p>
            <a:r>
              <a:rPr lang="en-US" i="1" dirty="0"/>
              <a:t>B. An omnidirectional antenna invented by Clarence Beam</a:t>
            </a:r>
            <a:endParaRPr lang="en-US" dirty="0"/>
          </a:p>
          <a:p>
            <a:r>
              <a:rPr lang="en-US" i="1" dirty="0"/>
              <a:t>C. An antenna that concentrates signals in one direction</a:t>
            </a:r>
            <a:endParaRPr lang="en-US" dirty="0"/>
          </a:p>
          <a:p>
            <a:r>
              <a:rPr lang="en-US" i="1" dirty="0"/>
              <a:t>D. An antenna that reverses the phase of received signals</a:t>
            </a:r>
            <a:endParaRPr lang="en-US" dirty="0"/>
          </a:p>
          <a:p>
            <a:endParaRPr lang="en-US" dirty="0"/>
          </a:p>
        </p:txBody>
      </p:sp>
      <p:sp>
        <p:nvSpPr>
          <p:cNvPr id="4" name="Footer Placeholder 3"/>
          <p:cNvSpPr>
            <a:spLocks noGrp="1"/>
          </p:cNvSpPr>
          <p:nvPr>
            <p:ph type="ftr" sz="quarter" idx="13"/>
          </p:nvPr>
        </p:nvSpPr>
        <p:spPr/>
        <p:txBody>
          <a:bodyPr/>
          <a:lstStyle/>
          <a:p>
            <a:r>
              <a:rPr lang="en-US"/>
              <a:t>ANTENNAS AND FEED LINES 2022</a:t>
            </a:r>
          </a:p>
        </p:txBody>
      </p:sp>
      <p:sp>
        <p:nvSpPr>
          <p:cNvPr id="5" name="Slide Number Placeholder 4"/>
          <p:cNvSpPr>
            <a:spLocks noGrp="1"/>
          </p:cNvSpPr>
          <p:nvPr>
            <p:ph type="sldNum" sz="quarter" idx="12"/>
          </p:nvPr>
        </p:nvSpPr>
        <p:spPr/>
        <p:txBody>
          <a:bodyPr/>
          <a:lstStyle/>
          <a:p>
            <a:fld id="{5A2483EB-AB9C-40AC-9AA1-C2AD9590A9DB}" type="slidenum">
              <a:rPr lang="en-US" smtClean="0"/>
              <a:pPr/>
              <a:t>16</a:t>
            </a:fld>
            <a:endParaRPr lang="en-US"/>
          </a:p>
        </p:txBody>
      </p:sp>
    </p:spTree>
    <p:extLst>
      <p:ext uri="{BB962C8B-B14F-4D97-AF65-F5344CB8AC3E}">
        <p14:creationId xmlns:p14="http://schemas.microsoft.com/office/powerpoint/2010/main" val="2560151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b="0" dirty="0">
                <a:latin typeface="Impact" panose="020B0806030902050204" pitchFamily="34" charset="0"/>
              </a:rPr>
              <a:t> </a:t>
            </a:r>
            <a:br>
              <a:rPr lang="en-US" sz="3200" b="0" dirty="0">
                <a:latin typeface="Impact" panose="020B0806030902050204" pitchFamily="34" charset="0"/>
              </a:rPr>
            </a:br>
            <a:r>
              <a:rPr lang="en-US" sz="3200" b="0" dirty="0">
                <a:latin typeface="Impact" panose="020B0806030902050204" pitchFamily="34" charset="0"/>
              </a:rPr>
              <a:t>T9A01 - What is a beam antenna?</a:t>
            </a:r>
            <a:br>
              <a:rPr lang="en-US" sz="3200" b="0" dirty="0">
                <a:latin typeface="Impact" panose="020B0806030902050204" pitchFamily="34" charset="0"/>
              </a:rPr>
            </a:br>
            <a:endParaRPr lang="en-US" sz="3200" b="0" dirty="0">
              <a:latin typeface="Impact" panose="020B0806030902050204" pitchFamily="34" charset="0"/>
            </a:endParaRPr>
          </a:p>
        </p:txBody>
      </p:sp>
      <p:sp>
        <p:nvSpPr>
          <p:cNvPr id="3" name="Subtitle 2"/>
          <p:cNvSpPr>
            <a:spLocks noGrp="1"/>
          </p:cNvSpPr>
          <p:nvPr>
            <p:ph type="subTitle" idx="1"/>
          </p:nvPr>
        </p:nvSpPr>
        <p:spPr>
          <a:xfrm>
            <a:off x="457200" y="1371600"/>
            <a:ext cx="8763000" cy="4267200"/>
          </a:xfrm>
        </p:spPr>
        <p:txBody>
          <a:bodyPr>
            <a:normAutofit/>
          </a:bodyPr>
          <a:lstStyle/>
          <a:p>
            <a:r>
              <a:rPr lang="en-US" i="1" dirty="0"/>
              <a:t>A. An antenna built from aluminum I-beams</a:t>
            </a:r>
            <a:endParaRPr lang="en-US" dirty="0"/>
          </a:p>
          <a:p>
            <a:r>
              <a:rPr lang="en-US" i="1" dirty="0"/>
              <a:t>B. An omnidirectional antenna invented by Clarence Beam</a:t>
            </a:r>
            <a:endParaRPr lang="en-US" dirty="0"/>
          </a:p>
          <a:p>
            <a:r>
              <a:rPr lang="en-US" sz="3600" b="1" i="1" dirty="0">
                <a:solidFill>
                  <a:srgbClr val="FFFF00"/>
                </a:solidFill>
                <a:effectLst>
                  <a:outerShdw blurRad="38100" dist="38100" dir="2700000" algn="tl">
                    <a:srgbClr val="000000">
                      <a:alpha val="43137"/>
                    </a:srgbClr>
                  </a:outerShdw>
                </a:effectLst>
              </a:rPr>
              <a:t>C. An antenna that concentrates signals in one direction</a:t>
            </a:r>
          </a:p>
          <a:p>
            <a:r>
              <a:rPr lang="en-US" i="1" dirty="0"/>
              <a:t>D. An antenna that reverses the phase of received signals</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4950" y="4114800"/>
            <a:ext cx="2990850" cy="1524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886200"/>
            <a:ext cx="3962400" cy="2309104"/>
          </a:xfrm>
          <a:prstGeom prst="rect">
            <a:avLst/>
          </a:prstGeom>
        </p:spPr>
      </p:pic>
      <p:sp>
        <p:nvSpPr>
          <p:cNvPr id="6" name="Footer Placeholder 5"/>
          <p:cNvSpPr>
            <a:spLocks noGrp="1"/>
          </p:cNvSpPr>
          <p:nvPr>
            <p:ph type="ftr" sz="quarter" idx="13"/>
          </p:nvPr>
        </p:nvSpPr>
        <p:spPr/>
        <p:txBody>
          <a:bodyPr/>
          <a:lstStyle/>
          <a:p>
            <a:r>
              <a:rPr lang="en-US"/>
              <a:t>ANTENNAS AND FEED LINES 2022</a:t>
            </a:r>
          </a:p>
        </p:txBody>
      </p:sp>
      <p:sp>
        <p:nvSpPr>
          <p:cNvPr id="7" name="Slide Number Placeholder 6"/>
          <p:cNvSpPr>
            <a:spLocks noGrp="1"/>
          </p:cNvSpPr>
          <p:nvPr>
            <p:ph type="sldNum" sz="quarter" idx="12"/>
          </p:nvPr>
        </p:nvSpPr>
        <p:spPr/>
        <p:txBody>
          <a:bodyPr/>
          <a:lstStyle/>
          <a:p>
            <a:fld id="{5A2483EB-AB9C-40AC-9AA1-C2AD9590A9DB}" type="slidenum">
              <a:rPr lang="en-US" smtClean="0"/>
              <a:pPr/>
              <a:t>17</a:t>
            </a:fld>
            <a:endParaRPr lang="en-US"/>
          </a:p>
        </p:txBody>
      </p:sp>
    </p:spTree>
    <p:extLst>
      <p:ext uri="{BB962C8B-B14F-4D97-AF65-F5344CB8AC3E}">
        <p14:creationId xmlns:p14="http://schemas.microsoft.com/office/powerpoint/2010/main" val="2929409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2575"/>
            <a:ext cx="7772400" cy="1470025"/>
          </a:xfrm>
        </p:spPr>
        <p:txBody>
          <a:bodyPr>
            <a:normAutofit/>
          </a:bodyPr>
          <a:lstStyle/>
          <a:p>
            <a:r>
              <a:rPr lang="en-US" sz="3200" b="0" dirty="0">
                <a:latin typeface="Impact" panose="020B0806030902050204" pitchFamily="34" charset="0"/>
              </a:rPr>
              <a:t>T9A02     Which of the following describes a type of antenna loading?</a:t>
            </a:r>
          </a:p>
        </p:txBody>
      </p:sp>
      <p:sp>
        <p:nvSpPr>
          <p:cNvPr id="3" name="Subtitle 2"/>
          <p:cNvSpPr>
            <a:spLocks noGrp="1"/>
          </p:cNvSpPr>
          <p:nvPr>
            <p:ph type="subTitle" idx="1"/>
          </p:nvPr>
        </p:nvSpPr>
        <p:spPr>
          <a:xfrm>
            <a:off x="685800" y="1676400"/>
            <a:ext cx="8001000" cy="4495800"/>
          </a:xfrm>
        </p:spPr>
        <p:txBody>
          <a:bodyPr>
            <a:normAutofit/>
          </a:bodyPr>
          <a:lstStyle/>
          <a:p>
            <a:r>
              <a:rPr lang="en-US" sz="2800" dirty="0"/>
              <a:t>A. Electrically lengthening by inserting inductors in radiating elements</a:t>
            </a:r>
          </a:p>
          <a:p>
            <a:r>
              <a:rPr lang="en-US" sz="2800" dirty="0"/>
              <a:t>B. Inserting a resistor in the radiating portion of the antenna to make it resonant</a:t>
            </a:r>
          </a:p>
          <a:p>
            <a:r>
              <a:rPr lang="en-US" sz="2800" dirty="0"/>
              <a:t>C. Installing a spring in the base of a mobile vertical antenna to make it more flexible</a:t>
            </a:r>
          </a:p>
          <a:p>
            <a:r>
              <a:rPr lang="en-US" sz="2800" dirty="0"/>
              <a:t>D. Strengthening the radiating elements of a beam antenna to better resist wind damage</a:t>
            </a:r>
          </a:p>
        </p:txBody>
      </p:sp>
      <p:sp>
        <p:nvSpPr>
          <p:cNvPr id="4" name="Slide Number Placeholder 3"/>
          <p:cNvSpPr>
            <a:spLocks noGrp="1"/>
          </p:cNvSpPr>
          <p:nvPr>
            <p:ph type="sldNum" sz="quarter" idx="12"/>
          </p:nvPr>
        </p:nvSpPr>
        <p:spPr/>
        <p:txBody>
          <a:bodyPr/>
          <a:lstStyle/>
          <a:p>
            <a:fld id="{5A2483EB-AB9C-40AC-9AA1-C2AD9590A9DB}" type="slidenum">
              <a:rPr lang="en-US" smtClean="0"/>
              <a:pPr/>
              <a:t>18</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4085572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2575"/>
            <a:ext cx="7772400" cy="1470025"/>
          </a:xfrm>
        </p:spPr>
        <p:txBody>
          <a:bodyPr>
            <a:normAutofit/>
          </a:bodyPr>
          <a:lstStyle/>
          <a:p>
            <a:r>
              <a:rPr lang="en-US" sz="3200" b="0" dirty="0">
                <a:latin typeface="Impact" panose="020B0806030902050204" pitchFamily="34" charset="0"/>
              </a:rPr>
              <a:t>T9A02     Which of the following describes a type of antenna loading?</a:t>
            </a:r>
          </a:p>
        </p:txBody>
      </p:sp>
      <p:sp>
        <p:nvSpPr>
          <p:cNvPr id="3" name="Subtitle 2"/>
          <p:cNvSpPr>
            <a:spLocks noGrp="1"/>
          </p:cNvSpPr>
          <p:nvPr>
            <p:ph type="subTitle" idx="1"/>
          </p:nvPr>
        </p:nvSpPr>
        <p:spPr>
          <a:xfrm>
            <a:off x="685800" y="1676400"/>
            <a:ext cx="8001000" cy="4495800"/>
          </a:xfrm>
        </p:spPr>
        <p:txBody>
          <a:bodyPr>
            <a:normAutofit lnSpcReduction="10000"/>
          </a:bodyPr>
          <a:lstStyle/>
          <a:p>
            <a:r>
              <a:rPr lang="en-US" sz="3600" b="1" i="1" dirty="0">
                <a:solidFill>
                  <a:srgbClr val="FFFF00"/>
                </a:solidFill>
                <a:effectLst>
                  <a:outerShdw blurRad="38100" dist="38100" dir="2700000" algn="tl">
                    <a:srgbClr val="000000">
                      <a:alpha val="43137"/>
                    </a:srgbClr>
                  </a:outerShdw>
                </a:effectLst>
              </a:rPr>
              <a:t>A. Electrically lengthening by inserting inductors in radiating elements</a:t>
            </a:r>
          </a:p>
          <a:p>
            <a:r>
              <a:rPr lang="en-US" sz="2800" dirty="0"/>
              <a:t>B. Inserting a resistor in the radiating portion of the antenna to make it resonant</a:t>
            </a:r>
          </a:p>
          <a:p>
            <a:r>
              <a:rPr lang="en-US" sz="2800" dirty="0"/>
              <a:t>C. Installing a spring in the base of a mobile vertical antenna to make it more flexible</a:t>
            </a:r>
          </a:p>
          <a:p>
            <a:r>
              <a:rPr lang="en-US" sz="2800" dirty="0"/>
              <a:t>D. Strengthening the radiating elements of a beam antenna to better resist wind damage</a:t>
            </a:r>
          </a:p>
        </p:txBody>
      </p:sp>
      <p:sp>
        <p:nvSpPr>
          <p:cNvPr id="4" name="Slide Number Placeholder 3"/>
          <p:cNvSpPr>
            <a:spLocks noGrp="1"/>
          </p:cNvSpPr>
          <p:nvPr>
            <p:ph type="sldNum" sz="quarter" idx="12"/>
          </p:nvPr>
        </p:nvSpPr>
        <p:spPr/>
        <p:txBody>
          <a:bodyPr/>
          <a:lstStyle/>
          <a:p>
            <a:fld id="{5A2483EB-AB9C-40AC-9AA1-C2AD9590A9DB}" type="slidenum">
              <a:rPr lang="en-US" smtClean="0"/>
              <a:pPr/>
              <a:t>19</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123929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838200"/>
            <a:ext cx="8458200" cy="5638800"/>
          </a:xfrm>
        </p:spPr>
        <p:txBody>
          <a:bodyPr>
            <a:normAutofit/>
          </a:bodyPr>
          <a:lstStyle/>
          <a:p>
            <a:r>
              <a:rPr lang="en-US" sz="2800" b="1" dirty="0">
                <a:solidFill>
                  <a:srgbClr val="FFC000"/>
                </a:solidFill>
              </a:rPr>
              <a:t>T9A – Antennas: </a:t>
            </a:r>
            <a:r>
              <a:rPr lang="en-US" sz="2800" b="1" dirty="0"/>
              <a:t>vertical and horizontal polarization; concept of antenna gain, definition and types of beam antennas, antenna loading, common portable and mobile antennas, relationships between resonant length and frequency, dipole pattern</a:t>
            </a:r>
          </a:p>
          <a:p>
            <a:endParaRPr lang="en-US" sz="2800" b="1" dirty="0"/>
          </a:p>
          <a:p>
            <a:r>
              <a:rPr lang="en-US" sz="2800" b="1" dirty="0">
                <a:solidFill>
                  <a:srgbClr val="FFC000"/>
                </a:solidFill>
              </a:rPr>
              <a:t>T9B – Feed lines: </a:t>
            </a:r>
            <a:r>
              <a:rPr lang="en-US" sz="2800" b="1" dirty="0"/>
              <a:t>types, attenuation vs frequency, selecting; SWR concepts; Antenna tuners (couplers); RF Connectors: selecting, weather protection</a:t>
            </a:r>
          </a:p>
          <a:p>
            <a:endParaRPr lang="en-US" sz="2800" dirty="0"/>
          </a:p>
        </p:txBody>
      </p:sp>
      <p:sp>
        <p:nvSpPr>
          <p:cNvPr id="4" name="Footer Placeholder 3"/>
          <p:cNvSpPr>
            <a:spLocks noGrp="1"/>
          </p:cNvSpPr>
          <p:nvPr>
            <p:ph type="ftr" sz="quarter" idx="13"/>
          </p:nvPr>
        </p:nvSpPr>
        <p:spPr/>
        <p:txBody>
          <a:bodyPr/>
          <a:lstStyle/>
          <a:p>
            <a:r>
              <a:rPr lang="en-US"/>
              <a:t>ANTENNAS AND FEED LINES 2022</a:t>
            </a:r>
          </a:p>
        </p:txBody>
      </p:sp>
      <p:sp>
        <p:nvSpPr>
          <p:cNvPr id="5" name="Slide Number Placeholder 4"/>
          <p:cNvSpPr>
            <a:spLocks noGrp="1"/>
          </p:cNvSpPr>
          <p:nvPr>
            <p:ph type="sldNum" sz="quarter" idx="12"/>
          </p:nvPr>
        </p:nvSpPr>
        <p:spPr/>
        <p:txBody>
          <a:bodyPr/>
          <a:lstStyle/>
          <a:p>
            <a:fld id="{5A2483EB-AB9C-40AC-9AA1-C2AD9590A9DB}" type="slidenum">
              <a:rPr lang="en-US" smtClean="0"/>
              <a:pPr/>
              <a:t>2</a:t>
            </a:fld>
            <a:endParaRPr lang="en-US"/>
          </a:p>
        </p:txBody>
      </p:sp>
    </p:spTree>
    <p:extLst>
      <p:ext uri="{BB962C8B-B14F-4D97-AF65-F5344CB8AC3E}">
        <p14:creationId xmlns:p14="http://schemas.microsoft.com/office/powerpoint/2010/main" val="3652901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85800"/>
            <a:ext cx="8305800" cy="2057400"/>
          </a:xfrm>
        </p:spPr>
        <p:txBody>
          <a:bodyPr>
            <a:noAutofit/>
          </a:bodyPr>
          <a:lstStyle/>
          <a:p>
            <a:r>
              <a:rPr lang="en-US" sz="3200" b="0" dirty="0">
                <a:latin typeface="Impact" panose="020B0806030902050204" pitchFamily="34" charset="0"/>
              </a:rPr>
              <a:t> </a:t>
            </a:r>
            <a:br>
              <a:rPr lang="en-US" sz="3200" b="0" dirty="0">
                <a:latin typeface="Impact" panose="020B0806030902050204" pitchFamily="34" charset="0"/>
              </a:rPr>
            </a:br>
            <a:r>
              <a:rPr lang="en-US" sz="3200" b="0" dirty="0">
                <a:latin typeface="Impact" panose="020B0806030902050204" pitchFamily="34" charset="0"/>
              </a:rPr>
              <a:t>T9A03 - Which of the following describes a simple dipole oriented parallel to the Earth's surface?</a:t>
            </a:r>
            <a:br>
              <a:rPr lang="en-US" sz="3200" b="0" dirty="0">
                <a:latin typeface="Impact" panose="020B0806030902050204" pitchFamily="34" charset="0"/>
              </a:rPr>
            </a:br>
            <a:br>
              <a:rPr lang="en-US" sz="3200" b="0" dirty="0">
                <a:latin typeface="Impact" panose="020B0806030902050204" pitchFamily="34" charset="0"/>
              </a:rPr>
            </a:br>
            <a:endParaRPr lang="en-US" sz="3200" b="0" dirty="0">
              <a:latin typeface="Impact" panose="020B0806030902050204" pitchFamily="34" charset="0"/>
            </a:endParaRPr>
          </a:p>
        </p:txBody>
      </p:sp>
      <p:sp>
        <p:nvSpPr>
          <p:cNvPr id="3" name="Subtitle 2"/>
          <p:cNvSpPr>
            <a:spLocks noGrp="1"/>
          </p:cNvSpPr>
          <p:nvPr>
            <p:ph type="subTitle" idx="1"/>
          </p:nvPr>
        </p:nvSpPr>
        <p:spPr>
          <a:xfrm>
            <a:off x="1066800" y="2362200"/>
            <a:ext cx="6705600" cy="3810000"/>
          </a:xfrm>
        </p:spPr>
        <p:txBody>
          <a:bodyPr>
            <a:normAutofit/>
          </a:bodyPr>
          <a:lstStyle/>
          <a:p>
            <a:r>
              <a:rPr lang="en-US" sz="2800" i="1" dirty="0"/>
              <a:t>A. A ground wave antenna</a:t>
            </a:r>
            <a:endParaRPr lang="en-US" sz="2800" dirty="0"/>
          </a:p>
          <a:p>
            <a:r>
              <a:rPr lang="en-US" sz="2800" i="1" dirty="0"/>
              <a:t>B. A horizontally polarized antenna</a:t>
            </a:r>
            <a:endParaRPr lang="en-US" sz="2800" dirty="0"/>
          </a:p>
          <a:p>
            <a:r>
              <a:rPr lang="en-US" sz="2800" i="1" dirty="0"/>
              <a:t>C. A rhombic antenna</a:t>
            </a:r>
            <a:endParaRPr lang="en-US" sz="2800" dirty="0"/>
          </a:p>
          <a:p>
            <a:r>
              <a:rPr lang="en-US" sz="2800" i="1" dirty="0"/>
              <a:t>D. A vertically polarized antenna </a:t>
            </a:r>
            <a:endParaRPr lang="en-US" sz="2800" dirty="0"/>
          </a:p>
        </p:txBody>
      </p:sp>
      <p:sp>
        <p:nvSpPr>
          <p:cNvPr id="4" name="Slide Number Placeholder 3"/>
          <p:cNvSpPr>
            <a:spLocks noGrp="1"/>
          </p:cNvSpPr>
          <p:nvPr>
            <p:ph type="sldNum" sz="quarter" idx="12"/>
          </p:nvPr>
        </p:nvSpPr>
        <p:spPr/>
        <p:txBody>
          <a:bodyPr/>
          <a:lstStyle/>
          <a:p>
            <a:fld id="{5A2483EB-AB9C-40AC-9AA1-C2AD9590A9DB}" type="slidenum">
              <a:rPr lang="en-US" smtClean="0"/>
              <a:pPr/>
              <a:t>20</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3198734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85800"/>
            <a:ext cx="8305800" cy="2057400"/>
          </a:xfrm>
        </p:spPr>
        <p:txBody>
          <a:bodyPr>
            <a:noAutofit/>
          </a:bodyPr>
          <a:lstStyle/>
          <a:p>
            <a:r>
              <a:rPr lang="en-US" sz="3200" b="0" dirty="0">
                <a:latin typeface="Impact" panose="020B0806030902050204" pitchFamily="34" charset="0"/>
              </a:rPr>
              <a:t> </a:t>
            </a:r>
            <a:br>
              <a:rPr lang="en-US" sz="3200" b="0" dirty="0">
                <a:latin typeface="Impact" panose="020B0806030902050204" pitchFamily="34" charset="0"/>
              </a:rPr>
            </a:br>
            <a:r>
              <a:rPr lang="en-US" sz="3200" b="0" dirty="0">
                <a:latin typeface="Impact" panose="020B0806030902050204" pitchFamily="34" charset="0"/>
              </a:rPr>
              <a:t>T9A03 - Which of the following describes a simple dipole oriented parallel to the Earth's surface?</a:t>
            </a:r>
            <a:br>
              <a:rPr lang="en-US" sz="3200" b="0" dirty="0">
                <a:latin typeface="Impact" panose="020B0806030902050204" pitchFamily="34" charset="0"/>
              </a:rPr>
            </a:br>
            <a:br>
              <a:rPr lang="en-US" sz="3200" b="0" dirty="0">
                <a:latin typeface="Impact" panose="020B0806030902050204" pitchFamily="34" charset="0"/>
              </a:rPr>
            </a:br>
            <a:endParaRPr lang="en-US" sz="3200" b="0" dirty="0">
              <a:latin typeface="Impact" panose="020B0806030902050204" pitchFamily="34" charset="0"/>
            </a:endParaRPr>
          </a:p>
        </p:txBody>
      </p:sp>
      <p:sp>
        <p:nvSpPr>
          <p:cNvPr id="3" name="Subtitle 2"/>
          <p:cNvSpPr>
            <a:spLocks noGrp="1"/>
          </p:cNvSpPr>
          <p:nvPr>
            <p:ph type="subTitle" idx="1"/>
          </p:nvPr>
        </p:nvSpPr>
        <p:spPr>
          <a:xfrm>
            <a:off x="1066800" y="2362200"/>
            <a:ext cx="6705600" cy="3810000"/>
          </a:xfrm>
        </p:spPr>
        <p:txBody>
          <a:bodyPr>
            <a:normAutofit/>
          </a:bodyPr>
          <a:lstStyle/>
          <a:p>
            <a:r>
              <a:rPr lang="en-US" sz="2800" i="1" dirty="0"/>
              <a:t>A. A ground wave antenna</a:t>
            </a:r>
            <a:endParaRPr lang="en-US" sz="2800" dirty="0"/>
          </a:p>
          <a:p>
            <a:r>
              <a:rPr lang="en-US" sz="3600" b="1" i="1" dirty="0">
                <a:solidFill>
                  <a:srgbClr val="FFFF00"/>
                </a:solidFill>
                <a:effectLst>
                  <a:outerShdw blurRad="38100" dist="38100" dir="2700000" algn="tl">
                    <a:srgbClr val="000000">
                      <a:alpha val="43137"/>
                    </a:srgbClr>
                  </a:outerShdw>
                </a:effectLst>
              </a:rPr>
              <a:t>B. A horizontally polarized antenna</a:t>
            </a:r>
            <a:endParaRPr lang="en-US" sz="3600" b="1" dirty="0">
              <a:solidFill>
                <a:srgbClr val="FFFF00"/>
              </a:solidFill>
              <a:effectLst>
                <a:outerShdw blurRad="38100" dist="38100" dir="2700000" algn="tl">
                  <a:srgbClr val="000000">
                    <a:alpha val="43137"/>
                  </a:srgbClr>
                </a:outerShdw>
              </a:effectLst>
            </a:endParaRPr>
          </a:p>
          <a:p>
            <a:r>
              <a:rPr lang="en-US" sz="2800" i="1" dirty="0"/>
              <a:t>C. A rhombic antenna</a:t>
            </a:r>
            <a:endParaRPr lang="en-US" sz="2800" dirty="0"/>
          </a:p>
          <a:p>
            <a:r>
              <a:rPr lang="en-US" sz="2800" i="1" dirty="0"/>
              <a:t>D. A vertically polarized antenna </a:t>
            </a:r>
            <a:endParaRPr lang="en-US" sz="2800" dirty="0"/>
          </a:p>
        </p:txBody>
      </p:sp>
      <p:sp>
        <p:nvSpPr>
          <p:cNvPr id="4" name="Slide Number Placeholder 3"/>
          <p:cNvSpPr>
            <a:spLocks noGrp="1"/>
          </p:cNvSpPr>
          <p:nvPr>
            <p:ph type="sldNum" sz="quarter" idx="12"/>
          </p:nvPr>
        </p:nvSpPr>
        <p:spPr/>
        <p:txBody>
          <a:bodyPr/>
          <a:lstStyle/>
          <a:p>
            <a:fld id="{5A2483EB-AB9C-40AC-9AA1-C2AD9590A9DB}" type="slidenum">
              <a:rPr lang="en-US" smtClean="0"/>
              <a:pPr/>
              <a:t>21</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2534068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458200" cy="1676400"/>
          </a:xfrm>
        </p:spPr>
        <p:txBody>
          <a:bodyPr>
            <a:noAutofit/>
          </a:bodyPr>
          <a:lstStyle/>
          <a:p>
            <a:r>
              <a:rPr lang="en-US" sz="3200" b="0" dirty="0">
                <a:latin typeface="Impact" panose="020B0806030902050204" pitchFamily="34" charset="0"/>
              </a:rPr>
              <a:t> </a:t>
            </a:r>
            <a:br>
              <a:rPr lang="en-US" sz="3200" b="0" dirty="0">
                <a:latin typeface="Impact" panose="020B0806030902050204" pitchFamily="34" charset="0"/>
              </a:rPr>
            </a:br>
            <a:r>
              <a:rPr lang="en-US" sz="3200" b="0" dirty="0">
                <a:latin typeface="Impact" panose="020B0806030902050204" pitchFamily="34" charset="0"/>
              </a:rPr>
              <a:t>T9A04 - What is a disadvantage of the short, flexible antenna supplied with most handheld radio transceivers, compared to a full-sized quarter-wave antenna?</a:t>
            </a:r>
            <a:br>
              <a:rPr lang="en-US" sz="3200" b="0" dirty="0">
                <a:latin typeface="Impact" panose="020B0806030902050204" pitchFamily="34" charset="0"/>
              </a:rPr>
            </a:br>
            <a:endParaRPr lang="en-US" sz="3200" b="0" dirty="0">
              <a:latin typeface="Impact" panose="020B0806030902050204" pitchFamily="34" charset="0"/>
            </a:endParaRPr>
          </a:p>
        </p:txBody>
      </p:sp>
      <p:sp>
        <p:nvSpPr>
          <p:cNvPr id="3" name="Subtitle 2"/>
          <p:cNvSpPr>
            <a:spLocks noGrp="1"/>
          </p:cNvSpPr>
          <p:nvPr>
            <p:ph type="subTitle" idx="1"/>
          </p:nvPr>
        </p:nvSpPr>
        <p:spPr>
          <a:xfrm>
            <a:off x="533400" y="2743200"/>
            <a:ext cx="8077200" cy="3962400"/>
          </a:xfrm>
        </p:spPr>
        <p:txBody>
          <a:bodyPr>
            <a:normAutofit/>
          </a:bodyPr>
          <a:lstStyle/>
          <a:p>
            <a:r>
              <a:rPr lang="en-US" sz="2800" i="1" dirty="0"/>
              <a:t>A. It has low efficiency</a:t>
            </a:r>
            <a:endParaRPr lang="en-US" sz="2800" dirty="0"/>
          </a:p>
          <a:p>
            <a:r>
              <a:rPr lang="en-US" sz="2800" i="1" dirty="0"/>
              <a:t>B. It transmits a circularly polarized signal</a:t>
            </a:r>
            <a:endParaRPr lang="en-US" sz="2800" dirty="0"/>
          </a:p>
          <a:p>
            <a:r>
              <a:rPr lang="en-US" sz="2800" i="1" dirty="0"/>
              <a:t>C. It is mechanically fragile</a:t>
            </a:r>
            <a:endParaRPr lang="en-US" sz="2800" dirty="0"/>
          </a:p>
          <a:p>
            <a:r>
              <a:rPr lang="en-US" sz="2800" i="1" dirty="0"/>
              <a:t>D. All of these choices are correct</a:t>
            </a:r>
            <a:endParaRPr lang="en-US" sz="2800" dirty="0"/>
          </a:p>
          <a:p>
            <a:endParaRPr lang="en-US" sz="2800" dirty="0"/>
          </a:p>
        </p:txBody>
      </p:sp>
      <p:sp>
        <p:nvSpPr>
          <p:cNvPr id="4" name="Slide Number Placeholder 3"/>
          <p:cNvSpPr>
            <a:spLocks noGrp="1"/>
          </p:cNvSpPr>
          <p:nvPr>
            <p:ph type="sldNum" sz="quarter" idx="12"/>
          </p:nvPr>
        </p:nvSpPr>
        <p:spPr/>
        <p:txBody>
          <a:bodyPr/>
          <a:lstStyle/>
          <a:p>
            <a:fld id="{5A2483EB-AB9C-40AC-9AA1-C2AD9590A9DB}" type="slidenum">
              <a:rPr lang="en-US" smtClean="0"/>
              <a:pPr/>
              <a:t>22</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1605632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458200" cy="1676400"/>
          </a:xfrm>
        </p:spPr>
        <p:txBody>
          <a:bodyPr>
            <a:noAutofit/>
          </a:bodyPr>
          <a:lstStyle/>
          <a:p>
            <a:r>
              <a:rPr lang="en-US" sz="3200" b="0" dirty="0">
                <a:latin typeface="Impact" panose="020B0806030902050204" pitchFamily="34" charset="0"/>
              </a:rPr>
              <a:t> </a:t>
            </a:r>
            <a:br>
              <a:rPr lang="en-US" sz="3200" b="0" dirty="0">
                <a:latin typeface="Impact" panose="020B0806030902050204" pitchFamily="34" charset="0"/>
              </a:rPr>
            </a:br>
            <a:r>
              <a:rPr lang="en-US" sz="3200" b="0" dirty="0">
                <a:latin typeface="Impact" panose="020B0806030902050204" pitchFamily="34" charset="0"/>
              </a:rPr>
              <a:t>T9A04 - What is a disadvantage of the short, flexible antenna supplied with most handheld radio transceivers, compared to a full-sized quarter-wave antenna?</a:t>
            </a:r>
            <a:br>
              <a:rPr lang="en-US" sz="3200" b="0" dirty="0">
                <a:latin typeface="Impact" panose="020B0806030902050204" pitchFamily="34" charset="0"/>
              </a:rPr>
            </a:br>
            <a:endParaRPr lang="en-US" sz="3200" b="0" dirty="0">
              <a:latin typeface="Impact" panose="020B0806030902050204" pitchFamily="34" charset="0"/>
            </a:endParaRPr>
          </a:p>
        </p:txBody>
      </p:sp>
      <p:sp>
        <p:nvSpPr>
          <p:cNvPr id="3" name="Subtitle 2"/>
          <p:cNvSpPr>
            <a:spLocks noGrp="1"/>
          </p:cNvSpPr>
          <p:nvPr>
            <p:ph type="subTitle" idx="1"/>
          </p:nvPr>
        </p:nvSpPr>
        <p:spPr>
          <a:xfrm>
            <a:off x="533400" y="2743200"/>
            <a:ext cx="8077200" cy="3962400"/>
          </a:xfrm>
        </p:spPr>
        <p:txBody>
          <a:bodyPr>
            <a:normAutofit/>
          </a:bodyPr>
          <a:lstStyle/>
          <a:p>
            <a:r>
              <a:rPr lang="en-US" sz="3600" b="1" i="1" dirty="0">
                <a:solidFill>
                  <a:srgbClr val="FFFF00"/>
                </a:solidFill>
                <a:effectLst>
                  <a:outerShdw blurRad="38100" dist="38100" dir="2700000" algn="tl">
                    <a:srgbClr val="000000">
                      <a:alpha val="43137"/>
                    </a:srgbClr>
                  </a:outerShdw>
                </a:effectLst>
              </a:rPr>
              <a:t>A. It has low efficiency</a:t>
            </a:r>
          </a:p>
          <a:p>
            <a:r>
              <a:rPr lang="en-US" sz="2800" i="1" dirty="0"/>
              <a:t>B. It transmits a circularly polarized signal</a:t>
            </a:r>
            <a:endParaRPr lang="en-US" sz="2800" dirty="0"/>
          </a:p>
          <a:p>
            <a:r>
              <a:rPr lang="en-US" sz="2800" i="1" dirty="0"/>
              <a:t>C. It is mechanically fragile</a:t>
            </a:r>
            <a:endParaRPr lang="en-US" sz="2800" dirty="0"/>
          </a:p>
          <a:p>
            <a:r>
              <a:rPr lang="en-US" sz="2800" i="1" dirty="0"/>
              <a:t>D. All of these choices are correct</a:t>
            </a:r>
            <a:endParaRPr lang="en-US" sz="2800" dirty="0"/>
          </a:p>
          <a:p>
            <a:endParaRPr lang="en-US" sz="2800" dirty="0"/>
          </a:p>
        </p:txBody>
      </p:sp>
      <p:sp>
        <p:nvSpPr>
          <p:cNvPr id="4" name="Slide Number Placeholder 3"/>
          <p:cNvSpPr>
            <a:spLocks noGrp="1"/>
          </p:cNvSpPr>
          <p:nvPr>
            <p:ph type="sldNum" sz="quarter" idx="12"/>
          </p:nvPr>
        </p:nvSpPr>
        <p:spPr/>
        <p:txBody>
          <a:bodyPr/>
          <a:lstStyle/>
          <a:p>
            <a:fld id="{5A2483EB-AB9C-40AC-9AA1-C2AD9590A9DB}" type="slidenum">
              <a:rPr lang="en-US" smtClean="0"/>
              <a:pPr/>
              <a:t>23</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2039215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534400" cy="2057400"/>
          </a:xfrm>
        </p:spPr>
        <p:txBody>
          <a:bodyPr>
            <a:normAutofit/>
          </a:bodyPr>
          <a:lstStyle/>
          <a:p>
            <a:r>
              <a:rPr lang="en-US" sz="3600" b="0" dirty="0">
                <a:latin typeface="Impact" panose="020B0806030902050204" pitchFamily="34" charset="0"/>
              </a:rPr>
              <a:t>T9A05 – Which of the following increases the resonant frequency of a dipole </a:t>
            </a:r>
            <a:r>
              <a:rPr lang="en-US" sz="3600" b="0" dirty="0" err="1">
                <a:latin typeface="Impact" panose="020B0806030902050204" pitchFamily="34" charset="0"/>
              </a:rPr>
              <a:t>antanea</a:t>
            </a:r>
            <a:r>
              <a:rPr lang="en-US" sz="3600" b="0" dirty="0">
                <a:latin typeface="Impact" panose="020B0806030902050204" pitchFamily="34" charset="0"/>
              </a:rPr>
              <a:t>?</a:t>
            </a:r>
          </a:p>
        </p:txBody>
      </p:sp>
      <p:sp>
        <p:nvSpPr>
          <p:cNvPr id="3" name="Subtitle 2"/>
          <p:cNvSpPr>
            <a:spLocks noGrp="1"/>
          </p:cNvSpPr>
          <p:nvPr>
            <p:ph type="subTitle" idx="1"/>
          </p:nvPr>
        </p:nvSpPr>
        <p:spPr>
          <a:xfrm>
            <a:off x="533400" y="2514600"/>
            <a:ext cx="8001000" cy="3657600"/>
          </a:xfrm>
        </p:spPr>
        <p:txBody>
          <a:bodyPr>
            <a:normAutofit/>
          </a:bodyPr>
          <a:lstStyle/>
          <a:p>
            <a:r>
              <a:rPr lang="en-US" sz="2800" i="1" dirty="0"/>
              <a:t>A. Lengthen it</a:t>
            </a:r>
            <a:endParaRPr lang="en-US" sz="2800" dirty="0"/>
          </a:p>
          <a:p>
            <a:r>
              <a:rPr lang="en-US" sz="2800" i="1" dirty="0"/>
              <a:t>B. Inserting coils in series with radiating wires</a:t>
            </a:r>
            <a:endParaRPr lang="en-US" sz="2800" dirty="0"/>
          </a:p>
          <a:p>
            <a:r>
              <a:rPr lang="en-US" sz="2800" i="1" dirty="0"/>
              <a:t>C. Shorten it</a:t>
            </a:r>
            <a:endParaRPr lang="en-US" sz="2800" dirty="0"/>
          </a:p>
          <a:p>
            <a:r>
              <a:rPr lang="en-US" sz="2800" i="1" dirty="0"/>
              <a:t>D. Adding capacitive loading to the ends of the radiating wires</a:t>
            </a:r>
            <a:endParaRPr lang="en-US" sz="2800" dirty="0"/>
          </a:p>
          <a:p>
            <a:endParaRPr lang="en-US" sz="2800" dirty="0"/>
          </a:p>
        </p:txBody>
      </p:sp>
      <p:sp>
        <p:nvSpPr>
          <p:cNvPr id="4" name="Slide Number Placeholder 3"/>
          <p:cNvSpPr>
            <a:spLocks noGrp="1"/>
          </p:cNvSpPr>
          <p:nvPr>
            <p:ph type="sldNum" sz="quarter" idx="12"/>
          </p:nvPr>
        </p:nvSpPr>
        <p:spPr/>
        <p:txBody>
          <a:bodyPr/>
          <a:lstStyle/>
          <a:p>
            <a:fld id="{5A2483EB-AB9C-40AC-9AA1-C2AD9590A9DB}" type="slidenum">
              <a:rPr lang="en-US" smtClean="0"/>
              <a:pPr/>
              <a:t>24</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2044596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534400" cy="2057400"/>
          </a:xfrm>
        </p:spPr>
        <p:txBody>
          <a:bodyPr>
            <a:normAutofit/>
          </a:bodyPr>
          <a:lstStyle/>
          <a:p>
            <a:r>
              <a:rPr lang="en-US" sz="3600" b="0" dirty="0">
                <a:latin typeface="Impact" panose="020B0806030902050204" pitchFamily="34" charset="0"/>
              </a:rPr>
              <a:t>T9A05 – Which of the following increases the resonant frequency of a dipole </a:t>
            </a:r>
            <a:r>
              <a:rPr lang="en-US" sz="3600" b="0" dirty="0" err="1">
                <a:latin typeface="Impact" panose="020B0806030902050204" pitchFamily="34" charset="0"/>
              </a:rPr>
              <a:t>antanea</a:t>
            </a:r>
            <a:r>
              <a:rPr lang="en-US" sz="3600" b="0" dirty="0">
                <a:latin typeface="Impact" panose="020B0806030902050204" pitchFamily="34" charset="0"/>
              </a:rPr>
              <a:t>?</a:t>
            </a:r>
          </a:p>
        </p:txBody>
      </p:sp>
      <p:sp>
        <p:nvSpPr>
          <p:cNvPr id="3" name="Subtitle 2"/>
          <p:cNvSpPr>
            <a:spLocks noGrp="1"/>
          </p:cNvSpPr>
          <p:nvPr>
            <p:ph type="subTitle" idx="1"/>
          </p:nvPr>
        </p:nvSpPr>
        <p:spPr>
          <a:xfrm>
            <a:off x="533400" y="2514600"/>
            <a:ext cx="8001000" cy="3657600"/>
          </a:xfrm>
        </p:spPr>
        <p:txBody>
          <a:bodyPr>
            <a:normAutofit/>
          </a:bodyPr>
          <a:lstStyle/>
          <a:p>
            <a:r>
              <a:rPr lang="en-US" sz="2800" i="1" dirty="0"/>
              <a:t>A. Lengthen it</a:t>
            </a:r>
            <a:endParaRPr lang="en-US" sz="2800" dirty="0"/>
          </a:p>
          <a:p>
            <a:r>
              <a:rPr lang="en-US" sz="2800" i="1" dirty="0"/>
              <a:t>B. Inserting coils in series with radiating wires</a:t>
            </a:r>
            <a:endParaRPr lang="en-US" sz="2800" dirty="0"/>
          </a:p>
          <a:p>
            <a:r>
              <a:rPr lang="en-US" sz="3600" b="1" i="1" dirty="0">
                <a:solidFill>
                  <a:srgbClr val="FFFF00"/>
                </a:solidFill>
                <a:effectLst>
                  <a:outerShdw blurRad="38100" dist="38100" dir="2700000" algn="tl">
                    <a:srgbClr val="000000">
                      <a:alpha val="43137"/>
                    </a:srgbClr>
                  </a:outerShdw>
                </a:effectLst>
              </a:rPr>
              <a:t>C. Shorten it</a:t>
            </a:r>
          </a:p>
          <a:p>
            <a:r>
              <a:rPr lang="en-US" sz="2800" i="1" dirty="0"/>
              <a:t>D. Adding capacitive loading to the ends of the radiating wires</a:t>
            </a:r>
            <a:endParaRPr lang="en-US" sz="2800" dirty="0"/>
          </a:p>
          <a:p>
            <a:endParaRPr lang="en-US" sz="2800" dirty="0"/>
          </a:p>
        </p:txBody>
      </p:sp>
      <p:sp>
        <p:nvSpPr>
          <p:cNvPr id="4" name="Slide Number Placeholder 3"/>
          <p:cNvSpPr>
            <a:spLocks noGrp="1"/>
          </p:cNvSpPr>
          <p:nvPr>
            <p:ph type="sldNum" sz="quarter" idx="12"/>
          </p:nvPr>
        </p:nvSpPr>
        <p:spPr/>
        <p:txBody>
          <a:bodyPr/>
          <a:lstStyle/>
          <a:p>
            <a:fld id="{5A2483EB-AB9C-40AC-9AA1-C2AD9590A9DB}" type="slidenum">
              <a:rPr lang="en-US" smtClean="0"/>
              <a:pPr/>
              <a:t>25</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1078290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2057400"/>
          </a:xfrm>
        </p:spPr>
        <p:txBody>
          <a:bodyPr>
            <a:noAutofit/>
          </a:bodyPr>
          <a:lstStyle/>
          <a:p>
            <a:r>
              <a:rPr lang="en-US" sz="3600" b="0" dirty="0">
                <a:latin typeface="Impact" panose="020B0806030902050204" pitchFamily="34" charset="0"/>
              </a:rPr>
              <a:t> </a:t>
            </a:r>
            <a:br>
              <a:rPr lang="en-US" sz="3600" b="0" dirty="0">
                <a:latin typeface="Impact" panose="020B0806030902050204" pitchFamily="34" charset="0"/>
              </a:rPr>
            </a:br>
            <a:r>
              <a:rPr lang="en-US" sz="3600" b="0" dirty="0">
                <a:latin typeface="Impact" panose="020B0806030902050204" pitchFamily="34" charset="0"/>
              </a:rPr>
              <a:t>T9A06 – Which of the following </a:t>
            </a:r>
            <a:r>
              <a:rPr lang="en-US" sz="3600" b="0" dirty="0" err="1">
                <a:latin typeface="Impact" panose="020B0806030902050204" pitchFamily="34" charset="0"/>
              </a:rPr>
              <a:t>tpes</a:t>
            </a:r>
            <a:r>
              <a:rPr lang="en-US" sz="3600" b="0" dirty="0">
                <a:latin typeface="Impact" panose="020B0806030902050204" pitchFamily="34" charset="0"/>
              </a:rPr>
              <a:t> of antenna offers the greatest gain?</a:t>
            </a:r>
            <a:br>
              <a:rPr lang="en-US" sz="3600" b="0" dirty="0">
                <a:latin typeface="Impact" panose="020B0806030902050204" pitchFamily="34" charset="0"/>
              </a:rPr>
            </a:br>
            <a:endParaRPr lang="en-US" sz="3600" b="0" dirty="0">
              <a:latin typeface="Impact" panose="020B0806030902050204" pitchFamily="34" charset="0"/>
            </a:endParaRPr>
          </a:p>
        </p:txBody>
      </p:sp>
      <p:sp>
        <p:nvSpPr>
          <p:cNvPr id="3" name="Subtitle 2"/>
          <p:cNvSpPr>
            <a:spLocks noGrp="1"/>
          </p:cNvSpPr>
          <p:nvPr>
            <p:ph type="subTitle" idx="1"/>
          </p:nvPr>
        </p:nvSpPr>
        <p:spPr/>
        <p:txBody>
          <a:bodyPr>
            <a:normAutofit/>
          </a:bodyPr>
          <a:lstStyle/>
          <a:p>
            <a:r>
              <a:rPr lang="en-US" sz="2800" i="1" dirty="0"/>
              <a:t>A.   5/8 wave vertical</a:t>
            </a:r>
            <a:endParaRPr lang="en-US" sz="2800" dirty="0"/>
          </a:p>
          <a:p>
            <a:r>
              <a:rPr lang="en-US" sz="2800" i="1" dirty="0"/>
              <a:t>B.   Isotopic</a:t>
            </a:r>
            <a:endParaRPr lang="en-US" sz="2800" dirty="0"/>
          </a:p>
          <a:p>
            <a:r>
              <a:rPr lang="en-US" sz="2800" i="1" dirty="0"/>
              <a:t>C.  J pole</a:t>
            </a:r>
            <a:endParaRPr lang="en-US" sz="2800" dirty="0"/>
          </a:p>
          <a:p>
            <a:r>
              <a:rPr lang="en-US" sz="2800" i="1" dirty="0"/>
              <a:t>D.  Yagi</a:t>
            </a:r>
            <a:endParaRPr lang="en-US" sz="2800" dirty="0"/>
          </a:p>
          <a:p>
            <a:endParaRPr lang="en-US" sz="2800" dirty="0"/>
          </a:p>
        </p:txBody>
      </p:sp>
      <p:sp>
        <p:nvSpPr>
          <p:cNvPr id="4" name="Slide Number Placeholder 3"/>
          <p:cNvSpPr>
            <a:spLocks noGrp="1"/>
          </p:cNvSpPr>
          <p:nvPr>
            <p:ph type="sldNum" sz="quarter" idx="12"/>
          </p:nvPr>
        </p:nvSpPr>
        <p:spPr/>
        <p:txBody>
          <a:bodyPr/>
          <a:lstStyle/>
          <a:p>
            <a:fld id="{5A2483EB-AB9C-40AC-9AA1-C2AD9590A9DB}" type="slidenum">
              <a:rPr lang="en-US" smtClean="0"/>
              <a:pPr/>
              <a:t>26</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4198786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2057400"/>
          </a:xfrm>
        </p:spPr>
        <p:txBody>
          <a:bodyPr>
            <a:noAutofit/>
          </a:bodyPr>
          <a:lstStyle/>
          <a:p>
            <a:r>
              <a:rPr lang="en-US" sz="3600" b="0" dirty="0">
                <a:latin typeface="Impact" panose="020B0806030902050204" pitchFamily="34" charset="0"/>
              </a:rPr>
              <a:t> </a:t>
            </a:r>
            <a:br>
              <a:rPr lang="en-US" sz="3600" b="0" dirty="0">
                <a:latin typeface="Impact" panose="020B0806030902050204" pitchFamily="34" charset="0"/>
              </a:rPr>
            </a:br>
            <a:r>
              <a:rPr lang="en-US" sz="3600" b="0" dirty="0">
                <a:latin typeface="Impact" panose="020B0806030902050204" pitchFamily="34" charset="0"/>
              </a:rPr>
              <a:t>T9A06 – Which of the following </a:t>
            </a:r>
            <a:r>
              <a:rPr lang="en-US" sz="3600" b="0" dirty="0" err="1">
                <a:latin typeface="Impact" panose="020B0806030902050204" pitchFamily="34" charset="0"/>
              </a:rPr>
              <a:t>tpes</a:t>
            </a:r>
            <a:r>
              <a:rPr lang="en-US" sz="3600" b="0" dirty="0">
                <a:latin typeface="Impact" panose="020B0806030902050204" pitchFamily="34" charset="0"/>
              </a:rPr>
              <a:t> of antenna offers the greatest gain?</a:t>
            </a:r>
            <a:br>
              <a:rPr lang="en-US" sz="3600" b="0" dirty="0">
                <a:latin typeface="Impact" panose="020B0806030902050204" pitchFamily="34" charset="0"/>
              </a:rPr>
            </a:br>
            <a:endParaRPr lang="en-US" sz="3600" b="0" dirty="0">
              <a:latin typeface="Impact" panose="020B0806030902050204" pitchFamily="34" charset="0"/>
            </a:endParaRPr>
          </a:p>
        </p:txBody>
      </p:sp>
      <p:sp>
        <p:nvSpPr>
          <p:cNvPr id="3" name="Subtitle 2"/>
          <p:cNvSpPr>
            <a:spLocks noGrp="1"/>
          </p:cNvSpPr>
          <p:nvPr>
            <p:ph type="subTitle" idx="1"/>
          </p:nvPr>
        </p:nvSpPr>
        <p:spPr/>
        <p:txBody>
          <a:bodyPr>
            <a:normAutofit/>
          </a:bodyPr>
          <a:lstStyle/>
          <a:p>
            <a:r>
              <a:rPr lang="en-US" sz="2800" i="1" dirty="0"/>
              <a:t>A.   5/8 wave vertical</a:t>
            </a:r>
            <a:endParaRPr lang="en-US" sz="2800" dirty="0"/>
          </a:p>
          <a:p>
            <a:r>
              <a:rPr lang="en-US" sz="2800" i="1" dirty="0"/>
              <a:t>B.   Isotopic</a:t>
            </a:r>
            <a:endParaRPr lang="en-US" sz="2800" dirty="0"/>
          </a:p>
          <a:p>
            <a:r>
              <a:rPr lang="en-US" sz="2800" i="1" dirty="0"/>
              <a:t>C.  J pole</a:t>
            </a:r>
            <a:endParaRPr lang="en-US" sz="2800" dirty="0"/>
          </a:p>
          <a:p>
            <a:r>
              <a:rPr lang="en-US" sz="3600" b="1" i="1" dirty="0">
                <a:solidFill>
                  <a:srgbClr val="FFFF00"/>
                </a:solidFill>
                <a:effectLst>
                  <a:outerShdw blurRad="38100" dist="38100" dir="2700000" algn="tl">
                    <a:srgbClr val="000000">
                      <a:alpha val="43137"/>
                    </a:srgbClr>
                  </a:outerShdw>
                </a:effectLst>
              </a:rPr>
              <a:t>D.  Yagi</a:t>
            </a:r>
          </a:p>
          <a:p>
            <a:endParaRPr lang="en-US" sz="2800" dirty="0"/>
          </a:p>
        </p:txBody>
      </p:sp>
      <p:sp>
        <p:nvSpPr>
          <p:cNvPr id="4" name="Slide Number Placeholder 3"/>
          <p:cNvSpPr>
            <a:spLocks noGrp="1"/>
          </p:cNvSpPr>
          <p:nvPr>
            <p:ph type="sldNum" sz="quarter" idx="12"/>
          </p:nvPr>
        </p:nvSpPr>
        <p:spPr/>
        <p:txBody>
          <a:bodyPr/>
          <a:lstStyle/>
          <a:p>
            <a:fld id="{5A2483EB-AB9C-40AC-9AA1-C2AD9590A9DB}" type="slidenum">
              <a:rPr lang="en-US" smtClean="0"/>
              <a:pPr/>
              <a:t>27</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1869751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2057400"/>
          </a:xfrm>
        </p:spPr>
        <p:txBody>
          <a:bodyPr>
            <a:normAutofit/>
          </a:bodyPr>
          <a:lstStyle/>
          <a:p>
            <a:r>
              <a:rPr lang="en-US" sz="3200" b="0" dirty="0">
                <a:latin typeface="Impact" panose="020B0806030902050204" pitchFamily="34" charset="0"/>
              </a:rPr>
              <a:t>T9A07      What is a disadvantage of using a handheld VHF transceiver, with a flexible antenna inside a vehicle?</a:t>
            </a:r>
          </a:p>
        </p:txBody>
      </p:sp>
      <p:sp>
        <p:nvSpPr>
          <p:cNvPr id="3" name="Subtitle 2"/>
          <p:cNvSpPr>
            <a:spLocks noGrp="1"/>
          </p:cNvSpPr>
          <p:nvPr>
            <p:ph type="subTitle" idx="1"/>
          </p:nvPr>
        </p:nvSpPr>
        <p:spPr>
          <a:xfrm>
            <a:off x="609600" y="2362200"/>
            <a:ext cx="8077200" cy="3962400"/>
          </a:xfrm>
        </p:spPr>
        <p:txBody>
          <a:bodyPr>
            <a:normAutofit/>
          </a:bodyPr>
          <a:lstStyle/>
          <a:p>
            <a:r>
              <a:rPr lang="en-US" sz="2800" dirty="0"/>
              <a:t>A.   Signals strength is reduced due to the shielding effect of the vehicle</a:t>
            </a:r>
          </a:p>
          <a:p>
            <a:r>
              <a:rPr lang="en-US" sz="2800" dirty="0"/>
              <a:t>B.   The bandwidth of the antenna will decrease, increasing SWR</a:t>
            </a:r>
          </a:p>
          <a:p>
            <a:r>
              <a:rPr lang="en-US" sz="2800" dirty="0"/>
              <a:t>C.   The SWR might decrease, decreasing the signal strength</a:t>
            </a:r>
          </a:p>
          <a:p>
            <a:r>
              <a:rPr lang="en-US" sz="2800" dirty="0"/>
              <a:t>D.   All of these choices are correct</a:t>
            </a:r>
          </a:p>
        </p:txBody>
      </p:sp>
      <p:sp>
        <p:nvSpPr>
          <p:cNvPr id="4" name="Slide Number Placeholder 3"/>
          <p:cNvSpPr>
            <a:spLocks noGrp="1"/>
          </p:cNvSpPr>
          <p:nvPr>
            <p:ph type="sldNum" sz="quarter" idx="12"/>
          </p:nvPr>
        </p:nvSpPr>
        <p:spPr/>
        <p:txBody>
          <a:bodyPr/>
          <a:lstStyle/>
          <a:p>
            <a:fld id="{5A2483EB-AB9C-40AC-9AA1-C2AD9590A9DB}" type="slidenum">
              <a:rPr lang="en-US" smtClean="0"/>
              <a:pPr/>
              <a:t>28</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2841825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2057400"/>
          </a:xfrm>
        </p:spPr>
        <p:txBody>
          <a:bodyPr>
            <a:normAutofit/>
          </a:bodyPr>
          <a:lstStyle/>
          <a:p>
            <a:r>
              <a:rPr lang="en-US" sz="3200" b="0" dirty="0">
                <a:latin typeface="Impact" panose="020B0806030902050204" pitchFamily="34" charset="0"/>
              </a:rPr>
              <a:t>T9A07      What is a disadvantage of using a handheld VHF transceiver, with a flexible antenna inside a vehicle?</a:t>
            </a:r>
          </a:p>
        </p:txBody>
      </p:sp>
      <p:sp>
        <p:nvSpPr>
          <p:cNvPr id="3" name="Subtitle 2"/>
          <p:cNvSpPr>
            <a:spLocks noGrp="1"/>
          </p:cNvSpPr>
          <p:nvPr>
            <p:ph type="subTitle" idx="1"/>
          </p:nvPr>
        </p:nvSpPr>
        <p:spPr>
          <a:xfrm>
            <a:off x="609600" y="2362200"/>
            <a:ext cx="8077200" cy="3962400"/>
          </a:xfrm>
        </p:spPr>
        <p:txBody>
          <a:bodyPr>
            <a:normAutofit/>
          </a:bodyPr>
          <a:lstStyle/>
          <a:p>
            <a:r>
              <a:rPr lang="en-US" sz="3600" b="1" i="1" dirty="0">
                <a:solidFill>
                  <a:srgbClr val="FFFF00"/>
                </a:solidFill>
                <a:effectLst>
                  <a:outerShdw blurRad="38100" dist="38100" dir="2700000" algn="tl">
                    <a:srgbClr val="000000">
                      <a:alpha val="43137"/>
                    </a:srgbClr>
                  </a:outerShdw>
                </a:effectLst>
              </a:rPr>
              <a:t>A.   Signals strength is reduced due to the shielding effect of the vehicle</a:t>
            </a:r>
          </a:p>
          <a:p>
            <a:r>
              <a:rPr lang="en-US" sz="2800" dirty="0"/>
              <a:t>B.   The bandwidth of the antenna will decrease, increasing SWR</a:t>
            </a:r>
          </a:p>
          <a:p>
            <a:r>
              <a:rPr lang="en-US" sz="2800" dirty="0"/>
              <a:t>C.   The SWR might decrease, decreasing the signal strength</a:t>
            </a:r>
          </a:p>
          <a:p>
            <a:r>
              <a:rPr lang="en-US" sz="2800" dirty="0"/>
              <a:t>D.   All of these choices are correct</a:t>
            </a:r>
          </a:p>
        </p:txBody>
      </p:sp>
      <p:sp>
        <p:nvSpPr>
          <p:cNvPr id="4" name="Slide Number Placeholder 3"/>
          <p:cNvSpPr>
            <a:spLocks noGrp="1"/>
          </p:cNvSpPr>
          <p:nvPr>
            <p:ph type="sldNum" sz="quarter" idx="12"/>
          </p:nvPr>
        </p:nvSpPr>
        <p:spPr/>
        <p:txBody>
          <a:bodyPr/>
          <a:lstStyle/>
          <a:p>
            <a:fld id="{5A2483EB-AB9C-40AC-9AA1-C2AD9590A9DB}" type="slidenum">
              <a:rPr lang="en-US" smtClean="0"/>
              <a:pPr/>
              <a:t>29</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32764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a:xfrm>
            <a:off x="6553200" y="6248400"/>
            <a:ext cx="2133600" cy="476250"/>
          </a:xfrm>
        </p:spPr>
        <p:txBody>
          <a:bodyPr/>
          <a:lstStyle/>
          <a:p>
            <a:pPr algn="r">
              <a:defRPr/>
            </a:pPr>
            <a:r>
              <a:rPr lang="en-US"/>
              <a:t>ANTENNAS AND FEED LINES 2022</a:t>
            </a:r>
          </a:p>
        </p:txBody>
      </p:sp>
      <p:sp>
        <p:nvSpPr>
          <p:cNvPr id="10" name="Slide Number Placeholder 5"/>
          <p:cNvSpPr>
            <a:spLocks noGrp="1"/>
          </p:cNvSpPr>
          <p:nvPr>
            <p:ph type="sldNum" sz="quarter" idx="10"/>
          </p:nvPr>
        </p:nvSpPr>
        <p:spPr>
          <a:xfrm>
            <a:off x="304800" y="6248400"/>
            <a:ext cx="5715000" cy="476250"/>
          </a:xfrm>
        </p:spPr>
        <p:txBody>
          <a:bodyPr/>
          <a:lstStyle/>
          <a:p>
            <a:pPr algn="l">
              <a:defRPr/>
            </a:pPr>
            <a:fld id="{A47B9940-2E9E-4AF4-8AC4-96DA77DE3769}" type="slidenum">
              <a:rPr lang="en-US" smtClean="0"/>
              <a:pPr algn="l">
                <a:defRPr/>
              </a:pPr>
              <a:t>3</a:t>
            </a:fld>
            <a:endParaRPr lang="en-US"/>
          </a:p>
        </p:txBody>
      </p:sp>
      <p:sp>
        <p:nvSpPr>
          <p:cNvPr id="1443842" name="Rectangle 2"/>
          <p:cNvSpPr>
            <a:spLocks noGrp="1" noRot="1" noChangeArrowheads="1"/>
          </p:cNvSpPr>
          <p:nvPr>
            <p:ph type="title"/>
          </p:nvPr>
        </p:nvSpPr>
        <p:spPr>
          <a:xfrm>
            <a:off x="152400" y="0"/>
            <a:ext cx="5257800" cy="2514600"/>
          </a:xfrm>
        </p:spPr>
        <p:txBody>
          <a:bodyPr>
            <a:normAutofit/>
          </a:bodyPr>
          <a:lstStyle/>
          <a:p>
            <a:pPr algn="ctr">
              <a:defRPr/>
            </a:pPr>
            <a:r>
              <a:rPr lang="en-US" sz="4800" b="1" dirty="0">
                <a:solidFill>
                  <a:schemeClr val="bg1"/>
                </a:solidFill>
              </a:rPr>
              <a:t>Antenna Classifications</a:t>
            </a:r>
          </a:p>
        </p:txBody>
      </p:sp>
      <p:sp>
        <p:nvSpPr>
          <p:cNvPr id="1443843" name="Rectangle 3"/>
          <p:cNvSpPr>
            <a:spLocks noGrp="1" noChangeArrowheads="1"/>
          </p:cNvSpPr>
          <p:nvPr>
            <p:ph type="body" sz="half" idx="1"/>
          </p:nvPr>
        </p:nvSpPr>
        <p:spPr>
          <a:xfrm>
            <a:off x="228600" y="2514600"/>
            <a:ext cx="4724400" cy="4114800"/>
          </a:xfrm>
        </p:spPr>
        <p:txBody>
          <a:bodyPr/>
          <a:lstStyle/>
          <a:p>
            <a:pPr marL="0" indent="0">
              <a:defRPr/>
            </a:pPr>
            <a:r>
              <a:rPr lang="en-US" sz="2400"/>
              <a:t>Orientation</a:t>
            </a:r>
          </a:p>
          <a:p>
            <a:pPr marL="457200" lvl="1" indent="4763">
              <a:defRPr/>
            </a:pPr>
            <a:r>
              <a:rPr lang="en-US" sz="2000"/>
              <a:t>Horizontal – parallel to the Earth</a:t>
            </a:r>
          </a:p>
          <a:p>
            <a:pPr marL="457200" lvl="1" indent="4763">
              <a:defRPr/>
            </a:pPr>
            <a:r>
              <a:rPr lang="en-US" sz="2000"/>
              <a:t>Vertical – perpendicular to the Earth</a:t>
            </a:r>
          </a:p>
          <a:p>
            <a:pPr marL="0" indent="0">
              <a:defRPr/>
            </a:pPr>
            <a:r>
              <a:rPr lang="en-US" sz="2400"/>
              <a:t>Directivity (Beam)</a:t>
            </a:r>
          </a:p>
          <a:p>
            <a:pPr marL="457200" lvl="1" indent="4763">
              <a:defRPr/>
            </a:pPr>
            <a:r>
              <a:rPr lang="en-US" sz="2000"/>
              <a:t>Yagi, Log Periodic, Quad, Dish</a:t>
            </a:r>
          </a:p>
          <a:p>
            <a:pPr marL="0" indent="0">
              <a:defRPr/>
            </a:pPr>
            <a:r>
              <a:rPr lang="en-US" sz="2400"/>
              <a:t>Size</a:t>
            </a:r>
          </a:p>
          <a:p>
            <a:pPr marL="457200" lvl="1" indent="4763">
              <a:defRPr/>
            </a:pPr>
            <a:r>
              <a:rPr lang="en-US" sz="2000"/>
              <a:t>Wavelength – </a:t>
            </a:r>
            <a:r>
              <a:rPr lang="el-GR" sz="2000"/>
              <a:t>λ</a:t>
            </a:r>
            <a:endParaRPr lang="en-US" sz="2000"/>
          </a:p>
          <a:p>
            <a:pPr marL="457200" lvl="1" indent="4763">
              <a:defRPr/>
            </a:pPr>
            <a:r>
              <a:rPr lang="en-US" sz="2000"/>
              <a:t>½ </a:t>
            </a:r>
            <a:r>
              <a:rPr lang="el-GR" sz="2000"/>
              <a:t>λ</a:t>
            </a:r>
            <a:r>
              <a:rPr lang="en-US" sz="2000"/>
              <a:t>, ¼ </a:t>
            </a:r>
            <a:r>
              <a:rPr lang="el-GR" sz="2000"/>
              <a:t>λ</a:t>
            </a:r>
            <a:r>
              <a:rPr lang="en-US" sz="2000"/>
              <a:t>, ⅝ </a:t>
            </a:r>
            <a:r>
              <a:rPr lang="el-GR" sz="2000"/>
              <a:t>λ</a:t>
            </a:r>
            <a:r>
              <a:rPr lang="en-US" sz="2000"/>
              <a:t>, …</a:t>
            </a:r>
          </a:p>
        </p:txBody>
      </p:sp>
      <p:pic>
        <p:nvPicPr>
          <p:cNvPr id="5126" name="Picture 4" descr="antennas"/>
          <p:cNvPicPr>
            <a:picLocks noChangeAspect="1" noChangeArrowheads="1"/>
          </p:cNvPicPr>
          <p:nvPr/>
        </p:nvPicPr>
        <p:blipFill>
          <a:blip r:embed="rId3" cstate="print">
            <a:lum bright="12000" contrast="48000"/>
            <a:extLst>
              <a:ext uri="{28A0092B-C50C-407E-A947-70E740481C1C}">
                <a14:useLocalDpi xmlns:a14="http://schemas.microsoft.com/office/drawing/2010/main" val="0"/>
              </a:ext>
            </a:extLst>
          </a:blip>
          <a:srcRect/>
          <a:stretch>
            <a:fillRect/>
          </a:stretch>
        </p:blipFill>
        <p:spPr bwMode="auto">
          <a:xfrm>
            <a:off x="5257800" y="304800"/>
            <a:ext cx="3733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Oval 6"/>
          <p:cNvSpPr>
            <a:spLocks noChangeArrowheads="1"/>
          </p:cNvSpPr>
          <p:nvPr/>
        </p:nvSpPr>
        <p:spPr bwMode="auto">
          <a:xfrm>
            <a:off x="6172200" y="533400"/>
            <a:ext cx="1676400" cy="6858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0"/>
              </a:spcBef>
              <a:buClrTx/>
              <a:buSzTx/>
              <a:buFontTx/>
              <a:buNone/>
            </a:pPr>
            <a:endParaRPr lang="en-US" altLang="en-US" sz="1800" b="0" dirty="0">
              <a:solidFill>
                <a:schemeClr val="tx1"/>
              </a:solidFill>
              <a:latin typeface="Liberation Serif" panose="02020603050405020304" pitchFamily="18" charset="0"/>
            </a:endParaRPr>
          </a:p>
        </p:txBody>
      </p:sp>
      <p:sp>
        <p:nvSpPr>
          <p:cNvPr id="5128" name="Line 7"/>
          <p:cNvSpPr>
            <a:spLocks noChangeShapeType="1"/>
          </p:cNvSpPr>
          <p:nvPr/>
        </p:nvSpPr>
        <p:spPr bwMode="auto">
          <a:xfrm flipV="1">
            <a:off x="4876800" y="1371600"/>
            <a:ext cx="1676400" cy="198120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5129" name="Oval 8"/>
          <p:cNvSpPr>
            <a:spLocks noChangeArrowheads="1"/>
          </p:cNvSpPr>
          <p:nvPr/>
        </p:nvSpPr>
        <p:spPr bwMode="auto">
          <a:xfrm>
            <a:off x="6477000" y="4724400"/>
            <a:ext cx="1524000" cy="1600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0"/>
              </a:spcBef>
              <a:buClrTx/>
              <a:buSzTx/>
              <a:buFontTx/>
              <a:buNone/>
            </a:pPr>
            <a:endParaRPr lang="en-US" altLang="en-US" sz="1800" b="0" dirty="0">
              <a:solidFill>
                <a:schemeClr val="tx1"/>
              </a:solidFill>
              <a:latin typeface="Liberation Serif" panose="02020603050405020304" pitchFamily="18" charset="0"/>
            </a:endParaRPr>
          </a:p>
        </p:txBody>
      </p:sp>
      <p:sp>
        <p:nvSpPr>
          <p:cNvPr id="5130" name="Line 9"/>
          <p:cNvSpPr>
            <a:spLocks noChangeShapeType="1"/>
          </p:cNvSpPr>
          <p:nvPr/>
        </p:nvSpPr>
        <p:spPr bwMode="auto">
          <a:xfrm>
            <a:off x="4876800" y="3733800"/>
            <a:ext cx="1600200" cy="129540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812993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2057400"/>
          </a:xfrm>
        </p:spPr>
        <p:txBody>
          <a:bodyPr>
            <a:noAutofit/>
          </a:bodyPr>
          <a:lstStyle/>
          <a:p>
            <a:r>
              <a:rPr lang="en-US" sz="3200" b="0" dirty="0">
                <a:latin typeface="Impact" panose="020B0806030902050204" pitchFamily="34" charset="0"/>
              </a:rPr>
              <a:t> </a:t>
            </a:r>
            <a:br>
              <a:rPr lang="en-US" sz="3200" b="0" dirty="0">
                <a:latin typeface="Impact" panose="020B0806030902050204" pitchFamily="34" charset="0"/>
              </a:rPr>
            </a:br>
            <a:r>
              <a:rPr lang="en-US" sz="3200" b="0" dirty="0">
                <a:latin typeface="Impact" panose="020B0806030902050204" pitchFamily="34" charset="0"/>
              </a:rPr>
              <a:t>T9A08 - What is the approximate length, in inches, of a quarter-wavelength vertical antenna for 146 MHz?</a:t>
            </a:r>
            <a:br>
              <a:rPr lang="en-US" sz="3200" b="0" dirty="0">
                <a:latin typeface="Impact" panose="020B0806030902050204" pitchFamily="34" charset="0"/>
              </a:rPr>
            </a:br>
            <a:endParaRPr lang="en-US" sz="3200" b="0" dirty="0">
              <a:latin typeface="Impact" panose="020B0806030902050204" pitchFamily="34" charset="0"/>
            </a:endParaRPr>
          </a:p>
        </p:txBody>
      </p:sp>
      <p:sp>
        <p:nvSpPr>
          <p:cNvPr id="3" name="Subtitle 2"/>
          <p:cNvSpPr>
            <a:spLocks noGrp="1"/>
          </p:cNvSpPr>
          <p:nvPr>
            <p:ph type="subTitle" idx="1"/>
          </p:nvPr>
        </p:nvSpPr>
        <p:spPr/>
        <p:txBody>
          <a:bodyPr>
            <a:normAutofit/>
          </a:bodyPr>
          <a:lstStyle/>
          <a:p>
            <a:r>
              <a:rPr lang="en-US" sz="2800" i="1" dirty="0"/>
              <a:t>A. 112</a:t>
            </a:r>
            <a:endParaRPr lang="en-US" sz="2800" dirty="0"/>
          </a:p>
          <a:p>
            <a:r>
              <a:rPr lang="en-US" sz="2800" i="1" dirty="0"/>
              <a:t>B. 50</a:t>
            </a:r>
            <a:endParaRPr lang="en-US" sz="2800" dirty="0"/>
          </a:p>
          <a:p>
            <a:r>
              <a:rPr lang="en-US" sz="2800" i="1" dirty="0"/>
              <a:t>C. 19</a:t>
            </a:r>
            <a:endParaRPr lang="en-US" sz="2800" dirty="0"/>
          </a:p>
          <a:p>
            <a:r>
              <a:rPr lang="en-US" sz="2800" i="1" dirty="0"/>
              <a:t>D. 12</a:t>
            </a:r>
            <a:endParaRPr lang="en-US" sz="2800" dirty="0"/>
          </a:p>
          <a:p>
            <a:endParaRPr lang="en-US" sz="2800" dirty="0"/>
          </a:p>
        </p:txBody>
      </p:sp>
      <p:sp>
        <p:nvSpPr>
          <p:cNvPr id="4" name="Slide Number Placeholder 3"/>
          <p:cNvSpPr>
            <a:spLocks noGrp="1"/>
          </p:cNvSpPr>
          <p:nvPr>
            <p:ph type="sldNum" sz="quarter" idx="12"/>
          </p:nvPr>
        </p:nvSpPr>
        <p:spPr/>
        <p:txBody>
          <a:bodyPr/>
          <a:lstStyle/>
          <a:p>
            <a:fld id="{5A2483EB-AB9C-40AC-9AA1-C2AD9590A9DB}" type="slidenum">
              <a:rPr lang="en-US" smtClean="0"/>
              <a:pPr/>
              <a:t>30</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1706437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3"/>
          <p:cNvSpPr>
            <a:spLocks noGrp="1"/>
          </p:cNvSpPr>
          <p:nvPr>
            <p:ph type="ftr" sz="quarter" idx="11"/>
          </p:nvPr>
        </p:nvSpPr>
        <p:spPr>
          <a:xfrm>
            <a:off x="6553200" y="6248400"/>
            <a:ext cx="2133600" cy="476250"/>
          </a:xfrm>
        </p:spPr>
        <p:txBody>
          <a:bodyPr/>
          <a:lstStyle/>
          <a:p>
            <a:pPr algn="r">
              <a:defRPr/>
            </a:pPr>
            <a:r>
              <a:rPr lang="en-US"/>
              <a:t>ANTENNAS AND FEED LINES 2022</a:t>
            </a:r>
          </a:p>
        </p:txBody>
      </p:sp>
      <p:sp>
        <p:nvSpPr>
          <p:cNvPr id="13" name="Slide Number Placeholder 4"/>
          <p:cNvSpPr>
            <a:spLocks noGrp="1"/>
          </p:cNvSpPr>
          <p:nvPr>
            <p:ph type="sldNum" sz="quarter" idx="10"/>
          </p:nvPr>
        </p:nvSpPr>
        <p:spPr>
          <a:xfrm>
            <a:off x="304800" y="6248400"/>
            <a:ext cx="5715000" cy="476250"/>
          </a:xfrm>
        </p:spPr>
        <p:txBody>
          <a:bodyPr/>
          <a:lstStyle/>
          <a:p>
            <a:pPr algn="l">
              <a:defRPr/>
            </a:pPr>
            <a:fld id="{A11A55D1-E58D-4E71-9F91-3D207FB45ED1}" type="slidenum">
              <a:rPr lang="en-US"/>
              <a:pPr algn="l">
                <a:defRPr/>
              </a:pPr>
              <a:t>31</a:t>
            </a:fld>
            <a:endParaRPr lang="en-US"/>
          </a:p>
        </p:txBody>
      </p:sp>
      <p:sp>
        <p:nvSpPr>
          <p:cNvPr id="1462274" name="Rectangle 2"/>
          <p:cNvSpPr>
            <a:spLocks noGrp="1" noRot="1" noChangeArrowheads="1"/>
          </p:cNvSpPr>
          <p:nvPr>
            <p:ph type="title"/>
          </p:nvPr>
        </p:nvSpPr>
        <p:spPr>
          <a:xfrm>
            <a:off x="152400" y="0"/>
            <a:ext cx="8839200" cy="1600200"/>
          </a:xfrm>
        </p:spPr>
        <p:txBody>
          <a:bodyPr>
            <a:normAutofit/>
          </a:bodyPr>
          <a:lstStyle/>
          <a:p>
            <a:pPr algn="ctr">
              <a:defRPr/>
            </a:pPr>
            <a:r>
              <a:rPr lang="en-US" sz="4000" b="1" dirty="0">
                <a:solidFill>
                  <a:schemeClr val="bg1"/>
                </a:solidFill>
              </a:rPr>
              <a:t>Calculating Vertical Antenna Length</a:t>
            </a:r>
          </a:p>
        </p:txBody>
      </p:sp>
      <p:sp>
        <p:nvSpPr>
          <p:cNvPr id="34821" name="Text Box 4"/>
          <p:cNvSpPr txBox="1">
            <a:spLocks noChangeArrowheads="1"/>
          </p:cNvSpPr>
          <p:nvPr/>
        </p:nvSpPr>
        <p:spPr bwMode="auto">
          <a:xfrm>
            <a:off x="152400" y="1676400"/>
            <a:ext cx="198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3200" dirty="0">
                <a:solidFill>
                  <a:srgbClr val="FFFF00"/>
                </a:solidFill>
                <a:effectLst>
                  <a:outerShdw blurRad="38100" dist="38100" dir="2700000" algn="tl">
                    <a:srgbClr val="000000">
                      <a:alpha val="43137"/>
                    </a:srgbClr>
                  </a:outerShdw>
                </a:effectLst>
                <a:latin typeface="Liberation Serif" panose="02020603050405020304" pitchFamily="18" charset="0"/>
              </a:rPr>
              <a:t>Precisely</a:t>
            </a:r>
            <a:r>
              <a:rPr lang="en-US" altLang="en-US" sz="3200" dirty="0">
                <a:solidFill>
                  <a:srgbClr val="FFFF00"/>
                </a:solidFill>
                <a:latin typeface="Liberation Serif" panose="02020603050405020304" pitchFamily="18" charset="0"/>
              </a:rPr>
              <a:t>:</a:t>
            </a:r>
          </a:p>
        </p:txBody>
      </p:sp>
      <p:sp>
        <p:nvSpPr>
          <p:cNvPr id="1462277" name="Rectangle 5"/>
          <p:cNvSpPr>
            <a:spLocks noChangeArrowheads="1"/>
          </p:cNvSpPr>
          <p:nvPr/>
        </p:nvSpPr>
        <p:spPr bwMode="auto">
          <a:xfrm>
            <a:off x="2209800" y="1981200"/>
            <a:ext cx="1371600" cy="831639"/>
          </a:xfrm>
          <a:prstGeom prst="rect">
            <a:avLst/>
          </a:prstGeom>
          <a:noFill/>
          <a:ln w="9525">
            <a:noFill/>
            <a:miter lim="800000"/>
            <a:headEnd/>
            <a:tailEnd/>
          </a:ln>
          <a:effectLst/>
        </p:spPr>
        <p:txBody>
          <a:bodyPr lIns="92075" tIns="46038" rIns="92075" bIns="46038">
            <a:spAutoFit/>
          </a:bodyPr>
          <a:lstStyle/>
          <a:p>
            <a:pPr algn="ctr">
              <a:defRPr/>
            </a:pPr>
            <a:r>
              <a:rPr lang="en-US" sz="2400" u="sng" dirty="0">
                <a:effectLst>
                  <a:outerShdw blurRad="38100" dist="38100" dir="2700000" algn="tl">
                    <a:srgbClr val="000000"/>
                  </a:outerShdw>
                </a:effectLst>
              </a:rPr>
              <a:t>300       </a:t>
            </a:r>
          </a:p>
          <a:p>
            <a:pPr algn="ctr">
              <a:defRPr/>
            </a:pPr>
            <a:r>
              <a:rPr lang="en-US" sz="2400" dirty="0">
                <a:effectLst>
                  <a:outerShdw blurRad="38100" dist="38100" dir="2700000" algn="tl">
                    <a:srgbClr val="000000"/>
                  </a:outerShdw>
                </a:effectLst>
              </a:rPr>
              <a:t>F (MHz)</a:t>
            </a:r>
          </a:p>
        </p:txBody>
      </p:sp>
      <p:sp>
        <p:nvSpPr>
          <p:cNvPr id="34823" name="Text Box 6"/>
          <p:cNvSpPr txBox="1">
            <a:spLocks noChangeArrowheads="1"/>
          </p:cNvSpPr>
          <p:nvPr/>
        </p:nvSpPr>
        <p:spPr bwMode="auto">
          <a:xfrm>
            <a:off x="3429000" y="21336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2400" b="0" dirty="0">
                <a:solidFill>
                  <a:schemeClr val="tx1"/>
                </a:solidFill>
                <a:latin typeface="Liberation Serif" panose="02020603050405020304" pitchFamily="18" charset="0"/>
              </a:rPr>
              <a:t>=</a:t>
            </a:r>
          </a:p>
        </p:txBody>
      </p:sp>
      <p:sp>
        <p:nvSpPr>
          <p:cNvPr id="1462279" name="Text Box 7"/>
          <p:cNvSpPr txBox="1">
            <a:spLocks noChangeArrowheads="1"/>
          </p:cNvSpPr>
          <p:nvPr/>
        </p:nvSpPr>
        <p:spPr bwMode="auto">
          <a:xfrm>
            <a:off x="3581400" y="1981200"/>
            <a:ext cx="838200" cy="822325"/>
          </a:xfrm>
          <a:prstGeom prst="rect">
            <a:avLst/>
          </a:prstGeom>
          <a:noFill/>
          <a:ln w="9525">
            <a:noFill/>
            <a:miter lim="800000"/>
            <a:headEnd/>
            <a:tailEnd/>
          </a:ln>
          <a:effectLst/>
        </p:spPr>
        <p:txBody>
          <a:bodyPr>
            <a:spAutoFit/>
          </a:bodyPr>
          <a:lstStyle/>
          <a:p>
            <a:pPr algn="r">
              <a:spcBef>
                <a:spcPct val="50000"/>
              </a:spcBef>
              <a:defRPr/>
            </a:pPr>
            <a:r>
              <a:rPr lang="en-US" sz="2400" u="sng">
                <a:effectLst>
                  <a:outerShdw blurRad="38100" dist="38100" dir="2700000" algn="tl">
                    <a:srgbClr val="000000"/>
                  </a:outerShdw>
                </a:effectLst>
              </a:rPr>
              <a:t>300</a:t>
            </a:r>
            <a:br>
              <a:rPr lang="en-US" sz="2400" u="sng">
                <a:effectLst>
                  <a:outerShdw blurRad="38100" dist="38100" dir="2700000" algn="tl">
                    <a:srgbClr val="000000"/>
                  </a:outerShdw>
                </a:effectLst>
              </a:rPr>
            </a:br>
            <a:r>
              <a:rPr lang="en-US" sz="2400">
                <a:effectLst>
                  <a:outerShdw blurRad="38100" dist="38100" dir="2700000" algn="tl">
                    <a:srgbClr val="000000"/>
                  </a:outerShdw>
                </a:effectLst>
              </a:rPr>
              <a:t>146</a:t>
            </a:r>
            <a:endParaRPr lang="en-US" sz="2400" u="sng">
              <a:effectLst>
                <a:outerShdw blurRad="38100" dist="38100" dir="2700000" algn="tl">
                  <a:srgbClr val="000000"/>
                </a:outerShdw>
              </a:effectLst>
            </a:endParaRPr>
          </a:p>
        </p:txBody>
      </p:sp>
      <p:sp>
        <p:nvSpPr>
          <p:cNvPr id="34825" name="Text Box 9"/>
          <p:cNvSpPr txBox="1">
            <a:spLocks noChangeArrowheads="1"/>
          </p:cNvSpPr>
          <p:nvPr/>
        </p:nvSpPr>
        <p:spPr bwMode="auto">
          <a:xfrm>
            <a:off x="4343400" y="21336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2400" b="0" dirty="0">
                <a:solidFill>
                  <a:schemeClr val="tx1"/>
                </a:solidFill>
                <a:latin typeface="Liberation Serif" panose="02020603050405020304" pitchFamily="18" charset="0"/>
              </a:rPr>
              <a:t>=</a:t>
            </a:r>
          </a:p>
        </p:txBody>
      </p:sp>
      <p:sp>
        <p:nvSpPr>
          <p:cNvPr id="34826" name="Text Box 11"/>
          <p:cNvSpPr txBox="1">
            <a:spLocks noChangeArrowheads="1"/>
          </p:cNvSpPr>
          <p:nvPr/>
        </p:nvSpPr>
        <p:spPr bwMode="auto">
          <a:xfrm>
            <a:off x="152400" y="3505200"/>
            <a:ext cx="2895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3200" dirty="0">
                <a:solidFill>
                  <a:srgbClr val="FFFF00"/>
                </a:solidFill>
                <a:effectLst>
                  <a:outerShdw blurRad="38100" dist="38100" dir="2700000" algn="tl">
                    <a:srgbClr val="000000">
                      <a:alpha val="43137"/>
                    </a:srgbClr>
                  </a:outerShdw>
                </a:effectLst>
                <a:latin typeface="Liberation Serif" panose="02020603050405020304" pitchFamily="18" charset="0"/>
              </a:rPr>
              <a:t>Approximately</a:t>
            </a:r>
            <a:r>
              <a:rPr lang="en-US" altLang="en-US" b="0" dirty="0">
                <a:solidFill>
                  <a:srgbClr val="FFFF00"/>
                </a:solidFill>
                <a:latin typeface="Liberation Serif" panose="02020603050405020304" pitchFamily="18" charset="0"/>
              </a:rPr>
              <a:t>:</a:t>
            </a:r>
          </a:p>
        </p:txBody>
      </p:sp>
      <p:sp>
        <p:nvSpPr>
          <p:cNvPr id="34827" name="Text Box 12"/>
          <p:cNvSpPr txBox="1">
            <a:spLocks noChangeArrowheads="1"/>
          </p:cNvSpPr>
          <p:nvPr/>
        </p:nvSpPr>
        <p:spPr bwMode="auto">
          <a:xfrm>
            <a:off x="2133600" y="4038600"/>
            <a:ext cx="65532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2000" b="0" i="1" dirty="0">
                <a:solidFill>
                  <a:schemeClr val="bg1">
                    <a:lumMod val="95000"/>
                    <a:lumOff val="5000"/>
                  </a:schemeClr>
                </a:solidFill>
                <a:latin typeface="Arial" panose="020B0604020202020204" pitchFamily="34" charset="0"/>
                <a:cs typeface="+mn-cs"/>
              </a:rPr>
              <a:t>146 MHz is the 2m band</a:t>
            </a:r>
            <a:br>
              <a:rPr lang="en-US" altLang="en-US" sz="2000" b="0" i="1" dirty="0">
                <a:solidFill>
                  <a:schemeClr val="bg1">
                    <a:lumMod val="95000"/>
                    <a:lumOff val="5000"/>
                  </a:schemeClr>
                </a:solidFill>
                <a:latin typeface="Arial" panose="020B0604020202020204" pitchFamily="34" charset="0"/>
                <a:cs typeface="+mn-cs"/>
              </a:rPr>
            </a:br>
            <a:r>
              <a:rPr lang="en-US" altLang="en-US" sz="2000" b="0" i="1" dirty="0">
                <a:solidFill>
                  <a:schemeClr val="bg1">
                    <a:lumMod val="95000"/>
                    <a:lumOff val="5000"/>
                  </a:schemeClr>
                </a:solidFill>
                <a:latin typeface="Arial" panose="020B0604020202020204" pitchFamily="34" charset="0"/>
                <a:cs typeface="+mn-cs"/>
              </a:rPr>
              <a:t>¼ of 2m is 0.5m</a:t>
            </a:r>
            <a:br>
              <a:rPr lang="en-US" altLang="en-US" sz="2000" b="0" i="1" dirty="0">
                <a:solidFill>
                  <a:schemeClr val="bg1">
                    <a:lumMod val="95000"/>
                    <a:lumOff val="5000"/>
                  </a:schemeClr>
                </a:solidFill>
                <a:latin typeface="Arial" panose="020B0604020202020204" pitchFamily="34" charset="0"/>
                <a:cs typeface="+mn-cs"/>
              </a:rPr>
            </a:br>
            <a:r>
              <a:rPr lang="en-US" altLang="en-US" sz="2000" b="0" i="1" dirty="0">
                <a:solidFill>
                  <a:schemeClr val="bg1">
                    <a:lumMod val="95000"/>
                    <a:lumOff val="5000"/>
                  </a:schemeClr>
                </a:solidFill>
                <a:latin typeface="Arial" panose="020B0604020202020204" pitchFamily="34" charset="0"/>
                <a:cs typeface="+mn-cs"/>
              </a:rPr>
              <a:t>1m is 39 inches, so 0.5m is  </a:t>
            </a:r>
            <a:r>
              <a:rPr lang="en-US" altLang="en-US" sz="2000" i="1" dirty="0">
                <a:solidFill>
                  <a:srgbClr val="FFFF00"/>
                </a:solidFill>
                <a:effectLst>
                  <a:outerShdw blurRad="38100" dist="38100" dir="2700000" algn="tl">
                    <a:srgbClr val="000000">
                      <a:alpha val="43137"/>
                    </a:srgbClr>
                  </a:outerShdw>
                </a:effectLst>
                <a:latin typeface="Arial" panose="020B0604020202020204" pitchFamily="34" charset="0"/>
                <a:cs typeface="+mn-cs"/>
              </a:rPr>
              <a:t>19.5 inches</a:t>
            </a:r>
          </a:p>
          <a:p>
            <a:pPr eaLnBrk="1" hangingPunct="1">
              <a:spcBef>
                <a:spcPct val="50000"/>
              </a:spcBef>
              <a:buClrTx/>
              <a:buSzTx/>
              <a:buFontTx/>
              <a:buNone/>
            </a:pPr>
            <a:r>
              <a:rPr lang="en-US" altLang="en-US" sz="2000" b="0" i="1" dirty="0">
                <a:solidFill>
                  <a:schemeClr val="bg1">
                    <a:lumMod val="95000"/>
                    <a:lumOff val="5000"/>
                  </a:schemeClr>
                </a:solidFill>
                <a:latin typeface="Arial" panose="020B0604020202020204" pitchFamily="34" charset="0"/>
                <a:cs typeface="+mn-cs"/>
              </a:rPr>
              <a:t>Note this is based on free space wavelength.  A wave traveling through wire will be slower and have a shorter wavelength.  A physical antenna will be smaller.</a:t>
            </a:r>
          </a:p>
        </p:txBody>
      </p:sp>
      <p:sp>
        <p:nvSpPr>
          <p:cNvPr id="34828" name="Text Box 13"/>
          <p:cNvSpPr txBox="1">
            <a:spLocks noChangeArrowheads="1"/>
          </p:cNvSpPr>
          <p:nvPr/>
        </p:nvSpPr>
        <p:spPr bwMode="auto">
          <a:xfrm>
            <a:off x="4648200" y="2133600"/>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dirty="0">
                <a:solidFill>
                  <a:srgbClr val="FFFF00"/>
                </a:solidFill>
                <a:latin typeface="Liberation Serif" panose="02020603050405020304" pitchFamily="18" charset="0"/>
              </a:rPr>
              <a:t> </a:t>
            </a:r>
            <a:r>
              <a:rPr lang="en-US" altLang="en-US" dirty="0">
                <a:solidFill>
                  <a:srgbClr val="FFFF00"/>
                </a:solidFill>
                <a:effectLst>
                  <a:outerShdw blurRad="38100" dist="38100" dir="2700000" algn="tl">
                    <a:srgbClr val="000000">
                      <a:alpha val="43137"/>
                    </a:srgbClr>
                  </a:outerShdw>
                </a:effectLst>
                <a:latin typeface="Liberation Serif" panose="02020603050405020304" pitchFamily="18" charset="0"/>
              </a:rPr>
              <a:t>2.05</a:t>
            </a:r>
            <a:r>
              <a:rPr lang="en-US" altLang="en-US" sz="2400" b="0" dirty="0">
                <a:solidFill>
                  <a:schemeClr val="tx1"/>
                </a:solidFill>
                <a:latin typeface="Liberation Serif" panose="02020603050405020304" pitchFamily="18" charset="0"/>
              </a:rPr>
              <a:t>  meter wavelength</a:t>
            </a:r>
          </a:p>
        </p:txBody>
      </p:sp>
      <p:sp>
        <p:nvSpPr>
          <p:cNvPr id="34829" name="Text Box 14"/>
          <p:cNvSpPr txBox="1">
            <a:spLocks noChangeArrowheads="1"/>
          </p:cNvSpPr>
          <p:nvPr/>
        </p:nvSpPr>
        <p:spPr bwMode="auto">
          <a:xfrm>
            <a:off x="2204545" y="2882462"/>
            <a:ext cx="579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2000" b="0" i="1" dirty="0">
                <a:solidFill>
                  <a:schemeClr val="bg1">
                    <a:lumMod val="95000"/>
                    <a:lumOff val="5000"/>
                  </a:schemeClr>
                </a:solidFill>
                <a:latin typeface="Arial" panose="020B0604020202020204" pitchFamily="34" charset="0"/>
                <a:cs typeface="+mn-cs"/>
              </a:rPr>
              <a:t>2.05 meters / 4 x 39 inches  =  </a:t>
            </a:r>
            <a:r>
              <a:rPr lang="en-US" altLang="en-US" sz="2400" b="0" i="1" dirty="0">
                <a:solidFill>
                  <a:srgbClr val="FFC000"/>
                </a:solidFill>
                <a:effectLst>
                  <a:outerShdw blurRad="38100" dist="38100" dir="2700000" algn="tl">
                    <a:srgbClr val="000000">
                      <a:alpha val="43137"/>
                    </a:srgbClr>
                  </a:outerShdw>
                </a:effectLst>
                <a:latin typeface="Arial" panose="020B0604020202020204" pitchFamily="34" charset="0"/>
                <a:cs typeface="+mn-cs"/>
              </a:rPr>
              <a:t>20 inches </a:t>
            </a:r>
          </a:p>
        </p:txBody>
      </p:sp>
    </p:spTree>
    <p:extLst>
      <p:ext uri="{BB962C8B-B14F-4D97-AF65-F5344CB8AC3E}">
        <p14:creationId xmlns:p14="http://schemas.microsoft.com/office/powerpoint/2010/main" val="1886778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2057400"/>
          </a:xfrm>
        </p:spPr>
        <p:txBody>
          <a:bodyPr>
            <a:noAutofit/>
          </a:bodyPr>
          <a:lstStyle/>
          <a:p>
            <a:r>
              <a:rPr lang="en-US" sz="3200" b="0" dirty="0">
                <a:latin typeface="Impact" panose="020B0806030902050204" pitchFamily="34" charset="0"/>
              </a:rPr>
              <a:t> </a:t>
            </a:r>
            <a:br>
              <a:rPr lang="en-US" sz="3200" b="0" dirty="0">
                <a:latin typeface="Impact" panose="020B0806030902050204" pitchFamily="34" charset="0"/>
              </a:rPr>
            </a:br>
            <a:r>
              <a:rPr lang="en-US" sz="3200" b="0" dirty="0">
                <a:latin typeface="Impact" panose="020B0806030902050204" pitchFamily="34" charset="0"/>
              </a:rPr>
              <a:t>T9A08 - What is the approximate length, in inches, of a quarter-wavelength vertical antenna for 146 MHz?</a:t>
            </a:r>
            <a:br>
              <a:rPr lang="en-US" sz="3200" b="0" dirty="0">
                <a:latin typeface="Impact" panose="020B0806030902050204" pitchFamily="34" charset="0"/>
              </a:rPr>
            </a:br>
            <a:endParaRPr lang="en-US" sz="3200" b="0" dirty="0">
              <a:latin typeface="Impact" panose="020B0806030902050204" pitchFamily="34" charset="0"/>
            </a:endParaRPr>
          </a:p>
        </p:txBody>
      </p:sp>
      <p:sp>
        <p:nvSpPr>
          <p:cNvPr id="3" name="Subtitle 2"/>
          <p:cNvSpPr>
            <a:spLocks noGrp="1"/>
          </p:cNvSpPr>
          <p:nvPr>
            <p:ph type="subTitle" idx="1"/>
          </p:nvPr>
        </p:nvSpPr>
        <p:spPr/>
        <p:txBody>
          <a:bodyPr>
            <a:normAutofit/>
          </a:bodyPr>
          <a:lstStyle/>
          <a:p>
            <a:r>
              <a:rPr lang="en-US" sz="2800" i="1" dirty="0"/>
              <a:t>A. 112</a:t>
            </a:r>
            <a:endParaRPr lang="en-US" sz="2800" dirty="0"/>
          </a:p>
          <a:p>
            <a:r>
              <a:rPr lang="en-US" sz="2800" i="1" dirty="0"/>
              <a:t>B. 50</a:t>
            </a:r>
            <a:endParaRPr lang="en-US" sz="2800" dirty="0"/>
          </a:p>
          <a:p>
            <a:r>
              <a:rPr lang="en-US" sz="3600" b="1" i="1" dirty="0">
                <a:solidFill>
                  <a:srgbClr val="FFFF00"/>
                </a:solidFill>
                <a:effectLst>
                  <a:outerShdw blurRad="38100" dist="38100" dir="2700000" algn="tl">
                    <a:srgbClr val="000000">
                      <a:alpha val="43137"/>
                    </a:srgbClr>
                  </a:outerShdw>
                </a:effectLst>
              </a:rPr>
              <a:t>C. 19</a:t>
            </a:r>
          </a:p>
          <a:p>
            <a:r>
              <a:rPr lang="en-US" sz="2800" i="1" dirty="0"/>
              <a:t>D. 12</a:t>
            </a:r>
            <a:endParaRPr lang="en-US" sz="2800" dirty="0"/>
          </a:p>
          <a:p>
            <a:endParaRPr lang="en-US" sz="2800" dirty="0"/>
          </a:p>
        </p:txBody>
      </p:sp>
      <p:sp>
        <p:nvSpPr>
          <p:cNvPr id="4" name="Slide Number Placeholder 3"/>
          <p:cNvSpPr>
            <a:spLocks noGrp="1"/>
          </p:cNvSpPr>
          <p:nvPr>
            <p:ph type="sldNum" sz="quarter" idx="12"/>
          </p:nvPr>
        </p:nvSpPr>
        <p:spPr/>
        <p:txBody>
          <a:bodyPr/>
          <a:lstStyle/>
          <a:p>
            <a:fld id="{5A2483EB-AB9C-40AC-9AA1-C2AD9590A9DB}" type="slidenum">
              <a:rPr lang="en-US" smtClean="0"/>
              <a:pPr/>
              <a:t>32</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1792229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305800" cy="1981200"/>
          </a:xfrm>
        </p:spPr>
        <p:txBody>
          <a:bodyPr>
            <a:noAutofit/>
          </a:bodyPr>
          <a:lstStyle/>
          <a:p>
            <a:r>
              <a:rPr lang="en-US" sz="3200" b="0" dirty="0">
                <a:latin typeface="Impact" panose="020B0806030902050204" pitchFamily="34" charset="0"/>
              </a:rPr>
              <a:t> </a:t>
            </a:r>
            <a:br>
              <a:rPr lang="en-US" sz="3200" b="0" dirty="0">
                <a:latin typeface="Impact" panose="020B0806030902050204" pitchFamily="34" charset="0"/>
              </a:rPr>
            </a:br>
            <a:r>
              <a:rPr lang="en-US" sz="3200" b="0" dirty="0">
                <a:latin typeface="Impact" panose="020B0806030902050204" pitchFamily="34" charset="0"/>
              </a:rPr>
              <a:t>T9A09 - What is the approximate length, in inches, of a 6 meter 1/2-wavelength wire dipole antenna?</a:t>
            </a:r>
            <a:br>
              <a:rPr lang="en-US" sz="3200" b="0" dirty="0">
                <a:latin typeface="Impact" panose="020B0806030902050204" pitchFamily="34" charset="0"/>
              </a:rPr>
            </a:br>
            <a:endParaRPr lang="en-US" sz="3200" b="0" dirty="0">
              <a:latin typeface="Impact" panose="020B0806030902050204" pitchFamily="34" charset="0"/>
            </a:endParaRPr>
          </a:p>
        </p:txBody>
      </p:sp>
      <p:sp>
        <p:nvSpPr>
          <p:cNvPr id="3" name="Subtitle 2"/>
          <p:cNvSpPr>
            <a:spLocks noGrp="1"/>
          </p:cNvSpPr>
          <p:nvPr>
            <p:ph type="subTitle" idx="1"/>
          </p:nvPr>
        </p:nvSpPr>
        <p:spPr/>
        <p:txBody>
          <a:bodyPr>
            <a:normAutofit/>
          </a:bodyPr>
          <a:lstStyle/>
          <a:p>
            <a:r>
              <a:rPr lang="en-US" sz="2800" i="1" dirty="0"/>
              <a:t>A. 6</a:t>
            </a:r>
            <a:endParaRPr lang="en-US" sz="2800" dirty="0"/>
          </a:p>
          <a:p>
            <a:r>
              <a:rPr lang="en-US" sz="2800" i="1" dirty="0"/>
              <a:t>B. 50</a:t>
            </a:r>
            <a:endParaRPr lang="en-US" sz="2800" dirty="0"/>
          </a:p>
          <a:p>
            <a:r>
              <a:rPr lang="en-US" sz="2800" i="1" dirty="0"/>
              <a:t>C. 112</a:t>
            </a:r>
            <a:endParaRPr lang="en-US" sz="2800" dirty="0"/>
          </a:p>
          <a:p>
            <a:r>
              <a:rPr lang="en-US" sz="2800" i="1" dirty="0"/>
              <a:t>D. 236</a:t>
            </a:r>
            <a:endParaRPr lang="en-US" sz="2800" dirty="0"/>
          </a:p>
        </p:txBody>
      </p:sp>
      <p:sp>
        <p:nvSpPr>
          <p:cNvPr id="4" name="Slide Number Placeholder 3"/>
          <p:cNvSpPr>
            <a:spLocks noGrp="1"/>
          </p:cNvSpPr>
          <p:nvPr>
            <p:ph type="sldNum" sz="quarter" idx="12"/>
          </p:nvPr>
        </p:nvSpPr>
        <p:spPr/>
        <p:txBody>
          <a:bodyPr/>
          <a:lstStyle/>
          <a:p>
            <a:fld id="{5A2483EB-AB9C-40AC-9AA1-C2AD9590A9DB}" type="slidenum">
              <a:rPr lang="en-US" smtClean="0"/>
              <a:pPr/>
              <a:t>33</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3409584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3"/>
          <p:cNvSpPr>
            <a:spLocks noGrp="1"/>
          </p:cNvSpPr>
          <p:nvPr>
            <p:ph type="ftr" sz="quarter" idx="11"/>
          </p:nvPr>
        </p:nvSpPr>
        <p:spPr>
          <a:xfrm>
            <a:off x="6553200" y="6248400"/>
            <a:ext cx="2133600" cy="476250"/>
          </a:xfrm>
        </p:spPr>
        <p:txBody>
          <a:bodyPr/>
          <a:lstStyle/>
          <a:p>
            <a:pPr algn="r">
              <a:defRPr/>
            </a:pPr>
            <a:r>
              <a:rPr lang="en-US"/>
              <a:t>ANTENNAS AND FEED LINES 2022</a:t>
            </a:r>
          </a:p>
        </p:txBody>
      </p:sp>
      <p:sp>
        <p:nvSpPr>
          <p:cNvPr id="13" name="Slide Number Placeholder 4"/>
          <p:cNvSpPr>
            <a:spLocks noGrp="1"/>
          </p:cNvSpPr>
          <p:nvPr>
            <p:ph type="sldNum" sz="quarter" idx="10"/>
          </p:nvPr>
        </p:nvSpPr>
        <p:spPr>
          <a:xfrm>
            <a:off x="304800" y="6248400"/>
            <a:ext cx="5715000" cy="476250"/>
          </a:xfrm>
        </p:spPr>
        <p:txBody>
          <a:bodyPr/>
          <a:lstStyle/>
          <a:p>
            <a:pPr algn="l">
              <a:defRPr/>
            </a:pPr>
            <a:fld id="{50AB08C9-B649-4303-82F3-2DAE8ACB4253}" type="slidenum">
              <a:rPr lang="en-US"/>
              <a:pPr algn="l">
                <a:defRPr/>
              </a:pPr>
              <a:t>34</a:t>
            </a:fld>
            <a:endParaRPr lang="en-US"/>
          </a:p>
        </p:txBody>
      </p:sp>
      <p:sp>
        <p:nvSpPr>
          <p:cNvPr id="1463298" name="Rectangle 2"/>
          <p:cNvSpPr>
            <a:spLocks noGrp="1" noRot="1" noChangeArrowheads="1"/>
          </p:cNvSpPr>
          <p:nvPr>
            <p:ph type="title"/>
          </p:nvPr>
        </p:nvSpPr>
        <p:spPr>
          <a:xfrm>
            <a:off x="152400" y="0"/>
            <a:ext cx="8839200" cy="1143000"/>
          </a:xfrm>
        </p:spPr>
        <p:txBody>
          <a:bodyPr>
            <a:normAutofit/>
          </a:bodyPr>
          <a:lstStyle/>
          <a:p>
            <a:pPr algn="ctr">
              <a:defRPr/>
            </a:pPr>
            <a:r>
              <a:rPr lang="en-US" sz="4000" b="1" dirty="0">
                <a:solidFill>
                  <a:schemeClr val="bg1"/>
                </a:solidFill>
              </a:rPr>
              <a:t>Calculating Dipole Antenna Length</a:t>
            </a:r>
          </a:p>
        </p:txBody>
      </p:sp>
      <p:sp>
        <p:nvSpPr>
          <p:cNvPr id="37893" name="Text Box 3"/>
          <p:cNvSpPr txBox="1">
            <a:spLocks noChangeArrowheads="1"/>
          </p:cNvSpPr>
          <p:nvPr/>
        </p:nvSpPr>
        <p:spPr bwMode="auto">
          <a:xfrm>
            <a:off x="152400" y="1524000"/>
            <a:ext cx="198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3200" dirty="0">
                <a:solidFill>
                  <a:srgbClr val="FFFF00"/>
                </a:solidFill>
                <a:effectLst>
                  <a:outerShdw blurRad="38100" dist="38100" dir="2700000" algn="tl">
                    <a:srgbClr val="000000">
                      <a:alpha val="43137"/>
                    </a:srgbClr>
                  </a:outerShdw>
                </a:effectLst>
                <a:latin typeface="Liberation Serif" panose="02020603050405020304" pitchFamily="18" charset="0"/>
              </a:rPr>
              <a:t>Precisely</a:t>
            </a:r>
            <a:r>
              <a:rPr lang="en-US" altLang="en-US" sz="3200" dirty="0">
                <a:solidFill>
                  <a:srgbClr val="FFFF00"/>
                </a:solidFill>
                <a:latin typeface="Liberation Serif" panose="02020603050405020304" pitchFamily="18" charset="0"/>
              </a:rPr>
              <a:t>:</a:t>
            </a:r>
          </a:p>
        </p:txBody>
      </p:sp>
      <p:sp>
        <p:nvSpPr>
          <p:cNvPr id="37894" name="Text Box 9"/>
          <p:cNvSpPr txBox="1">
            <a:spLocks noChangeArrowheads="1"/>
          </p:cNvSpPr>
          <p:nvPr/>
        </p:nvSpPr>
        <p:spPr bwMode="auto">
          <a:xfrm>
            <a:off x="152400" y="3429000"/>
            <a:ext cx="3390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3600" dirty="0">
                <a:solidFill>
                  <a:srgbClr val="FFFF00"/>
                </a:solidFill>
                <a:effectLst>
                  <a:outerShdw blurRad="38100" dist="38100" dir="2700000" algn="tl">
                    <a:srgbClr val="000000">
                      <a:alpha val="43137"/>
                    </a:srgbClr>
                  </a:outerShdw>
                </a:effectLst>
                <a:latin typeface="Liberation Serif" panose="02020603050405020304" pitchFamily="18" charset="0"/>
              </a:rPr>
              <a:t>Approximately</a:t>
            </a:r>
            <a:r>
              <a:rPr lang="en-US" altLang="en-US" sz="3600" dirty="0">
                <a:solidFill>
                  <a:srgbClr val="FFFF00"/>
                </a:solidFill>
                <a:latin typeface="Liberation Serif" panose="02020603050405020304" pitchFamily="18" charset="0"/>
              </a:rPr>
              <a:t>:</a:t>
            </a:r>
          </a:p>
        </p:txBody>
      </p:sp>
      <p:sp>
        <p:nvSpPr>
          <p:cNvPr id="37895" name="Text Box 10"/>
          <p:cNvSpPr txBox="1">
            <a:spLocks noChangeArrowheads="1"/>
          </p:cNvSpPr>
          <p:nvPr/>
        </p:nvSpPr>
        <p:spPr bwMode="auto">
          <a:xfrm>
            <a:off x="2133600" y="3962400"/>
            <a:ext cx="6705600"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2000" b="0" i="1" dirty="0">
                <a:solidFill>
                  <a:schemeClr val="bg1">
                    <a:lumMod val="95000"/>
                    <a:lumOff val="5000"/>
                  </a:schemeClr>
                </a:solidFill>
                <a:latin typeface="Arial" panose="020B0604020202020204" pitchFamily="34" charset="0"/>
                <a:cs typeface="+mn-cs"/>
              </a:rPr>
              <a:t>6m band</a:t>
            </a:r>
            <a:br>
              <a:rPr lang="en-US" altLang="en-US" sz="2000" b="0" i="1" dirty="0">
                <a:solidFill>
                  <a:schemeClr val="bg1">
                    <a:lumMod val="95000"/>
                    <a:lumOff val="5000"/>
                  </a:schemeClr>
                </a:solidFill>
                <a:latin typeface="Arial" panose="020B0604020202020204" pitchFamily="34" charset="0"/>
                <a:cs typeface="+mn-cs"/>
              </a:rPr>
            </a:br>
            <a:r>
              <a:rPr lang="en-US" altLang="en-US" sz="2000" b="0" i="1" dirty="0">
                <a:solidFill>
                  <a:schemeClr val="bg1">
                    <a:lumMod val="95000"/>
                    <a:lumOff val="5000"/>
                  </a:schemeClr>
                </a:solidFill>
                <a:latin typeface="Arial" panose="020B0604020202020204" pitchFamily="34" charset="0"/>
                <a:cs typeface="+mn-cs"/>
              </a:rPr>
              <a:t>½ of 6 m is 3 m</a:t>
            </a:r>
            <a:br>
              <a:rPr lang="en-US" altLang="en-US" sz="2000" b="0" i="1" dirty="0">
                <a:solidFill>
                  <a:schemeClr val="bg1">
                    <a:lumMod val="95000"/>
                    <a:lumOff val="5000"/>
                  </a:schemeClr>
                </a:solidFill>
                <a:latin typeface="Arial" panose="020B0604020202020204" pitchFamily="34" charset="0"/>
                <a:cs typeface="+mn-cs"/>
              </a:rPr>
            </a:br>
            <a:r>
              <a:rPr lang="en-US" altLang="en-US" sz="2000" b="0" i="1" dirty="0">
                <a:solidFill>
                  <a:schemeClr val="bg1">
                    <a:lumMod val="95000"/>
                    <a:lumOff val="5000"/>
                  </a:schemeClr>
                </a:solidFill>
                <a:latin typeface="Arial" panose="020B0604020202020204" pitchFamily="34" charset="0"/>
                <a:cs typeface="+mn-cs"/>
              </a:rPr>
              <a:t>1 meter  is  39 inches, so 3 m is  </a:t>
            </a:r>
            <a:r>
              <a:rPr lang="en-US" altLang="en-US" sz="2400" i="1" dirty="0">
                <a:solidFill>
                  <a:srgbClr val="FFFF00"/>
                </a:solidFill>
                <a:effectLst>
                  <a:outerShdw blurRad="38100" dist="38100" dir="2700000" algn="tl">
                    <a:srgbClr val="000000">
                      <a:alpha val="43137"/>
                    </a:srgbClr>
                  </a:outerShdw>
                </a:effectLst>
                <a:latin typeface="Arial" panose="020B0604020202020204" pitchFamily="34" charset="0"/>
                <a:cs typeface="+mn-cs"/>
              </a:rPr>
              <a:t>117 inches approx</a:t>
            </a:r>
            <a:r>
              <a:rPr lang="en-US" altLang="en-US" sz="2400" i="1" dirty="0">
                <a:solidFill>
                  <a:srgbClr val="FFFF00"/>
                </a:solidFill>
                <a:latin typeface="Arial" panose="020B0604020202020204" pitchFamily="34" charset="0"/>
                <a:cs typeface="+mn-cs"/>
              </a:rPr>
              <a:t>.</a:t>
            </a:r>
            <a:endParaRPr lang="en-US" altLang="en-US" sz="2000" i="1" dirty="0">
              <a:solidFill>
                <a:srgbClr val="FFFF00"/>
              </a:solidFill>
              <a:latin typeface="Arial" panose="020B0604020202020204" pitchFamily="34" charset="0"/>
              <a:cs typeface="+mn-cs"/>
            </a:endParaRPr>
          </a:p>
          <a:p>
            <a:pPr eaLnBrk="1" hangingPunct="1">
              <a:spcBef>
                <a:spcPct val="50000"/>
              </a:spcBef>
              <a:buClrTx/>
              <a:buSzTx/>
              <a:buFontTx/>
              <a:buNone/>
            </a:pPr>
            <a:r>
              <a:rPr lang="en-US" altLang="en-US" sz="2000" b="0" i="1" dirty="0">
                <a:solidFill>
                  <a:schemeClr val="bg1">
                    <a:lumMod val="95000"/>
                    <a:lumOff val="5000"/>
                  </a:schemeClr>
                </a:solidFill>
                <a:latin typeface="Arial" panose="020B0604020202020204" pitchFamily="34" charset="0"/>
                <a:cs typeface="+mn-cs"/>
              </a:rPr>
              <a:t>Note this is based on free space wavelength.  A wave traveling through wire will be slower and have a shorter wavelength.  A physical antenna will be smaller</a:t>
            </a:r>
            <a:r>
              <a:rPr lang="en-US" altLang="en-US" sz="1800" b="0" dirty="0">
                <a:solidFill>
                  <a:schemeClr val="tx1"/>
                </a:solidFill>
                <a:latin typeface="Liberation Serif" panose="02020603050405020304" pitchFamily="18" charset="0"/>
              </a:rPr>
              <a:t>.</a:t>
            </a:r>
          </a:p>
        </p:txBody>
      </p:sp>
      <p:sp>
        <p:nvSpPr>
          <p:cNvPr id="1463314" name="Rectangle 18"/>
          <p:cNvSpPr>
            <a:spLocks noChangeArrowheads="1"/>
          </p:cNvSpPr>
          <p:nvPr/>
        </p:nvSpPr>
        <p:spPr bwMode="auto">
          <a:xfrm>
            <a:off x="2209800" y="1600200"/>
            <a:ext cx="1371600" cy="831639"/>
          </a:xfrm>
          <a:prstGeom prst="rect">
            <a:avLst/>
          </a:prstGeom>
          <a:noFill/>
          <a:ln w="9525">
            <a:noFill/>
            <a:miter lim="800000"/>
            <a:headEnd/>
            <a:tailEnd/>
          </a:ln>
          <a:effectLst/>
        </p:spPr>
        <p:txBody>
          <a:bodyPr lIns="92075" tIns="46038" rIns="92075" bIns="46038">
            <a:spAutoFit/>
          </a:bodyPr>
          <a:lstStyle/>
          <a:p>
            <a:pPr algn="ctr">
              <a:defRPr/>
            </a:pPr>
            <a:r>
              <a:rPr lang="en-US" sz="2400" u="sng" dirty="0">
                <a:effectLst>
                  <a:outerShdw blurRad="38100" dist="38100" dir="2700000" algn="tl">
                    <a:srgbClr val="000000"/>
                  </a:outerShdw>
                </a:effectLst>
              </a:rPr>
              <a:t>300    </a:t>
            </a:r>
          </a:p>
          <a:p>
            <a:pPr algn="ctr">
              <a:defRPr/>
            </a:pPr>
            <a:r>
              <a:rPr lang="en-US" sz="2400" dirty="0">
                <a:effectLst>
                  <a:outerShdw blurRad="38100" dist="38100" dir="2700000" algn="tl">
                    <a:srgbClr val="000000"/>
                  </a:outerShdw>
                </a:effectLst>
              </a:rPr>
              <a:t>F (MHz)</a:t>
            </a:r>
          </a:p>
        </p:txBody>
      </p:sp>
      <p:sp>
        <p:nvSpPr>
          <p:cNvPr id="37897" name="Text Box 19"/>
          <p:cNvSpPr txBox="1">
            <a:spLocks noChangeArrowheads="1"/>
          </p:cNvSpPr>
          <p:nvPr/>
        </p:nvSpPr>
        <p:spPr bwMode="auto">
          <a:xfrm>
            <a:off x="3505200" y="1828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2400" b="0" dirty="0">
                <a:solidFill>
                  <a:schemeClr val="tx1"/>
                </a:solidFill>
                <a:latin typeface="Liberation Serif" panose="02020603050405020304" pitchFamily="18" charset="0"/>
              </a:rPr>
              <a:t>=</a:t>
            </a:r>
          </a:p>
        </p:txBody>
      </p:sp>
      <p:sp>
        <p:nvSpPr>
          <p:cNvPr id="1463316" name="Text Box 20"/>
          <p:cNvSpPr txBox="1">
            <a:spLocks noChangeArrowheads="1"/>
          </p:cNvSpPr>
          <p:nvPr/>
        </p:nvSpPr>
        <p:spPr bwMode="auto">
          <a:xfrm>
            <a:off x="3810000" y="1600200"/>
            <a:ext cx="838200" cy="830997"/>
          </a:xfrm>
          <a:prstGeom prst="rect">
            <a:avLst/>
          </a:prstGeom>
          <a:noFill/>
          <a:ln w="9525">
            <a:noFill/>
            <a:miter lim="800000"/>
            <a:headEnd/>
            <a:tailEnd/>
          </a:ln>
          <a:effectLst/>
        </p:spPr>
        <p:txBody>
          <a:bodyPr>
            <a:spAutoFit/>
          </a:bodyPr>
          <a:lstStyle/>
          <a:p>
            <a:pPr algn="ctr">
              <a:spcBef>
                <a:spcPct val="50000"/>
              </a:spcBef>
              <a:defRPr/>
            </a:pPr>
            <a:r>
              <a:rPr lang="en-US" sz="2400" u="sng" dirty="0">
                <a:effectLst>
                  <a:outerShdw blurRad="38100" dist="38100" dir="2700000" algn="tl">
                    <a:srgbClr val="000000"/>
                  </a:outerShdw>
                </a:effectLst>
              </a:rPr>
              <a:t>300</a:t>
            </a:r>
            <a:br>
              <a:rPr lang="en-US" sz="2400" u="sng" dirty="0">
                <a:effectLst>
                  <a:outerShdw blurRad="38100" dist="38100" dir="2700000" algn="tl">
                    <a:srgbClr val="000000"/>
                  </a:outerShdw>
                </a:effectLst>
              </a:rPr>
            </a:br>
            <a:r>
              <a:rPr lang="en-US" sz="2400" dirty="0">
                <a:effectLst>
                  <a:outerShdw blurRad="38100" dist="38100" dir="2700000" algn="tl">
                    <a:srgbClr val="000000"/>
                  </a:outerShdw>
                </a:effectLst>
              </a:rPr>
              <a:t>50</a:t>
            </a:r>
            <a:endParaRPr lang="en-US" sz="2400" u="sng" dirty="0">
              <a:effectLst>
                <a:outerShdw blurRad="38100" dist="38100" dir="2700000" algn="tl">
                  <a:srgbClr val="000000"/>
                </a:outerShdw>
              </a:effectLst>
            </a:endParaRPr>
          </a:p>
        </p:txBody>
      </p:sp>
      <p:sp>
        <p:nvSpPr>
          <p:cNvPr id="37899" name="Text Box 21"/>
          <p:cNvSpPr txBox="1">
            <a:spLocks noChangeArrowheads="1"/>
          </p:cNvSpPr>
          <p:nvPr/>
        </p:nvSpPr>
        <p:spPr bwMode="auto">
          <a:xfrm>
            <a:off x="4572000" y="1828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2400" b="0" dirty="0">
                <a:solidFill>
                  <a:schemeClr val="tx1"/>
                </a:solidFill>
                <a:latin typeface="Liberation Serif" panose="02020603050405020304" pitchFamily="18" charset="0"/>
              </a:rPr>
              <a:t>=</a:t>
            </a:r>
          </a:p>
        </p:txBody>
      </p:sp>
      <p:sp>
        <p:nvSpPr>
          <p:cNvPr id="37900" name="Text Box 22"/>
          <p:cNvSpPr txBox="1">
            <a:spLocks noChangeArrowheads="1"/>
          </p:cNvSpPr>
          <p:nvPr/>
        </p:nvSpPr>
        <p:spPr bwMode="auto">
          <a:xfrm>
            <a:off x="5029200" y="1828800"/>
            <a:ext cx="3429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2000" b="0" i="1" dirty="0">
                <a:solidFill>
                  <a:schemeClr val="bg1">
                    <a:lumMod val="95000"/>
                    <a:lumOff val="5000"/>
                  </a:schemeClr>
                </a:solidFill>
                <a:latin typeface="Arial" panose="020B0604020202020204" pitchFamily="34" charset="0"/>
                <a:cs typeface="+mn-cs"/>
              </a:rPr>
              <a:t>6 </a:t>
            </a:r>
            <a:r>
              <a:rPr lang="en-US" altLang="en-US" sz="2000" i="1" dirty="0">
                <a:solidFill>
                  <a:schemeClr val="bg1">
                    <a:lumMod val="95000"/>
                    <a:lumOff val="5000"/>
                  </a:schemeClr>
                </a:solidFill>
                <a:latin typeface="Arial" panose="020B0604020202020204" pitchFamily="34" charset="0"/>
                <a:cs typeface="+mn-cs"/>
              </a:rPr>
              <a:t>meter</a:t>
            </a:r>
            <a:r>
              <a:rPr lang="en-US" altLang="en-US" sz="2000" b="0" i="1" dirty="0">
                <a:solidFill>
                  <a:schemeClr val="bg1">
                    <a:lumMod val="95000"/>
                    <a:lumOff val="5000"/>
                  </a:schemeClr>
                </a:solidFill>
                <a:latin typeface="Arial" panose="020B0604020202020204" pitchFamily="34" charset="0"/>
                <a:cs typeface="+mn-cs"/>
              </a:rPr>
              <a:t> wavelength</a:t>
            </a:r>
          </a:p>
        </p:txBody>
      </p:sp>
      <p:sp>
        <p:nvSpPr>
          <p:cNvPr id="37901" name="Text Box 23"/>
          <p:cNvSpPr txBox="1">
            <a:spLocks noChangeArrowheads="1"/>
          </p:cNvSpPr>
          <p:nvPr/>
        </p:nvSpPr>
        <p:spPr bwMode="auto">
          <a:xfrm>
            <a:off x="2209800" y="2514600"/>
            <a:ext cx="6477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2000" b="0" i="1" dirty="0">
                <a:solidFill>
                  <a:schemeClr val="bg1">
                    <a:lumMod val="95000"/>
                    <a:lumOff val="5000"/>
                  </a:schemeClr>
                </a:solidFill>
                <a:latin typeface="Arial" panose="020B0604020202020204" pitchFamily="34" charset="0"/>
                <a:cs typeface="+mn-cs"/>
              </a:rPr>
              <a:t>(6 meters / 2)  x  39 inches  =  </a:t>
            </a:r>
            <a:r>
              <a:rPr lang="en-US" altLang="en-US" sz="2400" i="1" dirty="0">
                <a:solidFill>
                  <a:srgbClr val="FFFF00"/>
                </a:solidFill>
                <a:effectLst>
                  <a:outerShdw blurRad="38100" dist="38100" dir="2700000" algn="tl">
                    <a:srgbClr val="000000">
                      <a:alpha val="43137"/>
                    </a:srgbClr>
                  </a:outerShdw>
                </a:effectLst>
                <a:latin typeface="Arial" panose="020B0604020202020204" pitchFamily="34" charset="0"/>
                <a:cs typeface="+mn-cs"/>
              </a:rPr>
              <a:t>117 inches</a:t>
            </a:r>
          </a:p>
          <a:p>
            <a:pPr eaLnBrk="1" hangingPunct="1">
              <a:spcBef>
                <a:spcPct val="50000"/>
              </a:spcBef>
              <a:buClrTx/>
              <a:buSzTx/>
              <a:buFontTx/>
              <a:buNone/>
            </a:pPr>
            <a:r>
              <a:rPr lang="en-US" altLang="en-US" sz="2400" i="1" dirty="0">
                <a:solidFill>
                  <a:srgbClr val="FFFF00"/>
                </a:solidFill>
                <a:effectLst>
                  <a:outerShdw blurRad="38100" dist="38100" dir="2700000" algn="tl">
                    <a:srgbClr val="000000">
                      <a:alpha val="43137"/>
                    </a:srgbClr>
                  </a:outerShdw>
                </a:effectLst>
                <a:latin typeface="Arial" panose="020B0604020202020204" pitchFamily="34" charset="0"/>
                <a:cs typeface="+mn-cs"/>
              </a:rPr>
              <a:t>117 inches   </a:t>
            </a:r>
            <a:r>
              <a:rPr lang="en-US" altLang="en-US" sz="2400" i="1" dirty="0">
                <a:solidFill>
                  <a:srgbClr val="C00000"/>
                </a:solidFill>
                <a:latin typeface="Arial" panose="020B0604020202020204" pitchFamily="34" charset="0"/>
                <a:cs typeface="+mn-cs"/>
              </a:rPr>
              <a:t>X   95%  =  </a:t>
            </a:r>
            <a:r>
              <a:rPr lang="en-US" altLang="en-US" sz="2400" i="1" dirty="0">
                <a:solidFill>
                  <a:srgbClr val="FFFF00"/>
                </a:solidFill>
                <a:effectLst>
                  <a:outerShdw blurRad="38100" dist="38100" dir="2700000" algn="tl">
                    <a:srgbClr val="000000">
                      <a:alpha val="43137"/>
                    </a:srgbClr>
                  </a:outerShdw>
                </a:effectLst>
                <a:latin typeface="Arial" panose="020B0604020202020204" pitchFamily="34" charset="0"/>
                <a:cs typeface="+mn-cs"/>
              </a:rPr>
              <a:t>112 inches</a:t>
            </a:r>
          </a:p>
        </p:txBody>
      </p:sp>
    </p:spTree>
    <p:extLst>
      <p:ext uri="{BB962C8B-B14F-4D97-AF65-F5344CB8AC3E}">
        <p14:creationId xmlns:p14="http://schemas.microsoft.com/office/powerpoint/2010/main" val="1685441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305800" cy="1981200"/>
          </a:xfrm>
        </p:spPr>
        <p:txBody>
          <a:bodyPr>
            <a:noAutofit/>
          </a:bodyPr>
          <a:lstStyle/>
          <a:p>
            <a:r>
              <a:rPr lang="en-US" sz="3200" b="0" dirty="0">
                <a:latin typeface="Impact" panose="020B0806030902050204" pitchFamily="34" charset="0"/>
              </a:rPr>
              <a:t> </a:t>
            </a:r>
            <a:br>
              <a:rPr lang="en-US" sz="3200" b="0" dirty="0">
                <a:latin typeface="Impact" panose="020B0806030902050204" pitchFamily="34" charset="0"/>
              </a:rPr>
            </a:br>
            <a:r>
              <a:rPr lang="en-US" sz="3200" b="0" dirty="0">
                <a:latin typeface="Impact" panose="020B0806030902050204" pitchFamily="34" charset="0"/>
              </a:rPr>
              <a:t>T9A09 - What is the approximate length, in inches, of a 6 meter 1/2-wavelength wire dipole antenna?</a:t>
            </a:r>
            <a:br>
              <a:rPr lang="en-US" sz="3200" b="0" dirty="0">
                <a:latin typeface="Impact" panose="020B0806030902050204" pitchFamily="34" charset="0"/>
              </a:rPr>
            </a:br>
            <a:endParaRPr lang="en-US" sz="3200" b="0" dirty="0">
              <a:latin typeface="Impact" panose="020B0806030902050204" pitchFamily="34" charset="0"/>
            </a:endParaRPr>
          </a:p>
        </p:txBody>
      </p:sp>
      <p:sp>
        <p:nvSpPr>
          <p:cNvPr id="3" name="Subtitle 2"/>
          <p:cNvSpPr>
            <a:spLocks noGrp="1"/>
          </p:cNvSpPr>
          <p:nvPr>
            <p:ph type="subTitle" idx="1"/>
          </p:nvPr>
        </p:nvSpPr>
        <p:spPr/>
        <p:txBody>
          <a:bodyPr>
            <a:normAutofit/>
          </a:bodyPr>
          <a:lstStyle/>
          <a:p>
            <a:r>
              <a:rPr lang="en-US" sz="2800" i="1" dirty="0"/>
              <a:t>A. 6</a:t>
            </a:r>
            <a:endParaRPr lang="en-US" sz="2800" dirty="0"/>
          </a:p>
          <a:p>
            <a:r>
              <a:rPr lang="en-US" sz="2800" i="1" dirty="0"/>
              <a:t>B. 50</a:t>
            </a:r>
            <a:endParaRPr lang="en-US" sz="2800" dirty="0"/>
          </a:p>
          <a:p>
            <a:r>
              <a:rPr lang="en-US" sz="3600" b="1" dirty="0">
                <a:solidFill>
                  <a:srgbClr val="FFFF00"/>
                </a:solidFill>
                <a:effectLst>
                  <a:outerShdw blurRad="38100" dist="38100" dir="2700000" algn="tl">
                    <a:srgbClr val="000000">
                      <a:alpha val="43137"/>
                    </a:srgbClr>
                  </a:outerShdw>
                </a:effectLst>
              </a:rPr>
              <a:t>C. 112</a:t>
            </a:r>
          </a:p>
          <a:p>
            <a:r>
              <a:rPr lang="en-US" sz="2800" i="1" dirty="0"/>
              <a:t>D. 236</a:t>
            </a:r>
            <a:endParaRPr lang="en-US" sz="2800" dirty="0"/>
          </a:p>
        </p:txBody>
      </p:sp>
      <p:sp>
        <p:nvSpPr>
          <p:cNvPr id="4" name="Slide Number Placeholder 3"/>
          <p:cNvSpPr>
            <a:spLocks noGrp="1"/>
          </p:cNvSpPr>
          <p:nvPr>
            <p:ph type="sldNum" sz="quarter" idx="12"/>
          </p:nvPr>
        </p:nvSpPr>
        <p:spPr/>
        <p:txBody>
          <a:bodyPr/>
          <a:lstStyle/>
          <a:p>
            <a:fld id="{5A2483EB-AB9C-40AC-9AA1-C2AD9590A9DB}" type="slidenum">
              <a:rPr lang="en-US" smtClean="0"/>
              <a:pPr/>
              <a:t>35</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2048719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Footer Placeholder 3"/>
          <p:cNvSpPr>
            <a:spLocks noGrp="1"/>
          </p:cNvSpPr>
          <p:nvPr>
            <p:ph type="ftr" sz="quarter" idx="11"/>
          </p:nvPr>
        </p:nvSpPr>
        <p:spPr>
          <a:xfrm>
            <a:off x="6553200" y="6248400"/>
            <a:ext cx="2133600" cy="476250"/>
          </a:xfrm>
        </p:spPr>
        <p:txBody>
          <a:bodyPr/>
          <a:lstStyle/>
          <a:p>
            <a:pPr algn="r">
              <a:defRPr/>
            </a:pPr>
            <a:r>
              <a:rPr lang="en-US"/>
              <a:t>ANTENNAS AND FEED LINES 2022</a:t>
            </a:r>
          </a:p>
        </p:txBody>
      </p:sp>
      <p:sp>
        <p:nvSpPr>
          <p:cNvPr id="1456130" name="Rectangle 2"/>
          <p:cNvSpPr>
            <a:spLocks noGrp="1" noRot="1" noChangeArrowheads="1"/>
          </p:cNvSpPr>
          <p:nvPr>
            <p:ph type="title"/>
          </p:nvPr>
        </p:nvSpPr>
        <p:spPr>
          <a:xfrm>
            <a:off x="152400" y="381000"/>
            <a:ext cx="8839200" cy="1143000"/>
          </a:xfrm>
        </p:spPr>
        <p:txBody>
          <a:bodyPr>
            <a:normAutofit/>
          </a:bodyPr>
          <a:lstStyle/>
          <a:p>
            <a:pPr algn="ctr">
              <a:defRPr/>
            </a:pPr>
            <a:r>
              <a:rPr lang="en-US" sz="4000" b="1" dirty="0">
                <a:solidFill>
                  <a:schemeClr val="bg1"/>
                </a:solidFill>
              </a:rPr>
              <a:t>Half Wavelength Dipole Antenna</a:t>
            </a:r>
          </a:p>
        </p:txBody>
      </p:sp>
      <p:pic>
        <p:nvPicPr>
          <p:cNvPr id="7172" name="Picture 1295" descr="2715dia.jpg"/>
          <p:cNvPicPr>
            <a:picLocks noChangeAspect="1"/>
          </p:cNvPicPr>
          <p:nvPr/>
        </p:nvPicPr>
        <p:blipFill>
          <a:blip r:embed="rId3" cstate="print">
            <a:extLst>
              <a:ext uri="{28A0092B-C50C-407E-A947-70E740481C1C}">
                <a14:useLocalDpi xmlns:a14="http://schemas.microsoft.com/office/drawing/2010/main" val="0"/>
              </a:ext>
            </a:extLst>
          </a:blip>
          <a:srcRect b="5685"/>
          <a:stretch>
            <a:fillRect/>
          </a:stretch>
        </p:blipFill>
        <p:spPr bwMode="auto">
          <a:xfrm>
            <a:off x="533400" y="2057400"/>
            <a:ext cx="8121650"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24624D9F-64FA-4F04-B4E5-A650627D95CE}" type="slidenum">
              <a:rPr lang="en-US" smtClean="0"/>
              <a:pPr>
                <a:defRPr/>
              </a:pPr>
              <a:t>36</a:t>
            </a:fld>
            <a:endParaRPr lang="en-US"/>
          </a:p>
        </p:txBody>
      </p:sp>
    </p:spTree>
    <p:extLst>
      <p:ext uri="{BB962C8B-B14F-4D97-AF65-F5344CB8AC3E}">
        <p14:creationId xmlns:p14="http://schemas.microsoft.com/office/powerpoint/2010/main" val="1375077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458200" cy="1905000"/>
          </a:xfrm>
        </p:spPr>
        <p:txBody>
          <a:bodyPr>
            <a:noAutofit/>
          </a:bodyPr>
          <a:lstStyle/>
          <a:p>
            <a:r>
              <a:rPr lang="en-US" sz="3200" b="0" dirty="0">
                <a:latin typeface="Impact" panose="020B0806030902050204" pitchFamily="34" charset="0"/>
              </a:rPr>
              <a:t> </a:t>
            </a:r>
            <a:br>
              <a:rPr lang="en-US" sz="3200" b="0" dirty="0">
                <a:latin typeface="Impact" panose="020B0806030902050204" pitchFamily="34" charset="0"/>
              </a:rPr>
            </a:br>
            <a:r>
              <a:rPr lang="en-US" sz="3200" b="0" dirty="0">
                <a:latin typeface="Impact" panose="020B0806030902050204" pitchFamily="34" charset="0"/>
              </a:rPr>
              <a:t>T9A10 - In which direction does a half-wave dipole antenna radiate the strongest signal?</a:t>
            </a:r>
            <a:br>
              <a:rPr lang="en-US" sz="3200" b="0" dirty="0">
                <a:latin typeface="Impact" panose="020B0806030902050204" pitchFamily="34" charset="0"/>
              </a:rPr>
            </a:br>
            <a:br>
              <a:rPr lang="en-US" sz="3200" b="0" dirty="0">
                <a:latin typeface="Impact" panose="020B0806030902050204" pitchFamily="34" charset="0"/>
              </a:rPr>
            </a:br>
            <a:endParaRPr lang="en-US" sz="3200" b="0" dirty="0">
              <a:latin typeface="Impact" panose="020B0806030902050204" pitchFamily="34" charset="0"/>
            </a:endParaRPr>
          </a:p>
        </p:txBody>
      </p:sp>
      <p:sp>
        <p:nvSpPr>
          <p:cNvPr id="3" name="Subtitle 2"/>
          <p:cNvSpPr>
            <a:spLocks noGrp="1"/>
          </p:cNvSpPr>
          <p:nvPr>
            <p:ph type="subTitle" idx="1"/>
          </p:nvPr>
        </p:nvSpPr>
        <p:spPr/>
        <p:txBody>
          <a:bodyPr>
            <a:normAutofit/>
          </a:bodyPr>
          <a:lstStyle/>
          <a:p>
            <a:r>
              <a:rPr lang="en-US" sz="2800" i="1" dirty="0"/>
              <a:t>A. Equally in all directions</a:t>
            </a:r>
            <a:endParaRPr lang="en-US" sz="2800" dirty="0"/>
          </a:p>
          <a:p>
            <a:r>
              <a:rPr lang="en-US" sz="2800" i="1" dirty="0"/>
              <a:t>B. Off the ends of the antenna</a:t>
            </a:r>
            <a:endParaRPr lang="en-US" sz="2800" dirty="0"/>
          </a:p>
          <a:p>
            <a:r>
              <a:rPr lang="en-US" sz="2800" i="1" dirty="0"/>
              <a:t>C. Broadside to the antenna</a:t>
            </a:r>
            <a:endParaRPr lang="en-US" sz="2800" dirty="0"/>
          </a:p>
          <a:p>
            <a:r>
              <a:rPr lang="en-US" sz="2800" i="1" dirty="0"/>
              <a:t>D. In the direction of the feed line</a:t>
            </a:r>
            <a:endParaRPr lang="en-US" sz="2800" dirty="0"/>
          </a:p>
        </p:txBody>
      </p:sp>
      <p:sp>
        <p:nvSpPr>
          <p:cNvPr id="4" name="Slide Number Placeholder 3"/>
          <p:cNvSpPr>
            <a:spLocks noGrp="1"/>
          </p:cNvSpPr>
          <p:nvPr>
            <p:ph type="sldNum" sz="quarter" idx="12"/>
          </p:nvPr>
        </p:nvSpPr>
        <p:spPr/>
        <p:txBody>
          <a:bodyPr/>
          <a:lstStyle/>
          <a:p>
            <a:fld id="{5A2483EB-AB9C-40AC-9AA1-C2AD9590A9DB}" type="slidenum">
              <a:rPr lang="en-US" smtClean="0"/>
              <a:pPr/>
              <a:t>37</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2846938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458200" cy="1905000"/>
          </a:xfrm>
        </p:spPr>
        <p:txBody>
          <a:bodyPr>
            <a:noAutofit/>
          </a:bodyPr>
          <a:lstStyle/>
          <a:p>
            <a:r>
              <a:rPr lang="en-US" sz="3200" b="0" dirty="0">
                <a:latin typeface="Impact" panose="020B0806030902050204" pitchFamily="34" charset="0"/>
              </a:rPr>
              <a:t> </a:t>
            </a:r>
            <a:br>
              <a:rPr lang="en-US" sz="3200" b="0" dirty="0">
                <a:latin typeface="Impact" panose="020B0806030902050204" pitchFamily="34" charset="0"/>
              </a:rPr>
            </a:br>
            <a:r>
              <a:rPr lang="en-US" sz="3200" b="0" dirty="0">
                <a:latin typeface="Impact" panose="020B0806030902050204" pitchFamily="34" charset="0"/>
              </a:rPr>
              <a:t>T9A10 - In which direction does a half-wave dipole antenna radiate the strongest signal?</a:t>
            </a:r>
            <a:br>
              <a:rPr lang="en-US" sz="3200" b="0" dirty="0">
                <a:latin typeface="Impact" panose="020B0806030902050204" pitchFamily="34" charset="0"/>
              </a:rPr>
            </a:br>
            <a:br>
              <a:rPr lang="en-US" sz="3200" b="0" dirty="0">
                <a:latin typeface="Impact" panose="020B0806030902050204" pitchFamily="34" charset="0"/>
              </a:rPr>
            </a:br>
            <a:endParaRPr lang="en-US" sz="3200" b="0" dirty="0">
              <a:latin typeface="Impact" panose="020B0806030902050204" pitchFamily="34" charset="0"/>
            </a:endParaRPr>
          </a:p>
        </p:txBody>
      </p:sp>
      <p:sp>
        <p:nvSpPr>
          <p:cNvPr id="3" name="Subtitle 2"/>
          <p:cNvSpPr>
            <a:spLocks noGrp="1"/>
          </p:cNvSpPr>
          <p:nvPr>
            <p:ph type="subTitle" idx="1"/>
          </p:nvPr>
        </p:nvSpPr>
        <p:spPr/>
        <p:txBody>
          <a:bodyPr>
            <a:normAutofit/>
          </a:bodyPr>
          <a:lstStyle/>
          <a:p>
            <a:r>
              <a:rPr lang="en-US" sz="2800" i="1" dirty="0"/>
              <a:t>A. Equally in all directions</a:t>
            </a:r>
            <a:endParaRPr lang="en-US" sz="2800" dirty="0"/>
          </a:p>
          <a:p>
            <a:r>
              <a:rPr lang="en-US" sz="2800" i="1" dirty="0"/>
              <a:t>B. Off the ends of the antenna</a:t>
            </a:r>
            <a:endParaRPr lang="en-US" sz="2800" dirty="0"/>
          </a:p>
          <a:p>
            <a:r>
              <a:rPr lang="en-US" sz="3600" b="1" dirty="0">
                <a:solidFill>
                  <a:srgbClr val="FFFF00"/>
                </a:solidFill>
                <a:effectLst>
                  <a:outerShdw blurRad="38100" dist="38100" dir="2700000" algn="tl">
                    <a:srgbClr val="000000">
                      <a:alpha val="43137"/>
                    </a:srgbClr>
                  </a:outerShdw>
                </a:effectLst>
              </a:rPr>
              <a:t>C. Broadside to the antenna</a:t>
            </a:r>
          </a:p>
          <a:p>
            <a:r>
              <a:rPr lang="en-US" sz="2800" i="1" dirty="0"/>
              <a:t>D. In the direction of the feed line</a:t>
            </a:r>
            <a:endParaRPr lang="en-US" sz="2800" dirty="0"/>
          </a:p>
        </p:txBody>
      </p:sp>
      <p:sp>
        <p:nvSpPr>
          <p:cNvPr id="4" name="Slide Number Placeholder 3"/>
          <p:cNvSpPr>
            <a:spLocks noGrp="1"/>
          </p:cNvSpPr>
          <p:nvPr>
            <p:ph type="sldNum" sz="quarter" idx="12"/>
          </p:nvPr>
        </p:nvSpPr>
        <p:spPr/>
        <p:txBody>
          <a:bodyPr/>
          <a:lstStyle/>
          <a:p>
            <a:fld id="{5A2483EB-AB9C-40AC-9AA1-C2AD9590A9DB}" type="slidenum">
              <a:rPr lang="en-US" smtClean="0"/>
              <a:pPr/>
              <a:t>38</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299207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0"/>
            <a:ext cx="8915400" cy="2057400"/>
          </a:xfrm>
        </p:spPr>
        <p:txBody>
          <a:bodyPr>
            <a:normAutofit/>
          </a:bodyPr>
          <a:lstStyle/>
          <a:p>
            <a:r>
              <a:rPr lang="en-US" sz="3600" b="0" dirty="0">
                <a:latin typeface="Impact" panose="020B0806030902050204" pitchFamily="34" charset="0"/>
              </a:rPr>
              <a:t> </a:t>
            </a:r>
            <a:br>
              <a:rPr lang="en-US" sz="3600" b="0" dirty="0">
                <a:latin typeface="Impact" panose="020B0806030902050204" pitchFamily="34" charset="0"/>
              </a:rPr>
            </a:br>
            <a:r>
              <a:rPr lang="en-US" sz="3600" b="0" dirty="0">
                <a:latin typeface="Impact" panose="020B0806030902050204" pitchFamily="34" charset="0"/>
              </a:rPr>
              <a:t>T9A11 - What is antenna gain?</a:t>
            </a:r>
            <a:br>
              <a:rPr lang="en-US" sz="3600" b="0" dirty="0">
                <a:latin typeface="Impact" panose="020B0806030902050204" pitchFamily="34" charset="0"/>
              </a:rPr>
            </a:br>
            <a:endParaRPr lang="en-US" sz="3600" b="0" dirty="0">
              <a:latin typeface="Impact" panose="020B0806030902050204" pitchFamily="34" charset="0"/>
            </a:endParaRPr>
          </a:p>
        </p:txBody>
      </p:sp>
      <p:sp>
        <p:nvSpPr>
          <p:cNvPr id="3" name="Subtitle 2"/>
          <p:cNvSpPr>
            <a:spLocks noGrp="1"/>
          </p:cNvSpPr>
          <p:nvPr>
            <p:ph type="subTitle" idx="1"/>
          </p:nvPr>
        </p:nvSpPr>
        <p:spPr>
          <a:xfrm>
            <a:off x="381000" y="2057400"/>
            <a:ext cx="8458200" cy="4114800"/>
          </a:xfrm>
        </p:spPr>
        <p:txBody>
          <a:bodyPr>
            <a:normAutofit/>
          </a:bodyPr>
          <a:lstStyle/>
          <a:p>
            <a:r>
              <a:rPr lang="en-US" i="1" dirty="0"/>
              <a:t>A.   The additional power that is added to the transmitter power</a:t>
            </a:r>
            <a:endParaRPr lang="en-US" dirty="0"/>
          </a:p>
          <a:p>
            <a:r>
              <a:rPr lang="en-US" i="1" dirty="0"/>
              <a:t>B.   The additional power that is required in the antenna when transmitting on a higher frequency</a:t>
            </a:r>
            <a:endParaRPr lang="en-US" dirty="0"/>
          </a:p>
          <a:p>
            <a:r>
              <a:rPr lang="en-US" i="1" dirty="0"/>
              <a:t>C.   The increase in signal strength in a specified direction when compared to a reference antenna</a:t>
            </a:r>
            <a:endParaRPr lang="en-US" dirty="0"/>
          </a:p>
          <a:p>
            <a:r>
              <a:rPr lang="en-US" i="1" dirty="0"/>
              <a:t>D.   The increase in impedance on receive or transmit compared to a reference antenna</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pPr/>
              <a:t>39</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2291033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Footer Placeholder 3"/>
          <p:cNvSpPr>
            <a:spLocks noGrp="1"/>
          </p:cNvSpPr>
          <p:nvPr>
            <p:ph type="ftr" sz="quarter" idx="11"/>
          </p:nvPr>
        </p:nvSpPr>
        <p:spPr>
          <a:xfrm>
            <a:off x="6553200" y="6248400"/>
            <a:ext cx="2133600" cy="476250"/>
          </a:xfrm>
        </p:spPr>
        <p:txBody>
          <a:bodyPr/>
          <a:lstStyle/>
          <a:p>
            <a:pPr algn="r">
              <a:defRPr/>
            </a:pPr>
            <a:r>
              <a:rPr lang="en-US"/>
              <a:t>ANTENNAS AND FEED LINES 2022</a:t>
            </a:r>
          </a:p>
        </p:txBody>
      </p:sp>
      <p:sp>
        <p:nvSpPr>
          <p:cNvPr id="145" name="Slide Number Placeholder 4"/>
          <p:cNvSpPr>
            <a:spLocks noGrp="1"/>
          </p:cNvSpPr>
          <p:nvPr>
            <p:ph type="sldNum" sz="quarter" idx="10"/>
          </p:nvPr>
        </p:nvSpPr>
        <p:spPr>
          <a:xfrm>
            <a:off x="304800" y="6248400"/>
            <a:ext cx="5715000" cy="476250"/>
          </a:xfrm>
        </p:spPr>
        <p:txBody>
          <a:bodyPr/>
          <a:lstStyle/>
          <a:p>
            <a:pPr algn="l">
              <a:defRPr/>
            </a:pPr>
            <a:fld id="{37E7B2AD-84D8-470E-A5B3-2CBF0C705090}" type="slidenum">
              <a:rPr lang="en-US" smtClean="0"/>
              <a:pPr algn="l">
                <a:defRPr/>
              </a:pPr>
              <a:t>4</a:t>
            </a:fld>
            <a:endParaRPr lang="en-US"/>
          </a:p>
        </p:txBody>
      </p:sp>
      <p:sp>
        <p:nvSpPr>
          <p:cNvPr id="1456130" name="Rectangle 2"/>
          <p:cNvSpPr>
            <a:spLocks noGrp="1" noRot="1" noChangeArrowheads="1"/>
          </p:cNvSpPr>
          <p:nvPr>
            <p:ph type="title"/>
          </p:nvPr>
        </p:nvSpPr>
        <p:spPr>
          <a:xfrm>
            <a:off x="152400" y="114300"/>
            <a:ext cx="8839200" cy="1638300"/>
          </a:xfrm>
        </p:spPr>
        <p:txBody>
          <a:bodyPr>
            <a:normAutofit/>
          </a:bodyPr>
          <a:lstStyle/>
          <a:p>
            <a:pPr algn="ctr">
              <a:defRPr/>
            </a:pPr>
            <a:r>
              <a:rPr lang="en-US" sz="4000" b="1" dirty="0">
                <a:solidFill>
                  <a:schemeClr val="bg1"/>
                </a:solidFill>
              </a:rPr>
              <a:t>Horizontal Antennas</a:t>
            </a:r>
            <a:br>
              <a:rPr lang="en-US" sz="4000" b="1" dirty="0">
                <a:solidFill>
                  <a:schemeClr val="bg1"/>
                </a:solidFill>
              </a:rPr>
            </a:br>
            <a:r>
              <a:rPr lang="en-US" sz="4000" b="1" dirty="0">
                <a:solidFill>
                  <a:schemeClr val="bg1"/>
                </a:solidFill>
              </a:rPr>
              <a:t>Half Wavelength Dipole Antenna)</a:t>
            </a:r>
          </a:p>
        </p:txBody>
      </p:sp>
      <p:sp>
        <p:nvSpPr>
          <p:cNvPr id="1456353" name="Rectangle 225"/>
          <p:cNvSpPr>
            <a:spLocks noChangeArrowheads="1"/>
          </p:cNvSpPr>
          <p:nvPr/>
        </p:nvSpPr>
        <p:spPr bwMode="auto">
          <a:xfrm>
            <a:off x="457200" y="4953000"/>
            <a:ext cx="4641850" cy="462307"/>
          </a:xfrm>
          <a:prstGeom prst="rect">
            <a:avLst/>
          </a:prstGeom>
          <a:noFill/>
          <a:ln w="9525">
            <a:noFill/>
            <a:miter lim="800000"/>
            <a:headEnd/>
            <a:tailEnd/>
          </a:ln>
          <a:effectLst/>
        </p:spPr>
        <p:txBody>
          <a:bodyPr lIns="92075" tIns="46038" rIns="92075" bIns="46038">
            <a:spAutoFit/>
          </a:bodyPr>
          <a:lstStyle/>
          <a:p>
            <a:pPr>
              <a:defRPr/>
            </a:pPr>
            <a:r>
              <a:rPr lang="en-US" sz="2400" dirty="0">
                <a:effectLst>
                  <a:outerShdw blurRad="38100" dist="38100" dir="2700000" algn="tl">
                    <a:srgbClr val="000000"/>
                  </a:outerShdw>
                </a:effectLst>
                <a:latin typeface="Liberation Sans" panose="020B0604020202020204" pitchFamily="34" charset="0"/>
              </a:rPr>
              <a:t>Wavelength (meters) = </a:t>
            </a:r>
          </a:p>
        </p:txBody>
      </p:sp>
      <p:sp>
        <p:nvSpPr>
          <p:cNvPr id="1456354" name="Rectangle 226"/>
          <p:cNvSpPr>
            <a:spLocks noChangeArrowheads="1"/>
          </p:cNvSpPr>
          <p:nvPr/>
        </p:nvSpPr>
        <p:spPr bwMode="auto">
          <a:xfrm>
            <a:off x="3810000" y="4800600"/>
            <a:ext cx="1560513" cy="831639"/>
          </a:xfrm>
          <a:prstGeom prst="rect">
            <a:avLst/>
          </a:prstGeom>
          <a:noFill/>
          <a:ln w="9525">
            <a:noFill/>
            <a:miter lim="800000"/>
            <a:headEnd/>
            <a:tailEnd/>
          </a:ln>
          <a:effectLst/>
        </p:spPr>
        <p:txBody>
          <a:bodyPr lIns="92075" tIns="46038" rIns="92075" bIns="46038">
            <a:spAutoFit/>
          </a:bodyPr>
          <a:lstStyle/>
          <a:p>
            <a:pPr algn="ctr">
              <a:defRPr/>
            </a:pPr>
            <a:r>
              <a:rPr lang="en-US" sz="2400" u="sng" dirty="0">
                <a:effectLst>
                  <a:outerShdw blurRad="38100" dist="38100" dir="2700000" algn="tl">
                    <a:srgbClr val="000000"/>
                  </a:outerShdw>
                </a:effectLst>
                <a:latin typeface="Liberation Sans" panose="020B0604020202020204" pitchFamily="34" charset="0"/>
              </a:rPr>
              <a:t>300    </a:t>
            </a:r>
          </a:p>
          <a:p>
            <a:pPr algn="ctr">
              <a:defRPr/>
            </a:pPr>
            <a:r>
              <a:rPr lang="en-US" sz="2400" dirty="0">
                <a:effectLst>
                  <a:outerShdw blurRad="38100" dist="38100" dir="2700000" algn="tl">
                    <a:srgbClr val="000000"/>
                  </a:outerShdw>
                </a:effectLst>
                <a:latin typeface="Liberation Sans" panose="020B0604020202020204" pitchFamily="34" charset="0"/>
              </a:rPr>
              <a:t>F (MHz)</a:t>
            </a:r>
          </a:p>
        </p:txBody>
      </p:sp>
      <p:grpSp>
        <p:nvGrpSpPr>
          <p:cNvPr id="6151" name="Group 231"/>
          <p:cNvGrpSpPr>
            <a:grpSpLocks/>
          </p:cNvGrpSpPr>
          <p:nvPr/>
        </p:nvGrpSpPr>
        <p:grpSpPr bwMode="auto">
          <a:xfrm>
            <a:off x="1511300" y="1600200"/>
            <a:ext cx="5453063" cy="3094038"/>
            <a:chOff x="952" y="1008"/>
            <a:chExt cx="3435" cy="1949"/>
          </a:xfrm>
        </p:grpSpPr>
        <p:sp>
          <p:nvSpPr>
            <p:cNvPr id="6157" name="Freeform 4"/>
            <p:cNvSpPr>
              <a:spLocks/>
            </p:cNvSpPr>
            <p:nvPr/>
          </p:nvSpPr>
          <p:spPr bwMode="auto">
            <a:xfrm>
              <a:off x="2782" y="1560"/>
              <a:ext cx="133" cy="151"/>
            </a:xfrm>
            <a:custGeom>
              <a:avLst/>
              <a:gdLst>
                <a:gd name="T0" fmla="*/ 0 w 133"/>
                <a:gd name="T1" fmla="*/ 129 h 151"/>
                <a:gd name="T2" fmla="*/ 12 w 133"/>
                <a:gd name="T3" fmla="*/ 138 h 151"/>
                <a:gd name="T4" fmla="*/ 24 w 133"/>
                <a:gd name="T5" fmla="*/ 144 h 151"/>
                <a:gd name="T6" fmla="*/ 36 w 133"/>
                <a:gd name="T7" fmla="*/ 150 h 151"/>
                <a:gd name="T8" fmla="*/ 48 w 133"/>
                <a:gd name="T9" fmla="*/ 150 h 151"/>
                <a:gd name="T10" fmla="*/ 60 w 133"/>
                <a:gd name="T11" fmla="*/ 150 h 151"/>
                <a:gd name="T12" fmla="*/ 75 w 133"/>
                <a:gd name="T13" fmla="*/ 150 h 151"/>
                <a:gd name="T14" fmla="*/ 87 w 133"/>
                <a:gd name="T15" fmla="*/ 144 h 151"/>
                <a:gd name="T16" fmla="*/ 99 w 133"/>
                <a:gd name="T17" fmla="*/ 138 h 151"/>
                <a:gd name="T18" fmla="*/ 108 w 133"/>
                <a:gd name="T19" fmla="*/ 129 h 151"/>
                <a:gd name="T20" fmla="*/ 117 w 133"/>
                <a:gd name="T21" fmla="*/ 120 h 151"/>
                <a:gd name="T22" fmla="*/ 126 w 133"/>
                <a:gd name="T23" fmla="*/ 108 h 151"/>
                <a:gd name="T24" fmla="*/ 129 w 133"/>
                <a:gd name="T25" fmla="*/ 96 h 151"/>
                <a:gd name="T26" fmla="*/ 132 w 133"/>
                <a:gd name="T27" fmla="*/ 81 h 151"/>
                <a:gd name="T28" fmla="*/ 132 w 133"/>
                <a:gd name="T29" fmla="*/ 69 h 151"/>
                <a:gd name="T30" fmla="*/ 129 w 133"/>
                <a:gd name="T31" fmla="*/ 57 h 151"/>
                <a:gd name="T32" fmla="*/ 126 w 133"/>
                <a:gd name="T33" fmla="*/ 42 h 151"/>
                <a:gd name="T34" fmla="*/ 117 w 133"/>
                <a:gd name="T35" fmla="*/ 33 h 151"/>
                <a:gd name="T36" fmla="*/ 108 w 133"/>
                <a:gd name="T37" fmla="*/ 21 h 151"/>
                <a:gd name="T38" fmla="*/ 99 w 133"/>
                <a:gd name="T39" fmla="*/ 12 h 151"/>
                <a:gd name="T40" fmla="*/ 87 w 133"/>
                <a:gd name="T41" fmla="*/ 6 h 151"/>
                <a:gd name="T42" fmla="*/ 75 w 133"/>
                <a:gd name="T43" fmla="*/ 3 h 151"/>
                <a:gd name="T44" fmla="*/ 60 w 133"/>
                <a:gd name="T45" fmla="*/ 0 h 151"/>
                <a:gd name="T46" fmla="*/ 48 w 133"/>
                <a:gd name="T47" fmla="*/ 0 h 151"/>
                <a:gd name="T48" fmla="*/ 36 w 133"/>
                <a:gd name="T49" fmla="*/ 3 h 151"/>
                <a:gd name="T50" fmla="*/ 24 w 133"/>
                <a:gd name="T51" fmla="*/ 6 h 151"/>
                <a:gd name="T52" fmla="*/ 12 w 133"/>
                <a:gd name="T53" fmla="*/ 12 h 151"/>
                <a:gd name="T54" fmla="*/ 0 w 133"/>
                <a:gd name="T55" fmla="*/ 21 h 1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3"/>
                <a:gd name="T85" fmla="*/ 0 h 151"/>
                <a:gd name="T86" fmla="*/ 133 w 133"/>
                <a:gd name="T87" fmla="*/ 151 h 1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3" h="151">
                  <a:moveTo>
                    <a:pt x="0" y="129"/>
                  </a:moveTo>
                  <a:lnTo>
                    <a:pt x="12" y="138"/>
                  </a:lnTo>
                  <a:lnTo>
                    <a:pt x="24" y="144"/>
                  </a:lnTo>
                  <a:lnTo>
                    <a:pt x="36" y="150"/>
                  </a:lnTo>
                  <a:lnTo>
                    <a:pt x="48" y="150"/>
                  </a:lnTo>
                  <a:lnTo>
                    <a:pt x="60" y="150"/>
                  </a:lnTo>
                  <a:lnTo>
                    <a:pt x="75" y="150"/>
                  </a:lnTo>
                  <a:lnTo>
                    <a:pt x="87" y="144"/>
                  </a:lnTo>
                  <a:lnTo>
                    <a:pt x="99" y="138"/>
                  </a:lnTo>
                  <a:lnTo>
                    <a:pt x="108" y="129"/>
                  </a:lnTo>
                  <a:lnTo>
                    <a:pt x="117" y="120"/>
                  </a:lnTo>
                  <a:lnTo>
                    <a:pt x="126" y="108"/>
                  </a:lnTo>
                  <a:lnTo>
                    <a:pt x="129" y="96"/>
                  </a:lnTo>
                  <a:lnTo>
                    <a:pt x="132" y="81"/>
                  </a:lnTo>
                  <a:lnTo>
                    <a:pt x="132" y="69"/>
                  </a:lnTo>
                  <a:lnTo>
                    <a:pt x="129" y="57"/>
                  </a:lnTo>
                  <a:lnTo>
                    <a:pt x="126" y="42"/>
                  </a:lnTo>
                  <a:lnTo>
                    <a:pt x="117" y="33"/>
                  </a:lnTo>
                  <a:lnTo>
                    <a:pt x="108" y="21"/>
                  </a:lnTo>
                  <a:lnTo>
                    <a:pt x="99" y="12"/>
                  </a:lnTo>
                  <a:lnTo>
                    <a:pt x="87" y="6"/>
                  </a:lnTo>
                  <a:lnTo>
                    <a:pt x="75" y="3"/>
                  </a:lnTo>
                  <a:lnTo>
                    <a:pt x="60" y="0"/>
                  </a:lnTo>
                  <a:lnTo>
                    <a:pt x="48" y="0"/>
                  </a:lnTo>
                  <a:lnTo>
                    <a:pt x="36" y="3"/>
                  </a:lnTo>
                  <a:lnTo>
                    <a:pt x="24" y="6"/>
                  </a:lnTo>
                  <a:lnTo>
                    <a:pt x="12" y="12"/>
                  </a:lnTo>
                  <a:lnTo>
                    <a:pt x="0" y="21"/>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8" name="Freeform 5"/>
            <p:cNvSpPr>
              <a:spLocks/>
            </p:cNvSpPr>
            <p:nvPr/>
          </p:nvSpPr>
          <p:spPr bwMode="auto">
            <a:xfrm>
              <a:off x="2811" y="1606"/>
              <a:ext cx="58" cy="58"/>
            </a:xfrm>
            <a:custGeom>
              <a:avLst/>
              <a:gdLst>
                <a:gd name="T0" fmla="*/ 54 w 58"/>
                <a:gd name="T1" fmla="*/ 21 h 58"/>
                <a:gd name="T2" fmla="*/ 57 w 58"/>
                <a:gd name="T3" fmla="*/ 30 h 58"/>
                <a:gd name="T4" fmla="*/ 54 w 58"/>
                <a:gd name="T5" fmla="*/ 21 h 58"/>
                <a:gd name="T6" fmla="*/ 51 w 58"/>
                <a:gd name="T7" fmla="*/ 12 h 58"/>
                <a:gd name="T8" fmla="*/ 45 w 58"/>
                <a:gd name="T9" fmla="*/ 6 h 58"/>
                <a:gd name="T10" fmla="*/ 36 w 58"/>
                <a:gd name="T11" fmla="*/ 3 h 58"/>
                <a:gd name="T12" fmla="*/ 27 w 58"/>
                <a:gd name="T13" fmla="*/ 0 h 58"/>
                <a:gd name="T14" fmla="*/ 18 w 58"/>
                <a:gd name="T15" fmla="*/ 3 h 58"/>
                <a:gd name="T16" fmla="*/ 12 w 58"/>
                <a:gd name="T17" fmla="*/ 6 h 58"/>
                <a:gd name="T18" fmla="*/ 6 w 58"/>
                <a:gd name="T19" fmla="*/ 12 h 58"/>
                <a:gd name="T20" fmla="*/ 0 w 58"/>
                <a:gd name="T21" fmla="*/ 21 h 58"/>
                <a:gd name="T22" fmla="*/ 0 w 58"/>
                <a:gd name="T23" fmla="*/ 30 h 58"/>
                <a:gd name="T24" fmla="*/ 0 w 58"/>
                <a:gd name="T25" fmla="*/ 39 h 58"/>
                <a:gd name="T26" fmla="*/ 6 w 58"/>
                <a:gd name="T27" fmla="*/ 48 h 58"/>
                <a:gd name="T28" fmla="*/ 12 w 58"/>
                <a:gd name="T29" fmla="*/ 51 h 58"/>
                <a:gd name="T30" fmla="*/ 18 w 58"/>
                <a:gd name="T31" fmla="*/ 57 h 58"/>
                <a:gd name="T32" fmla="*/ 27 w 58"/>
                <a:gd name="T33" fmla="*/ 57 h 58"/>
                <a:gd name="T34" fmla="*/ 36 w 58"/>
                <a:gd name="T35" fmla="*/ 57 h 58"/>
                <a:gd name="T36" fmla="*/ 45 w 58"/>
                <a:gd name="T37" fmla="*/ 51 h 58"/>
                <a:gd name="T38" fmla="*/ 51 w 58"/>
                <a:gd name="T39" fmla="*/ 48 h 58"/>
                <a:gd name="T40" fmla="*/ 54 w 58"/>
                <a:gd name="T41" fmla="*/ 39 h 58"/>
                <a:gd name="T42" fmla="*/ 57 w 58"/>
                <a:gd name="T43" fmla="*/ 30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
                <a:gd name="T67" fmla="*/ 0 h 58"/>
                <a:gd name="T68" fmla="*/ 58 w 58"/>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 h="58">
                  <a:moveTo>
                    <a:pt x="54" y="21"/>
                  </a:moveTo>
                  <a:lnTo>
                    <a:pt x="57" y="30"/>
                  </a:lnTo>
                  <a:lnTo>
                    <a:pt x="54" y="21"/>
                  </a:lnTo>
                  <a:lnTo>
                    <a:pt x="51" y="12"/>
                  </a:lnTo>
                  <a:lnTo>
                    <a:pt x="45" y="6"/>
                  </a:lnTo>
                  <a:lnTo>
                    <a:pt x="36" y="3"/>
                  </a:lnTo>
                  <a:lnTo>
                    <a:pt x="27" y="0"/>
                  </a:lnTo>
                  <a:lnTo>
                    <a:pt x="18" y="3"/>
                  </a:lnTo>
                  <a:lnTo>
                    <a:pt x="12" y="6"/>
                  </a:lnTo>
                  <a:lnTo>
                    <a:pt x="6" y="12"/>
                  </a:lnTo>
                  <a:lnTo>
                    <a:pt x="0" y="21"/>
                  </a:lnTo>
                  <a:lnTo>
                    <a:pt x="0" y="30"/>
                  </a:lnTo>
                  <a:lnTo>
                    <a:pt x="0" y="39"/>
                  </a:lnTo>
                  <a:lnTo>
                    <a:pt x="6" y="48"/>
                  </a:lnTo>
                  <a:lnTo>
                    <a:pt x="12" y="51"/>
                  </a:lnTo>
                  <a:lnTo>
                    <a:pt x="18" y="57"/>
                  </a:lnTo>
                  <a:lnTo>
                    <a:pt x="27" y="57"/>
                  </a:lnTo>
                  <a:lnTo>
                    <a:pt x="36" y="57"/>
                  </a:lnTo>
                  <a:lnTo>
                    <a:pt x="45" y="51"/>
                  </a:lnTo>
                  <a:lnTo>
                    <a:pt x="51" y="48"/>
                  </a:lnTo>
                  <a:lnTo>
                    <a:pt x="54" y="39"/>
                  </a:lnTo>
                  <a:lnTo>
                    <a:pt x="57" y="3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9" name="Line 6"/>
            <p:cNvSpPr>
              <a:spLocks noChangeShapeType="1"/>
            </p:cNvSpPr>
            <p:nvPr/>
          </p:nvSpPr>
          <p:spPr bwMode="auto">
            <a:xfrm>
              <a:off x="2782"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60" name="Freeform 7"/>
            <p:cNvSpPr>
              <a:spLocks/>
            </p:cNvSpPr>
            <p:nvPr/>
          </p:nvSpPr>
          <p:spPr bwMode="auto">
            <a:xfrm>
              <a:off x="2749" y="1701"/>
              <a:ext cx="49" cy="49"/>
            </a:xfrm>
            <a:custGeom>
              <a:avLst/>
              <a:gdLst>
                <a:gd name="T0" fmla="*/ 0 w 49"/>
                <a:gd name="T1" fmla="*/ 0 h 49"/>
                <a:gd name="T2" fmla="*/ 4 w 49"/>
                <a:gd name="T3" fmla="*/ 19 h 49"/>
                <a:gd name="T4" fmla="*/ 8 w 49"/>
                <a:gd name="T5" fmla="*/ 38 h 49"/>
                <a:gd name="T6" fmla="*/ 17 w 49"/>
                <a:gd name="T7" fmla="*/ 48 h 49"/>
                <a:gd name="T8" fmla="*/ 26 w 49"/>
                <a:gd name="T9" fmla="*/ 48 h 49"/>
                <a:gd name="T10" fmla="*/ 34 w 49"/>
                <a:gd name="T11" fmla="*/ 48 h 49"/>
                <a:gd name="T12" fmla="*/ 43 w 49"/>
                <a:gd name="T13" fmla="*/ 38 h 49"/>
                <a:gd name="T14" fmla="*/ 48 w 49"/>
                <a:gd name="T15" fmla="*/ 19 h 49"/>
                <a:gd name="T16" fmla="*/ 48 w 4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0" y="0"/>
                  </a:moveTo>
                  <a:lnTo>
                    <a:pt x="4" y="19"/>
                  </a:lnTo>
                  <a:lnTo>
                    <a:pt x="8" y="38"/>
                  </a:lnTo>
                  <a:lnTo>
                    <a:pt x="17" y="48"/>
                  </a:lnTo>
                  <a:lnTo>
                    <a:pt x="26" y="48"/>
                  </a:lnTo>
                  <a:lnTo>
                    <a:pt x="34" y="48"/>
                  </a:lnTo>
                  <a:lnTo>
                    <a:pt x="43" y="38"/>
                  </a:lnTo>
                  <a:lnTo>
                    <a:pt x="48" y="19"/>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1" name="Line 8"/>
            <p:cNvSpPr>
              <a:spLocks noChangeShapeType="1"/>
            </p:cNvSpPr>
            <p:nvPr/>
          </p:nvSpPr>
          <p:spPr bwMode="auto">
            <a:xfrm flipV="1">
              <a:off x="2749"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62" name="Freeform 9"/>
            <p:cNvSpPr>
              <a:spLocks/>
            </p:cNvSpPr>
            <p:nvPr/>
          </p:nvSpPr>
          <p:spPr bwMode="auto">
            <a:xfrm>
              <a:off x="2749" y="1554"/>
              <a:ext cx="49" cy="49"/>
            </a:xfrm>
            <a:custGeom>
              <a:avLst/>
              <a:gdLst>
                <a:gd name="T0" fmla="*/ 48 w 49"/>
                <a:gd name="T1" fmla="*/ 48 h 49"/>
                <a:gd name="T2" fmla="*/ 48 w 49"/>
                <a:gd name="T3" fmla="*/ 28 h 49"/>
                <a:gd name="T4" fmla="*/ 43 w 49"/>
                <a:gd name="T5" fmla="*/ 9 h 49"/>
                <a:gd name="T6" fmla="*/ 34 w 49"/>
                <a:gd name="T7" fmla="*/ 0 h 49"/>
                <a:gd name="T8" fmla="*/ 26 w 49"/>
                <a:gd name="T9" fmla="*/ 0 h 49"/>
                <a:gd name="T10" fmla="*/ 17 w 49"/>
                <a:gd name="T11" fmla="*/ 0 h 49"/>
                <a:gd name="T12" fmla="*/ 8 w 49"/>
                <a:gd name="T13" fmla="*/ 9 h 49"/>
                <a:gd name="T14" fmla="*/ 4 w 49"/>
                <a:gd name="T15" fmla="*/ 28 h 49"/>
                <a:gd name="T16" fmla="*/ 0 w 49"/>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48" y="48"/>
                  </a:moveTo>
                  <a:lnTo>
                    <a:pt x="48" y="28"/>
                  </a:lnTo>
                  <a:lnTo>
                    <a:pt x="43" y="9"/>
                  </a:lnTo>
                  <a:lnTo>
                    <a:pt x="34" y="0"/>
                  </a:lnTo>
                  <a:lnTo>
                    <a:pt x="26" y="0"/>
                  </a:lnTo>
                  <a:lnTo>
                    <a:pt x="17" y="0"/>
                  </a:lnTo>
                  <a:lnTo>
                    <a:pt x="8" y="9"/>
                  </a:lnTo>
                  <a:lnTo>
                    <a:pt x="4" y="28"/>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3" name="Freeform 10"/>
            <p:cNvSpPr>
              <a:spLocks/>
            </p:cNvSpPr>
            <p:nvPr/>
          </p:nvSpPr>
          <p:spPr bwMode="auto">
            <a:xfrm>
              <a:off x="2719" y="1569"/>
              <a:ext cx="49" cy="49"/>
            </a:xfrm>
            <a:custGeom>
              <a:avLst/>
              <a:gdLst>
                <a:gd name="T0" fmla="*/ 0 w 49"/>
                <a:gd name="T1" fmla="*/ 0 h 49"/>
                <a:gd name="T2" fmla="*/ 0 w 49"/>
                <a:gd name="T3" fmla="*/ 16 h 49"/>
                <a:gd name="T4" fmla="*/ 4 w 49"/>
                <a:gd name="T5" fmla="*/ 32 h 49"/>
                <a:gd name="T6" fmla="*/ 14 w 49"/>
                <a:gd name="T7" fmla="*/ 40 h 49"/>
                <a:gd name="T8" fmla="*/ 24 w 49"/>
                <a:gd name="T9" fmla="*/ 48 h 49"/>
                <a:gd name="T10" fmla="*/ 33 w 49"/>
                <a:gd name="T11" fmla="*/ 40 h 49"/>
                <a:gd name="T12" fmla="*/ 43 w 49"/>
                <a:gd name="T13" fmla="*/ 32 h 49"/>
                <a:gd name="T14" fmla="*/ 48 w 49"/>
                <a:gd name="T15" fmla="*/ 16 h 49"/>
                <a:gd name="T16" fmla="*/ 48 w 4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0" y="0"/>
                  </a:moveTo>
                  <a:lnTo>
                    <a:pt x="0" y="16"/>
                  </a:lnTo>
                  <a:lnTo>
                    <a:pt x="4" y="32"/>
                  </a:lnTo>
                  <a:lnTo>
                    <a:pt x="14" y="40"/>
                  </a:lnTo>
                  <a:lnTo>
                    <a:pt x="24" y="48"/>
                  </a:lnTo>
                  <a:lnTo>
                    <a:pt x="33" y="40"/>
                  </a:lnTo>
                  <a:lnTo>
                    <a:pt x="43" y="32"/>
                  </a:lnTo>
                  <a:lnTo>
                    <a:pt x="48" y="16"/>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4" name="Freeform 11"/>
            <p:cNvSpPr>
              <a:spLocks/>
            </p:cNvSpPr>
            <p:nvPr/>
          </p:nvSpPr>
          <p:spPr bwMode="auto">
            <a:xfrm>
              <a:off x="2719" y="1683"/>
              <a:ext cx="49" cy="49"/>
            </a:xfrm>
            <a:custGeom>
              <a:avLst/>
              <a:gdLst>
                <a:gd name="T0" fmla="*/ 48 w 49"/>
                <a:gd name="T1" fmla="*/ 24 h 49"/>
                <a:gd name="T2" fmla="*/ 48 w 49"/>
                <a:gd name="T3" fmla="*/ 48 h 49"/>
                <a:gd name="T4" fmla="*/ 48 w 49"/>
                <a:gd name="T5" fmla="*/ 24 h 49"/>
                <a:gd name="T6" fmla="*/ 43 w 49"/>
                <a:gd name="T7" fmla="*/ 16 h 49"/>
                <a:gd name="T8" fmla="*/ 33 w 49"/>
                <a:gd name="T9" fmla="*/ 8 h 49"/>
                <a:gd name="T10" fmla="*/ 24 w 49"/>
                <a:gd name="T11" fmla="*/ 0 h 49"/>
                <a:gd name="T12" fmla="*/ 14 w 49"/>
                <a:gd name="T13" fmla="*/ 8 h 49"/>
                <a:gd name="T14" fmla="*/ 4 w 49"/>
                <a:gd name="T15" fmla="*/ 16 h 49"/>
                <a:gd name="T16" fmla="*/ 0 w 49"/>
                <a:gd name="T17" fmla="*/ 24 h 49"/>
                <a:gd name="T18" fmla="*/ 0 w 49"/>
                <a:gd name="T19" fmla="*/ 48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9"/>
                <a:gd name="T32" fmla="*/ 49 w 49"/>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9">
                  <a:moveTo>
                    <a:pt x="48" y="24"/>
                  </a:moveTo>
                  <a:lnTo>
                    <a:pt x="48" y="48"/>
                  </a:lnTo>
                  <a:lnTo>
                    <a:pt x="48" y="24"/>
                  </a:lnTo>
                  <a:lnTo>
                    <a:pt x="43" y="16"/>
                  </a:lnTo>
                  <a:lnTo>
                    <a:pt x="33" y="8"/>
                  </a:lnTo>
                  <a:lnTo>
                    <a:pt x="24" y="0"/>
                  </a:lnTo>
                  <a:lnTo>
                    <a:pt x="14" y="8"/>
                  </a:lnTo>
                  <a:lnTo>
                    <a:pt x="4" y="16"/>
                  </a:lnTo>
                  <a:lnTo>
                    <a:pt x="0" y="24"/>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5" name="Freeform 12"/>
            <p:cNvSpPr>
              <a:spLocks/>
            </p:cNvSpPr>
            <p:nvPr/>
          </p:nvSpPr>
          <p:spPr bwMode="auto">
            <a:xfrm>
              <a:off x="2653" y="1683"/>
              <a:ext cx="49" cy="49"/>
            </a:xfrm>
            <a:custGeom>
              <a:avLst/>
              <a:gdLst>
                <a:gd name="T0" fmla="*/ 48 w 49"/>
                <a:gd name="T1" fmla="*/ 48 h 49"/>
                <a:gd name="T2" fmla="*/ 43 w 49"/>
                <a:gd name="T3" fmla="*/ 24 h 49"/>
                <a:gd name="T4" fmla="*/ 39 w 49"/>
                <a:gd name="T5" fmla="*/ 16 h 49"/>
                <a:gd name="T6" fmla="*/ 30 w 49"/>
                <a:gd name="T7" fmla="*/ 8 h 49"/>
                <a:gd name="T8" fmla="*/ 21 w 49"/>
                <a:gd name="T9" fmla="*/ 0 h 49"/>
                <a:gd name="T10" fmla="*/ 13 w 49"/>
                <a:gd name="T11" fmla="*/ 8 h 49"/>
                <a:gd name="T12" fmla="*/ 8 w 49"/>
                <a:gd name="T13" fmla="*/ 16 h 49"/>
                <a:gd name="T14" fmla="*/ 0 w 49"/>
                <a:gd name="T15" fmla="*/ 24 h 49"/>
                <a:gd name="T16" fmla="*/ 0 w 49"/>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48" y="48"/>
                  </a:moveTo>
                  <a:lnTo>
                    <a:pt x="43" y="24"/>
                  </a:lnTo>
                  <a:lnTo>
                    <a:pt x="39" y="16"/>
                  </a:lnTo>
                  <a:lnTo>
                    <a:pt x="30" y="8"/>
                  </a:lnTo>
                  <a:lnTo>
                    <a:pt x="21" y="0"/>
                  </a:lnTo>
                  <a:lnTo>
                    <a:pt x="13" y="8"/>
                  </a:lnTo>
                  <a:lnTo>
                    <a:pt x="8" y="16"/>
                  </a:lnTo>
                  <a:lnTo>
                    <a:pt x="0" y="24"/>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6" name="Freeform 13"/>
            <p:cNvSpPr>
              <a:spLocks/>
            </p:cNvSpPr>
            <p:nvPr/>
          </p:nvSpPr>
          <p:spPr bwMode="auto">
            <a:xfrm>
              <a:off x="2653" y="1569"/>
              <a:ext cx="49" cy="49"/>
            </a:xfrm>
            <a:custGeom>
              <a:avLst/>
              <a:gdLst>
                <a:gd name="T0" fmla="*/ 0 w 49"/>
                <a:gd name="T1" fmla="*/ 16 h 49"/>
                <a:gd name="T2" fmla="*/ 0 w 49"/>
                <a:gd name="T3" fmla="*/ 0 h 49"/>
                <a:gd name="T4" fmla="*/ 0 w 49"/>
                <a:gd name="T5" fmla="*/ 16 h 49"/>
                <a:gd name="T6" fmla="*/ 8 w 49"/>
                <a:gd name="T7" fmla="*/ 32 h 49"/>
                <a:gd name="T8" fmla="*/ 13 w 49"/>
                <a:gd name="T9" fmla="*/ 40 h 49"/>
                <a:gd name="T10" fmla="*/ 21 w 49"/>
                <a:gd name="T11" fmla="*/ 48 h 49"/>
                <a:gd name="T12" fmla="*/ 30 w 49"/>
                <a:gd name="T13" fmla="*/ 40 h 49"/>
                <a:gd name="T14" fmla="*/ 39 w 49"/>
                <a:gd name="T15" fmla="*/ 32 h 49"/>
                <a:gd name="T16" fmla="*/ 43 w 49"/>
                <a:gd name="T17" fmla="*/ 16 h 49"/>
                <a:gd name="T18" fmla="*/ 48 w 49"/>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9"/>
                <a:gd name="T32" fmla="*/ 49 w 49"/>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9">
                  <a:moveTo>
                    <a:pt x="0" y="16"/>
                  </a:moveTo>
                  <a:lnTo>
                    <a:pt x="0" y="0"/>
                  </a:lnTo>
                  <a:lnTo>
                    <a:pt x="0" y="16"/>
                  </a:lnTo>
                  <a:lnTo>
                    <a:pt x="8" y="32"/>
                  </a:lnTo>
                  <a:lnTo>
                    <a:pt x="13" y="40"/>
                  </a:lnTo>
                  <a:lnTo>
                    <a:pt x="21" y="48"/>
                  </a:lnTo>
                  <a:lnTo>
                    <a:pt x="30" y="40"/>
                  </a:lnTo>
                  <a:lnTo>
                    <a:pt x="39" y="32"/>
                  </a:lnTo>
                  <a:lnTo>
                    <a:pt x="43" y="16"/>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7" name="Line 14"/>
            <p:cNvSpPr>
              <a:spLocks noChangeShapeType="1"/>
            </p:cNvSpPr>
            <p:nvPr/>
          </p:nvSpPr>
          <p:spPr bwMode="auto">
            <a:xfrm>
              <a:off x="2719"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68" name="Freeform 15"/>
            <p:cNvSpPr>
              <a:spLocks/>
            </p:cNvSpPr>
            <p:nvPr/>
          </p:nvSpPr>
          <p:spPr bwMode="auto">
            <a:xfrm>
              <a:off x="2686" y="1701"/>
              <a:ext cx="49" cy="49"/>
            </a:xfrm>
            <a:custGeom>
              <a:avLst/>
              <a:gdLst>
                <a:gd name="T0" fmla="*/ 0 w 49"/>
                <a:gd name="T1" fmla="*/ 0 h 49"/>
                <a:gd name="T2" fmla="*/ 0 w 49"/>
                <a:gd name="T3" fmla="*/ 19 h 49"/>
                <a:gd name="T4" fmla="*/ 4 w 49"/>
                <a:gd name="T5" fmla="*/ 38 h 49"/>
                <a:gd name="T6" fmla="*/ 13 w 49"/>
                <a:gd name="T7" fmla="*/ 48 h 49"/>
                <a:gd name="T8" fmla="*/ 21 w 49"/>
                <a:gd name="T9" fmla="*/ 48 h 49"/>
                <a:gd name="T10" fmla="*/ 30 w 49"/>
                <a:gd name="T11" fmla="*/ 48 h 49"/>
                <a:gd name="T12" fmla="*/ 39 w 49"/>
                <a:gd name="T13" fmla="*/ 38 h 49"/>
                <a:gd name="T14" fmla="*/ 43 w 49"/>
                <a:gd name="T15" fmla="*/ 19 h 49"/>
                <a:gd name="T16" fmla="*/ 48 w 4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0" y="0"/>
                  </a:moveTo>
                  <a:lnTo>
                    <a:pt x="0" y="19"/>
                  </a:lnTo>
                  <a:lnTo>
                    <a:pt x="4" y="38"/>
                  </a:lnTo>
                  <a:lnTo>
                    <a:pt x="13" y="48"/>
                  </a:lnTo>
                  <a:lnTo>
                    <a:pt x="21" y="48"/>
                  </a:lnTo>
                  <a:lnTo>
                    <a:pt x="30" y="48"/>
                  </a:lnTo>
                  <a:lnTo>
                    <a:pt x="39" y="38"/>
                  </a:lnTo>
                  <a:lnTo>
                    <a:pt x="43" y="19"/>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9" name="Line 16"/>
            <p:cNvSpPr>
              <a:spLocks noChangeShapeType="1"/>
            </p:cNvSpPr>
            <p:nvPr/>
          </p:nvSpPr>
          <p:spPr bwMode="auto">
            <a:xfrm flipV="1">
              <a:off x="2686"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70" name="Freeform 17"/>
            <p:cNvSpPr>
              <a:spLocks/>
            </p:cNvSpPr>
            <p:nvPr/>
          </p:nvSpPr>
          <p:spPr bwMode="auto">
            <a:xfrm>
              <a:off x="2686" y="1554"/>
              <a:ext cx="49" cy="49"/>
            </a:xfrm>
            <a:custGeom>
              <a:avLst/>
              <a:gdLst>
                <a:gd name="T0" fmla="*/ 48 w 49"/>
                <a:gd name="T1" fmla="*/ 48 h 49"/>
                <a:gd name="T2" fmla="*/ 43 w 49"/>
                <a:gd name="T3" fmla="*/ 28 h 49"/>
                <a:gd name="T4" fmla="*/ 39 w 49"/>
                <a:gd name="T5" fmla="*/ 9 h 49"/>
                <a:gd name="T6" fmla="*/ 30 w 49"/>
                <a:gd name="T7" fmla="*/ 0 h 49"/>
                <a:gd name="T8" fmla="*/ 21 w 49"/>
                <a:gd name="T9" fmla="*/ 0 h 49"/>
                <a:gd name="T10" fmla="*/ 13 w 49"/>
                <a:gd name="T11" fmla="*/ 0 h 49"/>
                <a:gd name="T12" fmla="*/ 4 w 49"/>
                <a:gd name="T13" fmla="*/ 9 h 49"/>
                <a:gd name="T14" fmla="*/ 0 w 49"/>
                <a:gd name="T15" fmla="*/ 28 h 49"/>
                <a:gd name="T16" fmla="*/ 0 w 49"/>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48" y="48"/>
                  </a:moveTo>
                  <a:lnTo>
                    <a:pt x="43" y="28"/>
                  </a:lnTo>
                  <a:lnTo>
                    <a:pt x="39" y="9"/>
                  </a:lnTo>
                  <a:lnTo>
                    <a:pt x="30" y="0"/>
                  </a:lnTo>
                  <a:lnTo>
                    <a:pt x="21" y="0"/>
                  </a:lnTo>
                  <a:lnTo>
                    <a:pt x="13" y="0"/>
                  </a:lnTo>
                  <a:lnTo>
                    <a:pt x="4" y="9"/>
                  </a:lnTo>
                  <a:lnTo>
                    <a:pt x="0" y="28"/>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1" name="Freeform 18"/>
            <p:cNvSpPr>
              <a:spLocks/>
            </p:cNvSpPr>
            <p:nvPr/>
          </p:nvSpPr>
          <p:spPr bwMode="auto">
            <a:xfrm>
              <a:off x="2587" y="1683"/>
              <a:ext cx="49" cy="49"/>
            </a:xfrm>
            <a:custGeom>
              <a:avLst/>
              <a:gdLst>
                <a:gd name="T0" fmla="*/ 48 w 49"/>
                <a:gd name="T1" fmla="*/ 24 h 49"/>
                <a:gd name="T2" fmla="*/ 48 w 49"/>
                <a:gd name="T3" fmla="*/ 48 h 49"/>
                <a:gd name="T4" fmla="*/ 48 w 49"/>
                <a:gd name="T5" fmla="*/ 24 h 49"/>
                <a:gd name="T6" fmla="*/ 39 w 49"/>
                <a:gd name="T7" fmla="*/ 16 h 49"/>
                <a:gd name="T8" fmla="*/ 34 w 49"/>
                <a:gd name="T9" fmla="*/ 8 h 49"/>
                <a:gd name="T10" fmla="*/ 21 w 49"/>
                <a:gd name="T11" fmla="*/ 0 h 49"/>
                <a:gd name="T12" fmla="*/ 13 w 49"/>
                <a:gd name="T13" fmla="*/ 8 h 49"/>
                <a:gd name="T14" fmla="*/ 8 w 49"/>
                <a:gd name="T15" fmla="*/ 16 h 49"/>
                <a:gd name="T16" fmla="*/ 4 w 49"/>
                <a:gd name="T17" fmla="*/ 24 h 49"/>
                <a:gd name="T18" fmla="*/ 0 w 49"/>
                <a:gd name="T19" fmla="*/ 48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9"/>
                <a:gd name="T32" fmla="*/ 49 w 49"/>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9">
                  <a:moveTo>
                    <a:pt x="48" y="24"/>
                  </a:moveTo>
                  <a:lnTo>
                    <a:pt x="48" y="48"/>
                  </a:lnTo>
                  <a:lnTo>
                    <a:pt x="48" y="24"/>
                  </a:lnTo>
                  <a:lnTo>
                    <a:pt x="39" y="16"/>
                  </a:lnTo>
                  <a:lnTo>
                    <a:pt x="34" y="8"/>
                  </a:lnTo>
                  <a:lnTo>
                    <a:pt x="21" y="0"/>
                  </a:lnTo>
                  <a:lnTo>
                    <a:pt x="13" y="8"/>
                  </a:lnTo>
                  <a:lnTo>
                    <a:pt x="8" y="16"/>
                  </a:lnTo>
                  <a:lnTo>
                    <a:pt x="4" y="24"/>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2" name="Freeform 19"/>
            <p:cNvSpPr>
              <a:spLocks/>
            </p:cNvSpPr>
            <p:nvPr/>
          </p:nvSpPr>
          <p:spPr bwMode="auto">
            <a:xfrm>
              <a:off x="2587" y="1569"/>
              <a:ext cx="49" cy="49"/>
            </a:xfrm>
            <a:custGeom>
              <a:avLst/>
              <a:gdLst>
                <a:gd name="T0" fmla="*/ 4 w 49"/>
                <a:gd name="T1" fmla="*/ 16 h 49"/>
                <a:gd name="T2" fmla="*/ 0 w 49"/>
                <a:gd name="T3" fmla="*/ 0 h 49"/>
                <a:gd name="T4" fmla="*/ 4 w 49"/>
                <a:gd name="T5" fmla="*/ 16 h 49"/>
                <a:gd name="T6" fmla="*/ 8 w 49"/>
                <a:gd name="T7" fmla="*/ 32 h 49"/>
                <a:gd name="T8" fmla="*/ 13 w 49"/>
                <a:gd name="T9" fmla="*/ 40 h 49"/>
                <a:gd name="T10" fmla="*/ 21 w 49"/>
                <a:gd name="T11" fmla="*/ 48 h 49"/>
                <a:gd name="T12" fmla="*/ 34 w 49"/>
                <a:gd name="T13" fmla="*/ 40 h 49"/>
                <a:gd name="T14" fmla="*/ 39 w 49"/>
                <a:gd name="T15" fmla="*/ 32 h 49"/>
                <a:gd name="T16" fmla="*/ 48 w 49"/>
                <a:gd name="T17" fmla="*/ 16 h 49"/>
                <a:gd name="T18" fmla="*/ 48 w 49"/>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9"/>
                <a:gd name="T32" fmla="*/ 49 w 49"/>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9">
                  <a:moveTo>
                    <a:pt x="4" y="16"/>
                  </a:moveTo>
                  <a:lnTo>
                    <a:pt x="0" y="0"/>
                  </a:lnTo>
                  <a:lnTo>
                    <a:pt x="4" y="16"/>
                  </a:lnTo>
                  <a:lnTo>
                    <a:pt x="8" y="32"/>
                  </a:lnTo>
                  <a:lnTo>
                    <a:pt x="13" y="40"/>
                  </a:lnTo>
                  <a:lnTo>
                    <a:pt x="21" y="48"/>
                  </a:lnTo>
                  <a:lnTo>
                    <a:pt x="34" y="40"/>
                  </a:lnTo>
                  <a:lnTo>
                    <a:pt x="39" y="32"/>
                  </a:lnTo>
                  <a:lnTo>
                    <a:pt x="48" y="16"/>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3" name="Line 20"/>
            <p:cNvSpPr>
              <a:spLocks noChangeShapeType="1"/>
            </p:cNvSpPr>
            <p:nvPr/>
          </p:nvSpPr>
          <p:spPr bwMode="auto">
            <a:xfrm>
              <a:off x="2653"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74" name="Freeform 21"/>
            <p:cNvSpPr>
              <a:spLocks/>
            </p:cNvSpPr>
            <p:nvPr/>
          </p:nvSpPr>
          <p:spPr bwMode="auto">
            <a:xfrm>
              <a:off x="2620" y="1701"/>
              <a:ext cx="49" cy="49"/>
            </a:xfrm>
            <a:custGeom>
              <a:avLst/>
              <a:gdLst>
                <a:gd name="T0" fmla="*/ 0 w 49"/>
                <a:gd name="T1" fmla="*/ 0 h 49"/>
                <a:gd name="T2" fmla="*/ 0 w 49"/>
                <a:gd name="T3" fmla="*/ 19 h 49"/>
                <a:gd name="T4" fmla="*/ 8 w 49"/>
                <a:gd name="T5" fmla="*/ 38 h 49"/>
                <a:gd name="T6" fmla="*/ 13 w 49"/>
                <a:gd name="T7" fmla="*/ 48 h 49"/>
                <a:gd name="T8" fmla="*/ 26 w 49"/>
                <a:gd name="T9" fmla="*/ 48 h 49"/>
                <a:gd name="T10" fmla="*/ 34 w 49"/>
                <a:gd name="T11" fmla="*/ 48 h 49"/>
                <a:gd name="T12" fmla="*/ 43 w 49"/>
                <a:gd name="T13" fmla="*/ 38 h 49"/>
                <a:gd name="T14" fmla="*/ 43 w 49"/>
                <a:gd name="T15" fmla="*/ 19 h 49"/>
                <a:gd name="T16" fmla="*/ 48 w 4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0" y="0"/>
                  </a:moveTo>
                  <a:lnTo>
                    <a:pt x="0" y="19"/>
                  </a:lnTo>
                  <a:lnTo>
                    <a:pt x="8" y="38"/>
                  </a:lnTo>
                  <a:lnTo>
                    <a:pt x="13" y="48"/>
                  </a:lnTo>
                  <a:lnTo>
                    <a:pt x="26" y="48"/>
                  </a:lnTo>
                  <a:lnTo>
                    <a:pt x="34" y="48"/>
                  </a:lnTo>
                  <a:lnTo>
                    <a:pt x="43" y="38"/>
                  </a:lnTo>
                  <a:lnTo>
                    <a:pt x="43" y="19"/>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5" name="Line 22"/>
            <p:cNvSpPr>
              <a:spLocks noChangeShapeType="1"/>
            </p:cNvSpPr>
            <p:nvPr/>
          </p:nvSpPr>
          <p:spPr bwMode="auto">
            <a:xfrm flipV="1">
              <a:off x="2620"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76" name="Freeform 23"/>
            <p:cNvSpPr>
              <a:spLocks/>
            </p:cNvSpPr>
            <p:nvPr/>
          </p:nvSpPr>
          <p:spPr bwMode="auto">
            <a:xfrm>
              <a:off x="2620" y="1554"/>
              <a:ext cx="49" cy="49"/>
            </a:xfrm>
            <a:custGeom>
              <a:avLst/>
              <a:gdLst>
                <a:gd name="T0" fmla="*/ 48 w 49"/>
                <a:gd name="T1" fmla="*/ 48 h 49"/>
                <a:gd name="T2" fmla="*/ 43 w 49"/>
                <a:gd name="T3" fmla="*/ 28 h 49"/>
                <a:gd name="T4" fmla="*/ 43 w 49"/>
                <a:gd name="T5" fmla="*/ 9 h 49"/>
                <a:gd name="T6" fmla="*/ 34 w 49"/>
                <a:gd name="T7" fmla="*/ 0 h 49"/>
                <a:gd name="T8" fmla="*/ 26 w 49"/>
                <a:gd name="T9" fmla="*/ 0 h 49"/>
                <a:gd name="T10" fmla="*/ 13 w 49"/>
                <a:gd name="T11" fmla="*/ 0 h 49"/>
                <a:gd name="T12" fmla="*/ 8 w 49"/>
                <a:gd name="T13" fmla="*/ 9 h 49"/>
                <a:gd name="T14" fmla="*/ 0 w 49"/>
                <a:gd name="T15" fmla="*/ 28 h 49"/>
                <a:gd name="T16" fmla="*/ 0 w 49"/>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48" y="48"/>
                  </a:moveTo>
                  <a:lnTo>
                    <a:pt x="43" y="28"/>
                  </a:lnTo>
                  <a:lnTo>
                    <a:pt x="43" y="9"/>
                  </a:lnTo>
                  <a:lnTo>
                    <a:pt x="34" y="0"/>
                  </a:lnTo>
                  <a:lnTo>
                    <a:pt x="26" y="0"/>
                  </a:lnTo>
                  <a:lnTo>
                    <a:pt x="13" y="0"/>
                  </a:lnTo>
                  <a:lnTo>
                    <a:pt x="8" y="9"/>
                  </a:lnTo>
                  <a:lnTo>
                    <a:pt x="0" y="28"/>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7" name="Line 24"/>
            <p:cNvSpPr>
              <a:spLocks noChangeShapeType="1"/>
            </p:cNvSpPr>
            <p:nvPr/>
          </p:nvSpPr>
          <p:spPr bwMode="auto">
            <a:xfrm>
              <a:off x="2587"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78" name="Freeform 25"/>
            <p:cNvSpPr>
              <a:spLocks/>
            </p:cNvSpPr>
            <p:nvPr/>
          </p:nvSpPr>
          <p:spPr bwMode="auto">
            <a:xfrm>
              <a:off x="2554" y="1701"/>
              <a:ext cx="49" cy="49"/>
            </a:xfrm>
            <a:custGeom>
              <a:avLst/>
              <a:gdLst>
                <a:gd name="T0" fmla="*/ 0 w 49"/>
                <a:gd name="T1" fmla="*/ 0 h 49"/>
                <a:gd name="T2" fmla="*/ 4 w 49"/>
                <a:gd name="T3" fmla="*/ 19 h 49"/>
                <a:gd name="T4" fmla="*/ 8 w 49"/>
                <a:gd name="T5" fmla="*/ 38 h 49"/>
                <a:gd name="T6" fmla="*/ 17 w 49"/>
                <a:gd name="T7" fmla="*/ 48 h 49"/>
                <a:gd name="T8" fmla="*/ 26 w 49"/>
                <a:gd name="T9" fmla="*/ 48 h 49"/>
                <a:gd name="T10" fmla="*/ 34 w 49"/>
                <a:gd name="T11" fmla="*/ 48 h 49"/>
                <a:gd name="T12" fmla="*/ 43 w 49"/>
                <a:gd name="T13" fmla="*/ 38 h 49"/>
                <a:gd name="T14" fmla="*/ 48 w 49"/>
                <a:gd name="T15" fmla="*/ 19 h 49"/>
                <a:gd name="T16" fmla="*/ 48 w 4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0" y="0"/>
                  </a:moveTo>
                  <a:lnTo>
                    <a:pt x="4" y="19"/>
                  </a:lnTo>
                  <a:lnTo>
                    <a:pt x="8" y="38"/>
                  </a:lnTo>
                  <a:lnTo>
                    <a:pt x="17" y="48"/>
                  </a:lnTo>
                  <a:lnTo>
                    <a:pt x="26" y="48"/>
                  </a:lnTo>
                  <a:lnTo>
                    <a:pt x="34" y="48"/>
                  </a:lnTo>
                  <a:lnTo>
                    <a:pt x="43" y="38"/>
                  </a:lnTo>
                  <a:lnTo>
                    <a:pt x="48" y="19"/>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9" name="Line 26"/>
            <p:cNvSpPr>
              <a:spLocks noChangeShapeType="1"/>
            </p:cNvSpPr>
            <p:nvPr/>
          </p:nvSpPr>
          <p:spPr bwMode="auto">
            <a:xfrm flipV="1">
              <a:off x="2554"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80" name="Freeform 27"/>
            <p:cNvSpPr>
              <a:spLocks/>
            </p:cNvSpPr>
            <p:nvPr/>
          </p:nvSpPr>
          <p:spPr bwMode="auto">
            <a:xfrm>
              <a:off x="2554" y="1554"/>
              <a:ext cx="49" cy="49"/>
            </a:xfrm>
            <a:custGeom>
              <a:avLst/>
              <a:gdLst>
                <a:gd name="T0" fmla="*/ 48 w 49"/>
                <a:gd name="T1" fmla="*/ 48 h 49"/>
                <a:gd name="T2" fmla="*/ 48 w 49"/>
                <a:gd name="T3" fmla="*/ 28 h 49"/>
                <a:gd name="T4" fmla="*/ 43 w 49"/>
                <a:gd name="T5" fmla="*/ 9 h 49"/>
                <a:gd name="T6" fmla="*/ 34 w 49"/>
                <a:gd name="T7" fmla="*/ 0 h 49"/>
                <a:gd name="T8" fmla="*/ 26 w 49"/>
                <a:gd name="T9" fmla="*/ 0 h 49"/>
                <a:gd name="T10" fmla="*/ 17 w 49"/>
                <a:gd name="T11" fmla="*/ 0 h 49"/>
                <a:gd name="T12" fmla="*/ 8 w 49"/>
                <a:gd name="T13" fmla="*/ 9 h 49"/>
                <a:gd name="T14" fmla="*/ 4 w 49"/>
                <a:gd name="T15" fmla="*/ 28 h 49"/>
                <a:gd name="T16" fmla="*/ 0 w 49"/>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48" y="48"/>
                  </a:moveTo>
                  <a:lnTo>
                    <a:pt x="48" y="28"/>
                  </a:lnTo>
                  <a:lnTo>
                    <a:pt x="43" y="9"/>
                  </a:lnTo>
                  <a:lnTo>
                    <a:pt x="34" y="0"/>
                  </a:lnTo>
                  <a:lnTo>
                    <a:pt x="26" y="0"/>
                  </a:lnTo>
                  <a:lnTo>
                    <a:pt x="17" y="0"/>
                  </a:lnTo>
                  <a:lnTo>
                    <a:pt x="8" y="9"/>
                  </a:lnTo>
                  <a:lnTo>
                    <a:pt x="4" y="28"/>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1" name="Freeform 28"/>
            <p:cNvSpPr>
              <a:spLocks/>
            </p:cNvSpPr>
            <p:nvPr/>
          </p:nvSpPr>
          <p:spPr bwMode="auto">
            <a:xfrm>
              <a:off x="2474" y="1606"/>
              <a:ext cx="58" cy="58"/>
            </a:xfrm>
            <a:custGeom>
              <a:avLst/>
              <a:gdLst>
                <a:gd name="T0" fmla="*/ 54 w 58"/>
                <a:gd name="T1" fmla="*/ 21 h 58"/>
                <a:gd name="T2" fmla="*/ 57 w 58"/>
                <a:gd name="T3" fmla="*/ 30 h 58"/>
                <a:gd name="T4" fmla="*/ 54 w 58"/>
                <a:gd name="T5" fmla="*/ 21 h 58"/>
                <a:gd name="T6" fmla="*/ 51 w 58"/>
                <a:gd name="T7" fmla="*/ 12 h 58"/>
                <a:gd name="T8" fmla="*/ 45 w 58"/>
                <a:gd name="T9" fmla="*/ 6 h 58"/>
                <a:gd name="T10" fmla="*/ 36 w 58"/>
                <a:gd name="T11" fmla="*/ 3 h 58"/>
                <a:gd name="T12" fmla="*/ 27 w 58"/>
                <a:gd name="T13" fmla="*/ 0 h 58"/>
                <a:gd name="T14" fmla="*/ 18 w 58"/>
                <a:gd name="T15" fmla="*/ 3 h 58"/>
                <a:gd name="T16" fmla="*/ 12 w 58"/>
                <a:gd name="T17" fmla="*/ 6 h 58"/>
                <a:gd name="T18" fmla="*/ 6 w 58"/>
                <a:gd name="T19" fmla="*/ 12 h 58"/>
                <a:gd name="T20" fmla="*/ 0 w 58"/>
                <a:gd name="T21" fmla="*/ 21 h 58"/>
                <a:gd name="T22" fmla="*/ 0 w 58"/>
                <a:gd name="T23" fmla="*/ 30 h 58"/>
                <a:gd name="T24" fmla="*/ 0 w 58"/>
                <a:gd name="T25" fmla="*/ 39 h 58"/>
                <a:gd name="T26" fmla="*/ 6 w 58"/>
                <a:gd name="T27" fmla="*/ 48 h 58"/>
                <a:gd name="T28" fmla="*/ 12 w 58"/>
                <a:gd name="T29" fmla="*/ 51 h 58"/>
                <a:gd name="T30" fmla="*/ 18 w 58"/>
                <a:gd name="T31" fmla="*/ 57 h 58"/>
                <a:gd name="T32" fmla="*/ 27 w 58"/>
                <a:gd name="T33" fmla="*/ 57 h 58"/>
                <a:gd name="T34" fmla="*/ 36 w 58"/>
                <a:gd name="T35" fmla="*/ 57 h 58"/>
                <a:gd name="T36" fmla="*/ 45 w 58"/>
                <a:gd name="T37" fmla="*/ 51 h 58"/>
                <a:gd name="T38" fmla="*/ 51 w 58"/>
                <a:gd name="T39" fmla="*/ 48 h 58"/>
                <a:gd name="T40" fmla="*/ 54 w 58"/>
                <a:gd name="T41" fmla="*/ 39 h 58"/>
                <a:gd name="T42" fmla="*/ 57 w 58"/>
                <a:gd name="T43" fmla="*/ 30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
                <a:gd name="T67" fmla="*/ 0 h 58"/>
                <a:gd name="T68" fmla="*/ 58 w 58"/>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 h="58">
                  <a:moveTo>
                    <a:pt x="54" y="21"/>
                  </a:moveTo>
                  <a:lnTo>
                    <a:pt x="57" y="30"/>
                  </a:lnTo>
                  <a:lnTo>
                    <a:pt x="54" y="21"/>
                  </a:lnTo>
                  <a:lnTo>
                    <a:pt x="51" y="12"/>
                  </a:lnTo>
                  <a:lnTo>
                    <a:pt x="45" y="6"/>
                  </a:lnTo>
                  <a:lnTo>
                    <a:pt x="36" y="3"/>
                  </a:lnTo>
                  <a:lnTo>
                    <a:pt x="27" y="0"/>
                  </a:lnTo>
                  <a:lnTo>
                    <a:pt x="18" y="3"/>
                  </a:lnTo>
                  <a:lnTo>
                    <a:pt x="12" y="6"/>
                  </a:lnTo>
                  <a:lnTo>
                    <a:pt x="6" y="12"/>
                  </a:lnTo>
                  <a:lnTo>
                    <a:pt x="0" y="21"/>
                  </a:lnTo>
                  <a:lnTo>
                    <a:pt x="0" y="30"/>
                  </a:lnTo>
                  <a:lnTo>
                    <a:pt x="0" y="39"/>
                  </a:lnTo>
                  <a:lnTo>
                    <a:pt x="6" y="48"/>
                  </a:lnTo>
                  <a:lnTo>
                    <a:pt x="12" y="51"/>
                  </a:lnTo>
                  <a:lnTo>
                    <a:pt x="18" y="57"/>
                  </a:lnTo>
                  <a:lnTo>
                    <a:pt x="27" y="57"/>
                  </a:lnTo>
                  <a:lnTo>
                    <a:pt x="36" y="57"/>
                  </a:lnTo>
                  <a:lnTo>
                    <a:pt x="45" y="51"/>
                  </a:lnTo>
                  <a:lnTo>
                    <a:pt x="51" y="48"/>
                  </a:lnTo>
                  <a:lnTo>
                    <a:pt x="54" y="39"/>
                  </a:lnTo>
                  <a:lnTo>
                    <a:pt x="57" y="3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2" name="Line 29"/>
            <p:cNvSpPr>
              <a:spLocks noChangeShapeType="1"/>
            </p:cNvSpPr>
            <p:nvPr/>
          </p:nvSpPr>
          <p:spPr bwMode="auto">
            <a:xfrm>
              <a:off x="2546" y="1573"/>
              <a:ext cx="9" cy="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83" name="Freeform 30"/>
            <p:cNvSpPr>
              <a:spLocks/>
            </p:cNvSpPr>
            <p:nvPr/>
          </p:nvSpPr>
          <p:spPr bwMode="auto">
            <a:xfrm>
              <a:off x="2426" y="1560"/>
              <a:ext cx="130" cy="151"/>
            </a:xfrm>
            <a:custGeom>
              <a:avLst/>
              <a:gdLst>
                <a:gd name="T0" fmla="*/ 120 w 130"/>
                <a:gd name="T1" fmla="*/ 12 h 151"/>
                <a:gd name="T2" fmla="*/ 108 w 130"/>
                <a:gd name="T3" fmla="*/ 6 h 151"/>
                <a:gd name="T4" fmla="*/ 96 w 130"/>
                <a:gd name="T5" fmla="*/ 3 h 151"/>
                <a:gd name="T6" fmla="*/ 84 w 130"/>
                <a:gd name="T7" fmla="*/ 0 h 151"/>
                <a:gd name="T8" fmla="*/ 69 w 130"/>
                <a:gd name="T9" fmla="*/ 0 h 151"/>
                <a:gd name="T10" fmla="*/ 57 w 130"/>
                <a:gd name="T11" fmla="*/ 3 h 151"/>
                <a:gd name="T12" fmla="*/ 42 w 130"/>
                <a:gd name="T13" fmla="*/ 6 h 151"/>
                <a:gd name="T14" fmla="*/ 33 w 130"/>
                <a:gd name="T15" fmla="*/ 12 h 151"/>
                <a:gd name="T16" fmla="*/ 21 w 130"/>
                <a:gd name="T17" fmla="*/ 21 h 151"/>
                <a:gd name="T18" fmla="*/ 12 w 130"/>
                <a:gd name="T19" fmla="*/ 33 h 151"/>
                <a:gd name="T20" fmla="*/ 6 w 130"/>
                <a:gd name="T21" fmla="*/ 42 h 151"/>
                <a:gd name="T22" fmla="*/ 3 w 130"/>
                <a:gd name="T23" fmla="*/ 57 h 151"/>
                <a:gd name="T24" fmla="*/ 0 w 130"/>
                <a:gd name="T25" fmla="*/ 69 h 151"/>
                <a:gd name="T26" fmla="*/ 0 w 130"/>
                <a:gd name="T27" fmla="*/ 81 h 151"/>
                <a:gd name="T28" fmla="*/ 3 w 130"/>
                <a:gd name="T29" fmla="*/ 96 h 151"/>
                <a:gd name="T30" fmla="*/ 6 w 130"/>
                <a:gd name="T31" fmla="*/ 108 h 151"/>
                <a:gd name="T32" fmla="*/ 12 w 130"/>
                <a:gd name="T33" fmla="*/ 120 h 151"/>
                <a:gd name="T34" fmla="*/ 21 w 130"/>
                <a:gd name="T35" fmla="*/ 129 h 151"/>
                <a:gd name="T36" fmla="*/ 33 w 130"/>
                <a:gd name="T37" fmla="*/ 138 h 151"/>
                <a:gd name="T38" fmla="*/ 42 w 130"/>
                <a:gd name="T39" fmla="*/ 144 h 151"/>
                <a:gd name="T40" fmla="*/ 57 w 130"/>
                <a:gd name="T41" fmla="*/ 150 h 151"/>
                <a:gd name="T42" fmla="*/ 69 w 130"/>
                <a:gd name="T43" fmla="*/ 150 h 151"/>
                <a:gd name="T44" fmla="*/ 84 w 130"/>
                <a:gd name="T45" fmla="*/ 150 h 151"/>
                <a:gd name="T46" fmla="*/ 96 w 130"/>
                <a:gd name="T47" fmla="*/ 150 h 151"/>
                <a:gd name="T48" fmla="*/ 108 w 130"/>
                <a:gd name="T49" fmla="*/ 144 h 151"/>
                <a:gd name="T50" fmla="*/ 120 w 130"/>
                <a:gd name="T51" fmla="*/ 138 h 151"/>
                <a:gd name="T52" fmla="*/ 129 w 130"/>
                <a:gd name="T53" fmla="*/ 129 h 1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0"/>
                <a:gd name="T82" fmla="*/ 0 h 151"/>
                <a:gd name="T83" fmla="*/ 130 w 130"/>
                <a:gd name="T84" fmla="*/ 151 h 1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0" h="151">
                  <a:moveTo>
                    <a:pt x="120" y="12"/>
                  </a:moveTo>
                  <a:lnTo>
                    <a:pt x="108" y="6"/>
                  </a:lnTo>
                  <a:lnTo>
                    <a:pt x="96" y="3"/>
                  </a:lnTo>
                  <a:lnTo>
                    <a:pt x="84" y="0"/>
                  </a:lnTo>
                  <a:lnTo>
                    <a:pt x="69" y="0"/>
                  </a:lnTo>
                  <a:lnTo>
                    <a:pt x="57" y="3"/>
                  </a:lnTo>
                  <a:lnTo>
                    <a:pt x="42" y="6"/>
                  </a:lnTo>
                  <a:lnTo>
                    <a:pt x="33" y="12"/>
                  </a:lnTo>
                  <a:lnTo>
                    <a:pt x="21" y="21"/>
                  </a:lnTo>
                  <a:lnTo>
                    <a:pt x="12" y="33"/>
                  </a:lnTo>
                  <a:lnTo>
                    <a:pt x="6" y="42"/>
                  </a:lnTo>
                  <a:lnTo>
                    <a:pt x="3" y="57"/>
                  </a:lnTo>
                  <a:lnTo>
                    <a:pt x="0" y="69"/>
                  </a:lnTo>
                  <a:lnTo>
                    <a:pt x="0" y="81"/>
                  </a:lnTo>
                  <a:lnTo>
                    <a:pt x="3" y="96"/>
                  </a:lnTo>
                  <a:lnTo>
                    <a:pt x="6" y="108"/>
                  </a:lnTo>
                  <a:lnTo>
                    <a:pt x="12" y="120"/>
                  </a:lnTo>
                  <a:lnTo>
                    <a:pt x="21" y="129"/>
                  </a:lnTo>
                  <a:lnTo>
                    <a:pt x="33" y="138"/>
                  </a:lnTo>
                  <a:lnTo>
                    <a:pt x="42" y="144"/>
                  </a:lnTo>
                  <a:lnTo>
                    <a:pt x="57" y="150"/>
                  </a:lnTo>
                  <a:lnTo>
                    <a:pt x="69" y="150"/>
                  </a:lnTo>
                  <a:lnTo>
                    <a:pt x="84" y="150"/>
                  </a:lnTo>
                  <a:lnTo>
                    <a:pt x="96" y="150"/>
                  </a:lnTo>
                  <a:lnTo>
                    <a:pt x="108" y="144"/>
                  </a:lnTo>
                  <a:lnTo>
                    <a:pt x="120" y="138"/>
                  </a:lnTo>
                  <a:lnTo>
                    <a:pt x="129" y="12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4" name="Freeform 31"/>
            <p:cNvSpPr>
              <a:spLocks/>
            </p:cNvSpPr>
            <p:nvPr/>
          </p:nvSpPr>
          <p:spPr bwMode="auto">
            <a:xfrm>
              <a:off x="3963" y="1560"/>
              <a:ext cx="130" cy="151"/>
            </a:xfrm>
            <a:custGeom>
              <a:avLst/>
              <a:gdLst>
                <a:gd name="T0" fmla="*/ 0 w 130"/>
                <a:gd name="T1" fmla="*/ 129 h 151"/>
                <a:gd name="T2" fmla="*/ 9 w 130"/>
                <a:gd name="T3" fmla="*/ 138 h 151"/>
                <a:gd name="T4" fmla="*/ 21 w 130"/>
                <a:gd name="T5" fmla="*/ 144 h 151"/>
                <a:gd name="T6" fmla="*/ 33 w 130"/>
                <a:gd name="T7" fmla="*/ 150 h 151"/>
                <a:gd name="T8" fmla="*/ 48 w 130"/>
                <a:gd name="T9" fmla="*/ 150 h 151"/>
                <a:gd name="T10" fmla="*/ 60 w 130"/>
                <a:gd name="T11" fmla="*/ 150 h 151"/>
                <a:gd name="T12" fmla="*/ 72 w 130"/>
                <a:gd name="T13" fmla="*/ 150 h 151"/>
                <a:gd name="T14" fmla="*/ 87 w 130"/>
                <a:gd name="T15" fmla="*/ 144 h 151"/>
                <a:gd name="T16" fmla="*/ 99 w 130"/>
                <a:gd name="T17" fmla="*/ 138 h 151"/>
                <a:gd name="T18" fmla="*/ 108 w 130"/>
                <a:gd name="T19" fmla="*/ 129 h 151"/>
                <a:gd name="T20" fmla="*/ 117 w 130"/>
                <a:gd name="T21" fmla="*/ 120 h 151"/>
                <a:gd name="T22" fmla="*/ 123 w 130"/>
                <a:gd name="T23" fmla="*/ 108 h 151"/>
                <a:gd name="T24" fmla="*/ 126 w 130"/>
                <a:gd name="T25" fmla="*/ 96 h 151"/>
                <a:gd name="T26" fmla="*/ 129 w 130"/>
                <a:gd name="T27" fmla="*/ 81 h 151"/>
                <a:gd name="T28" fmla="*/ 129 w 130"/>
                <a:gd name="T29" fmla="*/ 69 h 151"/>
                <a:gd name="T30" fmla="*/ 126 w 130"/>
                <a:gd name="T31" fmla="*/ 57 h 151"/>
                <a:gd name="T32" fmla="*/ 123 w 130"/>
                <a:gd name="T33" fmla="*/ 42 h 151"/>
                <a:gd name="T34" fmla="*/ 117 w 130"/>
                <a:gd name="T35" fmla="*/ 33 h 151"/>
                <a:gd name="T36" fmla="*/ 108 w 130"/>
                <a:gd name="T37" fmla="*/ 21 h 151"/>
                <a:gd name="T38" fmla="*/ 99 w 130"/>
                <a:gd name="T39" fmla="*/ 12 h 151"/>
                <a:gd name="T40" fmla="*/ 87 w 130"/>
                <a:gd name="T41" fmla="*/ 6 h 151"/>
                <a:gd name="T42" fmla="*/ 72 w 130"/>
                <a:gd name="T43" fmla="*/ 3 h 151"/>
                <a:gd name="T44" fmla="*/ 60 w 130"/>
                <a:gd name="T45" fmla="*/ 0 h 151"/>
                <a:gd name="T46" fmla="*/ 48 w 130"/>
                <a:gd name="T47" fmla="*/ 0 h 151"/>
                <a:gd name="T48" fmla="*/ 33 w 130"/>
                <a:gd name="T49" fmla="*/ 3 h 151"/>
                <a:gd name="T50" fmla="*/ 21 w 130"/>
                <a:gd name="T51" fmla="*/ 6 h 151"/>
                <a:gd name="T52" fmla="*/ 9 w 130"/>
                <a:gd name="T53" fmla="*/ 12 h 151"/>
                <a:gd name="T54" fmla="*/ 0 w 130"/>
                <a:gd name="T55" fmla="*/ 21 h 1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0"/>
                <a:gd name="T85" fmla="*/ 0 h 151"/>
                <a:gd name="T86" fmla="*/ 130 w 130"/>
                <a:gd name="T87" fmla="*/ 151 h 1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0" h="151">
                  <a:moveTo>
                    <a:pt x="0" y="129"/>
                  </a:moveTo>
                  <a:lnTo>
                    <a:pt x="9" y="138"/>
                  </a:lnTo>
                  <a:lnTo>
                    <a:pt x="21" y="144"/>
                  </a:lnTo>
                  <a:lnTo>
                    <a:pt x="33" y="150"/>
                  </a:lnTo>
                  <a:lnTo>
                    <a:pt x="48" y="150"/>
                  </a:lnTo>
                  <a:lnTo>
                    <a:pt x="60" y="150"/>
                  </a:lnTo>
                  <a:lnTo>
                    <a:pt x="72" y="150"/>
                  </a:lnTo>
                  <a:lnTo>
                    <a:pt x="87" y="144"/>
                  </a:lnTo>
                  <a:lnTo>
                    <a:pt x="99" y="138"/>
                  </a:lnTo>
                  <a:lnTo>
                    <a:pt x="108" y="129"/>
                  </a:lnTo>
                  <a:lnTo>
                    <a:pt x="117" y="120"/>
                  </a:lnTo>
                  <a:lnTo>
                    <a:pt x="123" y="108"/>
                  </a:lnTo>
                  <a:lnTo>
                    <a:pt x="126" y="96"/>
                  </a:lnTo>
                  <a:lnTo>
                    <a:pt x="129" y="81"/>
                  </a:lnTo>
                  <a:lnTo>
                    <a:pt x="129" y="69"/>
                  </a:lnTo>
                  <a:lnTo>
                    <a:pt x="126" y="57"/>
                  </a:lnTo>
                  <a:lnTo>
                    <a:pt x="123" y="42"/>
                  </a:lnTo>
                  <a:lnTo>
                    <a:pt x="117" y="33"/>
                  </a:lnTo>
                  <a:lnTo>
                    <a:pt x="108" y="21"/>
                  </a:lnTo>
                  <a:lnTo>
                    <a:pt x="99" y="12"/>
                  </a:lnTo>
                  <a:lnTo>
                    <a:pt x="87" y="6"/>
                  </a:lnTo>
                  <a:lnTo>
                    <a:pt x="72" y="3"/>
                  </a:lnTo>
                  <a:lnTo>
                    <a:pt x="60" y="0"/>
                  </a:lnTo>
                  <a:lnTo>
                    <a:pt x="48" y="0"/>
                  </a:lnTo>
                  <a:lnTo>
                    <a:pt x="33" y="3"/>
                  </a:lnTo>
                  <a:lnTo>
                    <a:pt x="21" y="6"/>
                  </a:lnTo>
                  <a:lnTo>
                    <a:pt x="9" y="12"/>
                  </a:lnTo>
                  <a:lnTo>
                    <a:pt x="0" y="21"/>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5" name="Freeform 32"/>
            <p:cNvSpPr>
              <a:spLocks/>
            </p:cNvSpPr>
            <p:nvPr/>
          </p:nvSpPr>
          <p:spPr bwMode="auto">
            <a:xfrm>
              <a:off x="3985" y="1606"/>
              <a:ext cx="61" cy="58"/>
            </a:xfrm>
            <a:custGeom>
              <a:avLst/>
              <a:gdLst>
                <a:gd name="T0" fmla="*/ 57 w 61"/>
                <a:gd name="T1" fmla="*/ 21 h 58"/>
                <a:gd name="T2" fmla="*/ 60 w 61"/>
                <a:gd name="T3" fmla="*/ 30 h 58"/>
                <a:gd name="T4" fmla="*/ 57 w 61"/>
                <a:gd name="T5" fmla="*/ 21 h 58"/>
                <a:gd name="T6" fmla="*/ 54 w 61"/>
                <a:gd name="T7" fmla="*/ 12 h 58"/>
                <a:gd name="T8" fmla="*/ 48 w 61"/>
                <a:gd name="T9" fmla="*/ 6 h 58"/>
                <a:gd name="T10" fmla="*/ 39 w 61"/>
                <a:gd name="T11" fmla="*/ 3 h 58"/>
                <a:gd name="T12" fmla="*/ 30 w 61"/>
                <a:gd name="T13" fmla="*/ 0 h 58"/>
                <a:gd name="T14" fmla="*/ 21 w 61"/>
                <a:gd name="T15" fmla="*/ 3 h 58"/>
                <a:gd name="T16" fmla="*/ 12 w 61"/>
                <a:gd name="T17" fmla="*/ 6 h 58"/>
                <a:gd name="T18" fmla="*/ 6 w 61"/>
                <a:gd name="T19" fmla="*/ 12 h 58"/>
                <a:gd name="T20" fmla="*/ 3 w 61"/>
                <a:gd name="T21" fmla="*/ 21 h 58"/>
                <a:gd name="T22" fmla="*/ 0 w 61"/>
                <a:gd name="T23" fmla="*/ 30 h 58"/>
                <a:gd name="T24" fmla="*/ 3 w 61"/>
                <a:gd name="T25" fmla="*/ 39 h 58"/>
                <a:gd name="T26" fmla="*/ 6 w 61"/>
                <a:gd name="T27" fmla="*/ 48 h 58"/>
                <a:gd name="T28" fmla="*/ 12 w 61"/>
                <a:gd name="T29" fmla="*/ 51 h 58"/>
                <a:gd name="T30" fmla="*/ 21 w 61"/>
                <a:gd name="T31" fmla="*/ 57 h 58"/>
                <a:gd name="T32" fmla="*/ 30 w 61"/>
                <a:gd name="T33" fmla="*/ 57 h 58"/>
                <a:gd name="T34" fmla="*/ 39 w 61"/>
                <a:gd name="T35" fmla="*/ 57 h 58"/>
                <a:gd name="T36" fmla="*/ 48 w 61"/>
                <a:gd name="T37" fmla="*/ 51 h 58"/>
                <a:gd name="T38" fmla="*/ 54 w 61"/>
                <a:gd name="T39" fmla="*/ 48 h 58"/>
                <a:gd name="T40" fmla="*/ 57 w 61"/>
                <a:gd name="T41" fmla="*/ 39 h 58"/>
                <a:gd name="T42" fmla="*/ 60 w 61"/>
                <a:gd name="T43" fmla="*/ 30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
                <a:gd name="T67" fmla="*/ 0 h 58"/>
                <a:gd name="T68" fmla="*/ 61 w 61"/>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 h="58">
                  <a:moveTo>
                    <a:pt x="57" y="21"/>
                  </a:moveTo>
                  <a:lnTo>
                    <a:pt x="60" y="30"/>
                  </a:lnTo>
                  <a:lnTo>
                    <a:pt x="57" y="21"/>
                  </a:lnTo>
                  <a:lnTo>
                    <a:pt x="54" y="12"/>
                  </a:lnTo>
                  <a:lnTo>
                    <a:pt x="48" y="6"/>
                  </a:lnTo>
                  <a:lnTo>
                    <a:pt x="39" y="3"/>
                  </a:lnTo>
                  <a:lnTo>
                    <a:pt x="30" y="0"/>
                  </a:lnTo>
                  <a:lnTo>
                    <a:pt x="21" y="3"/>
                  </a:lnTo>
                  <a:lnTo>
                    <a:pt x="12" y="6"/>
                  </a:lnTo>
                  <a:lnTo>
                    <a:pt x="6" y="12"/>
                  </a:lnTo>
                  <a:lnTo>
                    <a:pt x="3" y="21"/>
                  </a:lnTo>
                  <a:lnTo>
                    <a:pt x="0" y="30"/>
                  </a:lnTo>
                  <a:lnTo>
                    <a:pt x="3" y="39"/>
                  </a:lnTo>
                  <a:lnTo>
                    <a:pt x="6" y="48"/>
                  </a:lnTo>
                  <a:lnTo>
                    <a:pt x="12" y="51"/>
                  </a:lnTo>
                  <a:lnTo>
                    <a:pt x="21" y="57"/>
                  </a:lnTo>
                  <a:lnTo>
                    <a:pt x="30" y="57"/>
                  </a:lnTo>
                  <a:lnTo>
                    <a:pt x="39" y="57"/>
                  </a:lnTo>
                  <a:lnTo>
                    <a:pt x="48" y="51"/>
                  </a:lnTo>
                  <a:lnTo>
                    <a:pt x="54" y="48"/>
                  </a:lnTo>
                  <a:lnTo>
                    <a:pt x="57" y="39"/>
                  </a:lnTo>
                  <a:lnTo>
                    <a:pt x="60" y="3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6" name="Line 33"/>
            <p:cNvSpPr>
              <a:spLocks noChangeShapeType="1"/>
            </p:cNvSpPr>
            <p:nvPr/>
          </p:nvSpPr>
          <p:spPr bwMode="auto">
            <a:xfrm>
              <a:off x="3961"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87" name="Freeform 34"/>
            <p:cNvSpPr>
              <a:spLocks/>
            </p:cNvSpPr>
            <p:nvPr/>
          </p:nvSpPr>
          <p:spPr bwMode="auto">
            <a:xfrm>
              <a:off x="3928" y="1701"/>
              <a:ext cx="49" cy="49"/>
            </a:xfrm>
            <a:custGeom>
              <a:avLst/>
              <a:gdLst>
                <a:gd name="T0" fmla="*/ 0 w 49"/>
                <a:gd name="T1" fmla="*/ 0 h 49"/>
                <a:gd name="T2" fmla="*/ 0 w 49"/>
                <a:gd name="T3" fmla="*/ 19 h 49"/>
                <a:gd name="T4" fmla="*/ 8 w 49"/>
                <a:gd name="T5" fmla="*/ 38 h 49"/>
                <a:gd name="T6" fmla="*/ 17 w 49"/>
                <a:gd name="T7" fmla="*/ 48 h 49"/>
                <a:gd name="T8" fmla="*/ 26 w 49"/>
                <a:gd name="T9" fmla="*/ 48 h 49"/>
                <a:gd name="T10" fmla="*/ 30 w 49"/>
                <a:gd name="T11" fmla="*/ 48 h 49"/>
                <a:gd name="T12" fmla="*/ 39 w 49"/>
                <a:gd name="T13" fmla="*/ 38 h 49"/>
                <a:gd name="T14" fmla="*/ 48 w 49"/>
                <a:gd name="T15" fmla="*/ 19 h 49"/>
                <a:gd name="T16" fmla="*/ 48 w 4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0" y="0"/>
                  </a:moveTo>
                  <a:lnTo>
                    <a:pt x="0" y="19"/>
                  </a:lnTo>
                  <a:lnTo>
                    <a:pt x="8" y="38"/>
                  </a:lnTo>
                  <a:lnTo>
                    <a:pt x="17" y="48"/>
                  </a:lnTo>
                  <a:lnTo>
                    <a:pt x="26" y="48"/>
                  </a:lnTo>
                  <a:lnTo>
                    <a:pt x="30" y="48"/>
                  </a:lnTo>
                  <a:lnTo>
                    <a:pt x="39" y="38"/>
                  </a:lnTo>
                  <a:lnTo>
                    <a:pt x="48" y="19"/>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8" name="Line 35"/>
            <p:cNvSpPr>
              <a:spLocks noChangeShapeType="1"/>
            </p:cNvSpPr>
            <p:nvPr/>
          </p:nvSpPr>
          <p:spPr bwMode="auto">
            <a:xfrm flipV="1">
              <a:off x="3928"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89" name="Freeform 36"/>
            <p:cNvSpPr>
              <a:spLocks/>
            </p:cNvSpPr>
            <p:nvPr/>
          </p:nvSpPr>
          <p:spPr bwMode="auto">
            <a:xfrm>
              <a:off x="3928" y="1554"/>
              <a:ext cx="49" cy="49"/>
            </a:xfrm>
            <a:custGeom>
              <a:avLst/>
              <a:gdLst>
                <a:gd name="T0" fmla="*/ 48 w 49"/>
                <a:gd name="T1" fmla="*/ 48 h 49"/>
                <a:gd name="T2" fmla="*/ 48 w 49"/>
                <a:gd name="T3" fmla="*/ 28 h 49"/>
                <a:gd name="T4" fmla="*/ 39 w 49"/>
                <a:gd name="T5" fmla="*/ 9 h 49"/>
                <a:gd name="T6" fmla="*/ 30 w 49"/>
                <a:gd name="T7" fmla="*/ 0 h 49"/>
                <a:gd name="T8" fmla="*/ 26 w 49"/>
                <a:gd name="T9" fmla="*/ 0 h 49"/>
                <a:gd name="T10" fmla="*/ 17 w 49"/>
                <a:gd name="T11" fmla="*/ 0 h 49"/>
                <a:gd name="T12" fmla="*/ 8 w 49"/>
                <a:gd name="T13" fmla="*/ 9 h 49"/>
                <a:gd name="T14" fmla="*/ 0 w 49"/>
                <a:gd name="T15" fmla="*/ 28 h 49"/>
                <a:gd name="T16" fmla="*/ 0 w 49"/>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48" y="48"/>
                  </a:moveTo>
                  <a:lnTo>
                    <a:pt x="48" y="28"/>
                  </a:lnTo>
                  <a:lnTo>
                    <a:pt x="39" y="9"/>
                  </a:lnTo>
                  <a:lnTo>
                    <a:pt x="30" y="0"/>
                  </a:lnTo>
                  <a:lnTo>
                    <a:pt x="26" y="0"/>
                  </a:lnTo>
                  <a:lnTo>
                    <a:pt x="17" y="0"/>
                  </a:lnTo>
                  <a:lnTo>
                    <a:pt x="8" y="9"/>
                  </a:lnTo>
                  <a:lnTo>
                    <a:pt x="0" y="28"/>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0" name="Freeform 37"/>
            <p:cNvSpPr>
              <a:spLocks/>
            </p:cNvSpPr>
            <p:nvPr/>
          </p:nvSpPr>
          <p:spPr bwMode="auto">
            <a:xfrm>
              <a:off x="3895" y="1569"/>
              <a:ext cx="49" cy="49"/>
            </a:xfrm>
            <a:custGeom>
              <a:avLst/>
              <a:gdLst>
                <a:gd name="T0" fmla="*/ 0 w 49"/>
                <a:gd name="T1" fmla="*/ 0 h 49"/>
                <a:gd name="T2" fmla="*/ 4 w 49"/>
                <a:gd name="T3" fmla="*/ 16 h 49"/>
                <a:gd name="T4" fmla="*/ 8 w 49"/>
                <a:gd name="T5" fmla="*/ 32 h 49"/>
                <a:gd name="T6" fmla="*/ 13 w 49"/>
                <a:gd name="T7" fmla="*/ 40 h 49"/>
                <a:gd name="T8" fmla="*/ 26 w 49"/>
                <a:gd name="T9" fmla="*/ 48 h 49"/>
                <a:gd name="T10" fmla="*/ 34 w 49"/>
                <a:gd name="T11" fmla="*/ 40 h 49"/>
                <a:gd name="T12" fmla="*/ 43 w 49"/>
                <a:gd name="T13" fmla="*/ 32 h 49"/>
                <a:gd name="T14" fmla="*/ 48 w 49"/>
                <a:gd name="T15" fmla="*/ 16 h 49"/>
                <a:gd name="T16" fmla="*/ 48 w 4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0" y="0"/>
                  </a:moveTo>
                  <a:lnTo>
                    <a:pt x="4" y="16"/>
                  </a:lnTo>
                  <a:lnTo>
                    <a:pt x="8" y="32"/>
                  </a:lnTo>
                  <a:lnTo>
                    <a:pt x="13" y="40"/>
                  </a:lnTo>
                  <a:lnTo>
                    <a:pt x="26" y="48"/>
                  </a:lnTo>
                  <a:lnTo>
                    <a:pt x="34" y="40"/>
                  </a:lnTo>
                  <a:lnTo>
                    <a:pt x="43" y="32"/>
                  </a:lnTo>
                  <a:lnTo>
                    <a:pt x="48" y="16"/>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1" name="Freeform 38"/>
            <p:cNvSpPr>
              <a:spLocks/>
            </p:cNvSpPr>
            <p:nvPr/>
          </p:nvSpPr>
          <p:spPr bwMode="auto">
            <a:xfrm>
              <a:off x="3895" y="1683"/>
              <a:ext cx="49" cy="49"/>
            </a:xfrm>
            <a:custGeom>
              <a:avLst/>
              <a:gdLst>
                <a:gd name="T0" fmla="*/ 48 w 49"/>
                <a:gd name="T1" fmla="*/ 24 h 49"/>
                <a:gd name="T2" fmla="*/ 48 w 49"/>
                <a:gd name="T3" fmla="*/ 48 h 49"/>
                <a:gd name="T4" fmla="*/ 48 w 49"/>
                <a:gd name="T5" fmla="*/ 24 h 49"/>
                <a:gd name="T6" fmla="*/ 43 w 49"/>
                <a:gd name="T7" fmla="*/ 16 h 49"/>
                <a:gd name="T8" fmla="*/ 34 w 49"/>
                <a:gd name="T9" fmla="*/ 8 h 49"/>
                <a:gd name="T10" fmla="*/ 26 w 49"/>
                <a:gd name="T11" fmla="*/ 0 h 49"/>
                <a:gd name="T12" fmla="*/ 13 w 49"/>
                <a:gd name="T13" fmla="*/ 8 h 49"/>
                <a:gd name="T14" fmla="*/ 8 w 49"/>
                <a:gd name="T15" fmla="*/ 16 h 49"/>
                <a:gd name="T16" fmla="*/ 4 w 49"/>
                <a:gd name="T17" fmla="*/ 24 h 49"/>
                <a:gd name="T18" fmla="*/ 0 w 49"/>
                <a:gd name="T19" fmla="*/ 48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9"/>
                <a:gd name="T32" fmla="*/ 49 w 49"/>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9">
                  <a:moveTo>
                    <a:pt x="48" y="24"/>
                  </a:moveTo>
                  <a:lnTo>
                    <a:pt x="48" y="48"/>
                  </a:lnTo>
                  <a:lnTo>
                    <a:pt x="48" y="24"/>
                  </a:lnTo>
                  <a:lnTo>
                    <a:pt x="43" y="16"/>
                  </a:lnTo>
                  <a:lnTo>
                    <a:pt x="34" y="8"/>
                  </a:lnTo>
                  <a:lnTo>
                    <a:pt x="26" y="0"/>
                  </a:lnTo>
                  <a:lnTo>
                    <a:pt x="13" y="8"/>
                  </a:lnTo>
                  <a:lnTo>
                    <a:pt x="8" y="16"/>
                  </a:lnTo>
                  <a:lnTo>
                    <a:pt x="4" y="24"/>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2" name="Freeform 39"/>
            <p:cNvSpPr>
              <a:spLocks/>
            </p:cNvSpPr>
            <p:nvPr/>
          </p:nvSpPr>
          <p:spPr bwMode="auto">
            <a:xfrm>
              <a:off x="3829" y="1683"/>
              <a:ext cx="49" cy="49"/>
            </a:xfrm>
            <a:custGeom>
              <a:avLst/>
              <a:gdLst>
                <a:gd name="T0" fmla="*/ 48 w 49"/>
                <a:gd name="T1" fmla="*/ 48 h 49"/>
                <a:gd name="T2" fmla="*/ 48 w 49"/>
                <a:gd name="T3" fmla="*/ 24 h 49"/>
                <a:gd name="T4" fmla="*/ 43 w 49"/>
                <a:gd name="T5" fmla="*/ 16 h 49"/>
                <a:gd name="T6" fmla="*/ 34 w 49"/>
                <a:gd name="T7" fmla="*/ 8 h 49"/>
                <a:gd name="T8" fmla="*/ 26 w 49"/>
                <a:gd name="T9" fmla="*/ 0 h 49"/>
                <a:gd name="T10" fmla="*/ 17 w 49"/>
                <a:gd name="T11" fmla="*/ 8 h 49"/>
                <a:gd name="T12" fmla="*/ 8 w 49"/>
                <a:gd name="T13" fmla="*/ 16 h 49"/>
                <a:gd name="T14" fmla="*/ 4 w 49"/>
                <a:gd name="T15" fmla="*/ 24 h 49"/>
                <a:gd name="T16" fmla="*/ 0 w 49"/>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48" y="48"/>
                  </a:moveTo>
                  <a:lnTo>
                    <a:pt x="48" y="24"/>
                  </a:lnTo>
                  <a:lnTo>
                    <a:pt x="43" y="16"/>
                  </a:lnTo>
                  <a:lnTo>
                    <a:pt x="34" y="8"/>
                  </a:lnTo>
                  <a:lnTo>
                    <a:pt x="26" y="0"/>
                  </a:lnTo>
                  <a:lnTo>
                    <a:pt x="17" y="8"/>
                  </a:lnTo>
                  <a:lnTo>
                    <a:pt x="8" y="16"/>
                  </a:lnTo>
                  <a:lnTo>
                    <a:pt x="4" y="24"/>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3" name="Freeform 40"/>
            <p:cNvSpPr>
              <a:spLocks/>
            </p:cNvSpPr>
            <p:nvPr/>
          </p:nvSpPr>
          <p:spPr bwMode="auto">
            <a:xfrm>
              <a:off x="3829" y="1569"/>
              <a:ext cx="49" cy="49"/>
            </a:xfrm>
            <a:custGeom>
              <a:avLst/>
              <a:gdLst>
                <a:gd name="T0" fmla="*/ 4 w 49"/>
                <a:gd name="T1" fmla="*/ 16 h 49"/>
                <a:gd name="T2" fmla="*/ 0 w 49"/>
                <a:gd name="T3" fmla="*/ 0 h 49"/>
                <a:gd name="T4" fmla="*/ 4 w 49"/>
                <a:gd name="T5" fmla="*/ 16 h 49"/>
                <a:gd name="T6" fmla="*/ 8 w 49"/>
                <a:gd name="T7" fmla="*/ 32 h 49"/>
                <a:gd name="T8" fmla="*/ 17 w 49"/>
                <a:gd name="T9" fmla="*/ 40 h 49"/>
                <a:gd name="T10" fmla="*/ 26 w 49"/>
                <a:gd name="T11" fmla="*/ 48 h 49"/>
                <a:gd name="T12" fmla="*/ 34 w 49"/>
                <a:gd name="T13" fmla="*/ 40 h 49"/>
                <a:gd name="T14" fmla="*/ 43 w 49"/>
                <a:gd name="T15" fmla="*/ 32 h 49"/>
                <a:gd name="T16" fmla="*/ 48 w 49"/>
                <a:gd name="T17" fmla="*/ 16 h 49"/>
                <a:gd name="T18" fmla="*/ 48 w 49"/>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9"/>
                <a:gd name="T32" fmla="*/ 49 w 49"/>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9">
                  <a:moveTo>
                    <a:pt x="4" y="16"/>
                  </a:moveTo>
                  <a:lnTo>
                    <a:pt x="0" y="0"/>
                  </a:lnTo>
                  <a:lnTo>
                    <a:pt x="4" y="16"/>
                  </a:lnTo>
                  <a:lnTo>
                    <a:pt x="8" y="32"/>
                  </a:lnTo>
                  <a:lnTo>
                    <a:pt x="17" y="40"/>
                  </a:lnTo>
                  <a:lnTo>
                    <a:pt x="26" y="48"/>
                  </a:lnTo>
                  <a:lnTo>
                    <a:pt x="34" y="40"/>
                  </a:lnTo>
                  <a:lnTo>
                    <a:pt x="43" y="32"/>
                  </a:lnTo>
                  <a:lnTo>
                    <a:pt x="48" y="16"/>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4" name="Line 41"/>
            <p:cNvSpPr>
              <a:spLocks noChangeShapeType="1"/>
            </p:cNvSpPr>
            <p:nvPr/>
          </p:nvSpPr>
          <p:spPr bwMode="auto">
            <a:xfrm>
              <a:off x="3895"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95" name="Freeform 42"/>
            <p:cNvSpPr>
              <a:spLocks/>
            </p:cNvSpPr>
            <p:nvPr/>
          </p:nvSpPr>
          <p:spPr bwMode="auto">
            <a:xfrm>
              <a:off x="3862" y="1701"/>
              <a:ext cx="49" cy="49"/>
            </a:xfrm>
            <a:custGeom>
              <a:avLst/>
              <a:gdLst>
                <a:gd name="T0" fmla="*/ 0 w 49"/>
                <a:gd name="T1" fmla="*/ 0 h 49"/>
                <a:gd name="T2" fmla="*/ 4 w 49"/>
                <a:gd name="T3" fmla="*/ 19 h 49"/>
                <a:gd name="T4" fmla="*/ 8 w 49"/>
                <a:gd name="T5" fmla="*/ 38 h 49"/>
                <a:gd name="T6" fmla="*/ 17 w 49"/>
                <a:gd name="T7" fmla="*/ 48 h 49"/>
                <a:gd name="T8" fmla="*/ 26 w 49"/>
                <a:gd name="T9" fmla="*/ 48 h 49"/>
                <a:gd name="T10" fmla="*/ 34 w 49"/>
                <a:gd name="T11" fmla="*/ 48 h 49"/>
                <a:gd name="T12" fmla="*/ 43 w 49"/>
                <a:gd name="T13" fmla="*/ 38 h 49"/>
                <a:gd name="T14" fmla="*/ 48 w 49"/>
                <a:gd name="T15" fmla="*/ 19 h 49"/>
                <a:gd name="T16" fmla="*/ 48 w 4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0" y="0"/>
                  </a:moveTo>
                  <a:lnTo>
                    <a:pt x="4" y="19"/>
                  </a:lnTo>
                  <a:lnTo>
                    <a:pt x="8" y="38"/>
                  </a:lnTo>
                  <a:lnTo>
                    <a:pt x="17" y="48"/>
                  </a:lnTo>
                  <a:lnTo>
                    <a:pt x="26" y="48"/>
                  </a:lnTo>
                  <a:lnTo>
                    <a:pt x="34" y="48"/>
                  </a:lnTo>
                  <a:lnTo>
                    <a:pt x="43" y="38"/>
                  </a:lnTo>
                  <a:lnTo>
                    <a:pt x="48" y="19"/>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6" name="Line 43"/>
            <p:cNvSpPr>
              <a:spLocks noChangeShapeType="1"/>
            </p:cNvSpPr>
            <p:nvPr/>
          </p:nvSpPr>
          <p:spPr bwMode="auto">
            <a:xfrm flipV="1">
              <a:off x="3862"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97" name="Freeform 44"/>
            <p:cNvSpPr>
              <a:spLocks/>
            </p:cNvSpPr>
            <p:nvPr/>
          </p:nvSpPr>
          <p:spPr bwMode="auto">
            <a:xfrm>
              <a:off x="3862" y="1554"/>
              <a:ext cx="49" cy="49"/>
            </a:xfrm>
            <a:custGeom>
              <a:avLst/>
              <a:gdLst>
                <a:gd name="T0" fmla="*/ 48 w 49"/>
                <a:gd name="T1" fmla="*/ 48 h 49"/>
                <a:gd name="T2" fmla="*/ 48 w 49"/>
                <a:gd name="T3" fmla="*/ 28 h 49"/>
                <a:gd name="T4" fmla="*/ 43 w 49"/>
                <a:gd name="T5" fmla="*/ 9 h 49"/>
                <a:gd name="T6" fmla="*/ 34 w 49"/>
                <a:gd name="T7" fmla="*/ 0 h 49"/>
                <a:gd name="T8" fmla="*/ 26 w 49"/>
                <a:gd name="T9" fmla="*/ 0 h 49"/>
                <a:gd name="T10" fmla="*/ 17 w 49"/>
                <a:gd name="T11" fmla="*/ 0 h 49"/>
                <a:gd name="T12" fmla="*/ 8 w 49"/>
                <a:gd name="T13" fmla="*/ 9 h 49"/>
                <a:gd name="T14" fmla="*/ 4 w 49"/>
                <a:gd name="T15" fmla="*/ 28 h 49"/>
                <a:gd name="T16" fmla="*/ 0 w 49"/>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48" y="48"/>
                  </a:moveTo>
                  <a:lnTo>
                    <a:pt x="48" y="28"/>
                  </a:lnTo>
                  <a:lnTo>
                    <a:pt x="43" y="9"/>
                  </a:lnTo>
                  <a:lnTo>
                    <a:pt x="34" y="0"/>
                  </a:lnTo>
                  <a:lnTo>
                    <a:pt x="26" y="0"/>
                  </a:lnTo>
                  <a:lnTo>
                    <a:pt x="17" y="0"/>
                  </a:lnTo>
                  <a:lnTo>
                    <a:pt x="8" y="9"/>
                  </a:lnTo>
                  <a:lnTo>
                    <a:pt x="4" y="28"/>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8" name="Freeform 45"/>
            <p:cNvSpPr>
              <a:spLocks/>
            </p:cNvSpPr>
            <p:nvPr/>
          </p:nvSpPr>
          <p:spPr bwMode="auto">
            <a:xfrm>
              <a:off x="3766" y="1683"/>
              <a:ext cx="49" cy="49"/>
            </a:xfrm>
            <a:custGeom>
              <a:avLst/>
              <a:gdLst>
                <a:gd name="T0" fmla="*/ 48 w 49"/>
                <a:gd name="T1" fmla="*/ 24 h 49"/>
                <a:gd name="T2" fmla="*/ 48 w 49"/>
                <a:gd name="T3" fmla="*/ 48 h 49"/>
                <a:gd name="T4" fmla="*/ 48 w 49"/>
                <a:gd name="T5" fmla="*/ 24 h 49"/>
                <a:gd name="T6" fmla="*/ 39 w 49"/>
                <a:gd name="T7" fmla="*/ 16 h 49"/>
                <a:gd name="T8" fmla="*/ 30 w 49"/>
                <a:gd name="T9" fmla="*/ 8 h 49"/>
                <a:gd name="T10" fmla="*/ 21 w 49"/>
                <a:gd name="T11" fmla="*/ 0 h 49"/>
                <a:gd name="T12" fmla="*/ 13 w 49"/>
                <a:gd name="T13" fmla="*/ 8 h 49"/>
                <a:gd name="T14" fmla="*/ 4 w 49"/>
                <a:gd name="T15" fmla="*/ 16 h 49"/>
                <a:gd name="T16" fmla="*/ 0 w 49"/>
                <a:gd name="T17" fmla="*/ 24 h 49"/>
                <a:gd name="T18" fmla="*/ 0 w 49"/>
                <a:gd name="T19" fmla="*/ 48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9"/>
                <a:gd name="T32" fmla="*/ 49 w 49"/>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9">
                  <a:moveTo>
                    <a:pt x="48" y="24"/>
                  </a:moveTo>
                  <a:lnTo>
                    <a:pt x="48" y="48"/>
                  </a:lnTo>
                  <a:lnTo>
                    <a:pt x="48" y="24"/>
                  </a:lnTo>
                  <a:lnTo>
                    <a:pt x="39" y="16"/>
                  </a:lnTo>
                  <a:lnTo>
                    <a:pt x="30" y="8"/>
                  </a:lnTo>
                  <a:lnTo>
                    <a:pt x="21" y="0"/>
                  </a:lnTo>
                  <a:lnTo>
                    <a:pt x="13" y="8"/>
                  </a:lnTo>
                  <a:lnTo>
                    <a:pt x="4" y="16"/>
                  </a:lnTo>
                  <a:lnTo>
                    <a:pt x="0" y="24"/>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9" name="Freeform 46"/>
            <p:cNvSpPr>
              <a:spLocks/>
            </p:cNvSpPr>
            <p:nvPr/>
          </p:nvSpPr>
          <p:spPr bwMode="auto">
            <a:xfrm>
              <a:off x="3766" y="1569"/>
              <a:ext cx="49" cy="49"/>
            </a:xfrm>
            <a:custGeom>
              <a:avLst/>
              <a:gdLst>
                <a:gd name="T0" fmla="*/ 0 w 49"/>
                <a:gd name="T1" fmla="*/ 16 h 49"/>
                <a:gd name="T2" fmla="*/ 0 w 49"/>
                <a:gd name="T3" fmla="*/ 0 h 49"/>
                <a:gd name="T4" fmla="*/ 0 w 49"/>
                <a:gd name="T5" fmla="*/ 16 h 49"/>
                <a:gd name="T6" fmla="*/ 4 w 49"/>
                <a:gd name="T7" fmla="*/ 32 h 49"/>
                <a:gd name="T8" fmla="*/ 13 w 49"/>
                <a:gd name="T9" fmla="*/ 40 h 49"/>
                <a:gd name="T10" fmla="*/ 21 w 49"/>
                <a:gd name="T11" fmla="*/ 48 h 49"/>
                <a:gd name="T12" fmla="*/ 30 w 49"/>
                <a:gd name="T13" fmla="*/ 40 h 49"/>
                <a:gd name="T14" fmla="*/ 39 w 49"/>
                <a:gd name="T15" fmla="*/ 32 h 49"/>
                <a:gd name="T16" fmla="*/ 48 w 49"/>
                <a:gd name="T17" fmla="*/ 16 h 49"/>
                <a:gd name="T18" fmla="*/ 48 w 49"/>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9"/>
                <a:gd name="T32" fmla="*/ 49 w 49"/>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9">
                  <a:moveTo>
                    <a:pt x="0" y="16"/>
                  </a:moveTo>
                  <a:lnTo>
                    <a:pt x="0" y="0"/>
                  </a:lnTo>
                  <a:lnTo>
                    <a:pt x="0" y="16"/>
                  </a:lnTo>
                  <a:lnTo>
                    <a:pt x="4" y="32"/>
                  </a:lnTo>
                  <a:lnTo>
                    <a:pt x="13" y="40"/>
                  </a:lnTo>
                  <a:lnTo>
                    <a:pt x="21" y="48"/>
                  </a:lnTo>
                  <a:lnTo>
                    <a:pt x="30" y="40"/>
                  </a:lnTo>
                  <a:lnTo>
                    <a:pt x="39" y="32"/>
                  </a:lnTo>
                  <a:lnTo>
                    <a:pt x="48" y="16"/>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0" name="Line 47"/>
            <p:cNvSpPr>
              <a:spLocks noChangeShapeType="1"/>
            </p:cNvSpPr>
            <p:nvPr/>
          </p:nvSpPr>
          <p:spPr bwMode="auto">
            <a:xfrm>
              <a:off x="3829"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01" name="Freeform 48"/>
            <p:cNvSpPr>
              <a:spLocks/>
            </p:cNvSpPr>
            <p:nvPr/>
          </p:nvSpPr>
          <p:spPr bwMode="auto">
            <a:xfrm>
              <a:off x="3799" y="1701"/>
              <a:ext cx="49" cy="49"/>
            </a:xfrm>
            <a:custGeom>
              <a:avLst/>
              <a:gdLst>
                <a:gd name="T0" fmla="*/ 0 w 49"/>
                <a:gd name="T1" fmla="*/ 0 h 49"/>
                <a:gd name="T2" fmla="*/ 0 w 49"/>
                <a:gd name="T3" fmla="*/ 19 h 49"/>
                <a:gd name="T4" fmla="*/ 4 w 49"/>
                <a:gd name="T5" fmla="*/ 38 h 49"/>
                <a:gd name="T6" fmla="*/ 14 w 49"/>
                <a:gd name="T7" fmla="*/ 48 h 49"/>
                <a:gd name="T8" fmla="*/ 24 w 49"/>
                <a:gd name="T9" fmla="*/ 48 h 49"/>
                <a:gd name="T10" fmla="*/ 33 w 49"/>
                <a:gd name="T11" fmla="*/ 48 h 49"/>
                <a:gd name="T12" fmla="*/ 43 w 49"/>
                <a:gd name="T13" fmla="*/ 38 h 49"/>
                <a:gd name="T14" fmla="*/ 48 w 49"/>
                <a:gd name="T15" fmla="*/ 19 h 49"/>
                <a:gd name="T16" fmla="*/ 48 w 4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0" y="0"/>
                  </a:moveTo>
                  <a:lnTo>
                    <a:pt x="0" y="19"/>
                  </a:lnTo>
                  <a:lnTo>
                    <a:pt x="4" y="38"/>
                  </a:lnTo>
                  <a:lnTo>
                    <a:pt x="14" y="48"/>
                  </a:lnTo>
                  <a:lnTo>
                    <a:pt x="24" y="48"/>
                  </a:lnTo>
                  <a:lnTo>
                    <a:pt x="33" y="48"/>
                  </a:lnTo>
                  <a:lnTo>
                    <a:pt x="43" y="38"/>
                  </a:lnTo>
                  <a:lnTo>
                    <a:pt x="48" y="19"/>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2" name="Line 49"/>
            <p:cNvSpPr>
              <a:spLocks noChangeShapeType="1"/>
            </p:cNvSpPr>
            <p:nvPr/>
          </p:nvSpPr>
          <p:spPr bwMode="auto">
            <a:xfrm flipV="1">
              <a:off x="3799"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03" name="Freeform 50"/>
            <p:cNvSpPr>
              <a:spLocks/>
            </p:cNvSpPr>
            <p:nvPr/>
          </p:nvSpPr>
          <p:spPr bwMode="auto">
            <a:xfrm>
              <a:off x="3799" y="1554"/>
              <a:ext cx="49" cy="49"/>
            </a:xfrm>
            <a:custGeom>
              <a:avLst/>
              <a:gdLst>
                <a:gd name="T0" fmla="*/ 48 w 49"/>
                <a:gd name="T1" fmla="*/ 48 h 49"/>
                <a:gd name="T2" fmla="*/ 48 w 49"/>
                <a:gd name="T3" fmla="*/ 28 h 49"/>
                <a:gd name="T4" fmla="*/ 43 w 49"/>
                <a:gd name="T5" fmla="*/ 9 h 49"/>
                <a:gd name="T6" fmla="*/ 33 w 49"/>
                <a:gd name="T7" fmla="*/ 0 h 49"/>
                <a:gd name="T8" fmla="*/ 24 w 49"/>
                <a:gd name="T9" fmla="*/ 0 h 49"/>
                <a:gd name="T10" fmla="*/ 14 w 49"/>
                <a:gd name="T11" fmla="*/ 0 h 49"/>
                <a:gd name="T12" fmla="*/ 4 w 49"/>
                <a:gd name="T13" fmla="*/ 9 h 49"/>
                <a:gd name="T14" fmla="*/ 0 w 49"/>
                <a:gd name="T15" fmla="*/ 28 h 49"/>
                <a:gd name="T16" fmla="*/ 0 w 49"/>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48" y="48"/>
                  </a:moveTo>
                  <a:lnTo>
                    <a:pt x="48" y="28"/>
                  </a:lnTo>
                  <a:lnTo>
                    <a:pt x="43" y="9"/>
                  </a:lnTo>
                  <a:lnTo>
                    <a:pt x="33" y="0"/>
                  </a:lnTo>
                  <a:lnTo>
                    <a:pt x="24" y="0"/>
                  </a:lnTo>
                  <a:lnTo>
                    <a:pt x="14" y="0"/>
                  </a:lnTo>
                  <a:lnTo>
                    <a:pt x="4" y="9"/>
                  </a:lnTo>
                  <a:lnTo>
                    <a:pt x="0" y="28"/>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4" name="Line 51"/>
            <p:cNvSpPr>
              <a:spLocks noChangeShapeType="1"/>
            </p:cNvSpPr>
            <p:nvPr/>
          </p:nvSpPr>
          <p:spPr bwMode="auto">
            <a:xfrm>
              <a:off x="3766"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05" name="Freeform 52"/>
            <p:cNvSpPr>
              <a:spLocks/>
            </p:cNvSpPr>
            <p:nvPr/>
          </p:nvSpPr>
          <p:spPr bwMode="auto">
            <a:xfrm>
              <a:off x="3733" y="1701"/>
              <a:ext cx="49" cy="49"/>
            </a:xfrm>
            <a:custGeom>
              <a:avLst/>
              <a:gdLst>
                <a:gd name="T0" fmla="*/ 0 w 49"/>
                <a:gd name="T1" fmla="*/ 0 h 49"/>
                <a:gd name="T2" fmla="*/ 0 w 49"/>
                <a:gd name="T3" fmla="*/ 19 h 49"/>
                <a:gd name="T4" fmla="*/ 8 w 49"/>
                <a:gd name="T5" fmla="*/ 38 h 49"/>
                <a:gd name="T6" fmla="*/ 13 w 49"/>
                <a:gd name="T7" fmla="*/ 48 h 49"/>
                <a:gd name="T8" fmla="*/ 21 w 49"/>
                <a:gd name="T9" fmla="*/ 48 h 49"/>
                <a:gd name="T10" fmla="*/ 34 w 49"/>
                <a:gd name="T11" fmla="*/ 48 h 49"/>
                <a:gd name="T12" fmla="*/ 39 w 49"/>
                <a:gd name="T13" fmla="*/ 38 h 49"/>
                <a:gd name="T14" fmla="*/ 43 w 49"/>
                <a:gd name="T15" fmla="*/ 19 h 49"/>
                <a:gd name="T16" fmla="*/ 48 w 4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0" y="0"/>
                  </a:moveTo>
                  <a:lnTo>
                    <a:pt x="0" y="19"/>
                  </a:lnTo>
                  <a:lnTo>
                    <a:pt x="8" y="38"/>
                  </a:lnTo>
                  <a:lnTo>
                    <a:pt x="13" y="48"/>
                  </a:lnTo>
                  <a:lnTo>
                    <a:pt x="21" y="48"/>
                  </a:lnTo>
                  <a:lnTo>
                    <a:pt x="34" y="48"/>
                  </a:lnTo>
                  <a:lnTo>
                    <a:pt x="39" y="38"/>
                  </a:lnTo>
                  <a:lnTo>
                    <a:pt x="43" y="19"/>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6" name="Line 53"/>
            <p:cNvSpPr>
              <a:spLocks noChangeShapeType="1"/>
            </p:cNvSpPr>
            <p:nvPr/>
          </p:nvSpPr>
          <p:spPr bwMode="auto">
            <a:xfrm flipV="1">
              <a:off x="3733"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07" name="Freeform 54"/>
            <p:cNvSpPr>
              <a:spLocks/>
            </p:cNvSpPr>
            <p:nvPr/>
          </p:nvSpPr>
          <p:spPr bwMode="auto">
            <a:xfrm>
              <a:off x="3733" y="1554"/>
              <a:ext cx="49" cy="49"/>
            </a:xfrm>
            <a:custGeom>
              <a:avLst/>
              <a:gdLst>
                <a:gd name="T0" fmla="*/ 48 w 49"/>
                <a:gd name="T1" fmla="*/ 48 h 49"/>
                <a:gd name="T2" fmla="*/ 43 w 49"/>
                <a:gd name="T3" fmla="*/ 28 h 49"/>
                <a:gd name="T4" fmla="*/ 39 w 49"/>
                <a:gd name="T5" fmla="*/ 9 h 49"/>
                <a:gd name="T6" fmla="*/ 34 w 49"/>
                <a:gd name="T7" fmla="*/ 0 h 49"/>
                <a:gd name="T8" fmla="*/ 21 w 49"/>
                <a:gd name="T9" fmla="*/ 0 h 49"/>
                <a:gd name="T10" fmla="*/ 13 w 49"/>
                <a:gd name="T11" fmla="*/ 0 h 49"/>
                <a:gd name="T12" fmla="*/ 8 w 49"/>
                <a:gd name="T13" fmla="*/ 9 h 49"/>
                <a:gd name="T14" fmla="*/ 0 w 49"/>
                <a:gd name="T15" fmla="*/ 28 h 49"/>
                <a:gd name="T16" fmla="*/ 0 w 49"/>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48" y="48"/>
                  </a:moveTo>
                  <a:lnTo>
                    <a:pt x="43" y="28"/>
                  </a:lnTo>
                  <a:lnTo>
                    <a:pt x="39" y="9"/>
                  </a:lnTo>
                  <a:lnTo>
                    <a:pt x="34" y="0"/>
                  </a:lnTo>
                  <a:lnTo>
                    <a:pt x="21" y="0"/>
                  </a:lnTo>
                  <a:lnTo>
                    <a:pt x="13" y="0"/>
                  </a:lnTo>
                  <a:lnTo>
                    <a:pt x="8" y="9"/>
                  </a:lnTo>
                  <a:lnTo>
                    <a:pt x="0" y="28"/>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8" name="Freeform 55"/>
            <p:cNvSpPr>
              <a:spLocks/>
            </p:cNvSpPr>
            <p:nvPr/>
          </p:nvSpPr>
          <p:spPr bwMode="auto">
            <a:xfrm>
              <a:off x="3652" y="1606"/>
              <a:ext cx="55" cy="58"/>
            </a:xfrm>
            <a:custGeom>
              <a:avLst/>
              <a:gdLst>
                <a:gd name="T0" fmla="*/ 54 w 55"/>
                <a:gd name="T1" fmla="*/ 21 h 58"/>
                <a:gd name="T2" fmla="*/ 54 w 55"/>
                <a:gd name="T3" fmla="*/ 30 h 58"/>
                <a:gd name="T4" fmla="*/ 54 w 55"/>
                <a:gd name="T5" fmla="*/ 21 h 58"/>
                <a:gd name="T6" fmla="*/ 51 w 55"/>
                <a:gd name="T7" fmla="*/ 12 h 58"/>
                <a:gd name="T8" fmla="*/ 45 w 55"/>
                <a:gd name="T9" fmla="*/ 6 h 58"/>
                <a:gd name="T10" fmla="*/ 36 w 55"/>
                <a:gd name="T11" fmla="*/ 3 h 58"/>
                <a:gd name="T12" fmla="*/ 27 w 55"/>
                <a:gd name="T13" fmla="*/ 0 h 58"/>
                <a:gd name="T14" fmla="*/ 18 w 55"/>
                <a:gd name="T15" fmla="*/ 3 h 58"/>
                <a:gd name="T16" fmla="*/ 9 w 55"/>
                <a:gd name="T17" fmla="*/ 6 h 58"/>
                <a:gd name="T18" fmla="*/ 3 w 55"/>
                <a:gd name="T19" fmla="*/ 12 h 58"/>
                <a:gd name="T20" fmla="*/ 0 w 55"/>
                <a:gd name="T21" fmla="*/ 21 h 58"/>
                <a:gd name="T22" fmla="*/ 0 w 55"/>
                <a:gd name="T23" fmla="*/ 30 h 58"/>
                <a:gd name="T24" fmla="*/ 0 w 55"/>
                <a:gd name="T25" fmla="*/ 39 h 58"/>
                <a:gd name="T26" fmla="*/ 3 w 55"/>
                <a:gd name="T27" fmla="*/ 48 h 58"/>
                <a:gd name="T28" fmla="*/ 9 w 55"/>
                <a:gd name="T29" fmla="*/ 51 h 58"/>
                <a:gd name="T30" fmla="*/ 18 w 55"/>
                <a:gd name="T31" fmla="*/ 57 h 58"/>
                <a:gd name="T32" fmla="*/ 27 w 55"/>
                <a:gd name="T33" fmla="*/ 57 h 58"/>
                <a:gd name="T34" fmla="*/ 36 w 55"/>
                <a:gd name="T35" fmla="*/ 57 h 58"/>
                <a:gd name="T36" fmla="*/ 45 w 55"/>
                <a:gd name="T37" fmla="*/ 51 h 58"/>
                <a:gd name="T38" fmla="*/ 51 w 55"/>
                <a:gd name="T39" fmla="*/ 48 h 58"/>
                <a:gd name="T40" fmla="*/ 54 w 55"/>
                <a:gd name="T41" fmla="*/ 39 h 58"/>
                <a:gd name="T42" fmla="*/ 54 w 55"/>
                <a:gd name="T43" fmla="*/ 30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
                <a:gd name="T67" fmla="*/ 0 h 58"/>
                <a:gd name="T68" fmla="*/ 55 w 5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 h="58">
                  <a:moveTo>
                    <a:pt x="54" y="21"/>
                  </a:moveTo>
                  <a:lnTo>
                    <a:pt x="54" y="30"/>
                  </a:lnTo>
                  <a:lnTo>
                    <a:pt x="54" y="21"/>
                  </a:lnTo>
                  <a:lnTo>
                    <a:pt x="51" y="12"/>
                  </a:lnTo>
                  <a:lnTo>
                    <a:pt x="45" y="6"/>
                  </a:lnTo>
                  <a:lnTo>
                    <a:pt x="36" y="3"/>
                  </a:lnTo>
                  <a:lnTo>
                    <a:pt x="27" y="0"/>
                  </a:lnTo>
                  <a:lnTo>
                    <a:pt x="18" y="3"/>
                  </a:lnTo>
                  <a:lnTo>
                    <a:pt x="9" y="6"/>
                  </a:lnTo>
                  <a:lnTo>
                    <a:pt x="3" y="12"/>
                  </a:lnTo>
                  <a:lnTo>
                    <a:pt x="0" y="21"/>
                  </a:lnTo>
                  <a:lnTo>
                    <a:pt x="0" y="30"/>
                  </a:lnTo>
                  <a:lnTo>
                    <a:pt x="0" y="39"/>
                  </a:lnTo>
                  <a:lnTo>
                    <a:pt x="3" y="48"/>
                  </a:lnTo>
                  <a:lnTo>
                    <a:pt x="9" y="51"/>
                  </a:lnTo>
                  <a:lnTo>
                    <a:pt x="18" y="57"/>
                  </a:lnTo>
                  <a:lnTo>
                    <a:pt x="27" y="57"/>
                  </a:lnTo>
                  <a:lnTo>
                    <a:pt x="36" y="57"/>
                  </a:lnTo>
                  <a:lnTo>
                    <a:pt x="45" y="51"/>
                  </a:lnTo>
                  <a:lnTo>
                    <a:pt x="51" y="48"/>
                  </a:lnTo>
                  <a:lnTo>
                    <a:pt x="54" y="39"/>
                  </a:lnTo>
                  <a:lnTo>
                    <a:pt x="54" y="3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9" name="Line 56"/>
            <p:cNvSpPr>
              <a:spLocks noChangeShapeType="1"/>
            </p:cNvSpPr>
            <p:nvPr/>
          </p:nvSpPr>
          <p:spPr bwMode="auto">
            <a:xfrm>
              <a:off x="3721" y="1573"/>
              <a:ext cx="12" cy="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10" name="Freeform 57"/>
            <p:cNvSpPr>
              <a:spLocks/>
            </p:cNvSpPr>
            <p:nvPr/>
          </p:nvSpPr>
          <p:spPr bwMode="auto">
            <a:xfrm>
              <a:off x="3606" y="1560"/>
              <a:ext cx="130" cy="151"/>
            </a:xfrm>
            <a:custGeom>
              <a:avLst/>
              <a:gdLst>
                <a:gd name="T0" fmla="*/ 117 w 130"/>
                <a:gd name="T1" fmla="*/ 12 h 151"/>
                <a:gd name="T2" fmla="*/ 108 w 130"/>
                <a:gd name="T3" fmla="*/ 6 h 151"/>
                <a:gd name="T4" fmla="*/ 96 w 130"/>
                <a:gd name="T5" fmla="*/ 3 h 151"/>
                <a:gd name="T6" fmla="*/ 84 w 130"/>
                <a:gd name="T7" fmla="*/ 0 h 151"/>
                <a:gd name="T8" fmla="*/ 69 w 130"/>
                <a:gd name="T9" fmla="*/ 0 h 151"/>
                <a:gd name="T10" fmla="*/ 57 w 130"/>
                <a:gd name="T11" fmla="*/ 3 h 151"/>
                <a:gd name="T12" fmla="*/ 42 w 130"/>
                <a:gd name="T13" fmla="*/ 6 h 151"/>
                <a:gd name="T14" fmla="*/ 30 w 130"/>
                <a:gd name="T15" fmla="*/ 12 h 151"/>
                <a:gd name="T16" fmla="*/ 21 w 130"/>
                <a:gd name="T17" fmla="*/ 21 h 151"/>
                <a:gd name="T18" fmla="*/ 12 w 130"/>
                <a:gd name="T19" fmla="*/ 33 h 151"/>
                <a:gd name="T20" fmla="*/ 6 w 130"/>
                <a:gd name="T21" fmla="*/ 42 h 151"/>
                <a:gd name="T22" fmla="*/ 0 w 130"/>
                <a:gd name="T23" fmla="*/ 57 h 151"/>
                <a:gd name="T24" fmla="*/ 0 w 130"/>
                <a:gd name="T25" fmla="*/ 69 h 151"/>
                <a:gd name="T26" fmla="*/ 0 w 130"/>
                <a:gd name="T27" fmla="*/ 81 h 151"/>
                <a:gd name="T28" fmla="*/ 0 w 130"/>
                <a:gd name="T29" fmla="*/ 96 h 151"/>
                <a:gd name="T30" fmla="*/ 6 w 130"/>
                <a:gd name="T31" fmla="*/ 108 h 151"/>
                <a:gd name="T32" fmla="*/ 12 w 130"/>
                <a:gd name="T33" fmla="*/ 120 h 151"/>
                <a:gd name="T34" fmla="*/ 21 w 130"/>
                <a:gd name="T35" fmla="*/ 129 h 151"/>
                <a:gd name="T36" fmla="*/ 30 w 130"/>
                <a:gd name="T37" fmla="*/ 138 h 151"/>
                <a:gd name="T38" fmla="*/ 42 w 130"/>
                <a:gd name="T39" fmla="*/ 144 h 151"/>
                <a:gd name="T40" fmla="*/ 57 w 130"/>
                <a:gd name="T41" fmla="*/ 150 h 151"/>
                <a:gd name="T42" fmla="*/ 69 w 130"/>
                <a:gd name="T43" fmla="*/ 150 h 151"/>
                <a:gd name="T44" fmla="*/ 84 w 130"/>
                <a:gd name="T45" fmla="*/ 150 h 151"/>
                <a:gd name="T46" fmla="*/ 96 w 130"/>
                <a:gd name="T47" fmla="*/ 150 h 151"/>
                <a:gd name="T48" fmla="*/ 108 w 130"/>
                <a:gd name="T49" fmla="*/ 144 h 151"/>
                <a:gd name="T50" fmla="*/ 117 w 130"/>
                <a:gd name="T51" fmla="*/ 138 h 151"/>
                <a:gd name="T52" fmla="*/ 129 w 130"/>
                <a:gd name="T53" fmla="*/ 129 h 1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0"/>
                <a:gd name="T82" fmla="*/ 0 h 151"/>
                <a:gd name="T83" fmla="*/ 130 w 130"/>
                <a:gd name="T84" fmla="*/ 151 h 1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0" h="151">
                  <a:moveTo>
                    <a:pt x="117" y="12"/>
                  </a:moveTo>
                  <a:lnTo>
                    <a:pt x="108" y="6"/>
                  </a:lnTo>
                  <a:lnTo>
                    <a:pt x="96" y="3"/>
                  </a:lnTo>
                  <a:lnTo>
                    <a:pt x="84" y="0"/>
                  </a:lnTo>
                  <a:lnTo>
                    <a:pt x="69" y="0"/>
                  </a:lnTo>
                  <a:lnTo>
                    <a:pt x="57" y="3"/>
                  </a:lnTo>
                  <a:lnTo>
                    <a:pt x="42" y="6"/>
                  </a:lnTo>
                  <a:lnTo>
                    <a:pt x="30" y="12"/>
                  </a:lnTo>
                  <a:lnTo>
                    <a:pt x="21" y="21"/>
                  </a:lnTo>
                  <a:lnTo>
                    <a:pt x="12" y="33"/>
                  </a:lnTo>
                  <a:lnTo>
                    <a:pt x="6" y="42"/>
                  </a:lnTo>
                  <a:lnTo>
                    <a:pt x="0" y="57"/>
                  </a:lnTo>
                  <a:lnTo>
                    <a:pt x="0" y="69"/>
                  </a:lnTo>
                  <a:lnTo>
                    <a:pt x="0" y="81"/>
                  </a:lnTo>
                  <a:lnTo>
                    <a:pt x="0" y="96"/>
                  </a:lnTo>
                  <a:lnTo>
                    <a:pt x="6" y="108"/>
                  </a:lnTo>
                  <a:lnTo>
                    <a:pt x="12" y="120"/>
                  </a:lnTo>
                  <a:lnTo>
                    <a:pt x="21" y="129"/>
                  </a:lnTo>
                  <a:lnTo>
                    <a:pt x="30" y="138"/>
                  </a:lnTo>
                  <a:lnTo>
                    <a:pt x="42" y="144"/>
                  </a:lnTo>
                  <a:lnTo>
                    <a:pt x="57" y="150"/>
                  </a:lnTo>
                  <a:lnTo>
                    <a:pt x="69" y="150"/>
                  </a:lnTo>
                  <a:lnTo>
                    <a:pt x="84" y="150"/>
                  </a:lnTo>
                  <a:lnTo>
                    <a:pt x="96" y="150"/>
                  </a:lnTo>
                  <a:lnTo>
                    <a:pt x="108" y="144"/>
                  </a:lnTo>
                  <a:lnTo>
                    <a:pt x="117" y="138"/>
                  </a:lnTo>
                  <a:lnTo>
                    <a:pt x="129" y="12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1" name="Line 58"/>
            <p:cNvSpPr>
              <a:spLocks noChangeShapeType="1"/>
            </p:cNvSpPr>
            <p:nvPr/>
          </p:nvSpPr>
          <p:spPr bwMode="auto">
            <a:xfrm flipH="1" flipV="1">
              <a:off x="1607" y="1690"/>
              <a:ext cx="9" cy="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12" name="Freeform 59"/>
            <p:cNvSpPr>
              <a:spLocks/>
            </p:cNvSpPr>
            <p:nvPr/>
          </p:nvSpPr>
          <p:spPr bwMode="auto">
            <a:xfrm>
              <a:off x="1607" y="1560"/>
              <a:ext cx="130" cy="151"/>
            </a:xfrm>
            <a:custGeom>
              <a:avLst/>
              <a:gdLst>
                <a:gd name="T0" fmla="*/ 9 w 130"/>
                <a:gd name="T1" fmla="*/ 138 h 151"/>
                <a:gd name="T2" fmla="*/ 21 w 130"/>
                <a:gd name="T3" fmla="*/ 144 h 151"/>
                <a:gd name="T4" fmla="*/ 33 w 130"/>
                <a:gd name="T5" fmla="*/ 150 h 151"/>
                <a:gd name="T6" fmla="*/ 45 w 130"/>
                <a:gd name="T7" fmla="*/ 150 h 151"/>
                <a:gd name="T8" fmla="*/ 57 w 130"/>
                <a:gd name="T9" fmla="*/ 150 h 151"/>
                <a:gd name="T10" fmla="*/ 72 w 130"/>
                <a:gd name="T11" fmla="*/ 150 h 151"/>
                <a:gd name="T12" fmla="*/ 84 w 130"/>
                <a:gd name="T13" fmla="*/ 144 h 151"/>
                <a:gd name="T14" fmla="*/ 96 w 130"/>
                <a:gd name="T15" fmla="*/ 138 h 151"/>
                <a:gd name="T16" fmla="*/ 105 w 130"/>
                <a:gd name="T17" fmla="*/ 129 h 151"/>
                <a:gd name="T18" fmla="*/ 117 w 130"/>
                <a:gd name="T19" fmla="*/ 120 h 151"/>
                <a:gd name="T20" fmla="*/ 123 w 130"/>
                <a:gd name="T21" fmla="*/ 108 h 151"/>
                <a:gd name="T22" fmla="*/ 126 w 130"/>
                <a:gd name="T23" fmla="*/ 96 h 151"/>
                <a:gd name="T24" fmla="*/ 129 w 130"/>
                <a:gd name="T25" fmla="*/ 81 h 151"/>
                <a:gd name="T26" fmla="*/ 129 w 130"/>
                <a:gd name="T27" fmla="*/ 69 h 151"/>
                <a:gd name="T28" fmla="*/ 126 w 130"/>
                <a:gd name="T29" fmla="*/ 57 h 151"/>
                <a:gd name="T30" fmla="*/ 123 w 130"/>
                <a:gd name="T31" fmla="*/ 42 h 151"/>
                <a:gd name="T32" fmla="*/ 117 w 130"/>
                <a:gd name="T33" fmla="*/ 33 h 151"/>
                <a:gd name="T34" fmla="*/ 105 w 130"/>
                <a:gd name="T35" fmla="*/ 21 h 151"/>
                <a:gd name="T36" fmla="*/ 96 w 130"/>
                <a:gd name="T37" fmla="*/ 12 h 151"/>
                <a:gd name="T38" fmla="*/ 84 w 130"/>
                <a:gd name="T39" fmla="*/ 6 h 151"/>
                <a:gd name="T40" fmla="*/ 72 w 130"/>
                <a:gd name="T41" fmla="*/ 3 h 151"/>
                <a:gd name="T42" fmla="*/ 57 w 130"/>
                <a:gd name="T43" fmla="*/ 0 h 151"/>
                <a:gd name="T44" fmla="*/ 45 w 130"/>
                <a:gd name="T45" fmla="*/ 0 h 151"/>
                <a:gd name="T46" fmla="*/ 33 w 130"/>
                <a:gd name="T47" fmla="*/ 3 h 151"/>
                <a:gd name="T48" fmla="*/ 21 w 130"/>
                <a:gd name="T49" fmla="*/ 6 h 151"/>
                <a:gd name="T50" fmla="*/ 9 w 130"/>
                <a:gd name="T51" fmla="*/ 12 h 151"/>
                <a:gd name="T52" fmla="*/ 0 w 130"/>
                <a:gd name="T53" fmla="*/ 21 h 1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0"/>
                <a:gd name="T82" fmla="*/ 0 h 151"/>
                <a:gd name="T83" fmla="*/ 130 w 130"/>
                <a:gd name="T84" fmla="*/ 151 h 1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0" h="151">
                  <a:moveTo>
                    <a:pt x="9" y="138"/>
                  </a:moveTo>
                  <a:lnTo>
                    <a:pt x="21" y="144"/>
                  </a:lnTo>
                  <a:lnTo>
                    <a:pt x="33" y="150"/>
                  </a:lnTo>
                  <a:lnTo>
                    <a:pt x="45" y="150"/>
                  </a:lnTo>
                  <a:lnTo>
                    <a:pt x="57" y="150"/>
                  </a:lnTo>
                  <a:lnTo>
                    <a:pt x="72" y="150"/>
                  </a:lnTo>
                  <a:lnTo>
                    <a:pt x="84" y="144"/>
                  </a:lnTo>
                  <a:lnTo>
                    <a:pt x="96" y="138"/>
                  </a:lnTo>
                  <a:lnTo>
                    <a:pt x="105" y="129"/>
                  </a:lnTo>
                  <a:lnTo>
                    <a:pt x="117" y="120"/>
                  </a:lnTo>
                  <a:lnTo>
                    <a:pt x="123" y="108"/>
                  </a:lnTo>
                  <a:lnTo>
                    <a:pt x="126" y="96"/>
                  </a:lnTo>
                  <a:lnTo>
                    <a:pt x="129" y="81"/>
                  </a:lnTo>
                  <a:lnTo>
                    <a:pt x="129" y="69"/>
                  </a:lnTo>
                  <a:lnTo>
                    <a:pt x="126" y="57"/>
                  </a:lnTo>
                  <a:lnTo>
                    <a:pt x="123" y="42"/>
                  </a:lnTo>
                  <a:lnTo>
                    <a:pt x="117" y="33"/>
                  </a:lnTo>
                  <a:lnTo>
                    <a:pt x="105" y="21"/>
                  </a:lnTo>
                  <a:lnTo>
                    <a:pt x="96" y="12"/>
                  </a:lnTo>
                  <a:lnTo>
                    <a:pt x="84" y="6"/>
                  </a:lnTo>
                  <a:lnTo>
                    <a:pt x="72" y="3"/>
                  </a:lnTo>
                  <a:lnTo>
                    <a:pt x="57" y="0"/>
                  </a:lnTo>
                  <a:lnTo>
                    <a:pt x="45" y="0"/>
                  </a:lnTo>
                  <a:lnTo>
                    <a:pt x="33" y="3"/>
                  </a:lnTo>
                  <a:lnTo>
                    <a:pt x="21" y="6"/>
                  </a:lnTo>
                  <a:lnTo>
                    <a:pt x="9" y="12"/>
                  </a:lnTo>
                  <a:lnTo>
                    <a:pt x="0" y="21"/>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3" name="Freeform 60"/>
            <p:cNvSpPr>
              <a:spLocks/>
            </p:cNvSpPr>
            <p:nvPr/>
          </p:nvSpPr>
          <p:spPr bwMode="auto">
            <a:xfrm>
              <a:off x="1631" y="1606"/>
              <a:ext cx="58" cy="58"/>
            </a:xfrm>
            <a:custGeom>
              <a:avLst/>
              <a:gdLst>
                <a:gd name="T0" fmla="*/ 57 w 58"/>
                <a:gd name="T1" fmla="*/ 21 h 58"/>
                <a:gd name="T2" fmla="*/ 57 w 58"/>
                <a:gd name="T3" fmla="*/ 30 h 58"/>
                <a:gd name="T4" fmla="*/ 57 w 58"/>
                <a:gd name="T5" fmla="*/ 21 h 58"/>
                <a:gd name="T6" fmla="*/ 51 w 58"/>
                <a:gd name="T7" fmla="*/ 12 h 58"/>
                <a:gd name="T8" fmla="*/ 45 w 58"/>
                <a:gd name="T9" fmla="*/ 6 h 58"/>
                <a:gd name="T10" fmla="*/ 39 w 58"/>
                <a:gd name="T11" fmla="*/ 3 h 58"/>
                <a:gd name="T12" fmla="*/ 27 w 58"/>
                <a:gd name="T13" fmla="*/ 0 h 58"/>
                <a:gd name="T14" fmla="*/ 21 w 58"/>
                <a:gd name="T15" fmla="*/ 3 h 58"/>
                <a:gd name="T16" fmla="*/ 12 w 58"/>
                <a:gd name="T17" fmla="*/ 6 h 58"/>
                <a:gd name="T18" fmla="*/ 6 w 58"/>
                <a:gd name="T19" fmla="*/ 12 h 58"/>
                <a:gd name="T20" fmla="*/ 3 w 58"/>
                <a:gd name="T21" fmla="*/ 21 h 58"/>
                <a:gd name="T22" fmla="*/ 0 w 58"/>
                <a:gd name="T23" fmla="*/ 30 h 58"/>
                <a:gd name="T24" fmla="*/ 3 w 58"/>
                <a:gd name="T25" fmla="*/ 39 h 58"/>
                <a:gd name="T26" fmla="*/ 6 w 58"/>
                <a:gd name="T27" fmla="*/ 48 h 58"/>
                <a:gd name="T28" fmla="*/ 12 w 58"/>
                <a:gd name="T29" fmla="*/ 51 h 58"/>
                <a:gd name="T30" fmla="*/ 21 w 58"/>
                <a:gd name="T31" fmla="*/ 57 h 58"/>
                <a:gd name="T32" fmla="*/ 27 w 58"/>
                <a:gd name="T33" fmla="*/ 57 h 58"/>
                <a:gd name="T34" fmla="*/ 39 w 58"/>
                <a:gd name="T35" fmla="*/ 57 h 58"/>
                <a:gd name="T36" fmla="*/ 45 w 58"/>
                <a:gd name="T37" fmla="*/ 51 h 58"/>
                <a:gd name="T38" fmla="*/ 51 w 58"/>
                <a:gd name="T39" fmla="*/ 48 h 58"/>
                <a:gd name="T40" fmla="*/ 57 w 58"/>
                <a:gd name="T41" fmla="*/ 39 h 58"/>
                <a:gd name="T42" fmla="*/ 57 w 58"/>
                <a:gd name="T43" fmla="*/ 30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
                <a:gd name="T67" fmla="*/ 0 h 58"/>
                <a:gd name="T68" fmla="*/ 58 w 58"/>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 h="58">
                  <a:moveTo>
                    <a:pt x="57" y="21"/>
                  </a:moveTo>
                  <a:lnTo>
                    <a:pt x="57" y="30"/>
                  </a:lnTo>
                  <a:lnTo>
                    <a:pt x="57" y="21"/>
                  </a:lnTo>
                  <a:lnTo>
                    <a:pt x="51" y="12"/>
                  </a:lnTo>
                  <a:lnTo>
                    <a:pt x="45" y="6"/>
                  </a:lnTo>
                  <a:lnTo>
                    <a:pt x="39" y="3"/>
                  </a:lnTo>
                  <a:lnTo>
                    <a:pt x="27" y="0"/>
                  </a:lnTo>
                  <a:lnTo>
                    <a:pt x="21" y="3"/>
                  </a:lnTo>
                  <a:lnTo>
                    <a:pt x="12" y="6"/>
                  </a:lnTo>
                  <a:lnTo>
                    <a:pt x="6" y="12"/>
                  </a:lnTo>
                  <a:lnTo>
                    <a:pt x="3" y="21"/>
                  </a:lnTo>
                  <a:lnTo>
                    <a:pt x="0" y="30"/>
                  </a:lnTo>
                  <a:lnTo>
                    <a:pt x="3" y="39"/>
                  </a:lnTo>
                  <a:lnTo>
                    <a:pt x="6" y="48"/>
                  </a:lnTo>
                  <a:lnTo>
                    <a:pt x="12" y="51"/>
                  </a:lnTo>
                  <a:lnTo>
                    <a:pt x="21" y="57"/>
                  </a:lnTo>
                  <a:lnTo>
                    <a:pt x="27" y="57"/>
                  </a:lnTo>
                  <a:lnTo>
                    <a:pt x="39" y="57"/>
                  </a:lnTo>
                  <a:lnTo>
                    <a:pt x="45" y="51"/>
                  </a:lnTo>
                  <a:lnTo>
                    <a:pt x="51" y="48"/>
                  </a:lnTo>
                  <a:lnTo>
                    <a:pt x="57" y="39"/>
                  </a:lnTo>
                  <a:lnTo>
                    <a:pt x="57" y="3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4" name="Line 61"/>
            <p:cNvSpPr>
              <a:spLocks noChangeShapeType="1"/>
            </p:cNvSpPr>
            <p:nvPr/>
          </p:nvSpPr>
          <p:spPr bwMode="auto">
            <a:xfrm>
              <a:off x="1606"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15" name="Freeform 62"/>
            <p:cNvSpPr>
              <a:spLocks/>
            </p:cNvSpPr>
            <p:nvPr/>
          </p:nvSpPr>
          <p:spPr bwMode="auto">
            <a:xfrm>
              <a:off x="1573" y="1701"/>
              <a:ext cx="49" cy="49"/>
            </a:xfrm>
            <a:custGeom>
              <a:avLst/>
              <a:gdLst>
                <a:gd name="T0" fmla="*/ 0 w 49"/>
                <a:gd name="T1" fmla="*/ 0 h 49"/>
                <a:gd name="T2" fmla="*/ 0 w 49"/>
                <a:gd name="T3" fmla="*/ 19 h 49"/>
                <a:gd name="T4" fmla="*/ 4 w 49"/>
                <a:gd name="T5" fmla="*/ 38 h 49"/>
                <a:gd name="T6" fmla="*/ 13 w 49"/>
                <a:gd name="T7" fmla="*/ 48 h 49"/>
                <a:gd name="T8" fmla="*/ 21 w 49"/>
                <a:gd name="T9" fmla="*/ 48 h 49"/>
                <a:gd name="T10" fmla="*/ 30 w 49"/>
                <a:gd name="T11" fmla="*/ 48 h 49"/>
                <a:gd name="T12" fmla="*/ 39 w 49"/>
                <a:gd name="T13" fmla="*/ 38 h 49"/>
                <a:gd name="T14" fmla="*/ 43 w 49"/>
                <a:gd name="T15" fmla="*/ 19 h 49"/>
                <a:gd name="T16" fmla="*/ 48 w 4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0" y="0"/>
                  </a:moveTo>
                  <a:lnTo>
                    <a:pt x="0" y="19"/>
                  </a:lnTo>
                  <a:lnTo>
                    <a:pt x="4" y="38"/>
                  </a:lnTo>
                  <a:lnTo>
                    <a:pt x="13" y="48"/>
                  </a:lnTo>
                  <a:lnTo>
                    <a:pt x="21" y="48"/>
                  </a:lnTo>
                  <a:lnTo>
                    <a:pt x="30" y="48"/>
                  </a:lnTo>
                  <a:lnTo>
                    <a:pt x="39" y="38"/>
                  </a:lnTo>
                  <a:lnTo>
                    <a:pt x="43" y="19"/>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6" name="Line 63"/>
            <p:cNvSpPr>
              <a:spLocks noChangeShapeType="1"/>
            </p:cNvSpPr>
            <p:nvPr/>
          </p:nvSpPr>
          <p:spPr bwMode="auto">
            <a:xfrm flipV="1">
              <a:off x="1573"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17" name="Freeform 64"/>
            <p:cNvSpPr>
              <a:spLocks/>
            </p:cNvSpPr>
            <p:nvPr/>
          </p:nvSpPr>
          <p:spPr bwMode="auto">
            <a:xfrm>
              <a:off x="1573" y="1554"/>
              <a:ext cx="49" cy="49"/>
            </a:xfrm>
            <a:custGeom>
              <a:avLst/>
              <a:gdLst>
                <a:gd name="T0" fmla="*/ 48 w 49"/>
                <a:gd name="T1" fmla="*/ 48 h 49"/>
                <a:gd name="T2" fmla="*/ 43 w 49"/>
                <a:gd name="T3" fmla="*/ 28 h 49"/>
                <a:gd name="T4" fmla="*/ 39 w 49"/>
                <a:gd name="T5" fmla="*/ 9 h 49"/>
                <a:gd name="T6" fmla="*/ 30 w 49"/>
                <a:gd name="T7" fmla="*/ 0 h 49"/>
                <a:gd name="T8" fmla="*/ 21 w 49"/>
                <a:gd name="T9" fmla="*/ 0 h 49"/>
                <a:gd name="T10" fmla="*/ 13 w 49"/>
                <a:gd name="T11" fmla="*/ 0 h 49"/>
                <a:gd name="T12" fmla="*/ 4 w 49"/>
                <a:gd name="T13" fmla="*/ 9 h 49"/>
                <a:gd name="T14" fmla="*/ 0 w 49"/>
                <a:gd name="T15" fmla="*/ 28 h 49"/>
                <a:gd name="T16" fmla="*/ 0 w 49"/>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48" y="48"/>
                  </a:moveTo>
                  <a:lnTo>
                    <a:pt x="43" y="28"/>
                  </a:lnTo>
                  <a:lnTo>
                    <a:pt x="39" y="9"/>
                  </a:lnTo>
                  <a:lnTo>
                    <a:pt x="30" y="0"/>
                  </a:lnTo>
                  <a:lnTo>
                    <a:pt x="21" y="0"/>
                  </a:lnTo>
                  <a:lnTo>
                    <a:pt x="13" y="0"/>
                  </a:lnTo>
                  <a:lnTo>
                    <a:pt x="4" y="9"/>
                  </a:lnTo>
                  <a:lnTo>
                    <a:pt x="0" y="28"/>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8" name="Freeform 65"/>
            <p:cNvSpPr>
              <a:spLocks/>
            </p:cNvSpPr>
            <p:nvPr/>
          </p:nvSpPr>
          <p:spPr bwMode="auto">
            <a:xfrm>
              <a:off x="1540" y="1569"/>
              <a:ext cx="49" cy="49"/>
            </a:xfrm>
            <a:custGeom>
              <a:avLst/>
              <a:gdLst>
                <a:gd name="T0" fmla="*/ 0 w 49"/>
                <a:gd name="T1" fmla="*/ 0 h 49"/>
                <a:gd name="T2" fmla="*/ 0 w 49"/>
                <a:gd name="T3" fmla="*/ 16 h 49"/>
                <a:gd name="T4" fmla="*/ 8 w 49"/>
                <a:gd name="T5" fmla="*/ 32 h 49"/>
                <a:gd name="T6" fmla="*/ 13 w 49"/>
                <a:gd name="T7" fmla="*/ 40 h 49"/>
                <a:gd name="T8" fmla="*/ 21 w 49"/>
                <a:gd name="T9" fmla="*/ 48 h 49"/>
                <a:gd name="T10" fmla="*/ 30 w 49"/>
                <a:gd name="T11" fmla="*/ 40 h 49"/>
                <a:gd name="T12" fmla="*/ 39 w 49"/>
                <a:gd name="T13" fmla="*/ 32 h 49"/>
                <a:gd name="T14" fmla="*/ 43 w 49"/>
                <a:gd name="T15" fmla="*/ 16 h 49"/>
                <a:gd name="T16" fmla="*/ 48 w 4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0" y="0"/>
                  </a:moveTo>
                  <a:lnTo>
                    <a:pt x="0" y="16"/>
                  </a:lnTo>
                  <a:lnTo>
                    <a:pt x="8" y="32"/>
                  </a:lnTo>
                  <a:lnTo>
                    <a:pt x="13" y="40"/>
                  </a:lnTo>
                  <a:lnTo>
                    <a:pt x="21" y="48"/>
                  </a:lnTo>
                  <a:lnTo>
                    <a:pt x="30" y="40"/>
                  </a:lnTo>
                  <a:lnTo>
                    <a:pt x="39" y="32"/>
                  </a:lnTo>
                  <a:lnTo>
                    <a:pt x="43" y="16"/>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9" name="Freeform 66"/>
            <p:cNvSpPr>
              <a:spLocks/>
            </p:cNvSpPr>
            <p:nvPr/>
          </p:nvSpPr>
          <p:spPr bwMode="auto">
            <a:xfrm>
              <a:off x="1540" y="1683"/>
              <a:ext cx="49" cy="49"/>
            </a:xfrm>
            <a:custGeom>
              <a:avLst/>
              <a:gdLst>
                <a:gd name="T0" fmla="*/ 43 w 49"/>
                <a:gd name="T1" fmla="*/ 24 h 49"/>
                <a:gd name="T2" fmla="*/ 48 w 49"/>
                <a:gd name="T3" fmla="*/ 48 h 49"/>
                <a:gd name="T4" fmla="*/ 43 w 49"/>
                <a:gd name="T5" fmla="*/ 24 h 49"/>
                <a:gd name="T6" fmla="*/ 39 w 49"/>
                <a:gd name="T7" fmla="*/ 16 h 49"/>
                <a:gd name="T8" fmla="*/ 30 w 49"/>
                <a:gd name="T9" fmla="*/ 8 h 49"/>
                <a:gd name="T10" fmla="*/ 21 w 49"/>
                <a:gd name="T11" fmla="*/ 0 h 49"/>
                <a:gd name="T12" fmla="*/ 13 w 49"/>
                <a:gd name="T13" fmla="*/ 8 h 49"/>
                <a:gd name="T14" fmla="*/ 8 w 49"/>
                <a:gd name="T15" fmla="*/ 16 h 49"/>
                <a:gd name="T16" fmla="*/ 0 w 49"/>
                <a:gd name="T17" fmla="*/ 24 h 49"/>
                <a:gd name="T18" fmla="*/ 0 w 49"/>
                <a:gd name="T19" fmla="*/ 48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9"/>
                <a:gd name="T32" fmla="*/ 49 w 49"/>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9">
                  <a:moveTo>
                    <a:pt x="43" y="24"/>
                  </a:moveTo>
                  <a:lnTo>
                    <a:pt x="48" y="48"/>
                  </a:lnTo>
                  <a:lnTo>
                    <a:pt x="43" y="24"/>
                  </a:lnTo>
                  <a:lnTo>
                    <a:pt x="39" y="16"/>
                  </a:lnTo>
                  <a:lnTo>
                    <a:pt x="30" y="8"/>
                  </a:lnTo>
                  <a:lnTo>
                    <a:pt x="21" y="0"/>
                  </a:lnTo>
                  <a:lnTo>
                    <a:pt x="13" y="8"/>
                  </a:lnTo>
                  <a:lnTo>
                    <a:pt x="8" y="16"/>
                  </a:lnTo>
                  <a:lnTo>
                    <a:pt x="0" y="24"/>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0" name="Freeform 67"/>
            <p:cNvSpPr>
              <a:spLocks/>
            </p:cNvSpPr>
            <p:nvPr/>
          </p:nvSpPr>
          <p:spPr bwMode="auto">
            <a:xfrm>
              <a:off x="1474" y="1683"/>
              <a:ext cx="49" cy="49"/>
            </a:xfrm>
            <a:custGeom>
              <a:avLst/>
              <a:gdLst>
                <a:gd name="T0" fmla="*/ 48 w 49"/>
                <a:gd name="T1" fmla="*/ 48 h 49"/>
                <a:gd name="T2" fmla="*/ 48 w 49"/>
                <a:gd name="T3" fmla="*/ 24 h 49"/>
                <a:gd name="T4" fmla="*/ 39 w 49"/>
                <a:gd name="T5" fmla="*/ 16 h 49"/>
                <a:gd name="T6" fmla="*/ 34 w 49"/>
                <a:gd name="T7" fmla="*/ 8 h 49"/>
                <a:gd name="T8" fmla="*/ 26 w 49"/>
                <a:gd name="T9" fmla="*/ 0 h 49"/>
                <a:gd name="T10" fmla="*/ 17 w 49"/>
                <a:gd name="T11" fmla="*/ 8 h 49"/>
                <a:gd name="T12" fmla="*/ 8 w 49"/>
                <a:gd name="T13" fmla="*/ 16 h 49"/>
                <a:gd name="T14" fmla="*/ 4 w 49"/>
                <a:gd name="T15" fmla="*/ 24 h 49"/>
                <a:gd name="T16" fmla="*/ 0 w 49"/>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48" y="48"/>
                  </a:moveTo>
                  <a:lnTo>
                    <a:pt x="48" y="24"/>
                  </a:lnTo>
                  <a:lnTo>
                    <a:pt x="39" y="16"/>
                  </a:lnTo>
                  <a:lnTo>
                    <a:pt x="34" y="8"/>
                  </a:lnTo>
                  <a:lnTo>
                    <a:pt x="26" y="0"/>
                  </a:lnTo>
                  <a:lnTo>
                    <a:pt x="17" y="8"/>
                  </a:lnTo>
                  <a:lnTo>
                    <a:pt x="8" y="16"/>
                  </a:lnTo>
                  <a:lnTo>
                    <a:pt x="4" y="24"/>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1" name="Freeform 68"/>
            <p:cNvSpPr>
              <a:spLocks/>
            </p:cNvSpPr>
            <p:nvPr/>
          </p:nvSpPr>
          <p:spPr bwMode="auto">
            <a:xfrm>
              <a:off x="1474" y="1569"/>
              <a:ext cx="49" cy="49"/>
            </a:xfrm>
            <a:custGeom>
              <a:avLst/>
              <a:gdLst>
                <a:gd name="T0" fmla="*/ 4 w 49"/>
                <a:gd name="T1" fmla="*/ 16 h 49"/>
                <a:gd name="T2" fmla="*/ 0 w 49"/>
                <a:gd name="T3" fmla="*/ 0 h 49"/>
                <a:gd name="T4" fmla="*/ 4 w 49"/>
                <a:gd name="T5" fmla="*/ 16 h 49"/>
                <a:gd name="T6" fmla="*/ 8 w 49"/>
                <a:gd name="T7" fmla="*/ 32 h 49"/>
                <a:gd name="T8" fmla="*/ 17 w 49"/>
                <a:gd name="T9" fmla="*/ 40 h 49"/>
                <a:gd name="T10" fmla="*/ 26 w 49"/>
                <a:gd name="T11" fmla="*/ 48 h 49"/>
                <a:gd name="T12" fmla="*/ 34 w 49"/>
                <a:gd name="T13" fmla="*/ 40 h 49"/>
                <a:gd name="T14" fmla="*/ 39 w 49"/>
                <a:gd name="T15" fmla="*/ 32 h 49"/>
                <a:gd name="T16" fmla="*/ 48 w 49"/>
                <a:gd name="T17" fmla="*/ 16 h 49"/>
                <a:gd name="T18" fmla="*/ 48 w 49"/>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9"/>
                <a:gd name="T32" fmla="*/ 49 w 49"/>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9">
                  <a:moveTo>
                    <a:pt x="4" y="16"/>
                  </a:moveTo>
                  <a:lnTo>
                    <a:pt x="0" y="0"/>
                  </a:lnTo>
                  <a:lnTo>
                    <a:pt x="4" y="16"/>
                  </a:lnTo>
                  <a:lnTo>
                    <a:pt x="8" y="32"/>
                  </a:lnTo>
                  <a:lnTo>
                    <a:pt x="17" y="40"/>
                  </a:lnTo>
                  <a:lnTo>
                    <a:pt x="26" y="48"/>
                  </a:lnTo>
                  <a:lnTo>
                    <a:pt x="34" y="40"/>
                  </a:lnTo>
                  <a:lnTo>
                    <a:pt x="39" y="32"/>
                  </a:lnTo>
                  <a:lnTo>
                    <a:pt x="48" y="16"/>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2" name="Line 69"/>
            <p:cNvSpPr>
              <a:spLocks noChangeShapeType="1"/>
            </p:cNvSpPr>
            <p:nvPr/>
          </p:nvSpPr>
          <p:spPr bwMode="auto">
            <a:xfrm>
              <a:off x="1540"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23" name="Freeform 70"/>
            <p:cNvSpPr>
              <a:spLocks/>
            </p:cNvSpPr>
            <p:nvPr/>
          </p:nvSpPr>
          <p:spPr bwMode="auto">
            <a:xfrm>
              <a:off x="1507" y="1701"/>
              <a:ext cx="49" cy="49"/>
            </a:xfrm>
            <a:custGeom>
              <a:avLst/>
              <a:gdLst>
                <a:gd name="T0" fmla="*/ 0 w 49"/>
                <a:gd name="T1" fmla="*/ 0 h 49"/>
                <a:gd name="T2" fmla="*/ 0 w 49"/>
                <a:gd name="T3" fmla="*/ 19 h 49"/>
                <a:gd name="T4" fmla="*/ 8 w 49"/>
                <a:gd name="T5" fmla="*/ 38 h 49"/>
                <a:gd name="T6" fmla="*/ 17 w 49"/>
                <a:gd name="T7" fmla="*/ 48 h 49"/>
                <a:gd name="T8" fmla="*/ 21 w 49"/>
                <a:gd name="T9" fmla="*/ 48 h 49"/>
                <a:gd name="T10" fmla="*/ 30 w 49"/>
                <a:gd name="T11" fmla="*/ 48 h 49"/>
                <a:gd name="T12" fmla="*/ 39 w 49"/>
                <a:gd name="T13" fmla="*/ 38 h 49"/>
                <a:gd name="T14" fmla="*/ 43 w 49"/>
                <a:gd name="T15" fmla="*/ 19 h 49"/>
                <a:gd name="T16" fmla="*/ 48 w 4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0" y="0"/>
                  </a:moveTo>
                  <a:lnTo>
                    <a:pt x="0" y="19"/>
                  </a:lnTo>
                  <a:lnTo>
                    <a:pt x="8" y="38"/>
                  </a:lnTo>
                  <a:lnTo>
                    <a:pt x="17" y="48"/>
                  </a:lnTo>
                  <a:lnTo>
                    <a:pt x="21" y="48"/>
                  </a:lnTo>
                  <a:lnTo>
                    <a:pt x="30" y="48"/>
                  </a:lnTo>
                  <a:lnTo>
                    <a:pt x="39" y="38"/>
                  </a:lnTo>
                  <a:lnTo>
                    <a:pt x="43" y="19"/>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4" name="Line 71"/>
            <p:cNvSpPr>
              <a:spLocks noChangeShapeType="1"/>
            </p:cNvSpPr>
            <p:nvPr/>
          </p:nvSpPr>
          <p:spPr bwMode="auto">
            <a:xfrm flipV="1">
              <a:off x="1507"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25" name="Freeform 72"/>
            <p:cNvSpPr>
              <a:spLocks/>
            </p:cNvSpPr>
            <p:nvPr/>
          </p:nvSpPr>
          <p:spPr bwMode="auto">
            <a:xfrm>
              <a:off x="1507" y="1554"/>
              <a:ext cx="49" cy="49"/>
            </a:xfrm>
            <a:custGeom>
              <a:avLst/>
              <a:gdLst>
                <a:gd name="T0" fmla="*/ 48 w 49"/>
                <a:gd name="T1" fmla="*/ 48 h 49"/>
                <a:gd name="T2" fmla="*/ 43 w 49"/>
                <a:gd name="T3" fmla="*/ 28 h 49"/>
                <a:gd name="T4" fmla="*/ 39 w 49"/>
                <a:gd name="T5" fmla="*/ 9 h 49"/>
                <a:gd name="T6" fmla="*/ 30 w 49"/>
                <a:gd name="T7" fmla="*/ 0 h 49"/>
                <a:gd name="T8" fmla="*/ 21 w 49"/>
                <a:gd name="T9" fmla="*/ 0 h 49"/>
                <a:gd name="T10" fmla="*/ 17 w 49"/>
                <a:gd name="T11" fmla="*/ 0 h 49"/>
                <a:gd name="T12" fmla="*/ 8 w 49"/>
                <a:gd name="T13" fmla="*/ 9 h 49"/>
                <a:gd name="T14" fmla="*/ 0 w 49"/>
                <a:gd name="T15" fmla="*/ 28 h 49"/>
                <a:gd name="T16" fmla="*/ 0 w 49"/>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48" y="48"/>
                  </a:moveTo>
                  <a:lnTo>
                    <a:pt x="43" y="28"/>
                  </a:lnTo>
                  <a:lnTo>
                    <a:pt x="39" y="9"/>
                  </a:lnTo>
                  <a:lnTo>
                    <a:pt x="30" y="0"/>
                  </a:lnTo>
                  <a:lnTo>
                    <a:pt x="21" y="0"/>
                  </a:lnTo>
                  <a:lnTo>
                    <a:pt x="17" y="0"/>
                  </a:lnTo>
                  <a:lnTo>
                    <a:pt x="8" y="9"/>
                  </a:lnTo>
                  <a:lnTo>
                    <a:pt x="0" y="28"/>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6" name="Freeform 73"/>
            <p:cNvSpPr>
              <a:spLocks/>
            </p:cNvSpPr>
            <p:nvPr/>
          </p:nvSpPr>
          <p:spPr bwMode="auto">
            <a:xfrm>
              <a:off x="1411" y="1683"/>
              <a:ext cx="49" cy="49"/>
            </a:xfrm>
            <a:custGeom>
              <a:avLst/>
              <a:gdLst>
                <a:gd name="T0" fmla="*/ 48 w 49"/>
                <a:gd name="T1" fmla="*/ 24 h 49"/>
                <a:gd name="T2" fmla="*/ 48 w 49"/>
                <a:gd name="T3" fmla="*/ 48 h 49"/>
                <a:gd name="T4" fmla="*/ 48 w 49"/>
                <a:gd name="T5" fmla="*/ 24 h 49"/>
                <a:gd name="T6" fmla="*/ 43 w 49"/>
                <a:gd name="T7" fmla="*/ 16 h 49"/>
                <a:gd name="T8" fmla="*/ 33 w 49"/>
                <a:gd name="T9" fmla="*/ 8 h 49"/>
                <a:gd name="T10" fmla="*/ 24 w 49"/>
                <a:gd name="T11" fmla="*/ 0 h 49"/>
                <a:gd name="T12" fmla="*/ 14 w 49"/>
                <a:gd name="T13" fmla="*/ 8 h 49"/>
                <a:gd name="T14" fmla="*/ 4 w 49"/>
                <a:gd name="T15" fmla="*/ 16 h 49"/>
                <a:gd name="T16" fmla="*/ 0 w 49"/>
                <a:gd name="T17" fmla="*/ 24 h 49"/>
                <a:gd name="T18" fmla="*/ 0 w 49"/>
                <a:gd name="T19" fmla="*/ 48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9"/>
                <a:gd name="T32" fmla="*/ 49 w 49"/>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9">
                  <a:moveTo>
                    <a:pt x="48" y="24"/>
                  </a:moveTo>
                  <a:lnTo>
                    <a:pt x="48" y="48"/>
                  </a:lnTo>
                  <a:lnTo>
                    <a:pt x="48" y="24"/>
                  </a:lnTo>
                  <a:lnTo>
                    <a:pt x="43" y="16"/>
                  </a:lnTo>
                  <a:lnTo>
                    <a:pt x="33" y="8"/>
                  </a:lnTo>
                  <a:lnTo>
                    <a:pt x="24" y="0"/>
                  </a:lnTo>
                  <a:lnTo>
                    <a:pt x="14" y="8"/>
                  </a:lnTo>
                  <a:lnTo>
                    <a:pt x="4" y="16"/>
                  </a:lnTo>
                  <a:lnTo>
                    <a:pt x="0" y="24"/>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7" name="Freeform 74"/>
            <p:cNvSpPr>
              <a:spLocks/>
            </p:cNvSpPr>
            <p:nvPr/>
          </p:nvSpPr>
          <p:spPr bwMode="auto">
            <a:xfrm>
              <a:off x="1411" y="1569"/>
              <a:ext cx="49" cy="49"/>
            </a:xfrm>
            <a:custGeom>
              <a:avLst/>
              <a:gdLst>
                <a:gd name="T0" fmla="*/ 0 w 49"/>
                <a:gd name="T1" fmla="*/ 16 h 49"/>
                <a:gd name="T2" fmla="*/ 0 w 49"/>
                <a:gd name="T3" fmla="*/ 0 h 49"/>
                <a:gd name="T4" fmla="*/ 0 w 49"/>
                <a:gd name="T5" fmla="*/ 16 h 49"/>
                <a:gd name="T6" fmla="*/ 4 w 49"/>
                <a:gd name="T7" fmla="*/ 32 h 49"/>
                <a:gd name="T8" fmla="*/ 14 w 49"/>
                <a:gd name="T9" fmla="*/ 40 h 49"/>
                <a:gd name="T10" fmla="*/ 24 w 49"/>
                <a:gd name="T11" fmla="*/ 48 h 49"/>
                <a:gd name="T12" fmla="*/ 33 w 49"/>
                <a:gd name="T13" fmla="*/ 40 h 49"/>
                <a:gd name="T14" fmla="*/ 43 w 49"/>
                <a:gd name="T15" fmla="*/ 32 h 49"/>
                <a:gd name="T16" fmla="*/ 48 w 49"/>
                <a:gd name="T17" fmla="*/ 16 h 49"/>
                <a:gd name="T18" fmla="*/ 48 w 49"/>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9"/>
                <a:gd name="T32" fmla="*/ 49 w 49"/>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9">
                  <a:moveTo>
                    <a:pt x="0" y="16"/>
                  </a:moveTo>
                  <a:lnTo>
                    <a:pt x="0" y="0"/>
                  </a:lnTo>
                  <a:lnTo>
                    <a:pt x="0" y="16"/>
                  </a:lnTo>
                  <a:lnTo>
                    <a:pt x="4" y="32"/>
                  </a:lnTo>
                  <a:lnTo>
                    <a:pt x="14" y="40"/>
                  </a:lnTo>
                  <a:lnTo>
                    <a:pt x="24" y="48"/>
                  </a:lnTo>
                  <a:lnTo>
                    <a:pt x="33" y="40"/>
                  </a:lnTo>
                  <a:lnTo>
                    <a:pt x="43" y="32"/>
                  </a:lnTo>
                  <a:lnTo>
                    <a:pt x="48" y="16"/>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8" name="Line 75"/>
            <p:cNvSpPr>
              <a:spLocks noChangeShapeType="1"/>
            </p:cNvSpPr>
            <p:nvPr/>
          </p:nvSpPr>
          <p:spPr bwMode="auto">
            <a:xfrm>
              <a:off x="1474"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29" name="Freeform 76"/>
            <p:cNvSpPr>
              <a:spLocks/>
            </p:cNvSpPr>
            <p:nvPr/>
          </p:nvSpPr>
          <p:spPr bwMode="auto">
            <a:xfrm>
              <a:off x="1441" y="1701"/>
              <a:ext cx="49" cy="49"/>
            </a:xfrm>
            <a:custGeom>
              <a:avLst/>
              <a:gdLst>
                <a:gd name="T0" fmla="*/ 0 w 49"/>
                <a:gd name="T1" fmla="*/ 0 h 49"/>
                <a:gd name="T2" fmla="*/ 0 w 49"/>
                <a:gd name="T3" fmla="*/ 19 h 49"/>
                <a:gd name="T4" fmla="*/ 8 w 49"/>
                <a:gd name="T5" fmla="*/ 38 h 49"/>
                <a:gd name="T6" fmla="*/ 17 w 49"/>
                <a:gd name="T7" fmla="*/ 48 h 49"/>
                <a:gd name="T8" fmla="*/ 26 w 49"/>
                <a:gd name="T9" fmla="*/ 48 h 49"/>
                <a:gd name="T10" fmla="*/ 34 w 49"/>
                <a:gd name="T11" fmla="*/ 48 h 49"/>
                <a:gd name="T12" fmla="*/ 43 w 49"/>
                <a:gd name="T13" fmla="*/ 38 h 49"/>
                <a:gd name="T14" fmla="*/ 48 w 49"/>
                <a:gd name="T15" fmla="*/ 19 h 49"/>
                <a:gd name="T16" fmla="*/ 48 w 4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0" y="0"/>
                  </a:moveTo>
                  <a:lnTo>
                    <a:pt x="0" y="19"/>
                  </a:lnTo>
                  <a:lnTo>
                    <a:pt x="8" y="38"/>
                  </a:lnTo>
                  <a:lnTo>
                    <a:pt x="17" y="48"/>
                  </a:lnTo>
                  <a:lnTo>
                    <a:pt x="26" y="48"/>
                  </a:lnTo>
                  <a:lnTo>
                    <a:pt x="34" y="48"/>
                  </a:lnTo>
                  <a:lnTo>
                    <a:pt x="43" y="38"/>
                  </a:lnTo>
                  <a:lnTo>
                    <a:pt x="48" y="19"/>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0" name="Line 77"/>
            <p:cNvSpPr>
              <a:spLocks noChangeShapeType="1"/>
            </p:cNvSpPr>
            <p:nvPr/>
          </p:nvSpPr>
          <p:spPr bwMode="auto">
            <a:xfrm flipV="1">
              <a:off x="1441"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31" name="Freeform 78"/>
            <p:cNvSpPr>
              <a:spLocks/>
            </p:cNvSpPr>
            <p:nvPr/>
          </p:nvSpPr>
          <p:spPr bwMode="auto">
            <a:xfrm>
              <a:off x="1441" y="1554"/>
              <a:ext cx="49" cy="49"/>
            </a:xfrm>
            <a:custGeom>
              <a:avLst/>
              <a:gdLst>
                <a:gd name="T0" fmla="*/ 48 w 49"/>
                <a:gd name="T1" fmla="*/ 48 h 49"/>
                <a:gd name="T2" fmla="*/ 48 w 49"/>
                <a:gd name="T3" fmla="*/ 28 h 49"/>
                <a:gd name="T4" fmla="*/ 43 w 49"/>
                <a:gd name="T5" fmla="*/ 9 h 49"/>
                <a:gd name="T6" fmla="*/ 34 w 49"/>
                <a:gd name="T7" fmla="*/ 0 h 49"/>
                <a:gd name="T8" fmla="*/ 26 w 49"/>
                <a:gd name="T9" fmla="*/ 0 h 49"/>
                <a:gd name="T10" fmla="*/ 17 w 49"/>
                <a:gd name="T11" fmla="*/ 0 h 49"/>
                <a:gd name="T12" fmla="*/ 8 w 49"/>
                <a:gd name="T13" fmla="*/ 9 h 49"/>
                <a:gd name="T14" fmla="*/ 0 w 49"/>
                <a:gd name="T15" fmla="*/ 28 h 49"/>
                <a:gd name="T16" fmla="*/ 0 w 49"/>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48" y="48"/>
                  </a:moveTo>
                  <a:lnTo>
                    <a:pt x="48" y="28"/>
                  </a:lnTo>
                  <a:lnTo>
                    <a:pt x="43" y="9"/>
                  </a:lnTo>
                  <a:lnTo>
                    <a:pt x="34" y="0"/>
                  </a:lnTo>
                  <a:lnTo>
                    <a:pt x="26" y="0"/>
                  </a:lnTo>
                  <a:lnTo>
                    <a:pt x="17" y="0"/>
                  </a:lnTo>
                  <a:lnTo>
                    <a:pt x="8" y="9"/>
                  </a:lnTo>
                  <a:lnTo>
                    <a:pt x="0" y="28"/>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2" name="Line 79"/>
            <p:cNvSpPr>
              <a:spLocks noChangeShapeType="1"/>
            </p:cNvSpPr>
            <p:nvPr/>
          </p:nvSpPr>
          <p:spPr bwMode="auto">
            <a:xfrm>
              <a:off x="1411"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33" name="Freeform 80"/>
            <p:cNvSpPr>
              <a:spLocks/>
            </p:cNvSpPr>
            <p:nvPr/>
          </p:nvSpPr>
          <p:spPr bwMode="auto">
            <a:xfrm>
              <a:off x="1378" y="1701"/>
              <a:ext cx="49" cy="49"/>
            </a:xfrm>
            <a:custGeom>
              <a:avLst/>
              <a:gdLst>
                <a:gd name="T0" fmla="*/ 0 w 49"/>
                <a:gd name="T1" fmla="*/ 0 h 49"/>
                <a:gd name="T2" fmla="*/ 0 w 49"/>
                <a:gd name="T3" fmla="*/ 19 h 49"/>
                <a:gd name="T4" fmla="*/ 4 w 49"/>
                <a:gd name="T5" fmla="*/ 38 h 49"/>
                <a:gd name="T6" fmla="*/ 13 w 49"/>
                <a:gd name="T7" fmla="*/ 48 h 49"/>
                <a:gd name="T8" fmla="*/ 21 w 49"/>
                <a:gd name="T9" fmla="*/ 48 h 49"/>
                <a:gd name="T10" fmla="*/ 30 w 49"/>
                <a:gd name="T11" fmla="*/ 48 h 49"/>
                <a:gd name="T12" fmla="*/ 39 w 49"/>
                <a:gd name="T13" fmla="*/ 38 h 49"/>
                <a:gd name="T14" fmla="*/ 43 w 49"/>
                <a:gd name="T15" fmla="*/ 19 h 49"/>
                <a:gd name="T16" fmla="*/ 48 w 4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0" y="0"/>
                  </a:moveTo>
                  <a:lnTo>
                    <a:pt x="0" y="19"/>
                  </a:lnTo>
                  <a:lnTo>
                    <a:pt x="4" y="38"/>
                  </a:lnTo>
                  <a:lnTo>
                    <a:pt x="13" y="48"/>
                  </a:lnTo>
                  <a:lnTo>
                    <a:pt x="21" y="48"/>
                  </a:lnTo>
                  <a:lnTo>
                    <a:pt x="30" y="48"/>
                  </a:lnTo>
                  <a:lnTo>
                    <a:pt x="39" y="38"/>
                  </a:lnTo>
                  <a:lnTo>
                    <a:pt x="43" y="19"/>
                  </a:lnTo>
                  <a:lnTo>
                    <a:pt x="4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4" name="Line 81"/>
            <p:cNvSpPr>
              <a:spLocks noChangeShapeType="1"/>
            </p:cNvSpPr>
            <p:nvPr/>
          </p:nvSpPr>
          <p:spPr bwMode="auto">
            <a:xfrm flipV="1">
              <a:off x="1378" y="1569"/>
              <a:ext cx="0" cy="1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35" name="Freeform 82"/>
            <p:cNvSpPr>
              <a:spLocks/>
            </p:cNvSpPr>
            <p:nvPr/>
          </p:nvSpPr>
          <p:spPr bwMode="auto">
            <a:xfrm>
              <a:off x="1378" y="1554"/>
              <a:ext cx="49" cy="49"/>
            </a:xfrm>
            <a:custGeom>
              <a:avLst/>
              <a:gdLst>
                <a:gd name="T0" fmla="*/ 48 w 49"/>
                <a:gd name="T1" fmla="*/ 48 h 49"/>
                <a:gd name="T2" fmla="*/ 43 w 49"/>
                <a:gd name="T3" fmla="*/ 28 h 49"/>
                <a:gd name="T4" fmla="*/ 39 w 49"/>
                <a:gd name="T5" fmla="*/ 9 h 49"/>
                <a:gd name="T6" fmla="*/ 30 w 49"/>
                <a:gd name="T7" fmla="*/ 0 h 49"/>
                <a:gd name="T8" fmla="*/ 21 w 49"/>
                <a:gd name="T9" fmla="*/ 0 h 49"/>
                <a:gd name="T10" fmla="*/ 13 w 49"/>
                <a:gd name="T11" fmla="*/ 0 h 49"/>
                <a:gd name="T12" fmla="*/ 4 w 49"/>
                <a:gd name="T13" fmla="*/ 9 h 49"/>
                <a:gd name="T14" fmla="*/ 0 w 49"/>
                <a:gd name="T15" fmla="*/ 28 h 49"/>
                <a:gd name="T16" fmla="*/ 0 w 49"/>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9"/>
                <a:gd name="T29" fmla="*/ 49 w 4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9">
                  <a:moveTo>
                    <a:pt x="48" y="48"/>
                  </a:moveTo>
                  <a:lnTo>
                    <a:pt x="43" y="28"/>
                  </a:lnTo>
                  <a:lnTo>
                    <a:pt x="39" y="9"/>
                  </a:lnTo>
                  <a:lnTo>
                    <a:pt x="30" y="0"/>
                  </a:lnTo>
                  <a:lnTo>
                    <a:pt x="21" y="0"/>
                  </a:lnTo>
                  <a:lnTo>
                    <a:pt x="13" y="0"/>
                  </a:lnTo>
                  <a:lnTo>
                    <a:pt x="4" y="9"/>
                  </a:lnTo>
                  <a:lnTo>
                    <a:pt x="0" y="28"/>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6" name="Freeform 83"/>
            <p:cNvSpPr>
              <a:spLocks/>
            </p:cNvSpPr>
            <p:nvPr/>
          </p:nvSpPr>
          <p:spPr bwMode="auto">
            <a:xfrm>
              <a:off x="1295" y="1606"/>
              <a:ext cx="58" cy="58"/>
            </a:xfrm>
            <a:custGeom>
              <a:avLst/>
              <a:gdLst>
                <a:gd name="T0" fmla="*/ 54 w 58"/>
                <a:gd name="T1" fmla="*/ 21 h 58"/>
                <a:gd name="T2" fmla="*/ 57 w 58"/>
                <a:gd name="T3" fmla="*/ 30 h 58"/>
                <a:gd name="T4" fmla="*/ 54 w 58"/>
                <a:gd name="T5" fmla="*/ 21 h 58"/>
                <a:gd name="T6" fmla="*/ 51 w 58"/>
                <a:gd name="T7" fmla="*/ 12 h 58"/>
                <a:gd name="T8" fmla="*/ 45 w 58"/>
                <a:gd name="T9" fmla="*/ 6 h 58"/>
                <a:gd name="T10" fmla="*/ 36 w 58"/>
                <a:gd name="T11" fmla="*/ 3 h 58"/>
                <a:gd name="T12" fmla="*/ 30 w 58"/>
                <a:gd name="T13" fmla="*/ 0 h 58"/>
                <a:gd name="T14" fmla="*/ 18 w 58"/>
                <a:gd name="T15" fmla="*/ 3 h 58"/>
                <a:gd name="T16" fmla="*/ 12 w 58"/>
                <a:gd name="T17" fmla="*/ 6 h 58"/>
                <a:gd name="T18" fmla="*/ 6 w 58"/>
                <a:gd name="T19" fmla="*/ 12 h 58"/>
                <a:gd name="T20" fmla="*/ 0 w 58"/>
                <a:gd name="T21" fmla="*/ 21 h 58"/>
                <a:gd name="T22" fmla="*/ 0 w 58"/>
                <a:gd name="T23" fmla="*/ 30 h 58"/>
                <a:gd name="T24" fmla="*/ 0 w 58"/>
                <a:gd name="T25" fmla="*/ 39 h 58"/>
                <a:gd name="T26" fmla="*/ 6 w 58"/>
                <a:gd name="T27" fmla="*/ 48 h 58"/>
                <a:gd name="T28" fmla="*/ 12 w 58"/>
                <a:gd name="T29" fmla="*/ 51 h 58"/>
                <a:gd name="T30" fmla="*/ 18 w 58"/>
                <a:gd name="T31" fmla="*/ 57 h 58"/>
                <a:gd name="T32" fmla="*/ 30 w 58"/>
                <a:gd name="T33" fmla="*/ 57 h 58"/>
                <a:gd name="T34" fmla="*/ 36 w 58"/>
                <a:gd name="T35" fmla="*/ 57 h 58"/>
                <a:gd name="T36" fmla="*/ 45 w 58"/>
                <a:gd name="T37" fmla="*/ 51 h 58"/>
                <a:gd name="T38" fmla="*/ 51 w 58"/>
                <a:gd name="T39" fmla="*/ 48 h 58"/>
                <a:gd name="T40" fmla="*/ 54 w 58"/>
                <a:gd name="T41" fmla="*/ 39 h 58"/>
                <a:gd name="T42" fmla="*/ 57 w 58"/>
                <a:gd name="T43" fmla="*/ 30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
                <a:gd name="T67" fmla="*/ 0 h 58"/>
                <a:gd name="T68" fmla="*/ 58 w 58"/>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 h="58">
                  <a:moveTo>
                    <a:pt x="54" y="21"/>
                  </a:moveTo>
                  <a:lnTo>
                    <a:pt x="57" y="30"/>
                  </a:lnTo>
                  <a:lnTo>
                    <a:pt x="54" y="21"/>
                  </a:lnTo>
                  <a:lnTo>
                    <a:pt x="51" y="12"/>
                  </a:lnTo>
                  <a:lnTo>
                    <a:pt x="45" y="6"/>
                  </a:lnTo>
                  <a:lnTo>
                    <a:pt x="36" y="3"/>
                  </a:lnTo>
                  <a:lnTo>
                    <a:pt x="30" y="0"/>
                  </a:lnTo>
                  <a:lnTo>
                    <a:pt x="18" y="3"/>
                  </a:lnTo>
                  <a:lnTo>
                    <a:pt x="12" y="6"/>
                  </a:lnTo>
                  <a:lnTo>
                    <a:pt x="6" y="12"/>
                  </a:lnTo>
                  <a:lnTo>
                    <a:pt x="0" y="21"/>
                  </a:lnTo>
                  <a:lnTo>
                    <a:pt x="0" y="30"/>
                  </a:lnTo>
                  <a:lnTo>
                    <a:pt x="0" y="39"/>
                  </a:lnTo>
                  <a:lnTo>
                    <a:pt x="6" y="48"/>
                  </a:lnTo>
                  <a:lnTo>
                    <a:pt x="12" y="51"/>
                  </a:lnTo>
                  <a:lnTo>
                    <a:pt x="18" y="57"/>
                  </a:lnTo>
                  <a:lnTo>
                    <a:pt x="30" y="57"/>
                  </a:lnTo>
                  <a:lnTo>
                    <a:pt x="36" y="57"/>
                  </a:lnTo>
                  <a:lnTo>
                    <a:pt x="45" y="51"/>
                  </a:lnTo>
                  <a:lnTo>
                    <a:pt x="51" y="48"/>
                  </a:lnTo>
                  <a:lnTo>
                    <a:pt x="54" y="39"/>
                  </a:lnTo>
                  <a:lnTo>
                    <a:pt x="57" y="3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7" name="Line 84"/>
            <p:cNvSpPr>
              <a:spLocks noChangeShapeType="1"/>
            </p:cNvSpPr>
            <p:nvPr/>
          </p:nvSpPr>
          <p:spPr bwMode="auto">
            <a:xfrm>
              <a:off x="1366" y="1573"/>
              <a:ext cx="12" cy="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38" name="Freeform 85"/>
            <p:cNvSpPr>
              <a:spLocks/>
            </p:cNvSpPr>
            <p:nvPr/>
          </p:nvSpPr>
          <p:spPr bwMode="auto">
            <a:xfrm>
              <a:off x="1250" y="1560"/>
              <a:ext cx="130" cy="151"/>
            </a:xfrm>
            <a:custGeom>
              <a:avLst/>
              <a:gdLst>
                <a:gd name="T0" fmla="*/ 117 w 130"/>
                <a:gd name="T1" fmla="*/ 12 h 151"/>
                <a:gd name="T2" fmla="*/ 105 w 130"/>
                <a:gd name="T3" fmla="*/ 6 h 151"/>
                <a:gd name="T4" fmla="*/ 93 w 130"/>
                <a:gd name="T5" fmla="*/ 3 h 151"/>
                <a:gd name="T6" fmla="*/ 81 w 130"/>
                <a:gd name="T7" fmla="*/ 0 h 151"/>
                <a:gd name="T8" fmla="*/ 66 w 130"/>
                <a:gd name="T9" fmla="*/ 0 h 151"/>
                <a:gd name="T10" fmla="*/ 54 w 130"/>
                <a:gd name="T11" fmla="*/ 3 h 151"/>
                <a:gd name="T12" fmla="*/ 42 w 130"/>
                <a:gd name="T13" fmla="*/ 6 h 151"/>
                <a:gd name="T14" fmla="*/ 30 w 130"/>
                <a:gd name="T15" fmla="*/ 12 h 151"/>
                <a:gd name="T16" fmla="*/ 21 w 130"/>
                <a:gd name="T17" fmla="*/ 21 h 151"/>
                <a:gd name="T18" fmla="*/ 12 w 130"/>
                <a:gd name="T19" fmla="*/ 33 h 151"/>
                <a:gd name="T20" fmla="*/ 6 w 130"/>
                <a:gd name="T21" fmla="*/ 42 h 151"/>
                <a:gd name="T22" fmla="*/ 0 w 130"/>
                <a:gd name="T23" fmla="*/ 57 h 151"/>
                <a:gd name="T24" fmla="*/ 0 w 130"/>
                <a:gd name="T25" fmla="*/ 69 h 151"/>
                <a:gd name="T26" fmla="*/ 0 w 130"/>
                <a:gd name="T27" fmla="*/ 81 h 151"/>
                <a:gd name="T28" fmla="*/ 0 w 130"/>
                <a:gd name="T29" fmla="*/ 96 h 151"/>
                <a:gd name="T30" fmla="*/ 6 w 130"/>
                <a:gd name="T31" fmla="*/ 108 h 151"/>
                <a:gd name="T32" fmla="*/ 12 w 130"/>
                <a:gd name="T33" fmla="*/ 120 h 151"/>
                <a:gd name="T34" fmla="*/ 21 w 130"/>
                <a:gd name="T35" fmla="*/ 129 h 151"/>
                <a:gd name="T36" fmla="*/ 30 w 130"/>
                <a:gd name="T37" fmla="*/ 138 h 151"/>
                <a:gd name="T38" fmla="*/ 42 w 130"/>
                <a:gd name="T39" fmla="*/ 144 h 151"/>
                <a:gd name="T40" fmla="*/ 54 w 130"/>
                <a:gd name="T41" fmla="*/ 150 h 151"/>
                <a:gd name="T42" fmla="*/ 66 w 130"/>
                <a:gd name="T43" fmla="*/ 150 h 151"/>
                <a:gd name="T44" fmla="*/ 81 w 130"/>
                <a:gd name="T45" fmla="*/ 150 h 151"/>
                <a:gd name="T46" fmla="*/ 93 w 130"/>
                <a:gd name="T47" fmla="*/ 150 h 151"/>
                <a:gd name="T48" fmla="*/ 105 w 130"/>
                <a:gd name="T49" fmla="*/ 144 h 151"/>
                <a:gd name="T50" fmla="*/ 117 w 130"/>
                <a:gd name="T51" fmla="*/ 138 h 151"/>
                <a:gd name="T52" fmla="*/ 129 w 130"/>
                <a:gd name="T53" fmla="*/ 129 h 1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0"/>
                <a:gd name="T82" fmla="*/ 0 h 151"/>
                <a:gd name="T83" fmla="*/ 130 w 130"/>
                <a:gd name="T84" fmla="*/ 151 h 1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0" h="151">
                  <a:moveTo>
                    <a:pt x="117" y="12"/>
                  </a:moveTo>
                  <a:lnTo>
                    <a:pt x="105" y="6"/>
                  </a:lnTo>
                  <a:lnTo>
                    <a:pt x="93" y="3"/>
                  </a:lnTo>
                  <a:lnTo>
                    <a:pt x="81" y="0"/>
                  </a:lnTo>
                  <a:lnTo>
                    <a:pt x="66" y="0"/>
                  </a:lnTo>
                  <a:lnTo>
                    <a:pt x="54" y="3"/>
                  </a:lnTo>
                  <a:lnTo>
                    <a:pt x="42" y="6"/>
                  </a:lnTo>
                  <a:lnTo>
                    <a:pt x="30" y="12"/>
                  </a:lnTo>
                  <a:lnTo>
                    <a:pt x="21" y="21"/>
                  </a:lnTo>
                  <a:lnTo>
                    <a:pt x="12" y="33"/>
                  </a:lnTo>
                  <a:lnTo>
                    <a:pt x="6" y="42"/>
                  </a:lnTo>
                  <a:lnTo>
                    <a:pt x="0" y="57"/>
                  </a:lnTo>
                  <a:lnTo>
                    <a:pt x="0" y="69"/>
                  </a:lnTo>
                  <a:lnTo>
                    <a:pt x="0" y="81"/>
                  </a:lnTo>
                  <a:lnTo>
                    <a:pt x="0" y="96"/>
                  </a:lnTo>
                  <a:lnTo>
                    <a:pt x="6" y="108"/>
                  </a:lnTo>
                  <a:lnTo>
                    <a:pt x="12" y="120"/>
                  </a:lnTo>
                  <a:lnTo>
                    <a:pt x="21" y="129"/>
                  </a:lnTo>
                  <a:lnTo>
                    <a:pt x="30" y="138"/>
                  </a:lnTo>
                  <a:lnTo>
                    <a:pt x="42" y="144"/>
                  </a:lnTo>
                  <a:lnTo>
                    <a:pt x="54" y="150"/>
                  </a:lnTo>
                  <a:lnTo>
                    <a:pt x="66" y="150"/>
                  </a:lnTo>
                  <a:lnTo>
                    <a:pt x="81" y="150"/>
                  </a:lnTo>
                  <a:lnTo>
                    <a:pt x="93" y="150"/>
                  </a:lnTo>
                  <a:lnTo>
                    <a:pt x="105" y="144"/>
                  </a:lnTo>
                  <a:lnTo>
                    <a:pt x="117" y="138"/>
                  </a:lnTo>
                  <a:lnTo>
                    <a:pt x="129" y="12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9" name="Line 86"/>
            <p:cNvSpPr>
              <a:spLocks noChangeShapeType="1"/>
            </p:cNvSpPr>
            <p:nvPr/>
          </p:nvSpPr>
          <p:spPr bwMode="auto">
            <a:xfrm flipV="1">
              <a:off x="1687" y="1167"/>
              <a:ext cx="0" cy="42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40" name="Line 87"/>
            <p:cNvSpPr>
              <a:spLocks noChangeShapeType="1"/>
            </p:cNvSpPr>
            <p:nvPr/>
          </p:nvSpPr>
          <p:spPr bwMode="auto">
            <a:xfrm>
              <a:off x="3652" y="1167"/>
              <a:ext cx="0" cy="42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41" name="Line 88"/>
            <p:cNvSpPr>
              <a:spLocks noChangeShapeType="1"/>
            </p:cNvSpPr>
            <p:nvPr/>
          </p:nvSpPr>
          <p:spPr bwMode="auto">
            <a:xfrm flipH="1">
              <a:off x="1816" y="1224"/>
              <a:ext cx="24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42" name="Line 89"/>
            <p:cNvSpPr>
              <a:spLocks noChangeShapeType="1"/>
            </p:cNvSpPr>
            <p:nvPr/>
          </p:nvSpPr>
          <p:spPr bwMode="auto">
            <a:xfrm>
              <a:off x="3277" y="1224"/>
              <a:ext cx="24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43" name="Line 90"/>
            <p:cNvSpPr>
              <a:spLocks noChangeShapeType="1"/>
            </p:cNvSpPr>
            <p:nvPr/>
          </p:nvSpPr>
          <p:spPr bwMode="auto">
            <a:xfrm flipH="1">
              <a:off x="1802" y="1224"/>
              <a:ext cx="1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44" name="Freeform 91"/>
            <p:cNvSpPr>
              <a:spLocks/>
            </p:cNvSpPr>
            <p:nvPr/>
          </p:nvSpPr>
          <p:spPr bwMode="auto">
            <a:xfrm>
              <a:off x="1687" y="1191"/>
              <a:ext cx="127" cy="67"/>
            </a:xfrm>
            <a:custGeom>
              <a:avLst/>
              <a:gdLst>
                <a:gd name="T0" fmla="*/ 126 w 127"/>
                <a:gd name="T1" fmla="*/ 0 h 67"/>
                <a:gd name="T2" fmla="*/ 0 w 127"/>
                <a:gd name="T3" fmla="*/ 33 h 67"/>
                <a:gd name="T4" fmla="*/ 126 w 127"/>
                <a:gd name="T5" fmla="*/ 66 h 67"/>
                <a:gd name="T6" fmla="*/ 0 60000 65536"/>
                <a:gd name="T7" fmla="*/ 0 60000 65536"/>
                <a:gd name="T8" fmla="*/ 0 60000 65536"/>
                <a:gd name="T9" fmla="*/ 0 w 127"/>
                <a:gd name="T10" fmla="*/ 0 h 67"/>
                <a:gd name="T11" fmla="*/ 127 w 127"/>
                <a:gd name="T12" fmla="*/ 67 h 67"/>
              </a:gdLst>
              <a:ahLst/>
              <a:cxnLst>
                <a:cxn ang="T6">
                  <a:pos x="T0" y="T1"/>
                </a:cxn>
                <a:cxn ang="T7">
                  <a:pos x="T2" y="T3"/>
                </a:cxn>
                <a:cxn ang="T8">
                  <a:pos x="T4" y="T5"/>
                </a:cxn>
              </a:cxnLst>
              <a:rect l="T9" t="T10" r="T11" b="T12"/>
              <a:pathLst>
                <a:path w="127" h="67">
                  <a:moveTo>
                    <a:pt x="126" y="0"/>
                  </a:moveTo>
                  <a:lnTo>
                    <a:pt x="0" y="33"/>
                  </a:lnTo>
                  <a:lnTo>
                    <a:pt x="126" y="66"/>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5" name="Freeform 92"/>
            <p:cNvSpPr>
              <a:spLocks/>
            </p:cNvSpPr>
            <p:nvPr/>
          </p:nvSpPr>
          <p:spPr bwMode="auto">
            <a:xfrm>
              <a:off x="1688" y="1197"/>
              <a:ext cx="124" cy="49"/>
            </a:xfrm>
            <a:custGeom>
              <a:avLst/>
              <a:gdLst>
                <a:gd name="T0" fmla="*/ 114 w 124"/>
                <a:gd name="T1" fmla="*/ 26 h 49"/>
                <a:gd name="T2" fmla="*/ 0 w 124"/>
                <a:gd name="T3" fmla="*/ 48 h 49"/>
                <a:gd name="T4" fmla="*/ 117 w 124"/>
                <a:gd name="T5" fmla="*/ 21 h 49"/>
                <a:gd name="T6" fmla="*/ 117 w 124"/>
                <a:gd name="T7" fmla="*/ 10 h 49"/>
                <a:gd name="T8" fmla="*/ 0 w 124"/>
                <a:gd name="T9" fmla="*/ 48 h 49"/>
                <a:gd name="T10" fmla="*/ 123 w 124"/>
                <a:gd name="T11" fmla="*/ 0 h 49"/>
                <a:gd name="T12" fmla="*/ 0 60000 65536"/>
                <a:gd name="T13" fmla="*/ 0 60000 65536"/>
                <a:gd name="T14" fmla="*/ 0 60000 65536"/>
                <a:gd name="T15" fmla="*/ 0 60000 65536"/>
                <a:gd name="T16" fmla="*/ 0 60000 65536"/>
                <a:gd name="T17" fmla="*/ 0 60000 65536"/>
                <a:gd name="T18" fmla="*/ 0 w 124"/>
                <a:gd name="T19" fmla="*/ 0 h 49"/>
                <a:gd name="T20" fmla="*/ 124 w 124"/>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124" h="49">
                  <a:moveTo>
                    <a:pt x="114" y="26"/>
                  </a:moveTo>
                  <a:lnTo>
                    <a:pt x="0" y="48"/>
                  </a:lnTo>
                  <a:lnTo>
                    <a:pt x="117" y="21"/>
                  </a:lnTo>
                  <a:lnTo>
                    <a:pt x="117" y="10"/>
                  </a:lnTo>
                  <a:lnTo>
                    <a:pt x="0" y="48"/>
                  </a:lnTo>
                  <a:lnTo>
                    <a:pt x="123"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6" name="Freeform 93"/>
            <p:cNvSpPr>
              <a:spLocks/>
            </p:cNvSpPr>
            <p:nvPr/>
          </p:nvSpPr>
          <p:spPr bwMode="auto">
            <a:xfrm>
              <a:off x="1688" y="1221"/>
              <a:ext cx="124" cy="49"/>
            </a:xfrm>
            <a:custGeom>
              <a:avLst/>
              <a:gdLst>
                <a:gd name="T0" fmla="*/ 114 w 124"/>
                <a:gd name="T1" fmla="*/ 0 h 49"/>
                <a:gd name="T2" fmla="*/ 0 w 124"/>
                <a:gd name="T3" fmla="*/ 4 h 49"/>
                <a:gd name="T4" fmla="*/ 123 w 124"/>
                <a:gd name="T5" fmla="*/ 48 h 49"/>
                <a:gd name="T6" fmla="*/ 117 w 124"/>
                <a:gd name="T7" fmla="*/ 38 h 49"/>
                <a:gd name="T8" fmla="*/ 0 w 124"/>
                <a:gd name="T9" fmla="*/ 4 h 49"/>
                <a:gd name="T10" fmla="*/ 117 w 124"/>
                <a:gd name="T11" fmla="*/ 28 h 49"/>
                <a:gd name="T12" fmla="*/ 114 w 124"/>
                <a:gd name="T13" fmla="*/ 19 h 49"/>
                <a:gd name="T14" fmla="*/ 0 w 124"/>
                <a:gd name="T15" fmla="*/ 4 h 49"/>
                <a:gd name="T16" fmla="*/ 114 w 124"/>
                <a:gd name="T17" fmla="*/ 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49"/>
                <a:gd name="T29" fmla="*/ 124 w 124"/>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49">
                  <a:moveTo>
                    <a:pt x="114" y="0"/>
                  </a:moveTo>
                  <a:lnTo>
                    <a:pt x="0" y="4"/>
                  </a:lnTo>
                  <a:lnTo>
                    <a:pt x="123" y="48"/>
                  </a:lnTo>
                  <a:lnTo>
                    <a:pt x="117" y="38"/>
                  </a:lnTo>
                  <a:lnTo>
                    <a:pt x="0" y="4"/>
                  </a:lnTo>
                  <a:lnTo>
                    <a:pt x="117" y="28"/>
                  </a:lnTo>
                  <a:lnTo>
                    <a:pt x="114" y="19"/>
                  </a:lnTo>
                  <a:lnTo>
                    <a:pt x="0" y="4"/>
                  </a:lnTo>
                  <a:lnTo>
                    <a:pt x="114" y="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 name="Line 94"/>
            <p:cNvSpPr>
              <a:spLocks noChangeShapeType="1"/>
            </p:cNvSpPr>
            <p:nvPr/>
          </p:nvSpPr>
          <p:spPr bwMode="auto">
            <a:xfrm>
              <a:off x="3525" y="1224"/>
              <a:ext cx="1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48" name="Freeform 95"/>
            <p:cNvSpPr>
              <a:spLocks/>
            </p:cNvSpPr>
            <p:nvPr/>
          </p:nvSpPr>
          <p:spPr bwMode="auto">
            <a:xfrm>
              <a:off x="3525" y="1191"/>
              <a:ext cx="130" cy="67"/>
            </a:xfrm>
            <a:custGeom>
              <a:avLst/>
              <a:gdLst>
                <a:gd name="T0" fmla="*/ 0 w 130"/>
                <a:gd name="T1" fmla="*/ 66 h 67"/>
                <a:gd name="T2" fmla="*/ 129 w 130"/>
                <a:gd name="T3" fmla="*/ 33 h 67"/>
                <a:gd name="T4" fmla="*/ 0 w 130"/>
                <a:gd name="T5" fmla="*/ 0 h 67"/>
                <a:gd name="T6" fmla="*/ 0 60000 65536"/>
                <a:gd name="T7" fmla="*/ 0 60000 65536"/>
                <a:gd name="T8" fmla="*/ 0 60000 65536"/>
                <a:gd name="T9" fmla="*/ 0 w 130"/>
                <a:gd name="T10" fmla="*/ 0 h 67"/>
                <a:gd name="T11" fmla="*/ 130 w 130"/>
                <a:gd name="T12" fmla="*/ 67 h 67"/>
              </a:gdLst>
              <a:ahLst/>
              <a:cxnLst>
                <a:cxn ang="T6">
                  <a:pos x="T0" y="T1"/>
                </a:cxn>
                <a:cxn ang="T7">
                  <a:pos x="T2" y="T3"/>
                </a:cxn>
                <a:cxn ang="T8">
                  <a:pos x="T4" y="T5"/>
                </a:cxn>
              </a:cxnLst>
              <a:rect l="T9" t="T10" r="T11" b="T12"/>
              <a:pathLst>
                <a:path w="130" h="67">
                  <a:moveTo>
                    <a:pt x="0" y="66"/>
                  </a:moveTo>
                  <a:lnTo>
                    <a:pt x="129" y="33"/>
                  </a:lnTo>
                  <a:lnTo>
                    <a:pt x="0"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9" name="Freeform 96"/>
            <p:cNvSpPr>
              <a:spLocks/>
            </p:cNvSpPr>
            <p:nvPr/>
          </p:nvSpPr>
          <p:spPr bwMode="auto">
            <a:xfrm>
              <a:off x="3531" y="1224"/>
              <a:ext cx="124" cy="49"/>
            </a:xfrm>
            <a:custGeom>
              <a:avLst/>
              <a:gdLst>
                <a:gd name="T0" fmla="*/ 6 w 124"/>
                <a:gd name="T1" fmla="*/ 16 h 49"/>
                <a:gd name="T2" fmla="*/ 123 w 124"/>
                <a:gd name="T3" fmla="*/ 0 h 49"/>
                <a:gd name="T4" fmla="*/ 6 w 124"/>
                <a:gd name="T5" fmla="*/ 26 h 49"/>
                <a:gd name="T6" fmla="*/ 3 w 124"/>
                <a:gd name="T7" fmla="*/ 37 h 49"/>
                <a:gd name="T8" fmla="*/ 123 w 124"/>
                <a:gd name="T9" fmla="*/ 0 h 49"/>
                <a:gd name="T10" fmla="*/ 0 w 124"/>
                <a:gd name="T11" fmla="*/ 48 h 49"/>
                <a:gd name="T12" fmla="*/ 0 60000 65536"/>
                <a:gd name="T13" fmla="*/ 0 60000 65536"/>
                <a:gd name="T14" fmla="*/ 0 60000 65536"/>
                <a:gd name="T15" fmla="*/ 0 60000 65536"/>
                <a:gd name="T16" fmla="*/ 0 60000 65536"/>
                <a:gd name="T17" fmla="*/ 0 60000 65536"/>
                <a:gd name="T18" fmla="*/ 0 w 124"/>
                <a:gd name="T19" fmla="*/ 0 h 49"/>
                <a:gd name="T20" fmla="*/ 124 w 124"/>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124" h="49">
                  <a:moveTo>
                    <a:pt x="6" y="16"/>
                  </a:moveTo>
                  <a:lnTo>
                    <a:pt x="123" y="0"/>
                  </a:lnTo>
                  <a:lnTo>
                    <a:pt x="6" y="26"/>
                  </a:lnTo>
                  <a:lnTo>
                    <a:pt x="3" y="37"/>
                  </a:lnTo>
                  <a:lnTo>
                    <a:pt x="123" y="0"/>
                  </a:lnTo>
                  <a:lnTo>
                    <a:pt x="0"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0" name="Freeform 97"/>
            <p:cNvSpPr>
              <a:spLocks/>
            </p:cNvSpPr>
            <p:nvPr/>
          </p:nvSpPr>
          <p:spPr bwMode="auto">
            <a:xfrm>
              <a:off x="3531" y="1197"/>
              <a:ext cx="124" cy="49"/>
            </a:xfrm>
            <a:custGeom>
              <a:avLst/>
              <a:gdLst>
                <a:gd name="T0" fmla="*/ 9 w 124"/>
                <a:gd name="T1" fmla="*/ 48 h 49"/>
                <a:gd name="T2" fmla="*/ 123 w 124"/>
                <a:gd name="T3" fmla="*/ 43 h 49"/>
                <a:gd name="T4" fmla="*/ 0 w 124"/>
                <a:gd name="T5" fmla="*/ 0 h 49"/>
                <a:gd name="T6" fmla="*/ 3 w 124"/>
                <a:gd name="T7" fmla="*/ 9 h 49"/>
                <a:gd name="T8" fmla="*/ 123 w 124"/>
                <a:gd name="T9" fmla="*/ 43 h 49"/>
                <a:gd name="T10" fmla="*/ 6 w 124"/>
                <a:gd name="T11" fmla="*/ 19 h 49"/>
                <a:gd name="T12" fmla="*/ 6 w 124"/>
                <a:gd name="T13" fmla="*/ 24 h 49"/>
                <a:gd name="T14" fmla="*/ 123 w 124"/>
                <a:gd name="T15" fmla="*/ 43 h 49"/>
                <a:gd name="T16" fmla="*/ 9 w 124"/>
                <a:gd name="T17" fmla="*/ 3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49"/>
                <a:gd name="T29" fmla="*/ 124 w 124"/>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49">
                  <a:moveTo>
                    <a:pt x="9" y="48"/>
                  </a:moveTo>
                  <a:lnTo>
                    <a:pt x="123" y="43"/>
                  </a:lnTo>
                  <a:lnTo>
                    <a:pt x="0" y="0"/>
                  </a:lnTo>
                  <a:lnTo>
                    <a:pt x="3" y="9"/>
                  </a:lnTo>
                  <a:lnTo>
                    <a:pt x="123" y="43"/>
                  </a:lnTo>
                  <a:lnTo>
                    <a:pt x="6" y="19"/>
                  </a:lnTo>
                  <a:lnTo>
                    <a:pt x="6" y="24"/>
                  </a:lnTo>
                  <a:lnTo>
                    <a:pt x="123" y="43"/>
                  </a:lnTo>
                  <a:lnTo>
                    <a:pt x="9" y="3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1" name="Line 98"/>
            <p:cNvSpPr>
              <a:spLocks noChangeShapeType="1"/>
            </p:cNvSpPr>
            <p:nvPr/>
          </p:nvSpPr>
          <p:spPr bwMode="auto">
            <a:xfrm>
              <a:off x="2500" y="1663"/>
              <a:ext cx="0" cy="25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52" name="Line 99"/>
            <p:cNvSpPr>
              <a:spLocks noChangeShapeType="1"/>
            </p:cNvSpPr>
            <p:nvPr/>
          </p:nvSpPr>
          <p:spPr bwMode="auto">
            <a:xfrm flipV="1">
              <a:off x="2836" y="1663"/>
              <a:ext cx="0" cy="25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53" name="Freeform 100"/>
            <p:cNvSpPr>
              <a:spLocks/>
            </p:cNvSpPr>
            <p:nvPr/>
          </p:nvSpPr>
          <p:spPr bwMode="auto">
            <a:xfrm>
              <a:off x="2425" y="1917"/>
              <a:ext cx="493" cy="61"/>
            </a:xfrm>
            <a:custGeom>
              <a:avLst/>
              <a:gdLst>
                <a:gd name="T0" fmla="*/ 492 w 493"/>
                <a:gd name="T1" fmla="*/ 0 h 61"/>
                <a:gd name="T2" fmla="*/ 0 w 493"/>
                <a:gd name="T3" fmla="*/ 0 h 61"/>
                <a:gd name="T4" fmla="*/ 0 w 493"/>
                <a:gd name="T5" fmla="*/ 60 h 61"/>
                <a:gd name="T6" fmla="*/ 492 w 493"/>
                <a:gd name="T7" fmla="*/ 60 h 61"/>
                <a:gd name="T8" fmla="*/ 492 w 493"/>
                <a:gd name="T9" fmla="*/ 0 h 61"/>
                <a:gd name="T10" fmla="*/ 0 60000 65536"/>
                <a:gd name="T11" fmla="*/ 0 60000 65536"/>
                <a:gd name="T12" fmla="*/ 0 60000 65536"/>
                <a:gd name="T13" fmla="*/ 0 60000 65536"/>
                <a:gd name="T14" fmla="*/ 0 60000 65536"/>
                <a:gd name="T15" fmla="*/ 0 w 493"/>
                <a:gd name="T16" fmla="*/ 0 h 61"/>
                <a:gd name="T17" fmla="*/ 493 w 493"/>
                <a:gd name="T18" fmla="*/ 61 h 61"/>
              </a:gdLst>
              <a:ahLst/>
              <a:cxnLst>
                <a:cxn ang="T10">
                  <a:pos x="T0" y="T1"/>
                </a:cxn>
                <a:cxn ang="T11">
                  <a:pos x="T2" y="T3"/>
                </a:cxn>
                <a:cxn ang="T12">
                  <a:pos x="T4" y="T5"/>
                </a:cxn>
                <a:cxn ang="T13">
                  <a:pos x="T6" y="T7"/>
                </a:cxn>
                <a:cxn ang="T14">
                  <a:pos x="T8" y="T9"/>
                </a:cxn>
              </a:cxnLst>
              <a:rect l="T15" t="T16" r="T17" b="T18"/>
              <a:pathLst>
                <a:path w="493" h="61">
                  <a:moveTo>
                    <a:pt x="492" y="0"/>
                  </a:moveTo>
                  <a:lnTo>
                    <a:pt x="0" y="0"/>
                  </a:lnTo>
                  <a:lnTo>
                    <a:pt x="0" y="60"/>
                  </a:lnTo>
                  <a:lnTo>
                    <a:pt x="492" y="60"/>
                  </a:lnTo>
                  <a:lnTo>
                    <a:pt x="492"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4" name="Freeform 101"/>
            <p:cNvSpPr>
              <a:spLocks/>
            </p:cNvSpPr>
            <p:nvPr/>
          </p:nvSpPr>
          <p:spPr bwMode="auto">
            <a:xfrm>
              <a:off x="2425" y="2269"/>
              <a:ext cx="493" cy="58"/>
            </a:xfrm>
            <a:custGeom>
              <a:avLst/>
              <a:gdLst>
                <a:gd name="T0" fmla="*/ 492 w 493"/>
                <a:gd name="T1" fmla="*/ 0 h 58"/>
                <a:gd name="T2" fmla="*/ 0 w 493"/>
                <a:gd name="T3" fmla="*/ 0 h 58"/>
                <a:gd name="T4" fmla="*/ 0 w 493"/>
                <a:gd name="T5" fmla="*/ 57 h 58"/>
                <a:gd name="T6" fmla="*/ 492 w 493"/>
                <a:gd name="T7" fmla="*/ 57 h 58"/>
                <a:gd name="T8" fmla="*/ 492 w 493"/>
                <a:gd name="T9" fmla="*/ 0 h 58"/>
                <a:gd name="T10" fmla="*/ 0 60000 65536"/>
                <a:gd name="T11" fmla="*/ 0 60000 65536"/>
                <a:gd name="T12" fmla="*/ 0 60000 65536"/>
                <a:gd name="T13" fmla="*/ 0 60000 65536"/>
                <a:gd name="T14" fmla="*/ 0 60000 65536"/>
                <a:gd name="T15" fmla="*/ 0 w 493"/>
                <a:gd name="T16" fmla="*/ 0 h 58"/>
                <a:gd name="T17" fmla="*/ 493 w 493"/>
                <a:gd name="T18" fmla="*/ 58 h 58"/>
              </a:gdLst>
              <a:ahLst/>
              <a:cxnLst>
                <a:cxn ang="T10">
                  <a:pos x="T0" y="T1"/>
                </a:cxn>
                <a:cxn ang="T11">
                  <a:pos x="T2" y="T3"/>
                </a:cxn>
                <a:cxn ang="T12">
                  <a:pos x="T4" y="T5"/>
                </a:cxn>
                <a:cxn ang="T13">
                  <a:pos x="T6" y="T7"/>
                </a:cxn>
                <a:cxn ang="T14">
                  <a:pos x="T8" y="T9"/>
                </a:cxn>
              </a:cxnLst>
              <a:rect l="T15" t="T16" r="T17" b="T18"/>
              <a:pathLst>
                <a:path w="493" h="58">
                  <a:moveTo>
                    <a:pt x="492" y="0"/>
                  </a:moveTo>
                  <a:lnTo>
                    <a:pt x="0" y="0"/>
                  </a:lnTo>
                  <a:lnTo>
                    <a:pt x="0" y="57"/>
                  </a:lnTo>
                  <a:lnTo>
                    <a:pt x="492" y="57"/>
                  </a:lnTo>
                  <a:lnTo>
                    <a:pt x="492"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5" name="Freeform 102"/>
            <p:cNvSpPr>
              <a:spLocks/>
            </p:cNvSpPr>
            <p:nvPr/>
          </p:nvSpPr>
          <p:spPr bwMode="auto">
            <a:xfrm>
              <a:off x="2425" y="2615"/>
              <a:ext cx="493" cy="58"/>
            </a:xfrm>
            <a:custGeom>
              <a:avLst/>
              <a:gdLst>
                <a:gd name="T0" fmla="*/ 492 w 493"/>
                <a:gd name="T1" fmla="*/ 0 h 58"/>
                <a:gd name="T2" fmla="*/ 0 w 493"/>
                <a:gd name="T3" fmla="*/ 0 h 58"/>
                <a:gd name="T4" fmla="*/ 0 w 493"/>
                <a:gd name="T5" fmla="*/ 57 h 58"/>
                <a:gd name="T6" fmla="*/ 492 w 493"/>
                <a:gd name="T7" fmla="*/ 57 h 58"/>
                <a:gd name="T8" fmla="*/ 492 w 493"/>
                <a:gd name="T9" fmla="*/ 0 h 58"/>
                <a:gd name="T10" fmla="*/ 0 60000 65536"/>
                <a:gd name="T11" fmla="*/ 0 60000 65536"/>
                <a:gd name="T12" fmla="*/ 0 60000 65536"/>
                <a:gd name="T13" fmla="*/ 0 60000 65536"/>
                <a:gd name="T14" fmla="*/ 0 60000 65536"/>
                <a:gd name="T15" fmla="*/ 0 w 493"/>
                <a:gd name="T16" fmla="*/ 0 h 58"/>
                <a:gd name="T17" fmla="*/ 493 w 493"/>
                <a:gd name="T18" fmla="*/ 58 h 58"/>
              </a:gdLst>
              <a:ahLst/>
              <a:cxnLst>
                <a:cxn ang="T10">
                  <a:pos x="T0" y="T1"/>
                </a:cxn>
                <a:cxn ang="T11">
                  <a:pos x="T2" y="T3"/>
                </a:cxn>
                <a:cxn ang="T12">
                  <a:pos x="T4" y="T5"/>
                </a:cxn>
                <a:cxn ang="T13">
                  <a:pos x="T6" y="T7"/>
                </a:cxn>
                <a:cxn ang="T14">
                  <a:pos x="T8" y="T9"/>
                </a:cxn>
              </a:cxnLst>
              <a:rect l="T15" t="T16" r="T17" b="T18"/>
              <a:pathLst>
                <a:path w="493" h="58">
                  <a:moveTo>
                    <a:pt x="492" y="0"/>
                  </a:moveTo>
                  <a:lnTo>
                    <a:pt x="0" y="0"/>
                  </a:lnTo>
                  <a:lnTo>
                    <a:pt x="0" y="57"/>
                  </a:lnTo>
                  <a:lnTo>
                    <a:pt x="492" y="57"/>
                  </a:lnTo>
                  <a:lnTo>
                    <a:pt x="492"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6" name="Line 103"/>
            <p:cNvSpPr>
              <a:spLocks noChangeShapeType="1"/>
            </p:cNvSpPr>
            <p:nvPr/>
          </p:nvSpPr>
          <p:spPr bwMode="auto">
            <a:xfrm>
              <a:off x="2500" y="2672"/>
              <a:ext cx="0" cy="19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57" name="Line 104"/>
            <p:cNvSpPr>
              <a:spLocks noChangeShapeType="1"/>
            </p:cNvSpPr>
            <p:nvPr/>
          </p:nvSpPr>
          <p:spPr bwMode="auto">
            <a:xfrm flipV="1">
              <a:off x="2836" y="2672"/>
              <a:ext cx="0" cy="19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58" name="Line 105"/>
            <p:cNvSpPr>
              <a:spLocks noChangeShapeType="1"/>
            </p:cNvSpPr>
            <p:nvPr/>
          </p:nvSpPr>
          <p:spPr bwMode="auto">
            <a:xfrm flipV="1">
              <a:off x="2836" y="2326"/>
              <a:ext cx="0" cy="2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59" name="Line 106"/>
            <p:cNvSpPr>
              <a:spLocks noChangeShapeType="1"/>
            </p:cNvSpPr>
            <p:nvPr/>
          </p:nvSpPr>
          <p:spPr bwMode="auto">
            <a:xfrm>
              <a:off x="2500" y="2326"/>
              <a:ext cx="0" cy="2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60" name="Line 107"/>
            <p:cNvSpPr>
              <a:spLocks noChangeShapeType="1"/>
            </p:cNvSpPr>
            <p:nvPr/>
          </p:nvSpPr>
          <p:spPr bwMode="auto">
            <a:xfrm flipV="1">
              <a:off x="2500" y="1978"/>
              <a:ext cx="0" cy="29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61" name="Line 108"/>
            <p:cNvSpPr>
              <a:spLocks noChangeShapeType="1"/>
            </p:cNvSpPr>
            <p:nvPr/>
          </p:nvSpPr>
          <p:spPr bwMode="auto">
            <a:xfrm>
              <a:off x="2836" y="1978"/>
              <a:ext cx="0" cy="29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62" name="Freeform 109"/>
            <p:cNvSpPr>
              <a:spLocks/>
            </p:cNvSpPr>
            <p:nvPr/>
          </p:nvSpPr>
          <p:spPr bwMode="auto">
            <a:xfrm>
              <a:off x="2793" y="2866"/>
              <a:ext cx="94" cy="91"/>
            </a:xfrm>
            <a:custGeom>
              <a:avLst/>
              <a:gdLst>
                <a:gd name="T0" fmla="*/ 45 w 94"/>
                <a:gd name="T1" fmla="*/ 90 h 91"/>
                <a:gd name="T2" fmla="*/ 57 w 94"/>
                <a:gd name="T3" fmla="*/ 90 h 91"/>
                <a:gd name="T4" fmla="*/ 66 w 94"/>
                <a:gd name="T5" fmla="*/ 87 h 91"/>
                <a:gd name="T6" fmla="*/ 75 w 94"/>
                <a:gd name="T7" fmla="*/ 81 h 91"/>
                <a:gd name="T8" fmla="*/ 81 w 94"/>
                <a:gd name="T9" fmla="*/ 72 h 91"/>
                <a:gd name="T10" fmla="*/ 87 w 94"/>
                <a:gd name="T11" fmla="*/ 66 h 91"/>
                <a:gd name="T12" fmla="*/ 90 w 94"/>
                <a:gd name="T13" fmla="*/ 54 h 91"/>
                <a:gd name="T14" fmla="*/ 93 w 94"/>
                <a:gd name="T15" fmla="*/ 45 h 91"/>
                <a:gd name="T16" fmla="*/ 90 w 94"/>
                <a:gd name="T17" fmla="*/ 36 h 91"/>
                <a:gd name="T18" fmla="*/ 87 w 94"/>
                <a:gd name="T19" fmla="*/ 24 h 91"/>
                <a:gd name="T20" fmla="*/ 81 w 94"/>
                <a:gd name="T21" fmla="*/ 15 h 91"/>
                <a:gd name="T22" fmla="*/ 75 w 94"/>
                <a:gd name="T23" fmla="*/ 9 h 91"/>
                <a:gd name="T24" fmla="*/ 66 w 94"/>
                <a:gd name="T25" fmla="*/ 3 h 91"/>
                <a:gd name="T26" fmla="*/ 57 w 94"/>
                <a:gd name="T27" fmla="*/ 0 h 91"/>
                <a:gd name="T28" fmla="*/ 45 w 94"/>
                <a:gd name="T29" fmla="*/ 0 h 91"/>
                <a:gd name="T30" fmla="*/ 36 w 94"/>
                <a:gd name="T31" fmla="*/ 0 h 91"/>
                <a:gd name="T32" fmla="*/ 27 w 94"/>
                <a:gd name="T33" fmla="*/ 3 h 91"/>
                <a:gd name="T34" fmla="*/ 18 w 94"/>
                <a:gd name="T35" fmla="*/ 9 h 91"/>
                <a:gd name="T36" fmla="*/ 9 w 94"/>
                <a:gd name="T37" fmla="*/ 15 h 91"/>
                <a:gd name="T38" fmla="*/ 6 w 94"/>
                <a:gd name="T39" fmla="*/ 24 h 91"/>
                <a:gd name="T40" fmla="*/ 0 w 94"/>
                <a:gd name="T41" fmla="*/ 36 h 91"/>
                <a:gd name="T42" fmla="*/ 0 w 94"/>
                <a:gd name="T43" fmla="*/ 45 h 91"/>
                <a:gd name="T44" fmla="*/ 0 w 94"/>
                <a:gd name="T45" fmla="*/ 54 h 91"/>
                <a:gd name="T46" fmla="*/ 6 w 94"/>
                <a:gd name="T47" fmla="*/ 66 h 91"/>
                <a:gd name="T48" fmla="*/ 9 w 94"/>
                <a:gd name="T49" fmla="*/ 72 h 91"/>
                <a:gd name="T50" fmla="*/ 18 w 94"/>
                <a:gd name="T51" fmla="*/ 81 h 91"/>
                <a:gd name="T52" fmla="*/ 27 w 94"/>
                <a:gd name="T53" fmla="*/ 87 h 91"/>
                <a:gd name="T54" fmla="*/ 36 w 94"/>
                <a:gd name="T55" fmla="*/ 90 h 91"/>
                <a:gd name="T56" fmla="*/ 45 w 94"/>
                <a:gd name="T57" fmla="*/ 90 h 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4"/>
                <a:gd name="T88" fmla="*/ 0 h 91"/>
                <a:gd name="T89" fmla="*/ 94 w 94"/>
                <a:gd name="T90" fmla="*/ 91 h 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4" h="91">
                  <a:moveTo>
                    <a:pt x="45" y="90"/>
                  </a:moveTo>
                  <a:lnTo>
                    <a:pt x="57" y="90"/>
                  </a:lnTo>
                  <a:lnTo>
                    <a:pt x="66" y="87"/>
                  </a:lnTo>
                  <a:lnTo>
                    <a:pt x="75" y="81"/>
                  </a:lnTo>
                  <a:lnTo>
                    <a:pt x="81" y="72"/>
                  </a:lnTo>
                  <a:lnTo>
                    <a:pt x="87" y="66"/>
                  </a:lnTo>
                  <a:lnTo>
                    <a:pt x="90" y="54"/>
                  </a:lnTo>
                  <a:lnTo>
                    <a:pt x="93" y="45"/>
                  </a:lnTo>
                  <a:lnTo>
                    <a:pt x="90" y="36"/>
                  </a:lnTo>
                  <a:lnTo>
                    <a:pt x="87" y="24"/>
                  </a:lnTo>
                  <a:lnTo>
                    <a:pt x="81" y="15"/>
                  </a:lnTo>
                  <a:lnTo>
                    <a:pt x="75" y="9"/>
                  </a:lnTo>
                  <a:lnTo>
                    <a:pt x="66" y="3"/>
                  </a:lnTo>
                  <a:lnTo>
                    <a:pt x="57" y="0"/>
                  </a:lnTo>
                  <a:lnTo>
                    <a:pt x="45" y="0"/>
                  </a:lnTo>
                  <a:lnTo>
                    <a:pt x="36" y="0"/>
                  </a:lnTo>
                  <a:lnTo>
                    <a:pt x="27" y="3"/>
                  </a:lnTo>
                  <a:lnTo>
                    <a:pt x="18" y="9"/>
                  </a:lnTo>
                  <a:lnTo>
                    <a:pt x="9" y="15"/>
                  </a:lnTo>
                  <a:lnTo>
                    <a:pt x="6" y="24"/>
                  </a:lnTo>
                  <a:lnTo>
                    <a:pt x="0" y="36"/>
                  </a:lnTo>
                  <a:lnTo>
                    <a:pt x="0" y="45"/>
                  </a:lnTo>
                  <a:lnTo>
                    <a:pt x="0" y="54"/>
                  </a:lnTo>
                  <a:lnTo>
                    <a:pt x="6" y="66"/>
                  </a:lnTo>
                  <a:lnTo>
                    <a:pt x="9" y="72"/>
                  </a:lnTo>
                  <a:lnTo>
                    <a:pt x="18" y="81"/>
                  </a:lnTo>
                  <a:lnTo>
                    <a:pt x="27" y="87"/>
                  </a:lnTo>
                  <a:lnTo>
                    <a:pt x="36" y="90"/>
                  </a:lnTo>
                  <a:lnTo>
                    <a:pt x="45" y="9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3" name="Freeform 110"/>
            <p:cNvSpPr>
              <a:spLocks/>
            </p:cNvSpPr>
            <p:nvPr/>
          </p:nvSpPr>
          <p:spPr bwMode="auto">
            <a:xfrm>
              <a:off x="2456" y="2866"/>
              <a:ext cx="94" cy="91"/>
            </a:xfrm>
            <a:custGeom>
              <a:avLst/>
              <a:gdLst>
                <a:gd name="T0" fmla="*/ 57 w 94"/>
                <a:gd name="T1" fmla="*/ 90 h 91"/>
                <a:gd name="T2" fmla="*/ 45 w 94"/>
                <a:gd name="T3" fmla="*/ 90 h 91"/>
                <a:gd name="T4" fmla="*/ 57 w 94"/>
                <a:gd name="T5" fmla="*/ 90 h 91"/>
                <a:gd name="T6" fmla="*/ 66 w 94"/>
                <a:gd name="T7" fmla="*/ 87 h 91"/>
                <a:gd name="T8" fmla="*/ 75 w 94"/>
                <a:gd name="T9" fmla="*/ 81 h 91"/>
                <a:gd name="T10" fmla="*/ 81 w 94"/>
                <a:gd name="T11" fmla="*/ 72 h 91"/>
                <a:gd name="T12" fmla="*/ 87 w 94"/>
                <a:gd name="T13" fmla="*/ 66 h 91"/>
                <a:gd name="T14" fmla="*/ 90 w 94"/>
                <a:gd name="T15" fmla="*/ 54 h 91"/>
                <a:gd name="T16" fmla="*/ 93 w 94"/>
                <a:gd name="T17" fmla="*/ 45 h 91"/>
                <a:gd name="T18" fmla="*/ 90 w 94"/>
                <a:gd name="T19" fmla="*/ 36 h 91"/>
                <a:gd name="T20" fmla="*/ 87 w 94"/>
                <a:gd name="T21" fmla="*/ 24 h 91"/>
                <a:gd name="T22" fmla="*/ 81 w 94"/>
                <a:gd name="T23" fmla="*/ 15 h 91"/>
                <a:gd name="T24" fmla="*/ 75 w 94"/>
                <a:gd name="T25" fmla="*/ 9 h 91"/>
                <a:gd name="T26" fmla="*/ 66 w 94"/>
                <a:gd name="T27" fmla="*/ 3 h 91"/>
                <a:gd name="T28" fmla="*/ 57 w 94"/>
                <a:gd name="T29" fmla="*/ 0 h 91"/>
                <a:gd name="T30" fmla="*/ 45 w 94"/>
                <a:gd name="T31" fmla="*/ 0 h 91"/>
                <a:gd name="T32" fmla="*/ 36 w 94"/>
                <a:gd name="T33" fmla="*/ 0 h 91"/>
                <a:gd name="T34" fmla="*/ 27 w 94"/>
                <a:gd name="T35" fmla="*/ 3 h 91"/>
                <a:gd name="T36" fmla="*/ 18 w 94"/>
                <a:gd name="T37" fmla="*/ 9 h 91"/>
                <a:gd name="T38" fmla="*/ 9 w 94"/>
                <a:gd name="T39" fmla="*/ 15 h 91"/>
                <a:gd name="T40" fmla="*/ 3 w 94"/>
                <a:gd name="T41" fmla="*/ 24 h 91"/>
                <a:gd name="T42" fmla="*/ 0 w 94"/>
                <a:gd name="T43" fmla="*/ 36 h 91"/>
                <a:gd name="T44" fmla="*/ 0 w 94"/>
                <a:gd name="T45" fmla="*/ 45 h 91"/>
                <a:gd name="T46" fmla="*/ 0 w 94"/>
                <a:gd name="T47" fmla="*/ 54 h 91"/>
                <a:gd name="T48" fmla="*/ 3 w 94"/>
                <a:gd name="T49" fmla="*/ 66 h 91"/>
                <a:gd name="T50" fmla="*/ 9 w 94"/>
                <a:gd name="T51" fmla="*/ 72 h 91"/>
                <a:gd name="T52" fmla="*/ 18 w 94"/>
                <a:gd name="T53" fmla="*/ 81 h 91"/>
                <a:gd name="T54" fmla="*/ 27 w 94"/>
                <a:gd name="T55" fmla="*/ 87 h 91"/>
                <a:gd name="T56" fmla="*/ 36 w 94"/>
                <a:gd name="T57" fmla="*/ 90 h 91"/>
                <a:gd name="T58" fmla="*/ 45 w 94"/>
                <a:gd name="T59" fmla="*/ 90 h 9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4"/>
                <a:gd name="T91" fmla="*/ 0 h 91"/>
                <a:gd name="T92" fmla="*/ 94 w 94"/>
                <a:gd name="T93" fmla="*/ 91 h 9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4" h="91">
                  <a:moveTo>
                    <a:pt x="57" y="90"/>
                  </a:moveTo>
                  <a:lnTo>
                    <a:pt x="45" y="90"/>
                  </a:lnTo>
                  <a:lnTo>
                    <a:pt x="57" y="90"/>
                  </a:lnTo>
                  <a:lnTo>
                    <a:pt x="66" y="87"/>
                  </a:lnTo>
                  <a:lnTo>
                    <a:pt x="75" y="81"/>
                  </a:lnTo>
                  <a:lnTo>
                    <a:pt x="81" y="72"/>
                  </a:lnTo>
                  <a:lnTo>
                    <a:pt x="87" y="66"/>
                  </a:lnTo>
                  <a:lnTo>
                    <a:pt x="90" y="54"/>
                  </a:lnTo>
                  <a:lnTo>
                    <a:pt x="93" y="45"/>
                  </a:lnTo>
                  <a:lnTo>
                    <a:pt x="90" y="36"/>
                  </a:lnTo>
                  <a:lnTo>
                    <a:pt x="87" y="24"/>
                  </a:lnTo>
                  <a:lnTo>
                    <a:pt x="81" y="15"/>
                  </a:lnTo>
                  <a:lnTo>
                    <a:pt x="75" y="9"/>
                  </a:lnTo>
                  <a:lnTo>
                    <a:pt x="66" y="3"/>
                  </a:lnTo>
                  <a:lnTo>
                    <a:pt x="57" y="0"/>
                  </a:lnTo>
                  <a:lnTo>
                    <a:pt x="45" y="0"/>
                  </a:lnTo>
                  <a:lnTo>
                    <a:pt x="36" y="0"/>
                  </a:lnTo>
                  <a:lnTo>
                    <a:pt x="27" y="3"/>
                  </a:lnTo>
                  <a:lnTo>
                    <a:pt x="18" y="9"/>
                  </a:lnTo>
                  <a:lnTo>
                    <a:pt x="9" y="15"/>
                  </a:lnTo>
                  <a:lnTo>
                    <a:pt x="3" y="24"/>
                  </a:lnTo>
                  <a:lnTo>
                    <a:pt x="0" y="36"/>
                  </a:lnTo>
                  <a:lnTo>
                    <a:pt x="0" y="45"/>
                  </a:lnTo>
                  <a:lnTo>
                    <a:pt x="0" y="54"/>
                  </a:lnTo>
                  <a:lnTo>
                    <a:pt x="3" y="66"/>
                  </a:lnTo>
                  <a:lnTo>
                    <a:pt x="9" y="72"/>
                  </a:lnTo>
                  <a:lnTo>
                    <a:pt x="18" y="81"/>
                  </a:lnTo>
                  <a:lnTo>
                    <a:pt x="27" y="87"/>
                  </a:lnTo>
                  <a:lnTo>
                    <a:pt x="36" y="90"/>
                  </a:lnTo>
                  <a:lnTo>
                    <a:pt x="45" y="9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4" name="Line 111"/>
            <p:cNvSpPr>
              <a:spLocks noChangeShapeType="1"/>
            </p:cNvSpPr>
            <p:nvPr/>
          </p:nvSpPr>
          <p:spPr bwMode="auto">
            <a:xfrm>
              <a:off x="2866" y="1635"/>
              <a:ext cx="78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65" name="Line 112"/>
            <p:cNvSpPr>
              <a:spLocks noChangeShapeType="1"/>
            </p:cNvSpPr>
            <p:nvPr/>
          </p:nvSpPr>
          <p:spPr bwMode="auto">
            <a:xfrm flipH="1">
              <a:off x="1687" y="1635"/>
              <a:ext cx="78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66" name="Line 113"/>
            <p:cNvSpPr>
              <a:spLocks noChangeShapeType="1"/>
            </p:cNvSpPr>
            <p:nvPr/>
          </p:nvSpPr>
          <p:spPr bwMode="auto">
            <a:xfrm>
              <a:off x="4045" y="1635"/>
              <a:ext cx="34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67" name="Line 114"/>
            <p:cNvSpPr>
              <a:spLocks noChangeShapeType="1"/>
            </p:cNvSpPr>
            <p:nvPr/>
          </p:nvSpPr>
          <p:spPr bwMode="auto">
            <a:xfrm flipH="1">
              <a:off x="952" y="1635"/>
              <a:ext cx="34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68" name="Line 205"/>
            <p:cNvSpPr>
              <a:spLocks noChangeShapeType="1"/>
            </p:cNvSpPr>
            <p:nvPr/>
          </p:nvSpPr>
          <p:spPr bwMode="auto">
            <a:xfrm flipV="1">
              <a:off x="2377" y="1947"/>
              <a:ext cx="48" cy="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69" name="Freeform 206"/>
            <p:cNvSpPr>
              <a:spLocks/>
            </p:cNvSpPr>
            <p:nvPr/>
          </p:nvSpPr>
          <p:spPr bwMode="auto">
            <a:xfrm>
              <a:off x="1981" y="1952"/>
              <a:ext cx="397" cy="152"/>
            </a:xfrm>
            <a:custGeom>
              <a:avLst/>
              <a:gdLst>
                <a:gd name="T0" fmla="*/ 396 w 397"/>
                <a:gd name="T1" fmla="*/ 0 h 152"/>
                <a:gd name="T2" fmla="*/ 348 w 397"/>
                <a:gd name="T3" fmla="*/ 6 h 152"/>
                <a:gd name="T4" fmla="*/ 300 w 397"/>
                <a:gd name="T5" fmla="*/ 15 h 152"/>
                <a:gd name="T6" fmla="*/ 255 w 397"/>
                <a:gd name="T7" fmla="*/ 27 h 152"/>
                <a:gd name="T8" fmla="*/ 210 w 397"/>
                <a:gd name="T9" fmla="*/ 39 h 152"/>
                <a:gd name="T10" fmla="*/ 165 w 397"/>
                <a:gd name="T11" fmla="*/ 57 h 152"/>
                <a:gd name="T12" fmla="*/ 123 w 397"/>
                <a:gd name="T13" fmla="*/ 75 h 152"/>
                <a:gd name="T14" fmla="*/ 81 w 397"/>
                <a:gd name="T15" fmla="*/ 99 h 152"/>
                <a:gd name="T16" fmla="*/ 39 w 397"/>
                <a:gd name="T17" fmla="*/ 123 h 152"/>
                <a:gd name="T18" fmla="*/ 0 w 397"/>
                <a:gd name="T19" fmla="*/ 151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7"/>
                <a:gd name="T31" fmla="*/ 0 h 152"/>
                <a:gd name="T32" fmla="*/ 397 w 397"/>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7" h="152">
                  <a:moveTo>
                    <a:pt x="396" y="0"/>
                  </a:moveTo>
                  <a:lnTo>
                    <a:pt x="348" y="6"/>
                  </a:lnTo>
                  <a:lnTo>
                    <a:pt x="300" y="15"/>
                  </a:lnTo>
                  <a:lnTo>
                    <a:pt x="255" y="27"/>
                  </a:lnTo>
                  <a:lnTo>
                    <a:pt x="210" y="39"/>
                  </a:lnTo>
                  <a:lnTo>
                    <a:pt x="165" y="57"/>
                  </a:lnTo>
                  <a:lnTo>
                    <a:pt x="123" y="75"/>
                  </a:lnTo>
                  <a:lnTo>
                    <a:pt x="81" y="99"/>
                  </a:lnTo>
                  <a:lnTo>
                    <a:pt x="39" y="123"/>
                  </a:lnTo>
                  <a:lnTo>
                    <a:pt x="0" y="151"/>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0" name="Freeform 207"/>
            <p:cNvSpPr>
              <a:spLocks/>
            </p:cNvSpPr>
            <p:nvPr/>
          </p:nvSpPr>
          <p:spPr bwMode="auto">
            <a:xfrm>
              <a:off x="2275" y="1941"/>
              <a:ext cx="151" cy="49"/>
            </a:xfrm>
            <a:custGeom>
              <a:avLst/>
              <a:gdLst>
                <a:gd name="T0" fmla="*/ 15 w 151"/>
                <a:gd name="T1" fmla="*/ 34 h 49"/>
                <a:gd name="T2" fmla="*/ 150 w 151"/>
                <a:gd name="T3" fmla="*/ 8 h 49"/>
                <a:gd name="T4" fmla="*/ 12 w 151"/>
                <a:gd name="T5" fmla="*/ 26 h 49"/>
                <a:gd name="T6" fmla="*/ 9 w 151"/>
                <a:gd name="T7" fmla="*/ 17 h 49"/>
                <a:gd name="T8" fmla="*/ 150 w 151"/>
                <a:gd name="T9" fmla="*/ 8 h 49"/>
                <a:gd name="T10" fmla="*/ 6 w 151"/>
                <a:gd name="T11" fmla="*/ 8 h 49"/>
                <a:gd name="T12" fmla="*/ 0 w 151"/>
                <a:gd name="T13" fmla="*/ 0 h 49"/>
                <a:gd name="T14" fmla="*/ 150 w 151"/>
                <a:gd name="T15" fmla="*/ 8 h 49"/>
                <a:gd name="T16" fmla="*/ 15 w 151"/>
                <a:gd name="T17" fmla="*/ 48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49"/>
                <a:gd name="T29" fmla="*/ 151 w 151"/>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49">
                  <a:moveTo>
                    <a:pt x="15" y="34"/>
                  </a:moveTo>
                  <a:lnTo>
                    <a:pt x="150" y="8"/>
                  </a:lnTo>
                  <a:lnTo>
                    <a:pt x="12" y="26"/>
                  </a:lnTo>
                  <a:lnTo>
                    <a:pt x="9" y="17"/>
                  </a:lnTo>
                  <a:lnTo>
                    <a:pt x="150" y="8"/>
                  </a:lnTo>
                  <a:lnTo>
                    <a:pt x="6" y="8"/>
                  </a:lnTo>
                  <a:lnTo>
                    <a:pt x="0" y="0"/>
                  </a:lnTo>
                  <a:lnTo>
                    <a:pt x="150" y="8"/>
                  </a:lnTo>
                  <a:lnTo>
                    <a:pt x="15"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1" name="Freeform 208"/>
            <p:cNvSpPr>
              <a:spLocks/>
            </p:cNvSpPr>
            <p:nvPr/>
          </p:nvSpPr>
          <p:spPr bwMode="auto">
            <a:xfrm>
              <a:off x="2287" y="1948"/>
              <a:ext cx="139" cy="58"/>
            </a:xfrm>
            <a:custGeom>
              <a:avLst/>
              <a:gdLst>
                <a:gd name="T0" fmla="*/ 0 w 139"/>
                <a:gd name="T1" fmla="*/ 57 h 58"/>
                <a:gd name="T2" fmla="*/ 138 w 139"/>
                <a:gd name="T3" fmla="*/ 0 h 58"/>
                <a:gd name="T4" fmla="*/ 3 w 139"/>
                <a:gd name="T5" fmla="*/ 48 h 58"/>
                <a:gd name="T6" fmla="*/ 3 w 139"/>
                <a:gd name="T7" fmla="*/ 42 h 58"/>
                <a:gd name="T8" fmla="*/ 138 w 139"/>
                <a:gd name="T9" fmla="*/ 0 h 58"/>
                <a:gd name="T10" fmla="*/ 3 w 139"/>
                <a:gd name="T11" fmla="*/ 36 h 58"/>
                <a:gd name="T12" fmla="*/ 0 60000 65536"/>
                <a:gd name="T13" fmla="*/ 0 60000 65536"/>
                <a:gd name="T14" fmla="*/ 0 60000 65536"/>
                <a:gd name="T15" fmla="*/ 0 60000 65536"/>
                <a:gd name="T16" fmla="*/ 0 60000 65536"/>
                <a:gd name="T17" fmla="*/ 0 60000 65536"/>
                <a:gd name="T18" fmla="*/ 0 w 139"/>
                <a:gd name="T19" fmla="*/ 0 h 58"/>
                <a:gd name="T20" fmla="*/ 139 w 139"/>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39" h="58">
                  <a:moveTo>
                    <a:pt x="0" y="57"/>
                  </a:moveTo>
                  <a:lnTo>
                    <a:pt x="138" y="0"/>
                  </a:lnTo>
                  <a:lnTo>
                    <a:pt x="3" y="48"/>
                  </a:lnTo>
                  <a:lnTo>
                    <a:pt x="3" y="42"/>
                  </a:lnTo>
                  <a:lnTo>
                    <a:pt x="138" y="0"/>
                  </a:lnTo>
                  <a:lnTo>
                    <a:pt x="3" y="36"/>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2" name="Freeform 209"/>
            <p:cNvSpPr>
              <a:spLocks/>
            </p:cNvSpPr>
            <p:nvPr/>
          </p:nvSpPr>
          <p:spPr bwMode="auto">
            <a:xfrm>
              <a:off x="2269" y="1936"/>
              <a:ext cx="157" cy="76"/>
            </a:xfrm>
            <a:custGeom>
              <a:avLst/>
              <a:gdLst>
                <a:gd name="T0" fmla="*/ 0 w 157"/>
                <a:gd name="T1" fmla="*/ 0 h 76"/>
                <a:gd name="T2" fmla="*/ 156 w 157"/>
                <a:gd name="T3" fmla="*/ 12 h 76"/>
                <a:gd name="T4" fmla="*/ 12 w 157"/>
                <a:gd name="T5" fmla="*/ 75 h 76"/>
                <a:gd name="T6" fmla="*/ 0 60000 65536"/>
                <a:gd name="T7" fmla="*/ 0 60000 65536"/>
                <a:gd name="T8" fmla="*/ 0 60000 65536"/>
                <a:gd name="T9" fmla="*/ 0 w 157"/>
                <a:gd name="T10" fmla="*/ 0 h 76"/>
                <a:gd name="T11" fmla="*/ 157 w 157"/>
                <a:gd name="T12" fmla="*/ 76 h 76"/>
              </a:gdLst>
              <a:ahLst/>
              <a:cxnLst>
                <a:cxn ang="T6">
                  <a:pos x="T0" y="T1"/>
                </a:cxn>
                <a:cxn ang="T7">
                  <a:pos x="T2" y="T3"/>
                </a:cxn>
                <a:cxn ang="T8">
                  <a:pos x="T4" y="T5"/>
                </a:cxn>
              </a:cxnLst>
              <a:rect l="T9" t="T10" r="T11" b="T12"/>
              <a:pathLst>
                <a:path w="157" h="76">
                  <a:moveTo>
                    <a:pt x="0" y="0"/>
                  </a:moveTo>
                  <a:lnTo>
                    <a:pt x="156" y="12"/>
                  </a:lnTo>
                  <a:lnTo>
                    <a:pt x="12" y="75"/>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3" name="Freeform 211"/>
            <p:cNvSpPr>
              <a:spLocks/>
            </p:cNvSpPr>
            <p:nvPr/>
          </p:nvSpPr>
          <p:spPr bwMode="auto">
            <a:xfrm>
              <a:off x="2838" y="2098"/>
              <a:ext cx="478" cy="115"/>
            </a:xfrm>
            <a:custGeom>
              <a:avLst/>
              <a:gdLst>
                <a:gd name="T0" fmla="*/ 477 w 478"/>
                <a:gd name="T1" fmla="*/ 114 h 115"/>
                <a:gd name="T2" fmla="*/ 411 w 478"/>
                <a:gd name="T3" fmla="*/ 90 h 115"/>
                <a:gd name="T4" fmla="*/ 345 w 478"/>
                <a:gd name="T5" fmla="*/ 66 h 115"/>
                <a:gd name="T6" fmla="*/ 276 w 478"/>
                <a:gd name="T7" fmla="*/ 48 h 115"/>
                <a:gd name="T8" fmla="*/ 207 w 478"/>
                <a:gd name="T9" fmla="*/ 33 h 115"/>
                <a:gd name="T10" fmla="*/ 138 w 478"/>
                <a:gd name="T11" fmla="*/ 18 h 115"/>
                <a:gd name="T12" fmla="*/ 72 w 478"/>
                <a:gd name="T13" fmla="*/ 9 h 115"/>
                <a:gd name="T14" fmla="*/ 0 w 478"/>
                <a:gd name="T15" fmla="*/ 0 h 115"/>
                <a:gd name="T16" fmla="*/ 135 w 478"/>
                <a:gd name="T17" fmla="*/ 27 h 115"/>
                <a:gd name="T18" fmla="*/ 135 w 478"/>
                <a:gd name="T19" fmla="*/ 33 h 115"/>
                <a:gd name="T20" fmla="*/ 0 w 478"/>
                <a:gd name="T21" fmla="*/ 0 h 115"/>
                <a:gd name="T22" fmla="*/ 135 w 478"/>
                <a:gd name="T23" fmla="*/ 42 h 115"/>
                <a:gd name="T24" fmla="*/ 135 w 478"/>
                <a:gd name="T25" fmla="*/ 48 h 115"/>
                <a:gd name="T26" fmla="*/ 0 w 478"/>
                <a:gd name="T27" fmla="*/ 0 h 115"/>
                <a:gd name="T28" fmla="*/ 138 w 478"/>
                <a:gd name="T29" fmla="*/ 54 h 1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8"/>
                <a:gd name="T46" fmla="*/ 0 h 115"/>
                <a:gd name="T47" fmla="*/ 478 w 478"/>
                <a:gd name="T48" fmla="*/ 115 h 1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8" h="115">
                  <a:moveTo>
                    <a:pt x="477" y="114"/>
                  </a:moveTo>
                  <a:lnTo>
                    <a:pt x="411" y="90"/>
                  </a:lnTo>
                  <a:lnTo>
                    <a:pt x="345" y="66"/>
                  </a:lnTo>
                  <a:lnTo>
                    <a:pt x="276" y="48"/>
                  </a:lnTo>
                  <a:lnTo>
                    <a:pt x="207" y="33"/>
                  </a:lnTo>
                  <a:lnTo>
                    <a:pt x="138" y="18"/>
                  </a:lnTo>
                  <a:lnTo>
                    <a:pt x="72" y="9"/>
                  </a:lnTo>
                  <a:lnTo>
                    <a:pt x="0" y="0"/>
                  </a:lnTo>
                  <a:lnTo>
                    <a:pt x="135" y="27"/>
                  </a:lnTo>
                  <a:lnTo>
                    <a:pt x="135" y="33"/>
                  </a:lnTo>
                  <a:lnTo>
                    <a:pt x="0" y="0"/>
                  </a:lnTo>
                  <a:lnTo>
                    <a:pt x="135" y="42"/>
                  </a:lnTo>
                  <a:lnTo>
                    <a:pt x="135" y="48"/>
                  </a:lnTo>
                  <a:lnTo>
                    <a:pt x="0" y="0"/>
                  </a:lnTo>
                  <a:lnTo>
                    <a:pt x="138" y="54"/>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4" name="Freeform 212"/>
            <p:cNvSpPr>
              <a:spLocks/>
            </p:cNvSpPr>
            <p:nvPr/>
          </p:nvSpPr>
          <p:spPr bwMode="auto">
            <a:xfrm>
              <a:off x="2836" y="2089"/>
              <a:ext cx="151" cy="70"/>
            </a:xfrm>
            <a:custGeom>
              <a:avLst/>
              <a:gdLst>
                <a:gd name="T0" fmla="*/ 135 w 151"/>
                <a:gd name="T1" fmla="*/ 27 h 70"/>
                <a:gd name="T2" fmla="*/ 0 w 151"/>
                <a:gd name="T3" fmla="*/ 9 h 70"/>
                <a:gd name="T4" fmla="*/ 150 w 151"/>
                <a:gd name="T5" fmla="*/ 0 h 70"/>
                <a:gd name="T6" fmla="*/ 144 w 151"/>
                <a:gd name="T7" fmla="*/ 6 h 70"/>
                <a:gd name="T8" fmla="*/ 0 w 151"/>
                <a:gd name="T9" fmla="*/ 9 h 70"/>
                <a:gd name="T10" fmla="*/ 141 w 151"/>
                <a:gd name="T11" fmla="*/ 12 h 70"/>
                <a:gd name="T12" fmla="*/ 138 w 151"/>
                <a:gd name="T13" fmla="*/ 18 h 70"/>
                <a:gd name="T14" fmla="*/ 0 w 151"/>
                <a:gd name="T15" fmla="*/ 9 h 70"/>
                <a:gd name="T16" fmla="*/ 144 w 151"/>
                <a:gd name="T17" fmla="*/ 69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70"/>
                <a:gd name="T29" fmla="*/ 151 w 151"/>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70">
                  <a:moveTo>
                    <a:pt x="135" y="27"/>
                  </a:moveTo>
                  <a:lnTo>
                    <a:pt x="0" y="9"/>
                  </a:lnTo>
                  <a:lnTo>
                    <a:pt x="150" y="0"/>
                  </a:lnTo>
                  <a:lnTo>
                    <a:pt x="144" y="6"/>
                  </a:lnTo>
                  <a:lnTo>
                    <a:pt x="0" y="9"/>
                  </a:lnTo>
                  <a:lnTo>
                    <a:pt x="141" y="12"/>
                  </a:lnTo>
                  <a:lnTo>
                    <a:pt x="138" y="18"/>
                  </a:lnTo>
                  <a:lnTo>
                    <a:pt x="0" y="9"/>
                  </a:lnTo>
                  <a:lnTo>
                    <a:pt x="144" y="6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5" name="Line 213"/>
            <p:cNvSpPr>
              <a:spLocks noChangeShapeType="1"/>
            </p:cNvSpPr>
            <p:nvPr/>
          </p:nvSpPr>
          <p:spPr bwMode="auto">
            <a:xfrm flipH="1">
              <a:off x="2836" y="2083"/>
              <a:ext cx="156" cy="1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76" name="Line 214"/>
            <p:cNvSpPr>
              <a:spLocks noChangeShapeType="1"/>
            </p:cNvSpPr>
            <p:nvPr/>
          </p:nvSpPr>
          <p:spPr bwMode="auto">
            <a:xfrm>
              <a:off x="3136" y="1762"/>
              <a:ext cx="60" cy="3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77" name="Freeform 215"/>
            <p:cNvSpPr>
              <a:spLocks/>
            </p:cNvSpPr>
            <p:nvPr/>
          </p:nvSpPr>
          <p:spPr bwMode="auto">
            <a:xfrm>
              <a:off x="2877" y="1647"/>
              <a:ext cx="262" cy="115"/>
            </a:xfrm>
            <a:custGeom>
              <a:avLst/>
              <a:gdLst>
                <a:gd name="T0" fmla="*/ 261 w 262"/>
                <a:gd name="T1" fmla="*/ 114 h 115"/>
                <a:gd name="T2" fmla="*/ 195 w 262"/>
                <a:gd name="T3" fmla="*/ 81 h 115"/>
                <a:gd name="T4" fmla="*/ 132 w 262"/>
                <a:gd name="T5" fmla="*/ 51 h 115"/>
                <a:gd name="T6" fmla="*/ 66 w 262"/>
                <a:gd name="T7" fmla="*/ 24 h 115"/>
                <a:gd name="T8" fmla="*/ 0 w 262"/>
                <a:gd name="T9" fmla="*/ 0 h 115"/>
                <a:gd name="T10" fmla="*/ 0 60000 65536"/>
                <a:gd name="T11" fmla="*/ 0 60000 65536"/>
                <a:gd name="T12" fmla="*/ 0 60000 65536"/>
                <a:gd name="T13" fmla="*/ 0 60000 65536"/>
                <a:gd name="T14" fmla="*/ 0 60000 65536"/>
                <a:gd name="T15" fmla="*/ 0 w 262"/>
                <a:gd name="T16" fmla="*/ 0 h 115"/>
                <a:gd name="T17" fmla="*/ 262 w 262"/>
                <a:gd name="T18" fmla="*/ 115 h 115"/>
              </a:gdLst>
              <a:ahLst/>
              <a:cxnLst>
                <a:cxn ang="T10">
                  <a:pos x="T0" y="T1"/>
                </a:cxn>
                <a:cxn ang="T11">
                  <a:pos x="T2" y="T3"/>
                </a:cxn>
                <a:cxn ang="T12">
                  <a:pos x="T4" y="T5"/>
                </a:cxn>
                <a:cxn ang="T13">
                  <a:pos x="T6" y="T7"/>
                </a:cxn>
                <a:cxn ang="T14">
                  <a:pos x="T8" y="T9"/>
                </a:cxn>
              </a:cxnLst>
              <a:rect l="T15" t="T16" r="T17" b="T18"/>
              <a:pathLst>
                <a:path w="262" h="115">
                  <a:moveTo>
                    <a:pt x="261" y="114"/>
                  </a:moveTo>
                  <a:lnTo>
                    <a:pt x="195" y="81"/>
                  </a:lnTo>
                  <a:lnTo>
                    <a:pt x="132" y="51"/>
                  </a:lnTo>
                  <a:lnTo>
                    <a:pt x="66" y="24"/>
                  </a:lnTo>
                  <a:lnTo>
                    <a:pt x="0"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8" name="Line 216"/>
            <p:cNvSpPr>
              <a:spLocks noChangeShapeType="1"/>
            </p:cNvSpPr>
            <p:nvPr/>
          </p:nvSpPr>
          <p:spPr bwMode="auto">
            <a:xfrm flipH="1" flipV="1">
              <a:off x="2515" y="1674"/>
              <a:ext cx="48" cy="2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279" name="Freeform 217"/>
            <p:cNvSpPr>
              <a:spLocks/>
            </p:cNvSpPr>
            <p:nvPr/>
          </p:nvSpPr>
          <p:spPr bwMode="auto">
            <a:xfrm>
              <a:off x="2564" y="1698"/>
              <a:ext cx="635" cy="109"/>
            </a:xfrm>
            <a:custGeom>
              <a:avLst/>
              <a:gdLst>
                <a:gd name="T0" fmla="*/ 0 w 635"/>
                <a:gd name="T1" fmla="*/ 0 h 109"/>
                <a:gd name="T2" fmla="*/ 51 w 635"/>
                <a:gd name="T3" fmla="*/ 21 h 109"/>
                <a:gd name="T4" fmla="*/ 99 w 635"/>
                <a:gd name="T5" fmla="*/ 42 h 109"/>
                <a:gd name="T6" fmla="*/ 150 w 635"/>
                <a:gd name="T7" fmla="*/ 57 h 109"/>
                <a:gd name="T8" fmla="*/ 204 w 635"/>
                <a:gd name="T9" fmla="*/ 72 h 109"/>
                <a:gd name="T10" fmla="*/ 255 w 635"/>
                <a:gd name="T11" fmla="*/ 84 h 109"/>
                <a:gd name="T12" fmla="*/ 309 w 635"/>
                <a:gd name="T13" fmla="*/ 93 h 109"/>
                <a:gd name="T14" fmla="*/ 363 w 635"/>
                <a:gd name="T15" fmla="*/ 102 h 109"/>
                <a:gd name="T16" fmla="*/ 417 w 635"/>
                <a:gd name="T17" fmla="*/ 105 h 109"/>
                <a:gd name="T18" fmla="*/ 471 w 635"/>
                <a:gd name="T19" fmla="*/ 108 h 109"/>
                <a:gd name="T20" fmla="*/ 525 w 635"/>
                <a:gd name="T21" fmla="*/ 105 h 109"/>
                <a:gd name="T22" fmla="*/ 579 w 635"/>
                <a:gd name="T23" fmla="*/ 102 h 109"/>
                <a:gd name="T24" fmla="*/ 634 w 635"/>
                <a:gd name="T25" fmla="*/ 96 h 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5"/>
                <a:gd name="T40" fmla="*/ 0 h 109"/>
                <a:gd name="T41" fmla="*/ 635 w 635"/>
                <a:gd name="T42" fmla="*/ 109 h 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5" h="109">
                  <a:moveTo>
                    <a:pt x="0" y="0"/>
                  </a:moveTo>
                  <a:lnTo>
                    <a:pt x="51" y="21"/>
                  </a:lnTo>
                  <a:lnTo>
                    <a:pt x="99" y="42"/>
                  </a:lnTo>
                  <a:lnTo>
                    <a:pt x="150" y="57"/>
                  </a:lnTo>
                  <a:lnTo>
                    <a:pt x="204" y="72"/>
                  </a:lnTo>
                  <a:lnTo>
                    <a:pt x="255" y="84"/>
                  </a:lnTo>
                  <a:lnTo>
                    <a:pt x="309" y="93"/>
                  </a:lnTo>
                  <a:lnTo>
                    <a:pt x="363" y="102"/>
                  </a:lnTo>
                  <a:lnTo>
                    <a:pt x="417" y="105"/>
                  </a:lnTo>
                  <a:lnTo>
                    <a:pt x="471" y="108"/>
                  </a:lnTo>
                  <a:lnTo>
                    <a:pt x="525" y="105"/>
                  </a:lnTo>
                  <a:lnTo>
                    <a:pt x="579" y="102"/>
                  </a:lnTo>
                  <a:lnTo>
                    <a:pt x="634" y="96"/>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0" name="Freeform 218"/>
            <p:cNvSpPr>
              <a:spLocks/>
            </p:cNvSpPr>
            <p:nvPr/>
          </p:nvSpPr>
          <p:spPr bwMode="auto">
            <a:xfrm>
              <a:off x="2877" y="1648"/>
              <a:ext cx="130" cy="82"/>
            </a:xfrm>
            <a:custGeom>
              <a:avLst/>
              <a:gdLst>
                <a:gd name="T0" fmla="*/ 126 w 130"/>
                <a:gd name="T1" fmla="*/ 51 h 82"/>
                <a:gd name="T2" fmla="*/ 0 w 130"/>
                <a:gd name="T3" fmla="*/ 0 h 82"/>
                <a:gd name="T4" fmla="*/ 123 w 130"/>
                <a:gd name="T5" fmla="*/ 60 h 82"/>
                <a:gd name="T6" fmla="*/ 123 w 130"/>
                <a:gd name="T7" fmla="*/ 66 h 82"/>
                <a:gd name="T8" fmla="*/ 0 w 130"/>
                <a:gd name="T9" fmla="*/ 0 h 82"/>
                <a:gd name="T10" fmla="*/ 123 w 130"/>
                <a:gd name="T11" fmla="*/ 75 h 82"/>
                <a:gd name="T12" fmla="*/ 126 w 130"/>
                <a:gd name="T13" fmla="*/ 81 h 82"/>
                <a:gd name="T14" fmla="*/ 0 w 130"/>
                <a:gd name="T15" fmla="*/ 0 h 82"/>
                <a:gd name="T16" fmla="*/ 129 w 130"/>
                <a:gd name="T17" fmla="*/ 45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82"/>
                <a:gd name="T29" fmla="*/ 130 w 130"/>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82">
                  <a:moveTo>
                    <a:pt x="126" y="51"/>
                  </a:moveTo>
                  <a:lnTo>
                    <a:pt x="0" y="0"/>
                  </a:lnTo>
                  <a:lnTo>
                    <a:pt x="123" y="60"/>
                  </a:lnTo>
                  <a:lnTo>
                    <a:pt x="123" y="66"/>
                  </a:lnTo>
                  <a:lnTo>
                    <a:pt x="0" y="0"/>
                  </a:lnTo>
                  <a:lnTo>
                    <a:pt x="123" y="75"/>
                  </a:lnTo>
                  <a:lnTo>
                    <a:pt x="126" y="81"/>
                  </a:lnTo>
                  <a:lnTo>
                    <a:pt x="0" y="0"/>
                  </a:lnTo>
                  <a:lnTo>
                    <a:pt x="129" y="45"/>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1" name="Freeform 219"/>
            <p:cNvSpPr>
              <a:spLocks/>
            </p:cNvSpPr>
            <p:nvPr/>
          </p:nvSpPr>
          <p:spPr bwMode="auto">
            <a:xfrm>
              <a:off x="2877" y="1647"/>
              <a:ext cx="148" cy="49"/>
            </a:xfrm>
            <a:custGeom>
              <a:avLst/>
              <a:gdLst>
                <a:gd name="T0" fmla="*/ 147 w 148"/>
                <a:gd name="T1" fmla="*/ 28 h 49"/>
                <a:gd name="T2" fmla="*/ 0 w 148"/>
                <a:gd name="T3" fmla="*/ 0 h 49"/>
                <a:gd name="T4" fmla="*/ 141 w 148"/>
                <a:gd name="T5" fmla="*/ 36 h 49"/>
                <a:gd name="T6" fmla="*/ 138 w 148"/>
                <a:gd name="T7" fmla="*/ 44 h 49"/>
                <a:gd name="T8" fmla="*/ 0 w 148"/>
                <a:gd name="T9" fmla="*/ 0 h 49"/>
                <a:gd name="T10" fmla="*/ 132 w 148"/>
                <a:gd name="T11" fmla="*/ 48 h 49"/>
                <a:gd name="T12" fmla="*/ 0 60000 65536"/>
                <a:gd name="T13" fmla="*/ 0 60000 65536"/>
                <a:gd name="T14" fmla="*/ 0 60000 65536"/>
                <a:gd name="T15" fmla="*/ 0 60000 65536"/>
                <a:gd name="T16" fmla="*/ 0 60000 65536"/>
                <a:gd name="T17" fmla="*/ 0 60000 65536"/>
                <a:gd name="T18" fmla="*/ 0 w 148"/>
                <a:gd name="T19" fmla="*/ 0 h 49"/>
                <a:gd name="T20" fmla="*/ 148 w 148"/>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148" h="49">
                  <a:moveTo>
                    <a:pt x="147" y="28"/>
                  </a:moveTo>
                  <a:lnTo>
                    <a:pt x="0" y="0"/>
                  </a:lnTo>
                  <a:lnTo>
                    <a:pt x="141" y="36"/>
                  </a:lnTo>
                  <a:lnTo>
                    <a:pt x="138" y="44"/>
                  </a:lnTo>
                  <a:lnTo>
                    <a:pt x="0" y="0"/>
                  </a:lnTo>
                  <a:lnTo>
                    <a:pt x="132"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2" name="Freeform 220"/>
            <p:cNvSpPr>
              <a:spLocks/>
            </p:cNvSpPr>
            <p:nvPr/>
          </p:nvSpPr>
          <p:spPr bwMode="auto">
            <a:xfrm>
              <a:off x="2875" y="1647"/>
              <a:ext cx="157" cy="91"/>
            </a:xfrm>
            <a:custGeom>
              <a:avLst/>
              <a:gdLst>
                <a:gd name="T0" fmla="*/ 129 w 157"/>
                <a:gd name="T1" fmla="*/ 90 h 91"/>
                <a:gd name="T2" fmla="*/ 0 w 157"/>
                <a:gd name="T3" fmla="*/ 0 h 91"/>
                <a:gd name="T4" fmla="*/ 156 w 157"/>
                <a:gd name="T5" fmla="*/ 18 h 91"/>
                <a:gd name="T6" fmla="*/ 0 60000 65536"/>
                <a:gd name="T7" fmla="*/ 0 60000 65536"/>
                <a:gd name="T8" fmla="*/ 0 60000 65536"/>
                <a:gd name="T9" fmla="*/ 0 w 157"/>
                <a:gd name="T10" fmla="*/ 0 h 91"/>
                <a:gd name="T11" fmla="*/ 157 w 157"/>
                <a:gd name="T12" fmla="*/ 91 h 91"/>
              </a:gdLst>
              <a:ahLst/>
              <a:cxnLst>
                <a:cxn ang="T6">
                  <a:pos x="T0" y="T1"/>
                </a:cxn>
                <a:cxn ang="T7">
                  <a:pos x="T2" y="T3"/>
                </a:cxn>
                <a:cxn ang="T8">
                  <a:pos x="T4" y="T5"/>
                </a:cxn>
              </a:cxnLst>
              <a:rect l="T9" t="T10" r="T11" b="T12"/>
              <a:pathLst>
                <a:path w="157" h="91">
                  <a:moveTo>
                    <a:pt x="129" y="90"/>
                  </a:moveTo>
                  <a:lnTo>
                    <a:pt x="0" y="0"/>
                  </a:lnTo>
                  <a:lnTo>
                    <a:pt x="156" y="1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3" name="Freeform 221"/>
            <p:cNvSpPr>
              <a:spLocks/>
            </p:cNvSpPr>
            <p:nvPr/>
          </p:nvSpPr>
          <p:spPr bwMode="auto">
            <a:xfrm>
              <a:off x="2515" y="1674"/>
              <a:ext cx="127" cy="91"/>
            </a:xfrm>
            <a:custGeom>
              <a:avLst/>
              <a:gdLst>
                <a:gd name="T0" fmla="*/ 123 w 127"/>
                <a:gd name="T1" fmla="*/ 60 h 91"/>
                <a:gd name="T2" fmla="*/ 0 w 127"/>
                <a:gd name="T3" fmla="*/ 0 h 91"/>
                <a:gd name="T4" fmla="*/ 120 w 127"/>
                <a:gd name="T5" fmla="*/ 66 h 91"/>
                <a:gd name="T6" fmla="*/ 117 w 127"/>
                <a:gd name="T7" fmla="*/ 75 h 91"/>
                <a:gd name="T8" fmla="*/ 0 w 127"/>
                <a:gd name="T9" fmla="*/ 0 h 91"/>
                <a:gd name="T10" fmla="*/ 117 w 127"/>
                <a:gd name="T11" fmla="*/ 81 h 91"/>
                <a:gd name="T12" fmla="*/ 120 w 127"/>
                <a:gd name="T13" fmla="*/ 90 h 91"/>
                <a:gd name="T14" fmla="*/ 0 w 127"/>
                <a:gd name="T15" fmla="*/ 0 h 91"/>
                <a:gd name="T16" fmla="*/ 126 w 127"/>
                <a:gd name="T17" fmla="*/ 5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
                <a:gd name="T28" fmla="*/ 0 h 91"/>
                <a:gd name="T29" fmla="*/ 127 w 127"/>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 h="91">
                  <a:moveTo>
                    <a:pt x="123" y="60"/>
                  </a:moveTo>
                  <a:lnTo>
                    <a:pt x="0" y="0"/>
                  </a:lnTo>
                  <a:lnTo>
                    <a:pt x="120" y="66"/>
                  </a:lnTo>
                  <a:lnTo>
                    <a:pt x="117" y="75"/>
                  </a:lnTo>
                  <a:lnTo>
                    <a:pt x="0" y="0"/>
                  </a:lnTo>
                  <a:lnTo>
                    <a:pt x="117" y="81"/>
                  </a:lnTo>
                  <a:lnTo>
                    <a:pt x="120" y="90"/>
                  </a:lnTo>
                  <a:lnTo>
                    <a:pt x="0" y="0"/>
                  </a:lnTo>
                  <a:lnTo>
                    <a:pt x="126" y="51"/>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4" name="Freeform 222"/>
            <p:cNvSpPr>
              <a:spLocks/>
            </p:cNvSpPr>
            <p:nvPr/>
          </p:nvSpPr>
          <p:spPr bwMode="auto">
            <a:xfrm>
              <a:off x="2515" y="1674"/>
              <a:ext cx="145" cy="49"/>
            </a:xfrm>
            <a:custGeom>
              <a:avLst/>
              <a:gdLst>
                <a:gd name="T0" fmla="*/ 144 w 145"/>
                <a:gd name="T1" fmla="*/ 32 h 49"/>
                <a:gd name="T2" fmla="*/ 0 w 145"/>
                <a:gd name="T3" fmla="*/ 0 h 49"/>
                <a:gd name="T4" fmla="*/ 138 w 145"/>
                <a:gd name="T5" fmla="*/ 38 h 49"/>
                <a:gd name="T6" fmla="*/ 135 w 145"/>
                <a:gd name="T7" fmla="*/ 41 h 49"/>
                <a:gd name="T8" fmla="*/ 0 w 145"/>
                <a:gd name="T9" fmla="*/ 0 h 49"/>
                <a:gd name="T10" fmla="*/ 129 w 145"/>
                <a:gd name="T11" fmla="*/ 48 h 49"/>
                <a:gd name="T12" fmla="*/ 0 60000 65536"/>
                <a:gd name="T13" fmla="*/ 0 60000 65536"/>
                <a:gd name="T14" fmla="*/ 0 60000 65536"/>
                <a:gd name="T15" fmla="*/ 0 60000 65536"/>
                <a:gd name="T16" fmla="*/ 0 60000 65536"/>
                <a:gd name="T17" fmla="*/ 0 60000 65536"/>
                <a:gd name="T18" fmla="*/ 0 w 145"/>
                <a:gd name="T19" fmla="*/ 0 h 49"/>
                <a:gd name="T20" fmla="*/ 145 w 145"/>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145" h="49">
                  <a:moveTo>
                    <a:pt x="144" y="32"/>
                  </a:moveTo>
                  <a:lnTo>
                    <a:pt x="0" y="0"/>
                  </a:lnTo>
                  <a:lnTo>
                    <a:pt x="138" y="38"/>
                  </a:lnTo>
                  <a:lnTo>
                    <a:pt x="135" y="41"/>
                  </a:lnTo>
                  <a:lnTo>
                    <a:pt x="0" y="0"/>
                  </a:lnTo>
                  <a:lnTo>
                    <a:pt x="129"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5" name="Freeform 223"/>
            <p:cNvSpPr>
              <a:spLocks/>
            </p:cNvSpPr>
            <p:nvPr/>
          </p:nvSpPr>
          <p:spPr bwMode="auto">
            <a:xfrm>
              <a:off x="2516" y="1674"/>
              <a:ext cx="154" cy="97"/>
            </a:xfrm>
            <a:custGeom>
              <a:avLst/>
              <a:gdLst>
                <a:gd name="T0" fmla="*/ 123 w 154"/>
                <a:gd name="T1" fmla="*/ 96 h 97"/>
                <a:gd name="T2" fmla="*/ 0 w 154"/>
                <a:gd name="T3" fmla="*/ 0 h 97"/>
                <a:gd name="T4" fmla="*/ 153 w 154"/>
                <a:gd name="T5" fmla="*/ 27 h 97"/>
                <a:gd name="T6" fmla="*/ 0 60000 65536"/>
                <a:gd name="T7" fmla="*/ 0 60000 65536"/>
                <a:gd name="T8" fmla="*/ 0 60000 65536"/>
                <a:gd name="T9" fmla="*/ 0 w 154"/>
                <a:gd name="T10" fmla="*/ 0 h 97"/>
                <a:gd name="T11" fmla="*/ 154 w 154"/>
                <a:gd name="T12" fmla="*/ 97 h 97"/>
              </a:gdLst>
              <a:ahLst/>
              <a:cxnLst>
                <a:cxn ang="T6">
                  <a:pos x="T0" y="T1"/>
                </a:cxn>
                <a:cxn ang="T7">
                  <a:pos x="T2" y="T3"/>
                </a:cxn>
                <a:cxn ang="T8">
                  <a:pos x="T4" y="T5"/>
                </a:cxn>
              </a:cxnLst>
              <a:rect l="T9" t="T10" r="T11" b="T12"/>
              <a:pathLst>
                <a:path w="154" h="97">
                  <a:moveTo>
                    <a:pt x="123" y="96"/>
                  </a:moveTo>
                  <a:lnTo>
                    <a:pt x="0" y="0"/>
                  </a:lnTo>
                  <a:lnTo>
                    <a:pt x="153" y="27"/>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6" name="Text Box 227"/>
            <p:cNvSpPr txBox="1">
              <a:spLocks noChangeArrowheads="1"/>
            </p:cNvSpPr>
            <p:nvPr/>
          </p:nvSpPr>
          <p:spPr bwMode="auto">
            <a:xfrm>
              <a:off x="2064" y="1008"/>
              <a:ext cx="124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50000"/>
                </a:spcBef>
                <a:buClrTx/>
                <a:buSzTx/>
                <a:buFontTx/>
                <a:buNone/>
              </a:pPr>
              <a:r>
                <a:rPr lang="en-US" altLang="en-US" sz="1600" b="0" dirty="0">
                  <a:solidFill>
                    <a:schemeClr val="tx1"/>
                  </a:solidFill>
                  <a:latin typeface="Liberation Serif" panose="02020603050405020304" pitchFamily="18" charset="0"/>
                </a:rPr>
                <a:t>Half wavelength</a:t>
              </a:r>
              <a:br>
                <a:rPr lang="en-US" altLang="en-US" sz="1600" b="0" dirty="0">
                  <a:solidFill>
                    <a:schemeClr val="tx1"/>
                  </a:solidFill>
                  <a:latin typeface="Liberation Serif" panose="02020603050405020304" pitchFamily="18" charset="0"/>
                </a:rPr>
              </a:br>
              <a:r>
                <a:rPr lang="en-US" altLang="en-US" sz="1600" b="0" dirty="0">
                  <a:solidFill>
                    <a:schemeClr val="tx1"/>
                  </a:solidFill>
                  <a:latin typeface="Liberation Serif" panose="02020603050405020304" pitchFamily="18" charset="0"/>
                </a:rPr>
                <a:t>from formula</a:t>
              </a:r>
            </a:p>
          </p:txBody>
        </p:sp>
        <p:sp>
          <p:nvSpPr>
            <p:cNvPr id="6287" name="Text Box 228"/>
            <p:cNvSpPr txBox="1">
              <a:spLocks noChangeArrowheads="1"/>
            </p:cNvSpPr>
            <p:nvPr/>
          </p:nvSpPr>
          <p:spPr bwMode="auto">
            <a:xfrm>
              <a:off x="3072" y="2208"/>
              <a:ext cx="72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1600" b="0" dirty="0">
                  <a:solidFill>
                    <a:schemeClr val="tx1"/>
                  </a:solidFill>
                  <a:latin typeface="Liberation Serif" panose="02020603050405020304" pitchFamily="18" charset="0"/>
                </a:rPr>
                <a:t>Open wire</a:t>
              </a:r>
              <a:br>
                <a:rPr lang="en-US" altLang="en-US" sz="1600" b="0" dirty="0">
                  <a:solidFill>
                    <a:schemeClr val="tx1"/>
                  </a:solidFill>
                  <a:latin typeface="Liberation Serif" panose="02020603050405020304" pitchFamily="18" charset="0"/>
                </a:rPr>
              </a:br>
              <a:r>
                <a:rPr lang="en-US" altLang="en-US" sz="1600" b="0" dirty="0">
                  <a:solidFill>
                    <a:schemeClr val="tx1"/>
                  </a:solidFill>
                  <a:latin typeface="Liberation Serif" panose="02020603050405020304" pitchFamily="18" charset="0"/>
                </a:rPr>
                <a:t>feeder</a:t>
              </a:r>
            </a:p>
          </p:txBody>
        </p:sp>
        <p:sp>
          <p:nvSpPr>
            <p:cNvPr id="6288" name="Text Box 229"/>
            <p:cNvSpPr txBox="1">
              <a:spLocks noChangeArrowheads="1"/>
            </p:cNvSpPr>
            <p:nvPr/>
          </p:nvSpPr>
          <p:spPr bwMode="auto">
            <a:xfrm>
              <a:off x="3168" y="1776"/>
              <a:ext cx="6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1600" b="0" dirty="0">
                  <a:solidFill>
                    <a:schemeClr val="tx1"/>
                  </a:solidFill>
                  <a:latin typeface="Liberation Serif" panose="02020603050405020304" pitchFamily="18" charset="0"/>
                </a:rPr>
                <a:t>Solder</a:t>
              </a:r>
            </a:p>
          </p:txBody>
        </p:sp>
        <p:sp>
          <p:nvSpPr>
            <p:cNvPr id="6289" name="Text Box 230"/>
            <p:cNvSpPr txBox="1">
              <a:spLocks noChangeArrowheads="1"/>
            </p:cNvSpPr>
            <p:nvPr/>
          </p:nvSpPr>
          <p:spPr bwMode="auto">
            <a:xfrm>
              <a:off x="1536" y="2064"/>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1600" b="0" dirty="0">
                  <a:solidFill>
                    <a:schemeClr val="tx1"/>
                  </a:solidFill>
                  <a:latin typeface="Liberation Serif" panose="02020603050405020304" pitchFamily="18" charset="0"/>
                </a:rPr>
                <a:t>Spacer</a:t>
              </a:r>
            </a:p>
          </p:txBody>
        </p:sp>
      </p:grpSp>
      <p:sp>
        <p:nvSpPr>
          <p:cNvPr id="1456360" name="Rectangle 232"/>
          <p:cNvSpPr>
            <a:spLocks noChangeArrowheads="1"/>
          </p:cNvSpPr>
          <p:nvPr/>
        </p:nvSpPr>
        <p:spPr bwMode="auto">
          <a:xfrm>
            <a:off x="457200" y="5715000"/>
            <a:ext cx="7924800" cy="462307"/>
          </a:xfrm>
          <a:prstGeom prst="rect">
            <a:avLst/>
          </a:prstGeom>
          <a:noFill/>
          <a:ln w="9525">
            <a:noFill/>
            <a:miter lim="800000"/>
            <a:headEnd/>
            <a:tailEnd/>
          </a:ln>
          <a:effectLst/>
        </p:spPr>
        <p:txBody>
          <a:bodyPr lIns="92075" tIns="46038" rIns="92075" bIns="46038">
            <a:spAutoFit/>
          </a:bodyPr>
          <a:lstStyle/>
          <a:p>
            <a:pPr>
              <a:defRPr/>
            </a:pPr>
            <a:r>
              <a:rPr lang="en-US" sz="2400" dirty="0">
                <a:effectLst>
                  <a:outerShdw blurRad="38100" dist="38100" dir="2700000" algn="tl">
                    <a:srgbClr val="000000"/>
                  </a:outerShdw>
                </a:effectLst>
                <a:latin typeface="Liberation Sans" panose="020B0604020202020204" pitchFamily="34" charset="0"/>
              </a:rPr>
              <a:t>½</a:t>
            </a:r>
            <a:r>
              <a:rPr lang="el-GR" sz="2400" dirty="0">
                <a:effectLst>
                  <a:outerShdw blurRad="38100" dist="38100" dir="2700000" algn="tl">
                    <a:srgbClr val="000000"/>
                  </a:outerShdw>
                </a:effectLst>
                <a:latin typeface="Liberation Sans" panose="020B0604020202020204" pitchFamily="34" charset="0"/>
              </a:rPr>
              <a:t>λ</a:t>
            </a:r>
            <a:r>
              <a:rPr lang="en-US" sz="2400" dirty="0">
                <a:effectLst>
                  <a:outerShdw blurRad="38100" dist="38100" dir="2700000" algn="tl">
                    <a:srgbClr val="000000"/>
                  </a:outerShdw>
                </a:effectLst>
                <a:latin typeface="Liberation Sans" panose="020B0604020202020204" pitchFamily="34" charset="0"/>
              </a:rPr>
              <a:t> Dipole length (inches) = Wavelength / 2 x 39</a:t>
            </a:r>
          </a:p>
        </p:txBody>
      </p:sp>
      <p:sp>
        <p:nvSpPr>
          <p:cNvPr id="6153" name="Text Box 233"/>
          <p:cNvSpPr txBox="1">
            <a:spLocks noChangeArrowheads="1"/>
          </p:cNvSpPr>
          <p:nvPr/>
        </p:nvSpPr>
        <p:spPr bwMode="auto">
          <a:xfrm>
            <a:off x="5943600" y="44958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1800" b="0" u="sng" dirty="0">
                <a:solidFill>
                  <a:schemeClr val="tx1"/>
                </a:solidFill>
                <a:latin typeface="Liberation Serif" panose="02020603050405020304" pitchFamily="18" charset="0"/>
              </a:rPr>
              <a:t>Half wavelength</a:t>
            </a:r>
          </a:p>
        </p:txBody>
      </p:sp>
      <p:sp>
        <p:nvSpPr>
          <p:cNvPr id="6154" name="Text Box 234"/>
          <p:cNvSpPr txBox="1">
            <a:spLocks noChangeArrowheads="1"/>
          </p:cNvSpPr>
          <p:nvPr/>
        </p:nvSpPr>
        <p:spPr bwMode="auto">
          <a:xfrm>
            <a:off x="6781800" y="51054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1800" b="0" u="sng" dirty="0">
                <a:solidFill>
                  <a:schemeClr val="tx1"/>
                </a:solidFill>
                <a:latin typeface="Liberation Serif" panose="02020603050405020304" pitchFamily="18" charset="0"/>
              </a:rPr>
              <a:t>Meters to inches</a:t>
            </a:r>
          </a:p>
        </p:txBody>
      </p:sp>
      <p:sp>
        <p:nvSpPr>
          <p:cNvPr id="6155" name="Line 235"/>
          <p:cNvSpPr>
            <a:spLocks noChangeShapeType="1"/>
          </p:cNvSpPr>
          <p:nvPr/>
        </p:nvSpPr>
        <p:spPr bwMode="auto">
          <a:xfrm flipH="1">
            <a:off x="6477000" y="4800600"/>
            <a:ext cx="381000" cy="914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6" name="Line 236"/>
          <p:cNvSpPr>
            <a:spLocks noChangeShapeType="1"/>
          </p:cNvSpPr>
          <p:nvPr/>
        </p:nvSpPr>
        <p:spPr bwMode="auto">
          <a:xfrm flipH="1">
            <a:off x="7239000" y="5410200"/>
            <a:ext cx="53340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457560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0"/>
            <a:ext cx="8915400" cy="2057400"/>
          </a:xfrm>
        </p:spPr>
        <p:txBody>
          <a:bodyPr>
            <a:normAutofit/>
          </a:bodyPr>
          <a:lstStyle/>
          <a:p>
            <a:r>
              <a:rPr lang="en-US" sz="3600" b="0" dirty="0">
                <a:latin typeface="Impact" panose="020B0806030902050204" pitchFamily="34" charset="0"/>
              </a:rPr>
              <a:t> </a:t>
            </a:r>
            <a:br>
              <a:rPr lang="en-US" sz="3600" b="0" dirty="0">
                <a:latin typeface="Impact" panose="020B0806030902050204" pitchFamily="34" charset="0"/>
              </a:rPr>
            </a:br>
            <a:r>
              <a:rPr lang="en-US" sz="3600" b="0" dirty="0">
                <a:latin typeface="Impact" panose="020B0806030902050204" pitchFamily="34" charset="0"/>
              </a:rPr>
              <a:t>T9A11 - What is antenna gain?</a:t>
            </a:r>
            <a:br>
              <a:rPr lang="en-US" sz="3600" b="0" dirty="0">
                <a:latin typeface="Impact" panose="020B0806030902050204" pitchFamily="34" charset="0"/>
              </a:rPr>
            </a:br>
            <a:endParaRPr lang="en-US" sz="3600" b="0" dirty="0">
              <a:latin typeface="Impact" panose="020B0806030902050204" pitchFamily="34" charset="0"/>
            </a:endParaRPr>
          </a:p>
        </p:txBody>
      </p:sp>
      <p:sp>
        <p:nvSpPr>
          <p:cNvPr id="3" name="Subtitle 2"/>
          <p:cNvSpPr>
            <a:spLocks noGrp="1"/>
          </p:cNvSpPr>
          <p:nvPr>
            <p:ph type="subTitle" idx="1"/>
          </p:nvPr>
        </p:nvSpPr>
        <p:spPr>
          <a:xfrm>
            <a:off x="381000" y="2057400"/>
            <a:ext cx="8458200" cy="4114800"/>
          </a:xfrm>
        </p:spPr>
        <p:txBody>
          <a:bodyPr>
            <a:normAutofit lnSpcReduction="10000"/>
          </a:bodyPr>
          <a:lstStyle/>
          <a:p>
            <a:r>
              <a:rPr lang="en-US" i="1" dirty="0"/>
              <a:t>A.   The additional power that is added to the transmitter power</a:t>
            </a:r>
            <a:endParaRPr lang="en-US" dirty="0"/>
          </a:p>
          <a:p>
            <a:r>
              <a:rPr lang="en-US" i="1" dirty="0"/>
              <a:t>B.   The additional power that is required in the antenna when transmitting on a higher frequency</a:t>
            </a:r>
            <a:endParaRPr lang="en-US" dirty="0"/>
          </a:p>
          <a:p>
            <a:r>
              <a:rPr lang="en-US" sz="3600" b="1" i="1" dirty="0">
                <a:solidFill>
                  <a:srgbClr val="FFFF00"/>
                </a:solidFill>
                <a:effectLst>
                  <a:outerShdw blurRad="38100" dist="38100" dir="2700000" algn="tl">
                    <a:srgbClr val="000000">
                      <a:alpha val="43137"/>
                    </a:srgbClr>
                  </a:outerShdw>
                </a:effectLst>
              </a:rPr>
              <a:t>C.   The increase in signal strength in a specified direction when compared to a reference antenna</a:t>
            </a:r>
          </a:p>
          <a:p>
            <a:r>
              <a:rPr lang="en-US" i="1" dirty="0"/>
              <a:t>D.   The increase in impedance on receive or transmit compared to a reference antenna</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pPr/>
              <a:t>40</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42144244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85800"/>
            <a:ext cx="8610600" cy="1905000"/>
          </a:xfrm>
        </p:spPr>
        <p:txBody>
          <a:bodyPr>
            <a:noAutofit/>
          </a:bodyPr>
          <a:lstStyle/>
          <a:p>
            <a:r>
              <a:rPr lang="en-US" sz="3200" b="0" dirty="0">
                <a:latin typeface="Impact" panose="020B0806030902050204" pitchFamily="34" charset="0"/>
              </a:rPr>
              <a:t> </a:t>
            </a:r>
            <a:br>
              <a:rPr lang="en-US" sz="3200" b="0" dirty="0">
                <a:latin typeface="Impact" panose="020B0806030902050204" pitchFamily="34" charset="0"/>
              </a:rPr>
            </a:br>
            <a:r>
              <a:rPr lang="en-US" sz="3200" b="0" dirty="0">
                <a:latin typeface="Impact" panose="020B0806030902050204" pitchFamily="34" charset="0"/>
              </a:rPr>
              <a:t>T9A12 - What is an advantage of a 5/8 wavelength whip antenna for VHF or UHF mobile service?</a:t>
            </a:r>
            <a:br>
              <a:rPr lang="en-US" sz="3200" b="0" dirty="0">
                <a:latin typeface="Impact" panose="020B0806030902050204" pitchFamily="34" charset="0"/>
              </a:rPr>
            </a:br>
            <a:br>
              <a:rPr lang="en-US" sz="3200" b="0" dirty="0">
                <a:latin typeface="Impact" panose="020B0806030902050204" pitchFamily="34" charset="0"/>
              </a:rPr>
            </a:br>
            <a:endParaRPr lang="en-US" sz="3200" b="0" dirty="0">
              <a:latin typeface="Impact" panose="020B0806030902050204" pitchFamily="34" charset="0"/>
            </a:endParaRPr>
          </a:p>
        </p:txBody>
      </p:sp>
      <p:sp>
        <p:nvSpPr>
          <p:cNvPr id="3" name="Subtitle 2"/>
          <p:cNvSpPr>
            <a:spLocks noGrp="1"/>
          </p:cNvSpPr>
          <p:nvPr>
            <p:ph type="subTitle" idx="1"/>
          </p:nvPr>
        </p:nvSpPr>
        <p:spPr>
          <a:xfrm>
            <a:off x="381000" y="2438400"/>
            <a:ext cx="8305800" cy="3962400"/>
          </a:xfrm>
        </p:spPr>
        <p:txBody>
          <a:bodyPr>
            <a:normAutofit/>
          </a:bodyPr>
          <a:lstStyle/>
          <a:p>
            <a:r>
              <a:rPr lang="en-US" dirty="0"/>
              <a:t>A.   It has more gain than a 1/4 –wavelength antenna</a:t>
            </a:r>
          </a:p>
          <a:p>
            <a:r>
              <a:rPr lang="en-US" dirty="0"/>
              <a:t>B.   It radiates at a very high angle</a:t>
            </a:r>
          </a:p>
          <a:p>
            <a:r>
              <a:rPr lang="en-US" dirty="0"/>
              <a:t>C.   It eliminates distortion caused by reflected signals</a:t>
            </a:r>
          </a:p>
          <a:p>
            <a:r>
              <a:rPr lang="en-US" dirty="0"/>
              <a:t>D.   It has 10 times the power gain of a 1/4 wavelength whip</a:t>
            </a:r>
          </a:p>
        </p:txBody>
      </p:sp>
      <p:sp>
        <p:nvSpPr>
          <p:cNvPr id="4" name="Slide Number Placeholder 3"/>
          <p:cNvSpPr>
            <a:spLocks noGrp="1"/>
          </p:cNvSpPr>
          <p:nvPr>
            <p:ph type="sldNum" sz="quarter" idx="12"/>
          </p:nvPr>
        </p:nvSpPr>
        <p:spPr/>
        <p:txBody>
          <a:bodyPr/>
          <a:lstStyle/>
          <a:p>
            <a:fld id="{5A2483EB-AB9C-40AC-9AA1-C2AD9590A9DB}" type="slidenum">
              <a:rPr lang="en-US" smtClean="0"/>
              <a:pPr/>
              <a:t>41</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993399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85800"/>
            <a:ext cx="8610600" cy="1905000"/>
          </a:xfrm>
        </p:spPr>
        <p:txBody>
          <a:bodyPr>
            <a:noAutofit/>
          </a:bodyPr>
          <a:lstStyle/>
          <a:p>
            <a:r>
              <a:rPr lang="en-US" sz="3200" b="0" dirty="0">
                <a:latin typeface="Impact" panose="020B0806030902050204" pitchFamily="34" charset="0"/>
              </a:rPr>
              <a:t> </a:t>
            </a:r>
            <a:br>
              <a:rPr lang="en-US" sz="3200" b="0" dirty="0">
                <a:latin typeface="Impact" panose="020B0806030902050204" pitchFamily="34" charset="0"/>
              </a:rPr>
            </a:br>
            <a:r>
              <a:rPr lang="en-US" sz="3200" b="0" dirty="0">
                <a:latin typeface="Impact" panose="020B0806030902050204" pitchFamily="34" charset="0"/>
              </a:rPr>
              <a:t>T9A12 - What is an advantage of a 5/8 wavelength whip antenna for VHF or UHF mobile service?</a:t>
            </a:r>
            <a:br>
              <a:rPr lang="en-US" sz="3200" b="0" dirty="0">
                <a:latin typeface="Impact" panose="020B0806030902050204" pitchFamily="34" charset="0"/>
              </a:rPr>
            </a:br>
            <a:br>
              <a:rPr lang="en-US" sz="3200" b="0" dirty="0">
                <a:latin typeface="Impact" panose="020B0806030902050204" pitchFamily="34" charset="0"/>
              </a:rPr>
            </a:br>
            <a:endParaRPr lang="en-US" sz="3200" b="0" dirty="0">
              <a:latin typeface="Impact" panose="020B0806030902050204" pitchFamily="34" charset="0"/>
            </a:endParaRPr>
          </a:p>
        </p:txBody>
      </p:sp>
      <p:sp>
        <p:nvSpPr>
          <p:cNvPr id="3" name="Subtitle 2"/>
          <p:cNvSpPr>
            <a:spLocks noGrp="1"/>
          </p:cNvSpPr>
          <p:nvPr>
            <p:ph type="subTitle" idx="1"/>
          </p:nvPr>
        </p:nvSpPr>
        <p:spPr>
          <a:xfrm>
            <a:off x="381000" y="2438400"/>
            <a:ext cx="8305800" cy="3962400"/>
          </a:xfrm>
        </p:spPr>
        <p:txBody>
          <a:bodyPr>
            <a:normAutofit/>
          </a:bodyPr>
          <a:lstStyle/>
          <a:p>
            <a:r>
              <a:rPr lang="en-US" sz="3600" b="1" i="1" dirty="0">
                <a:solidFill>
                  <a:srgbClr val="FFFF00"/>
                </a:solidFill>
                <a:effectLst>
                  <a:outerShdw blurRad="38100" dist="38100" dir="2700000" algn="tl">
                    <a:srgbClr val="000000">
                      <a:alpha val="43137"/>
                    </a:srgbClr>
                  </a:outerShdw>
                </a:effectLst>
              </a:rPr>
              <a:t>A.   It has more gain than a 1/4 –wavelength antenna</a:t>
            </a:r>
          </a:p>
          <a:p>
            <a:r>
              <a:rPr lang="en-US" dirty="0"/>
              <a:t>B.   It radiates at a very high angle</a:t>
            </a:r>
          </a:p>
          <a:p>
            <a:r>
              <a:rPr lang="en-US" dirty="0"/>
              <a:t>C.   It eliminates distortion caused by reflected signals</a:t>
            </a:r>
          </a:p>
          <a:p>
            <a:r>
              <a:rPr lang="en-US" dirty="0"/>
              <a:t>D.   It has 10 times the power gain of a 1/4 wavelength whip</a:t>
            </a:r>
          </a:p>
        </p:txBody>
      </p:sp>
      <p:sp>
        <p:nvSpPr>
          <p:cNvPr id="4" name="Slide Number Placeholder 3"/>
          <p:cNvSpPr>
            <a:spLocks noGrp="1"/>
          </p:cNvSpPr>
          <p:nvPr>
            <p:ph type="sldNum" sz="quarter" idx="12"/>
          </p:nvPr>
        </p:nvSpPr>
        <p:spPr/>
        <p:txBody>
          <a:bodyPr/>
          <a:lstStyle/>
          <a:p>
            <a:fld id="{5A2483EB-AB9C-40AC-9AA1-C2AD9590A9DB}" type="slidenum">
              <a:rPr lang="en-US" smtClean="0"/>
              <a:pPr/>
              <a:t>42</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3981643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a:xfrm>
            <a:off x="76200" y="76200"/>
            <a:ext cx="8915400" cy="2286000"/>
          </a:xfrm>
        </p:spPr>
        <p:txBody>
          <a:bodyPr/>
          <a:lstStyle/>
          <a:p>
            <a:pPr eaLnBrk="1" hangingPunct="1">
              <a:defRPr/>
            </a:pPr>
            <a:r>
              <a:rPr lang="en-US" b="1" dirty="0">
                <a:solidFill>
                  <a:srgbClr val="FFFF00"/>
                </a:solidFill>
                <a:effectLst>
                  <a:outerShdw blurRad="38100" dist="38100" dir="2700000" algn="tl">
                    <a:srgbClr val="000000">
                      <a:alpha val="43137"/>
                    </a:srgbClr>
                  </a:outerShdw>
                </a:effectLst>
              </a:rPr>
              <a:t>G9C10 Which of the following is a </a:t>
            </a:r>
            <a:r>
              <a:rPr lang="en-US" b="1" dirty="0" err="1">
                <a:solidFill>
                  <a:srgbClr val="FFFF00"/>
                </a:solidFill>
                <a:effectLst>
                  <a:outerShdw blurRad="38100" dist="38100" dir="2700000" algn="tl">
                    <a:srgbClr val="000000">
                      <a:alpha val="43137"/>
                    </a:srgbClr>
                  </a:outerShdw>
                </a:effectLst>
              </a:rPr>
              <a:t>Yagi</a:t>
            </a:r>
            <a:r>
              <a:rPr lang="en-US" b="1" dirty="0">
                <a:solidFill>
                  <a:srgbClr val="FFFF00"/>
                </a:solidFill>
                <a:effectLst>
                  <a:outerShdw blurRad="38100" dist="38100" dir="2700000" algn="tl">
                    <a:srgbClr val="000000">
                      <a:alpha val="43137"/>
                    </a:srgbClr>
                  </a:outerShdw>
                </a:effectLst>
              </a:rPr>
              <a:t> antenna design variable that could be adjusted to optimize forward gain, front-to-back ratio, or SWR bandwidth?</a:t>
            </a:r>
          </a:p>
        </p:txBody>
      </p:sp>
      <p:sp>
        <p:nvSpPr>
          <p:cNvPr id="72707" name="Rectangle 3"/>
          <p:cNvSpPr>
            <a:spLocks noGrp="1" noChangeArrowheads="1"/>
          </p:cNvSpPr>
          <p:nvPr>
            <p:ph type="body" idx="1"/>
          </p:nvPr>
        </p:nvSpPr>
        <p:spPr>
          <a:xfrm>
            <a:off x="304800" y="2667000"/>
            <a:ext cx="8534400" cy="3459163"/>
          </a:xfrm>
        </p:spPr>
        <p:txBody>
          <a:bodyPr>
            <a:normAutofit/>
          </a:bodyPr>
          <a:lstStyle/>
          <a:p>
            <a:pPr marL="457200" lvl="1" indent="0" eaLnBrk="1" hangingPunct="1">
              <a:buNone/>
              <a:defRPr/>
            </a:pPr>
            <a:r>
              <a:rPr lang="en-US" i="1" dirty="0"/>
              <a:t>A. The physical length of the boom</a:t>
            </a:r>
          </a:p>
          <a:p>
            <a:pPr marL="457200" lvl="1" indent="0" eaLnBrk="1" hangingPunct="1">
              <a:buNone/>
              <a:defRPr/>
            </a:pPr>
            <a:r>
              <a:rPr lang="en-US" i="1" dirty="0"/>
              <a:t>B. The number of elements on the boom</a:t>
            </a:r>
          </a:p>
          <a:p>
            <a:pPr marL="457200" lvl="1" indent="0" eaLnBrk="1" hangingPunct="1">
              <a:buNone/>
              <a:defRPr/>
            </a:pPr>
            <a:r>
              <a:rPr lang="en-US" i="1" dirty="0"/>
              <a:t>C. The spacing of each element along the boom</a:t>
            </a:r>
          </a:p>
          <a:p>
            <a:pPr marL="457200" lvl="1" indent="0" eaLnBrk="1" hangingPunct="1">
              <a:buNone/>
              <a:defRPr/>
            </a:pPr>
            <a:r>
              <a:rPr lang="en-US" i="1" dirty="0"/>
              <a:t>D. All of these choices are correct</a:t>
            </a:r>
          </a:p>
        </p:txBody>
      </p:sp>
      <p:sp>
        <p:nvSpPr>
          <p:cNvPr id="44036" name="Slide Number Placeholder 4"/>
          <p:cNvSpPr>
            <a:spLocks noGrp="1"/>
          </p:cNvSpPr>
          <p:nvPr>
            <p:ph type="sldNum" sz="quarter" idx="10"/>
          </p:nvPr>
        </p:nvSpPr>
        <p:spPr>
          <a:xfrm>
            <a:off x="8382000" y="6248400"/>
            <a:ext cx="533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l" eaLnBrk="1" hangingPunct="1">
              <a:spcBef>
                <a:spcPct val="0"/>
              </a:spcBef>
              <a:buClrTx/>
              <a:buSzTx/>
              <a:buFontTx/>
              <a:buNone/>
            </a:pPr>
            <a:fld id="{96BBB55B-9FDE-426B-85FA-CED03D4D8B51}" type="slidenum">
              <a:rPr lang="en-US" altLang="en-US" sz="1200" b="0" smtClean="0">
                <a:solidFill>
                  <a:schemeClr val="tx1"/>
                </a:solidFill>
              </a:rPr>
              <a:pPr algn="l" eaLnBrk="1" hangingPunct="1">
                <a:spcBef>
                  <a:spcPct val="0"/>
                </a:spcBef>
                <a:buClrTx/>
                <a:buSzTx/>
                <a:buFontTx/>
                <a:buNone/>
              </a:pPr>
              <a:t>43</a:t>
            </a:fld>
            <a:endParaRPr lang="en-US" altLang="en-US" sz="1200" b="0">
              <a:solidFill>
                <a:schemeClr val="tx1"/>
              </a:solidFill>
            </a:endParaRPr>
          </a:p>
        </p:txBody>
      </p:sp>
      <p:sp>
        <p:nvSpPr>
          <p:cNvPr id="2" name="Footer Placeholder 1">
            <a:extLst>
              <a:ext uri="{FF2B5EF4-FFF2-40B4-BE49-F238E27FC236}">
                <a16:creationId xmlns:a16="http://schemas.microsoft.com/office/drawing/2014/main" id="{944C3D65-C509-717D-B4FC-165524630C39}"/>
              </a:ext>
            </a:extLst>
          </p:cNvPr>
          <p:cNvSpPr>
            <a:spLocks noGrp="1"/>
          </p:cNvSpPr>
          <p:nvPr>
            <p:ph type="ftr" sz="quarter" idx="11"/>
          </p:nvPr>
        </p:nvSpPr>
        <p:spPr/>
        <p:txBody>
          <a:bodyPr/>
          <a:lstStyle/>
          <a:p>
            <a:pPr>
              <a:defRPr/>
            </a:pPr>
            <a:r>
              <a:rPr lang="en-US"/>
              <a:t>ANTENNAS AND FEED LINES 2022</a:t>
            </a:r>
          </a:p>
        </p:txBody>
      </p:sp>
    </p:spTree>
    <p:extLst>
      <p:ext uri="{BB962C8B-B14F-4D97-AF65-F5344CB8AC3E}">
        <p14:creationId xmlns:p14="http://schemas.microsoft.com/office/powerpoint/2010/main" val="136650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a:xfrm>
            <a:off x="76200" y="76200"/>
            <a:ext cx="8915400" cy="2286000"/>
          </a:xfrm>
        </p:spPr>
        <p:txBody>
          <a:bodyPr/>
          <a:lstStyle/>
          <a:p>
            <a:pPr eaLnBrk="1" hangingPunct="1">
              <a:defRPr/>
            </a:pPr>
            <a:r>
              <a:rPr lang="en-US" b="1" dirty="0">
                <a:solidFill>
                  <a:srgbClr val="FFFF00"/>
                </a:solidFill>
                <a:effectLst>
                  <a:outerShdw blurRad="38100" dist="38100" dir="2700000" algn="tl">
                    <a:srgbClr val="000000">
                      <a:alpha val="43137"/>
                    </a:srgbClr>
                  </a:outerShdw>
                </a:effectLst>
              </a:rPr>
              <a:t>G9C10 Which of the following is a </a:t>
            </a:r>
            <a:r>
              <a:rPr lang="en-US" b="1" dirty="0" err="1">
                <a:solidFill>
                  <a:srgbClr val="FFFF00"/>
                </a:solidFill>
                <a:effectLst>
                  <a:outerShdw blurRad="38100" dist="38100" dir="2700000" algn="tl">
                    <a:srgbClr val="000000">
                      <a:alpha val="43137"/>
                    </a:srgbClr>
                  </a:outerShdw>
                </a:effectLst>
              </a:rPr>
              <a:t>Yagi</a:t>
            </a:r>
            <a:r>
              <a:rPr lang="en-US" b="1" dirty="0">
                <a:solidFill>
                  <a:srgbClr val="FFFF00"/>
                </a:solidFill>
                <a:effectLst>
                  <a:outerShdw blurRad="38100" dist="38100" dir="2700000" algn="tl">
                    <a:srgbClr val="000000">
                      <a:alpha val="43137"/>
                    </a:srgbClr>
                  </a:outerShdw>
                </a:effectLst>
              </a:rPr>
              <a:t> antenna design variable that could be adjusted to optimize forward gain, front-to-back ratio, or SWR bandwidth?</a:t>
            </a:r>
          </a:p>
        </p:txBody>
      </p:sp>
      <p:sp>
        <p:nvSpPr>
          <p:cNvPr id="72707" name="Rectangle 3"/>
          <p:cNvSpPr>
            <a:spLocks noGrp="1" noChangeArrowheads="1"/>
          </p:cNvSpPr>
          <p:nvPr>
            <p:ph type="body" idx="1"/>
          </p:nvPr>
        </p:nvSpPr>
        <p:spPr>
          <a:xfrm>
            <a:off x="304800" y="2667000"/>
            <a:ext cx="8534400" cy="3459163"/>
          </a:xfrm>
        </p:spPr>
        <p:txBody>
          <a:bodyPr>
            <a:normAutofit/>
          </a:bodyPr>
          <a:lstStyle/>
          <a:p>
            <a:pPr marL="457200" lvl="1" indent="0" eaLnBrk="1" hangingPunct="1">
              <a:buNone/>
              <a:defRPr/>
            </a:pPr>
            <a:r>
              <a:rPr lang="en-US" i="1" dirty="0"/>
              <a:t>A. The physical length of the boom</a:t>
            </a:r>
          </a:p>
          <a:p>
            <a:pPr marL="457200" lvl="1" indent="0" eaLnBrk="1" hangingPunct="1">
              <a:buNone/>
              <a:defRPr/>
            </a:pPr>
            <a:r>
              <a:rPr lang="en-US" i="1" dirty="0"/>
              <a:t>B. The number of elements on the boom</a:t>
            </a:r>
          </a:p>
          <a:p>
            <a:pPr marL="457200" lvl="1" indent="0" eaLnBrk="1" hangingPunct="1">
              <a:buNone/>
              <a:defRPr/>
            </a:pPr>
            <a:r>
              <a:rPr lang="en-US" i="1" dirty="0"/>
              <a:t>C. The spacing of each element along the boom</a:t>
            </a:r>
          </a:p>
          <a:p>
            <a:pPr marL="457200" lvl="1" indent="0" eaLnBrk="1" hangingPunct="1">
              <a:buNone/>
              <a:defRPr/>
            </a:pPr>
            <a:r>
              <a:rPr lang="en-US" sz="2800" b="1" i="1" dirty="0">
                <a:solidFill>
                  <a:srgbClr val="FFFF00"/>
                </a:solidFill>
                <a:effectLst>
                  <a:outerShdw blurRad="38100" dist="38100" dir="2700000" algn="tl">
                    <a:srgbClr val="000000">
                      <a:alpha val="43137"/>
                    </a:srgbClr>
                  </a:outerShdw>
                </a:effectLst>
              </a:rPr>
              <a:t>D. All of these choices are correct</a:t>
            </a:r>
          </a:p>
        </p:txBody>
      </p:sp>
      <p:sp>
        <p:nvSpPr>
          <p:cNvPr id="44036" name="Slide Number Placeholder 4"/>
          <p:cNvSpPr>
            <a:spLocks noGrp="1"/>
          </p:cNvSpPr>
          <p:nvPr>
            <p:ph type="sldNum" sz="quarter" idx="10"/>
          </p:nvPr>
        </p:nvSpPr>
        <p:spPr>
          <a:xfrm>
            <a:off x="8458200" y="6248400"/>
            <a:ext cx="457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l" eaLnBrk="1" hangingPunct="1">
              <a:spcBef>
                <a:spcPct val="0"/>
              </a:spcBef>
              <a:buClrTx/>
              <a:buSzTx/>
              <a:buFontTx/>
              <a:buNone/>
            </a:pPr>
            <a:fld id="{96BBB55B-9FDE-426B-85FA-CED03D4D8B51}" type="slidenum">
              <a:rPr lang="en-US" altLang="en-US" sz="1200" b="0" smtClean="0">
                <a:solidFill>
                  <a:schemeClr val="tx1"/>
                </a:solidFill>
              </a:rPr>
              <a:pPr algn="l" eaLnBrk="1" hangingPunct="1">
                <a:spcBef>
                  <a:spcPct val="0"/>
                </a:spcBef>
                <a:buClrTx/>
                <a:buSzTx/>
                <a:buFontTx/>
                <a:buNone/>
              </a:pPr>
              <a:t>44</a:t>
            </a:fld>
            <a:endParaRPr lang="en-US" altLang="en-US" sz="1200" b="0" dirty="0">
              <a:solidFill>
                <a:schemeClr val="tx1"/>
              </a:solidFill>
            </a:endParaRPr>
          </a:p>
        </p:txBody>
      </p:sp>
      <p:sp>
        <p:nvSpPr>
          <p:cNvPr id="2" name="Footer Placeholder 1">
            <a:extLst>
              <a:ext uri="{FF2B5EF4-FFF2-40B4-BE49-F238E27FC236}">
                <a16:creationId xmlns:a16="http://schemas.microsoft.com/office/drawing/2014/main" id="{EC4BDE09-400D-389A-3A79-6725A55066E1}"/>
              </a:ext>
            </a:extLst>
          </p:cNvPr>
          <p:cNvSpPr>
            <a:spLocks noGrp="1"/>
          </p:cNvSpPr>
          <p:nvPr>
            <p:ph type="ftr" sz="quarter" idx="11"/>
          </p:nvPr>
        </p:nvSpPr>
        <p:spPr/>
        <p:txBody>
          <a:bodyPr/>
          <a:lstStyle/>
          <a:p>
            <a:pPr>
              <a:defRPr/>
            </a:pPr>
            <a:r>
              <a:rPr lang="en-US"/>
              <a:t>ANTENNAS AND FEED LINES 2022</a:t>
            </a:r>
          </a:p>
        </p:txBody>
      </p:sp>
    </p:spTree>
    <p:extLst>
      <p:ext uri="{BB962C8B-B14F-4D97-AF65-F5344CB8AC3E}">
        <p14:creationId xmlns:p14="http://schemas.microsoft.com/office/powerpoint/2010/main" val="620571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rrowheads="1"/>
          </p:cNvSpPr>
          <p:nvPr>
            <p:ph type="title"/>
          </p:nvPr>
        </p:nvSpPr>
        <p:spPr>
          <a:xfrm>
            <a:off x="457200" y="457200"/>
            <a:ext cx="8229600" cy="1143000"/>
          </a:xfrm>
        </p:spPr>
        <p:txBody>
          <a:bodyPr/>
          <a:lstStyle/>
          <a:p>
            <a:pPr eaLnBrk="1" hangingPunct="1">
              <a:defRPr/>
            </a:pPr>
            <a:r>
              <a:rPr lang="en-US" b="1" dirty="0">
                <a:solidFill>
                  <a:srgbClr val="FFFF00"/>
                </a:solidFill>
                <a:effectLst>
                  <a:outerShdw blurRad="38100" dist="38100" dir="2700000" algn="tl">
                    <a:srgbClr val="000000">
                      <a:alpha val="43137"/>
                    </a:srgbClr>
                  </a:outerShdw>
                </a:effectLst>
              </a:rPr>
              <a:t>G9D01 What does the term "NVIS" mean as related to antennas?</a:t>
            </a:r>
          </a:p>
        </p:txBody>
      </p:sp>
      <p:sp>
        <p:nvSpPr>
          <p:cNvPr id="97283" name="Rectangle 3"/>
          <p:cNvSpPr>
            <a:spLocks noGrp="1" noChangeArrowheads="1"/>
          </p:cNvSpPr>
          <p:nvPr>
            <p:ph type="body" idx="1"/>
          </p:nvPr>
        </p:nvSpPr>
        <p:spPr>
          <a:xfrm>
            <a:off x="457200" y="1798637"/>
            <a:ext cx="8229600" cy="4525963"/>
          </a:xfrm>
        </p:spPr>
        <p:txBody>
          <a:bodyPr>
            <a:normAutofit/>
          </a:bodyPr>
          <a:lstStyle/>
          <a:p>
            <a:pPr marL="457200" lvl="1" indent="0" eaLnBrk="1" hangingPunct="1">
              <a:buNone/>
              <a:defRPr/>
            </a:pPr>
            <a:r>
              <a:rPr lang="en-US" i="1" dirty="0"/>
              <a:t>A. Nearly Vertical Inductance System</a:t>
            </a:r>
          </a:p>
          <a:p>
            <a:pPr marL="457200" lvl="1" indent="0" eaLnBrk="1" hangingPunct="1">
              <a:buNone/>
              <a:defRPr/>
            </a:pPr>
            <a:r>
              <a:rPr lang="en-US" i="1" dirty="0"/>
              <a:t>B. Non-Visible Installation Specification</a:t>
            </a:r>
          </a:p>
          <a:p>
            <a:pPr marL="457200" lvl="1" indent="0" eaLnBrk="1" hangingPunct="1">
              <a:buNone/>
              <a:defRPr/>
            </a:pPr>
            <a:r>
              <a:rPr lang="en-US" i="1" dirty="0"/>
              <a:t>C. Non-Varying Impedance Smoothing</a:t>
            </a:r>
          </a:p>
          <a:p>
            <a:pPr marL="457200" lvl="1" indent="0" eaLnBrk="1" hangingPunct="1">
              <a:buNone/>
              <a:defRPr/>
            </a:pPr>
            <a:r>
              <a:rPr lang="en-US" i="1" dirty="0"/>
              <a:t>D. Near Vertical Incidence Sky wave</a:t>
            </a:r>
          </a:p>
        </p:txBody>
      </p:sp>
      <p:sp>
        <p:nvSpPr>
          <p:cNvPr id="46084" name="Slide Number Placeholder 4"/>
          <p:cNvSpPr>
            <a:spLocks noGrp="1"/>
          </p:cNvSpPr>
          <p:nvPr>
            <p:ph type="sldNum" sz="quarter" idx="10"/>
          </p:nvPr>
        </p:nvSpPr>
        <p:spPr>
          <a:xfrm>
            <a:off x="8534400" y="6248400"/>
            <a:ext cx="457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l" eaLnBrk="1" hangingPunct="1">
              <a:spcBef>
                <a:spcPct val="0"/>
              </a:spcBef>
              <a:buClrTx/>
              <a:buSzTx/>
              <a:buFontTx/>
              <a:buNone/>
            </a:pPr>
            <a:fld id="{B992A31E-E801-4150-9DD9-A564E2921103}" type="slidenum">
              <a:rPr lang="en-US" altLang="en-US" sz="1200" b="0" smtClean="0">
                <a:solidFill>
                  <a:schemeClr val="tx1"/>
                </a:solidFill>
              </a:rPr>
              <a:pPr algn="l" eaLnBrk="1" hangingPunct="1">
                <a:spcBef>
                  <a:spcPct val="0"/>
                </a:spcBef>
                <a:buClrTx/>
                <a:buSzTx/>
                <a:buFontTx/>
                <a:buNone/>
              </a:pPr>
              <a:t>45</a:t>
            </a:fld>
            <a:endParaRPr lang="en-US" altLang="en-US" sz="1200" b="0" dirty="0">
              <a:solidFill>
                <a:schemeClr val="tx1"/>
              </a:solidFill>
            </a:endParaRPr>
          </a:p>
        </p:txBody>
      </p:sp>
      <p:sp>
        <p:nvSpPr>
          <p:cNvPr id="2" name="Footer Placeholder 1">
            <a:extLst>
              <a:ext uri="{FF2B5EF4-FFF2-40B4-BE49-F238E27FC236}">
                <a16:creationId xmlns:a16="http://schemas.microsoft.com/office/drawing/2014/main" id="{0885C4D7-94EE-DDA7-759B-D1002D3213C9}"/>
              </a:ext>
            </a:extLst>
          </p:cNvPr>
          <p:cNvSpPr>
            <a:spLocks noGrp="1"/>
          </p:cNvSpPr>
          <p:nvPr>
            <p:ph type="ftr" sz="quarter" idx="11"/>
          </p:nvPr>
        </p:nvSpPr>
        <p:spPr/>
        <p:txBody>
          <a:bodyPr/>
          <a:lstStyle/>
          <a:p>
            <a:pPr>
              <a:defRPr/>
            </a:pPr>
            <a:r>
              <a:rPr lang="en-US"/>
              <a:t>ANTENNAS AND FEED LINES 2022</a:t>
            </a:r>
          </a:p>
        </p:txBody>
      </p:sp>
    </p:spTree>
    <p:extLst>
      <p:ext uri="{BB962C8B-B14F-4D97-AF65-F5344CB8AC3E}">
        <p14:creationId xmlns:p14="http://schemas.microsoft.com/office/powerpoint/2010/main" val="2554738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rrowheads="1"/>
          </p:cNvSpPr>
          <p:nvPr>
            <p:ph type="title"/>
          </p:nvPr>
        </p:nvSpPr>
        <p:spPr>
          <a:xfrm>
            <a:off x="457200" y="457200"/>
            <a:ext cx="8229600" cy="1143000"/>
          </a:xfrm>
        </p:spPr>
        <p:txBody>
          <a:bodyPr/>
          <a:lstStyle/>
          <a:p>
            <a:pPr eaLnBrk="1" hangingPunct="1">
              <a:defRPr/>
            </a:pPr>
            <a:r>
              <a:rPr lang="en-US" b="1" dirty="0">
                <a:solidFill>
                  <a:srgbClr val="FFFF00"/>
                </a:solidFill>
              </a:rPr>
              <a:t>G9D01 What does the term "NVIS" mean as related to antennas?</a:t>
            </a:r>
          </a:p>
        </p:txBody>
      </p:sp>
      <p:sp>
        <p:nvSpPr>
          <p:cNvPr id="97283" name="Rectangle 3"/>
          <p:cNvSpPr>
            <a:spLocks noGrp="1" noChangeArrowheads="1"/>
          </p:cNvSpPr>
          <p:nvPr>
            <p:ph type="body" idx="1"/>
          </p:nvPr>
        </p:nvSpPr>
        <p:spPr>
          <a:xfrm>
            <a:off x="457200" y="1798637"/>
            <a:ext cx="8229600" cy="4525963"/>
          </a:xfrm>
        </p:spPr>
        <p:txBody>
          <a:bodyPr>
            <a:normAutofit/>
          </a:bodyPr>
          <a:lstStyle/>
          <a:p>
            <a:pPr marL="457200" lvl="1" indent="0" eaLnBrk="1" hangingPunct="1">
              <a:buNone/>
              <a:defRPr/>
            </a:pPr>
            <a:r>
              <a:rPr lang="en-US" i="1" dirty="0"/>
              <a:t>A. Nearly Vertical Inductance System</a:t>
            </a:r>
          </a:p>
          <a:p>
            <a:pPr marL="457200" lvl="1" indent="0" eaLnBrk="1" hangingPunct="1">
              <a:buNone/>
              <a:defRPr/>
            </a:pPr>
            <a:r>
              <a:rPr lang="en-US" i="1" dirty="0"/>
              <a:t>B. Non-Visible Installation Specification</a:t>
            </a:r>
          </a:p>
          <a:p>
            <a:pPr marL="457200" lvl="1" indent="0" eaLnBrk="1" hangingPunct="1">
              <a:buNone/>
              <a:defRPr/>
            </a:pPr>
            <a:r>
              <a:rPr lang="en-US" i="1" dirty="0"/>
              <a:t>C. Non-Varying Impedance Smoothing</a:t>
            </a:r>
          </a:p>
          <a:p>
            <a:pPr marL="457200" lvl="1" indent="0" eaLnBrk="1" hangingPunct="1">
              <a:buNone/>
              <a:defRPr/>
            </a:pPr>
            <a:r>
              <a:rPr lang="en-US" sz="3600" b="1" i="1" dirty="0">
                <a:solidFill>
                  <a:srgbClr val="FFFF00"/>
                </a:solidFill>
                <a:effectLst>
                  <a:outerShdw blurRad="38100" dist="38100" dir="2700000" algn="tl">
                    <a:srgbClr val="000000">
                      <a:alpha val="43137"/>
                    </a:srgbClr>
                  </a:outerShdw>
                </a:effectLst>
              </a:rPr>
              <a:t>D. Near Vertical Incidence Sky wave</a:t>
            </a:r>
          </a:p>
        </p:txBody>
      </p:sp>
      <p:sp>
        <p:nvSpPr>
          <p:cNvPr id="46084" name="Slide Number Placeholder 4"/>
          <p:cNvSpPr>
            <a:spLocks noGrp="1"/>
          </p:cNvSpPr>
          <p:nvPr>
            <p:ph type="sldNum" sz="quarter" idx="10"/>
          </p:nvPr>
        </p:nvSpPr>
        <p:spPr>
          <a:xfrm>
            <a:off x="8458200" y="6169025"/>
            <a:ext cx="457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l" eaLnBrk="1" hangingPunct="1">
              <a:spcBef>
                <a:spcPct val="0"/>
              </a:spcBef>
              <a:buClrTx/>
              <a:buSzTx/>
              <a:buFontTx/>
              <a:buNone/>
            </a:pPr>
            <a:fld id="{B992A31E-E801-4150-9DD9-A564E2921103}" type="slidenum">
              <a:rPr lang="en-US" altLang="en-US" sz="1200" b="0" smtClean="0">
                <a:solidFill>
                  <a:schemeClr val="tx1"/>
                </a:solidFill>
              </a:rPr>
              <a:pPr algn="l" eaLnBrk="1" hangingPunct="1">
                <a:spcBef>
                  <a:spcPct val="0"/>
                </a:spcBef>
                <a:buClrTx/>
                <a:buSzTx/>
                <a:buFontTx/>
                <a:buNone/>
              </a:pPr>
              <a:t>46</a:t>
            </a:fld>
            <a:endParaRPr lang="en-US" altLang="en-US" sz="1200" b="0" dirty="0">
              <a:solidFill>
                <a:schemeClr val="tx1"/>
              </a:solidFill>
            </a:endParaRPr>
          </a:p>
        </p:txBody>
      </p:sp>
      <p:pic>
        <p:nvPicPr>
          <p:cNvPr id="6" name="Picture 2" descr="http://t1.gstatic.com/images?q=tbn:ANd9GcSSj_40nQmlOA7OqpeqBRREpQhFHlgi5TSKfjGnFg3XvQV7xV64sWH0IuGym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813175"/>
            <a:ext cx="33528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39890D7D-8D1B-D2D9-0624-C38F9790D9AE}"/>
              </a:ext>
            </a:extLst>
          </p:cNvPr>
          <p:cNvSpPr>
            <a:spLocks noGrp="1"/>
          </p:cNvSpPr>
          <p:nvPr>
            <p:ph type="ftr" sz="quarter" idx="11"/>
          </p:nvPr>
        </p:nvSpPr>
        <p:spPr/>
        <p:txBody>
          <a:bodyPr/>
          <a:lstStyle/>
          <a:p>
            <a:pPr>
              <a:defRPr/>
            </a:pPr>
            <a:r>
              <a:rPr lang="en-US"/>
              <a:t>ANTENNAS AND FEED LINES 2022</a:t>
            </a:r>
          </a:p>
        </p:txBody>
      </p:sp>
    </p:spTree>
    <p:extLst>
      <p:ext uri="{BB962C8B-B14F-4D97-AF65-F5344CB8AC3E}">
        <p14:creationId xmlns:p14="http://schemas.microsoft.com/office/powerpoint/2010/main" val="41634584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rrowheads="1"/>
          </p:cNvSpPr>
          <p:nvPr>
            <p:ph type="title"/>
          </p:nvPr>
        </p:nvSpPr>
        <p:spPr>
          <a:xfrm>
            <a:off x="457200" y="457200"/>
            <a:ext cx="8229600" cy="1143000"/>
          </a:xfrm>
        </p:spPr>
        <p:txBody>
          <a:bodyPr/>
          <a:lstStyle/>
          <a:p>
            <a:pPr eaLnBrk="1" hangingPunct="1">
              <a:defRPr/>
            </a:pPr>
            <a:r>
              <a:rPr lang="en-US" b="1" dirty="0">
                <a:solidFill>
                  <a:srgbClr val="FFFF00"/>
                </a:solidFill>
                <a:effectLst>
                  <a:outerShdw blurRad="38100" dist="38100" dir="2700000" algn="tl">
                    <a:srgbClr val="000000">
                      <a:alpha val="43137"/>
                    </a:srgbClr>
                  </a:outerShdw>
                </a:effectLst>
              </a:rPr>
              <a:t>G9D04 What is the primary purpose of antenna traps?</a:t>
            </a:r>
          </a:p>
        </p:txBody>
      </p:sp>
      <p:sp>
        <p:nvSpPr>
          <p:cNvPr id="103427" name="Rectangle 3"/>
          <p:cNvSpPr>
            <a:spLocks noGrp="1" noChangeArrowheads="1"/>
          </p:cNvSpPr>
          <p:nvPr>
            <p:ph type="body" idx="1"/>
          </p:nvPr>
        </p:nvSpPr>
        <p:spPr>
          <a:xfrm>
            <a:off x="457200" y="1905000"/>
            <a:ext cx="8229600" cy="4221163"/>
          </a:xfrm>
        </p:spPr>
        <p:txBody>
          <a:bodyPr>
            <a:normAutofit/>
          </a:bodyPr>
          <a:lstStyle/>
          <a:p>
            <a:pPr marL="457200" lvl="1" indent="0" eaLnBrk="1" hangingPunct="1">
              <a:buNone/>
              <a:defRPr/>
            </a:pPr>
            <a:r>
              <a:rPr lang="en-US" i="1" dirty="0"/>
              <a:t>A. To permit multiband operation</a:t>
            </a:r>
          </a:p>
          <a:p>
            <a:pPr marL="457200" lvl="1" indent="0" eaLnBrk="1" hangingPunct="1">
              <a:buNone/>
              <a:defRPr/>
            </a:pPr>
            <a:r>
              <a:rPr lang="en-US" i="1" dirty="0"/>
              <a:t>B. To notch spurious frequencies</a:t>
            </a:r>
          </a:p>
          <a:p>
            <a:pPr marL="457200" lvl="1" indent="0" eaLnBrk="1" hangingPunct="1">
              <a:buNone/>
              <a:defRPr/>
            </a:pPr>
            <a:r>
              <a:rPr lang="en-US" i="1" dirty="0"/>
              <a:t>C. To provide balanced feed-point impedance</a:t>
            </a:r>
          </a:p>
          <a:p>
            <a:pPr marL="457200" lvl="1" indent="0" eaLnBrk="1" hangingPunct="1">
              <a:buNone/>
              <a:defRPr/>
            </a:pPr>
            <a:r>
              <a:rPr lang="en-US" i="1" dirty="0"/>
              <a:t>D. To prevent out of band operation</a:t>
            </a:r>
          </a:p>
        </p:txBody>
      </p:sp>
      <p:sp>
        <p:nvSpPr>
          <p:cNvPr id="48132" name="Slide Number Placeholder 4"/>
          <p:cNvSpPr>
            <a:spLocks noGrp="1"/>
          </p:cNvSpPr>
          <p:nvPr>
            <p:ph type="sldNum" sz="quarter" idx="10"/>
          </p:nvPr>
        </p:nvSpPr>
        <p:spPr>
          <a:xfrm>
            <a:off x="8534400" y="6248400"/>
            <a:ext cx="381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l" eaLnBrk="1" hangingPunct="1">
              <a:spcBef>
                <a:spcPct val="0"/>
              </a:spcBef>
              <a:buClrTx/>
              <a:buSzTx/>
              <a:buFontTx/>
              <a:buNone/>
            </a:pPr>
            <a:fld id="{F06AC10B-1C8B-4295-A701-EF9A7619C938}" type="slidenum">
              <a:rPr lang="en-US" altLang="en-US" sz="1200" b="0" smtClean="0">
                <a:solidFill>
                  <a:schemeClr val="tx1"/>
                </a:solidFill>
              </a:rPr>
              <a:pPr algn="l" eaLnBrk="1" hangingPunct="1">
                <a:spcBef>
                  <a:spcPct val="0"/>
                </a:spcBef>
                <a:buClrTx/>
                <a:buSzTx/>
                <a:buFontTx/>
                <a:buNone/>
              </a:pPr>
              <a:t>47</a:t>
            </a:fld>
            <a:endParaRPr lang="en-US" altLang="en-US" sz="1200" b="0" dirty="0">
              <a:solidFill>
                <a:schemeClr val="tx1"/>
              </a:solidFill>
            </a:endParaRPr>
          </a:p>
        </p:txBody>
      </p:sp>
      <p:sp>
        <p:nvSpPr>
          <p:cNvPr id="2" name="Footer Placeholder 1">
            <a:extLst>
              <a:ext uri="{FF2B5EF4-FFF2-40B4-BE49-F238E27FC236}">
                <a16:creationId xmlns:a16="http://schemas.microsoft.com/office/drawing/2014/main" id="{D2ACEA12-B15E-60D3-028D-8DEE2EC3F9BE}"/>
              </a:ext>
            </a:extLst>
          </p:cNvPr>
          <p:cNvSpPr>
            <a:spLocks noGrp="1"/>
          </p:cNvSpPr>
          <p:nvPr>
            <p:ph type="ftr" sz="quarter" idx="11"/>
          </p:nvPr>
        </p:nvSpPr>
        <p:spPr/>
        <p:txBody>
          <a:bodyPr/>
          <a:lstStyle/>
          <a:p>
            <a:pPr>
              <a:defRPr/>
            </a:pPr>
            <a:r>
              <a:rPr lang="en-US"/>
              <a:t>ANTENNAS AND FEED LINES 2022</a:t>
            </a:r>
          </a:p>
        </p:txBody>
      </p:sp>
    </p:spTree>
    <p:extLst>
      <p:ext uri="{BB962C8B-B14F-4D97-AF65-F5344CB8AC3E}">
        <p14:creationId xmlns:p14="http://schemas.microsoft.com/office/powerpoint/2010/main" val="26639409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rrowheads="1"/>
          </p:cNvSpPr>
          <p:nvPr>
            <p:ph type="title"/>
          </p:nvPr>
        </p:nvSpPr>
        <p:spPr>
          <a:xfrm>
            <a:off x="457200" y="457200"/>
            <a:ext cx="8229600" cy="1143000"/>
          </a:xfrm>
        </p:spPr>
        <p:txBody>
          <a:bodyPr/>
          <a:lstStyle/>
          <a:p>
            <a:pPr eaLnBrk="1" hangingPunct="1">
              <a:defRPr/>
            </a:pPr>
            <a:r>
              <a:rPr lang="en-US" b="1" dirty="0">
                <a:solidFill>
                  <a:srgbClr val="FFFF00"/>
                </a:solidFill>
                <a:effectLst>
                  <a:outerShdw blurRad="38100" dist="38100" dir="2700000" algn="tl">
                    <a:srgbClr val="000000">
                      <a:alpha val="43137"/>
                    </a:srgbClr>
                  </a:outerShdw>
                </a:effectLst>
              </a:rPr>
              <a:t>G9D04 What is the primary purpose of antenna traps?</a:t>
            </a:r>
          </a:p>
        </p:txBody>
      </p:sp>
      <p:sp>
        <p:nvSpPr>
          <p:cNvPr id="103427" name="Rectangle 3"/>
          <p:cNvSpPr>
            <a:spLocks noGrp="1" noChangeArrowheads="1"/>
          </p:cNvSpPr>
          <p:nvPr>
            <p:ph type="body" idx="1"/>
          </p:nvPr>
        </p:nvSpPr>
        <p:spPr>
          <a:xfrm>
            <a:off x="457200" y="1905000"/>
            <a:ext cx="8229600" cy="4221163"/>
          </a:xfrm>
        </p:spPr>
        <p:txBody>
          <a:bodyPr>
            <a:normAutofit/>
          </a:bodyPr>
          <a:lstStyle/>
          <a:p>
            <a:pPr marL="457200" lvl="1" indent="0" eaLnBrk="1" hangingPunct="1">
              <a:buNone/>
              <a:defRPr/>
            </a:pPr>
            <a:r>
              <a:rPr lang="en-US" sz="3600" b="1" i="1" dirty="0">
                <a:solidFill>
                  <a:srgbClr val="FFFF00"/>
                </a:solidFill>
                <a:effectLst>
                  <a:outerShdw blurRad="38100" dist="38100" dir="2700000" algn="tl">
                    <a:srgbClr val="000000">
                      <a:alpha val="43137"/>
                    </a:srgbClr>
                  </a:outerShdw>
                </a:effectLst>
              </a:rPr>
              <a:t>A. To permit multiband operation</a:t>
            </a:r>
          </a:p>
          <a:p>
            <a:pPr marL="457200" lvl="1" indent="0" eaLnBrk="1" hangingPunct="1">
              <a:buNone/>
              <a:defRPr/>
            </a:pPr>
            <a:r>
              <a:rPr lang="en-US" i="1" dirty="0"/>
              <a:t>B. To notch spurious frequencies</a:t>
            </a:r>
          </a:p>
          <a:p>
            <a:pPr marL="457200" lvl="1" indent="0" eaLnBrk="1" hangingPunct="1">
              <a:buNone/>
              <a:defRPr/>
            </a:pPr>
            <a:r>
              <a:rPr lang="en-US" i="1" dirty="0"/>
              <a:t>C. To provide balanced feed-point impedance</a:t>
            </a:r>
          </a:p>
          <a:p>
            <a:pPr marL="457200" lvl="1" indent="0" eaLnBrk="1" hangingPunct="1">
              <a:buNone/>
              <a:defRPr/>
            </a:pPr>
            <a:r>
              <a:rPr lang="en-US" i="1" dirty="0"/>
              <a:t>D. To prevent out of band operation</a:t>
            </a:r>
          </a:p>
        </p:txBody>
      </p:sp>
      <p:sp>
        <p:nvSpPr>
          <p:cNvPr id="48132" name="Slide Number Placeholder 4"/>
          <p:cNvSpPr>
            <a:spLocks noGrp="1"/>
          </p:cNvSpPr>
          <p:nvPr>
            <p:ph type="sldNum" sz="quarter" idx="10"/>
          </p:nvPr>
        </p:nvSpPr>
        <p:spPr>
          <a:xfrm>
            <a:off x="8534400" y="6248400"/>
            <a:ext cx="381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l" eaLnBrk="1" hangingPunct="1">
              <a:spcBef>
                <a:spcPct val="0"/>
              </a:spcBef>
              <a:buClrTx/>
              <a:buSzTx/>
              <a:buFontTx/>
              <a:buNone/>
            </a:pPr>
            <a:fld id="{F06AC10B-1C8B-4295-A701-EF9A7619C938}" type="slidenum">
              <a:rPr lang="en-US" altLang="en-US" sz="1200" b="0" smtClean="0">
                <a:solidFill>
                  <a:schemeClr val="tx1"/>
                </a:solidFill>
              </a:rPr>
              <a:pPr algn="l" eaLnBrk="1" hangingPunct="1">
                <a:spcBef>
                  <a:spcPct val="0"/>
                </a:spcBef>
                <a:buClrTx/>
                <a:buSzTx/>
                <a:buFontTx/>
                <a:buNone/>
              </a:pPr>
              <a:t>48</a:t>
            </a:fld>
            <a:endParaRPr lang="en-US" altLang="en-US" sz="1200" b="0" dirty="0">
              <a:solidFill>
                <a:schemeClr val="tx1"/>
              </a:solidFill>
            </a:endParaRPr>
          </a:p>
        </p:txBody>
      </p:sp>
      <p:sp>
        <p:nvSpPr>
          <p:cNvPr id="2" name="Footer Placeholder 1">
            <a:extLst>
              <a:ext uri="{FF2B5EF4-FFF2-40B4-BE49-F238E27FC236}">
                <a16:creationId xmlns:a16="http://schemas.microsoft.com/office/drawing/2014/main" id="{3F60A3A2-0DD8-097F-B87F-4655C371E5FB}"/>
              </a:ext>
            </a:extLst>
          </p:cNvPr>
          <p:cNvSpPr>
            <a:spLocks noGrp="1"/>
          </p:cNvSpPr>
          <p:nvPr>
            <p:ph type="ftr" sz="quarter" idx="11"/>
          </p:nvPr>
        </p:nvSpPr>
        <p:spPr/>
        <p:txBody>
          <a:bodyPr/>
          <a:lstStyle/>
          <a:p>
            <a:pPr>
              <a:defRPr/>
            </a:pPr>
            <a:r>
              <a:rPr lang="en-US"/>
              <a:t>ANTENNAS AND FEED LINES 2022</a:t>
            </a:r>
          </a:p>
        </p:txBody>
      </p:sp>
    </p:spTree>
    <p:extLst>
      <p:ext uri="{BB962C8B-B14F-4D97-AF65-F5344CB8AC3E}">
        <p14:creationId xmlns:p14="http://schemas.microsoft.com/office/powerpoint/2010/main" val="24937341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rrowheads="1"/>
          </p:cNvSpPr>
          <p:nvPr>
            <p:ph type="title"/>
          </p:nvPr>
        </p:nvSpPr>
        <p:spPr>
          <a:xfrm>
            <a:off x="76200" y="304800"/>
            <a:ext cx="8915400" cy="1600200"/>
          </a:xfrm>
        </p:spPr>
        <p:txBody>
          <a:bodyPr>
            <a:normAutofit/>
          </a:bodyPr>
          <a:lstStyle/>
          <a:p>
            <a:pPr eaLnBrk="1" hangingPunct="1">
              <a:defRPr/>
            </a:pPr>
            <a:r>
              <a:rPr lang="en-US" b="1" dirty="0">
                <a:solidFill>
                  <a:srgbClr val="FFFF00"/>
                </a:solidFill>
                <a:effectLst>
                  <a:outerShdw blurRad="38100" dist="38100" dir="2700000" algn="tl">
                    <a:srgbClr val="000000">
                      <a:alpha val="43137"/>
                    </a:srgbClr>
                  </a:outerShdw>
                </a:effectLst>
              </a:rPr>
              <a:t>G9D05 What is the advantage of vertical stacking of horizontally polarized </a:t>
            </a:r>
            <a:r>
              <a:rPr lang="en-US" b="1" dirty="0" err="1">
                <a:solidFill>
                  <a:srgbClr val="FFFF00"/>
                </a:solidFill>
                <a:effectLst>
                  <a:outerShdw blurRad="38100" dist="38100" dir="2700000" algn="tl">
                    <a:srgbClr val="000000">
                      <a:alpha val="43137"/>
                    </a:srgbClr>
                  </a:outerShdw>
                </a:effectLst>
              </a:rPr>
              <a:t>Yagi</a:t>
            </a:r>
            <a:r>
              <a:rPr lang="en-US" b="1" dirty="0">
                <a:solidFill>
                  <a:srgbClr val="FFFF00"/>
                </a:solidFill>
                <a:effectLst>
                  <a:outerShdw blurRad="38100" dist="38100" dir="2700000" algn="tl">
                    <a:srgbClr val="000000">
                      <a:alpha val="43137"/>
                    </a:srgbClr>
                  </a:outerShdw>
                </a:effectLst>
              </a:rPr>
              <a:t> antennas?</a:t>
            </a:r>
          </a:p>
        </p:txBody>
      </p:sp>
      <p:sp>
        <p:nvSpPr>
          <p:cNvPr id="105475" name="Rectangle 3"/>
          <p:cNvSpPr>
            <a:spLocks noGrp="1" noChangeArrowheads="1"/>
          </p:cNvSpPr>
          <p:nvPr>
            <p:ph type="body" idx="1"/>
          </p:nvPr>
        </p:nvSpPr>
        <p:spPr>
          <a:xfrm>
            <a:off x="457200" y="2057400"/>
            <a:ext cx="8229600" cy="4068763"/>
          </a:xfrm>
        </p:spPr>
        <p:txBody>
          <a:bodyPr>
            <a:normAutofit/>
          </a:bodyPr>
          <a:lstStyle/>
          <a:p>
            <a:pPr marL="457200" lvl="1" indent="0" eaLnBrk="1" hangingPunct="1">
              <a:buNone/>
              <a:defRPr/>
            </a:pPr>
            <a:r>
              <a:rPr lang="en-US" i="1" dirty="0"/>
              <a:t>A. Allows quick selection of vertical or horizontal polarization</a:t>
            </a:r>
          </a:p>
          <a:p>
            <a:pPr marL="457200" lvl="1" indent="0" eaLnBrk="1" hangingPunct="1">
              <a:buNone/>
              <a:defRPr/>
            </a:pPr>
            <a:r>
              <a:rPr lang="en-US" i="1" dirty="0"/>
              <a:t>B. Allows simultaneous vertical and horizontal polarization</a:t>
            </a:r>
          </a:p>
          <a:p>
            <a:pPr marL="457200" lvl="1" indent="0" eaLnBrk="1" hangingPunct="1">
              <a:buNone/>
              <a:defRPr/>
            </a:pPr>
            <a:r>
              <a:rPr lang="en-US" i="1" dirty="0"/>
              <a:t>C. Narrows the main lobe in azimuth</a:t>
            </a:r>
          </a:p>
          <a:p>
            <a:pPr marL="457200" lvl="1" indent="0" eaLnBrk="1" hangingPunct="1">
              <a:buNone/>
              <a:defRPr/>
            </a:pPr>
            <a:r>
              <a:rPr lang="en-US" i="1" dirty="0"/>
              <a:t>D. Narrows the main lobe in elevation</a:t>
            </a:r>
          </a:p>
        </p:txBody>
      </p:sp>
      <p:sp>
        <p:nvSpPr>
          <p:cNvPr id="50180" name="Slide Number Placeholder 4"/>
          <p:cNvSpPr>
            <a:spLocks noGrp="1"/>
          </p:cNvSpPr>
          <p:nvPr>
            <p:ph type="sldNum" sz="quarter" idx="10"/>
          </p:nvPr>
        </p:nvSpPr>
        <p:spPr>
          <a:xfrm>
            <a:off x="8458200" y="6248400"/>
            <a:ext cx="533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l" eaLnBrk="1" hangingPunct="1">
              <a:spcBef>
                <a:spcPct val="0"/>
              </a:spcBef>
              <a:buClrTx/>
              <a:buSzTx/>
              <a:buFontTx/>
              <a:buNone/>
            </a:pPr>
            <a:fld id="{84880A82-ACA6-4115-BA9D-BC057BA15C9B}" type="slidenum">
              <a:rPr lang="en-US" altLang="en-US" sz="1200" b="0" smtClean="0">
                <a:solidFill>
                  <a:schemeClr val="tx1"/>
                </a:solidFill>
              </a:rPr>
              <a:pPr algn="l" eaLnBrk="1" hangingPunct="1">
                <a:spcBef>
                  <a:spcPct val="0"/>
                </a:spcBef>
                <a:buClrTx/>
                <a:buSzTx/>
                <a:buFontTx/>
                <a:buNone/>
              </a:pPr>
              <a:t>49</a:t>
            </a:fld>
            <a:endParaRPr lang="en-US" altLang="en-US" sz="1200" b="0" dirty="0">
              <a:solidFill>
                <a:schemeClr val="tx1"/>
              </a:solidFill>
            </a:endParaRPr>
          </a:p>
        </p:txBody>
      </p:sp>
      <p:sp>
        <p:nvSpPr>
          <p:cNvPr id="2" name="Footer Placeholder 1">
            <a:extLst>
              <a:ext uri="{FF2B5EF4-FFF2-40B4-BE49-F238E27FC236}">
                <a16:creationId xmlns:a16="http://schemas.microsoft.com/office/drawing/2014/main" id="{3C431C7F-C24C-B8CE-17F7-8F0A7FD3252C}"/>
              </a:ext>
            </a:extLst>
          </p:cNvPr>
          <p:cNvSpPr>
            <a:spLocks noGrp="1"/>
          </p:cNvSpPr>
          <p:nvPr>
            <p:ph type="ftr" sz="quarter" idx="11"/>
          </p:nvPr>
        </p:nvSpPr>
        <p:spPr/>
        <p:txBody>
          <a:bodyPr/>
          <a:lstStyle/>
          <a:p>
            <a:pPr>
              <a:defRPr/>
            </a:pPr>
            <a:r>
              <a:rPr lang="en-US"/>
              <a:t>ANTENNAS AND FEED LINES 2022</a:t>
            </a:r>
          </a:p>
        </p:txBody>
      </p:sp>
    </p:spTree>
    <p:extLst>
      <p:ext uri="{BB962C8B-B14F-4D97-AF65-F5344CB8AC3E}">
        <p14:creationId xmlns:p14="http://schemas.microsoft.com/office/powerpoint/2010/main" val="4285928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 name="Footer Placeholder 3"/>
          <p:cNvSpPr>
            <a:spLocks noGrp="1"/>
          </p:cNvSpPr>
          <p:nvPr>
            <p:ph type="ftr" sz="quarter" idx="11"/>
          </p:nvPr>
        </p:nvSpPr>
        <p:spPr>
          <a:xfrm>
            <a:off x="6553200" y="6248400"/>
            <a:ext cx="2133600" cy="476250"/>
          </a:xfrm>
        </p:spPr>
        <p:txBody>
          <a:bodyPr/>
          <a:lstStyle/>
          <a:p>
            <a:pPr algn="r">
              <a:defRPr/>
            </a:pPr>
            <a:r>
              <a:rPr lang="en-US"/>
              <a:t>ANTENNAS AND FEED LINES 2022</a:t>
            </a:r>
          </a:p>
        </p:txBody>
      </p:sp>
      <p:sp>
        <p:nvSpPr>
          <p:cNvPr id="849" name="Slide Number Placeholder 4"/>
          <p:cNvSpPr>
            <a:spLocks noGrp="1"/>
          </p:cNvSpPr>
          <p:nvPr>
            <p:ph type="sldNum" sz="quarter" idx="10"/>
          </p:nvPr>
        </p:nvSpPr>
        <p:spPr>
          <a:xfrm>
            <a:off x="304800" y="6248400"/>
            <a:ext cx="5715000" cy="476250"/>
          </a:xfrm>
        </p:spPr>
        <p:txBody>
          <a:bodyPr/>
          <a:lstStyle/>
          <a:p>
            <a:pPr algn="l">
              <a:defRPr/>
            </a:pPr>
            <a:fld id="{7372A288-9B84-4284-8B40-A9199B9667AC}" type="slidenum">
              <a:rPr lang="en-US" smtClean="0"/>
              <a:pPr algn="l">
                <a:defRPr/>
              </a:pPr>
              <a:t>5</a:t>
            </a:fld>
            <a:endParaRPr lang="en-US"/>
          </a:p>
        </p:txBody>
      </p:sp>
      <p:sp>
        <p:nvSpPr>
          <p:cNvPr id="1451010" name="Rectangle 2"/>
          <p:cNvSpPr>
            <a:spLocks noGrp="1" noRot="1" noChangeArrowheads="1"/>
          </p:cNvSpPr>
          <p:nvPr>
            <p:ph type="title"/>
          </p:nvPr>
        </p:nvSpPr>
        <p:spPr>
          <a:xfrm>
            <a:off x="152400" y="0"/>
            <a:ext cx="8839200" cy="1389063"/>
          </a:xfrm>
        </p:spPr>
        <p:txBody>
          <a:bodyPr>
            <a:normAutofit/>
          </a:bodyPr>
          <a:lstStyle/>
          <a:p>
            <a:pPr algn="ctr">
              <a:defRPr/>
            </a:pPr>
            <a:r>
              <a:rPr lang="en-US" sz="4800" b="1" dirty="0">
                <a:solidFill>
                  <a:schemeClr val="bg1"/>
                </a:solidFill>
              </a:rPr>
              <a:t>½ </a:t>
            </a:r>
            <a:r>
              <a:rPr lang="el-GR" sz="4800" b="1" dirty="0">
                <a:solidFill>
                  <a:schemeClr val="bg1"/>
                </a:solidFill>
              </a:rPr>
              <a:t>λ</a:t>
            </a:r>
            <a:r>
              <a:rPr lang="en-US" sz="4800" b="1" dirty="0">
                <a:solidFill>
                  <a:schemeClr val="bg1"/>
                </a:solidFill>
              </a:rPr>
              <a:t> Dipole Radiation</a:t>
            </a:r>
          </a:p>
        </p:txBody>
      </p:sp>
      <p:grpSp>
        <p:nvGrpSpPr>
          <p:cNvPr id="8197" name="Group 3"/>
          <p:cNvGrpSpPr>
            <a:grpSpLocks/>
          </p:cNvGrpSpPr>
          <p:nvPr/>
        </p:nvGrpSpPr>
        <p:grpSpPr bwMode="auto">
          <a:xfrm>
            <a:off x="495300" y="1295400"/>
            <a:ext cx="4554538" cy="4311650"/>
            <a:chOff x="1392" y="872"/>
            <a:chExt cx="2869" cy="2716"/>
          </a:xfrm>
        </p:grpSpPr>
        <p:sp>
          <p:nvSpPr>
            <p:cNvPr id="8199" name="Freeform 4"/>
            <p:cNvSpPr>
              <a:spLocks/>
            </p:cNvSpPr>
            <p:nvPr/>
          </p:nvSpPr>
          <p:spPr bwMode="auto">
            <a:xfrm>
              <a:off x="2833" y="872"/>
              <a:ext cx="39" cy="54"/>
            </a:xfrm>
            <a:custGeom>
              <a:avLst/>
              <a:gdLst>
                <a:gd name="T0" fmla="*/ 170 w 30"/>
                <a:gd name="T1" fmla="*/ 0 h 44"/>
                <a:gd name="T2" fmla="*/ 83 w 30"/>
                <a:gd name="T3" fmla="*/ 2 h 44"/>
                <a:gd name="T4" fmla="*/ 35 w 30"/>
                <a:gd name="T5" fmla="*/ 61 h 44"/>
                <a:gd name="T6" fmla="*/ 0 w 30"/>
                <a:gd name="T7" fmla="*/ 139 h 44"/>
                <a:gd name="T8" fmla="*/ 0 w 30"/>
                <a:gd name="T9" fmla="*/ 198 h 44"/>
                <a:gd name="T10" fmla="*/ 35 w 30"/>
                <a:gd name="T11" fmla="*/ 271 h 44"/>
                <a:gd name="T12" fmla="*/ 83 w 30"/>
                <a:gd name="T13" fmla="*/ 331 h 44"/>
                <a:gd name="T14" fmla="*/ 170 w 30"/>
                <a:gd name="T15" fmla="*/ 333 h 44"/>
                <a:gd name="T16" fmla="*/ 237 w 30"/>
                <a:gd name="T17" fmla="*/ 333 h 44"/>
                <a:gd name="T18" fmla="*/ 308 w 30"/>
                <a:gd name="T19" fmla="*/ 331 h 44"/>
                <a:gd name="T20" fmla="*/ 359 w 30"/>
                <a:gd name="T21" fmla="*/ 271 h 44"/>
                <a:gd name="T22" fmla="*/ 400 w 30"/>
                <a:gd name="T23" fmla="*/ 198 h 44"/>
                <a:gd name="T24" fmla="*/ 400 w 30"/>
                <a:gd name="T25" fmla="*/ 139 h 44"/>
                <a:gd name="T26" fmla="*/ 359 w 30"/>
                <a:gd name="T27" fmla="*/ 61 h 44"/>
                <a:gd name="T28" fmla="*/ 308 w 30"/>
                <a:gd name="T29" fmla="*/ 2 h 44"/>
                <a:gd name="T30" fmla="*/ 237 w 30"/>
                <a:gd name="T31" fmla="*/ 0 h 44"/>
                <a:gd name="T32" fmla="*/ 170 w 30"/>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4"/>
                <a:gd name="T53" fmla="*/ 30 w 30"/>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4">
                  <a:moveTo>
                    <a:pt x="12" y="0"/>
                  </a:moveTo>
                  <a:lnTo>
                    <a:pt x="6" y="2"/>
                  </a:lnTo>
                  <a:lnTo>
                    <a:pt x="2" y="8"/>
                  </a:lnTo>
                  <a:lnTo>
                    <a:pt x="0" y="18"/>
                  </a:lnTo>
                  <a:lnTo>
                    <a:pt x="0" y="25"/>
                  </a:lnTo>
                  <a:lnTo>
                    <a:pt x="2" y="35"/>
                  </a:lnTo>
                  <a:lnTo>
                    <a:pt x="6" y="42"/>
                  </a:lnTo>
                  <a:lnTo>
                    <a:pt x="12" y="43"/>
                  </a:lnTo>
                  <a:lnTo>
                    <a:pt x="17" y="43"/>
                  </a:lnTo>
                  <a:lnTo>
                    <a:pt x="22" y="42"/>
                  </a:lnTo>
                  <a:lnTo>
                    <a:pt x="26" y="35"/>
                  </a:lnTo>
                  <a:lnTo>
                    <a:pt x="29" y="25"/>
                  </a:lnTo>
                  <a:lnTo>
                    <a:pt x="29" y="18"/>
                  </a:lnTo>
                  <a:lnTo>
                    <a:pt x="26" y="8"/>
                  </a:lnTo>
                  <a:lnTo>
                    <a:pt x="22" y="2"/>
                  </a:lnTo>
                  <a:lnTo>
                    <a:pt x="17" y="0"/>
                  </a:lnTo>
                  <a:lnTo>
                    <a:pt x="12"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0" name="Line 5"/>
            <p:cNvSpPr>
              <a:spLocks noChangeShapeType="1"/>
            </p:cNvSpPr>
            <p:nvPr/>
          </p:nvSpPr>
          <p:spPr bwMode="auto">
            <a:xfrm flipH="1">
              <a:off x="2098" y="1045"/>
              <a:ext cx="29"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201" name="Freeform 6"/>
            <p:cNvSpPr>
              <a:spLocks/>
            </p:cNvSpPr>
            <p:nvPr/>
          </p:nvSpPr>
          <p:spPr bwMode="auto">
            <a:xfrm>
              <a:off x="2092" y="1045"/>
              <a:ext cx="39" cy="55"/>
            </a:xfrm>
            <a:custGeom>
              <a:avLst/>
              <a:gdLst>
                <a:gd name="T0" fmla="*/ 373 w 30"/>
                <a:gd name="T1" fmla="*/ 0 h 44"/>
                <a:gd name="T2" fmla="*/ 212 w 30"/>
                <a:gd name="T3" fmla="*/ 156 h 44"/>
                <a:gd name="T4" fmla="*/ 287 w 30"/>
                <a:gd name="T5" fmla="*/ 156 h 44"/>
                <a:gd name="T6" fmla="*/ 354 w 30"/>
                <a:gd name="T7" fmla="*/ 173 h 44"/>
                <a:gd name="T8" fmla="*/ 373 w 30"/>
                <a:gd name="T9" fmla="*/ 195 h 44"/>
                <a:gd name="T10" fmla="*/ 400 w 30"/>
                <a:gd name="T11" fmla="*/ 243 h 44"/>
                <a:gd name="T12" fmla="*/ 400 w 30"/>
                <a:gd name="T13" fmla="*/ 291 h 44"/>
                <a:gd name="T14" fmla="*/ 373 w 30"/>
                <a:gd name="T15" fmla="*/ 350 h 44"/>
                <a:gd name="T16" fmla="*/ 321 w 30"/>
                <a:gd name="T17" fmla="*/ 381 h 44"/>
                <a:gd name="T18" fmla="*/ 237 w 30"/>
                <a:gd name="T19" fmla="*/ 406 h 44"/>
                <a:gd name="T20" fmla="*/ 146 w 30"/>
                <a:gd name="T21" fmla="*/ 406 h 44"/>
                <a:gd name="T22" fmla="*/ 60 w 30"/>
                <a:gd name="T23" fmla="*/ 381 h 44"/>
                <a:gd name="T24" fmla="*/ 46 w 30"/>
                <a:gd name="T25" fmla="*/ 364 h 44"/>
                <a:gd name="T26" fmla="*/ 0 w 30"/>
                <a:gd name="T27" fmla="*/ 330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44"/>
                <a:gd name="T44" fmla="*/ 30 w 30"/>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44">
                  <a:moveTo>
                    <a:pt x="27" y="0"/>
                  </a:moveTo>
                  <a:lnTo>
                    <a:pt x="15" y="17"/>
                  </a:lnTo>
                  <a:lnTo>
                    <a:pt x="21" y="17"/>
                  </a:lnTo>
                  <a:lnTo>
                    <a:pt x="25" y="18"/>
                  </a:lnTo>
                  <a:lnTo>
                    <a:pt x="27" y="21"/>
                  </a:lnTo>
                  <a:lnTo>
                    <a:pt x="29" y="26"/>
                  </a:lnTo>
                  <a:lnTo>
                    <a:pt x="29" y="31"/>
                  </a:lnTo>
                  <a:lnTo>
                    <a:pt x="27" y="37"/>
                  </a:lnTo>
                  <a:lnTo>
                    <a:pt x="23" y="41"/>
                  </a:lnTo>
                  <a:lnTo>
                    <a:pt x="17" y="43"/>
                  </a:lnTo>
                  <a:lnTo>
                    <a:pt x="11" y="43"/>
                  </a:lnTo>
                  <a:lnTo>
                    <a:pt x="4" y="41"/>
                  </a:lnTo>
                  <a:lnTo>
                    <a:pt x="3" y="39"/>
                  </a:lnTo>
                  <a:lnTo>
                    <a:pt x="0" y="35"/>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2" name="Freeform 7"/>
            <p:cNvSpPr>
              <a:spLocks/>
            </p:cNvSpPr>
            <p:nvPr/>
          </p:nvSpPr>
          <p:spPr bwMode="auto">
            <a:xfrm>
              <a:off x="2144" y="1045"/>
              <a:ext cx="40" cy="55"/>
            </a:xfrm>
            <a:custGeom>
              <a:avLst/>
              <a:gdLst>
                <a:gd name="T0" fmla="*/ 59 w 31"/>
                <a:gd name="T1" fmla="*/ 0 h 44"/>
                <a:gd name="T2" fmla="*/ 350 w 31"/>
                <a:gd name="T3" fmla="*/ 0 h 44"/>
                <a:gd name="T4" fmla="*/ 208 w 31"/>
                <a:gd name="T5" fmla="*/ 156 h 44"/>
                <a:gd name="T6" fmla="*/ 271 w 31"/>
                <a:gd name="T7" fmla="*/ 156 h 44"/>
                <a:gd name="T8" fmla="*/ 342 w 31"/>
                <a:gd name="T9" fmla="*/ 173 h 44"/>
                <a:gd name="T10" fmla="*/ 350 w 31"/>
                <a:gd name="T11" fmla="*/ 195 h 44"/>
                <a:gd name="T12" fmla="*/ 385 w 31"/>
                <a:gd name="T13" fmla="*/ 243 h 44"/>
                <a:gd name="T14" fmla="*/ 385 w 31"/>
                <a:gd name="T15" fmla="*/ 291 h 44"/>
                <a:gd name="T16" fmla="*/ 350 w 31"/>
                <a:gd name="T17" fmla="*/ 350 h 44"/>
                <a:gd name="T18" fmla="*/ 308 w 31"/>
                <a:gd name="T19" fmla="*/ 381 h 44"/>
                <a:gd name="T20" fmla="*/ 210 w 31"/>
                <a:gd name="T21" fmla="*/ 406 h 44"/>
                <a:gd name="T22" fmla="*/ 139 w 31"/>
                <a:gd name="T23" fmla="*/ 406 h 44"/>
                <a:gd name="T24" fmla="*/ 59 w 31"/>
                <a:gd name="T25" fmla="*/ 381 h 44"/>
                <a:gd name="T26" fmla="*/ 36 w 31"/>
                <a:gd name="T27" fmla="*/ 364 h 44"/>
                <a:gd name="T28" fmla="*/ 0 w 31"/>
                <a:gd name="T29" fmla="*/ 330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44"/>
                <a:gd name="T47" fmla="*/ 31 w 31"/>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44">
                  <a:moveTo>
                    <a:pt x="5" y="0"/>
                  </a:moveTo>
                  <a:lnTo>
                    <a:pt x="28" y="0"/>
                  </a:lnTo>
                  <a:lnTo>
                    <a:pt x="16" y="17"/>
                  </a:lnTo>
                  <a:lnTo>
                    <a:pt x="22" y="17"/>
                  </a:lnTo>
                  <a:lnTo>
                    <a:pt x="26" y="18"/>
                  </a:lnTo>
                  <a:lnTo>
                    <a:pt x="28" y="21"/>
                  </a:lnTo>
                  <a:lnTo>
                    <a:pt x="30" y="26"/>
                  </a:lnTo>
                  <a:lnTo>
                    <a:pt x="30" y="31"/>
                  </a:lnTo>
                  <a:lnTo>
                    <a:pt x="28" y="37"/>
                  </a:lnTo>
                  <a:lnTo>
                    <a:pt x="24" y="41"/>
                  </a:lnTo>
                  <a:lnTo>
                    <a:pt x="17" y="43"/>
                  </a:lnTo>
                  <a:lnTo>
                    <a:pt x="11" y="43"/>
                  </a:lnTo>
                  <a:lnTo>
                    <a:pt x="5" y="41"/>
                  </a:lnTo>
                  <a:lnTo>
                    <a:pt x="3" y="39"/>
                  </a:lnTo>
                  <a:lnTo>
                    <a:pt x="0" y="35"/>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3" name="Freeform 8"/>
            <p:cNvSpPr>
              <a:spLocks/>
            </p:cNvSpPr>
            <p:nvPr/>
          </p:nvSpPr>
          <p:spPr bwMode="auto">
            <a:xfrm>
              <a:off x="2198" y="1045"/>
              <a:ext cx="38" cy="55"/>
            </a:xfrm>
            <a:custGeom>
              <a:avLst/>
              <a:gdLst>
                <a:gd name="T0" fmla="*/ 66 w 30"/>
                <a:gd name="T1" fmla="*/ 25 h 44"/>
                <a:gd name="T2" fmla="*/ 134 w 30"/>
                <a:gd name="T3" fmla="*/ 0 h 44"/>
                <a:gd name="T4" fmla="*/ 66 w 30"/>
                <a:gd name="T5" fmla="*/ 25 h 44"/>
                <a:gd name="T6" fmla="*/ 25 w 30"/>
                <a:gd name="T7" fmla="*/ 76 h 44"/>
                <a:gd name="T8" fmla="*/ 0 w 30"/>
                <a:gd name="T9" fmla="*/ 173 h 44"/>
                <a:gd name="T10" fmla="*/ 0 w 30"/>
                <a:gd name="T11" fmla="*/ 233 h 44"/>
                <a:gd name="T12" fmla="*/ 25 w 30"/>
                <a:gd name="T13" fmla="*/ 330 h 44"/>
                <a:gd name="T14" fmla="*/ 66 w 30"/>
                <a:gd name="T15" fmla="*/ 381 h 44"/>
                <a:gd name="T16" fmla="*/ 134 w 30"/>
                <a:gd name="T17" fmla="*/ 406 h 44"/>
                <a:gd name="T18" fmla="*/ 182 w 30"/>
                <a:gd name="T19" fmla="*/ 406 h 44"/>
                <a:gd name="T20" fmla="*/ 248 w 30"/>
                <a:gd name="T21" fmla="*/ 381 h 44"/>
                <a:gd name="T22" fmla="*/ 281 w 30"/>
                <a:gd name="T23" fmla="*/ 330 h 44"/>
                <a:gd name="T24" fmla="*/ 314 w 30"/>
                <a:gd name="T25" fmla="*/ 233 h 44"/>
                <a:gd name="T26" fmla="*/ 314 w 30"/>
                <a:gd name="T27" fmla="*/ 173 h 44"/>
                <a:gd name="T28" fmla="*/ 281 w 30"/>
                <a:gd name="T29" fmla="*/ 76 h 44"/>
                <a:gd name="T30" fmla="*/ 248 w 30"/>
                <a:gd name="T31" fmla="*/ 25 h 44"/>
                <a:gd name="T32" fmla="*/ 182 w 30"/>
                <a:gd name="T33" fmla="*/ 0 h 44"/>
                <a:gd name="T34" fmla="*/ 134 w 30"/>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4"/>
                <a:gd name="T56" fmla="*/ 30 w 30"/>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4">
                  <a:moveTo>
                    <a:pt x="6" y="2"/>
                  </a:moveTo>
                  <a:lnTo>
                    <a:pt x="13" y="0"/>
                  </a:lnTo>
                  <a:lnTo>
                    <a:pt x="6" y="2"/>
                  </a:lnTo>
                  <a:lnTo>
                    <a:pt x="2" y="8"/>
                  </a:lnTo>
                  <a:lnTo>
                    <a:pt x="0" y="18"/>
                  </a:lnTo>
                  <a:lnTo>
                    <a:pt x="0" y="25"/>
                  </a:lnTo>
                  <a:lnTo>
                    <a:pt x="2" y="35"/>
                  </a:lnTo>
                  <a:lnTo>
                    <a:pt x="6" y="41"/>
                  </a:lnTo>
                  <a:lnTo>
                    <a:pt x="13" y="43"/>
                  </a:lnTo>
                  <a:lnTo>
                    <a:pt x="17" y="43"/>
                  </a:lnTo>
                  <a:lnTo>
                    <a:pt x="23" y="41"/>
                  </a:lnTo>
                  <a:lnTo>
                    <a:pt x="27" y="35"/>
                  </a:lnTo>
                  <a:lnTo>
                    <a:pt x="29" y="25"/>
                  </a:lnTo>
                  <a:lnTo>
                    <a:pt x="29" y="18"/>
                  </a:lnTo>
                  <a:lnTo>
                    <a:pt x="27" y="8"/>
                  </a:lnTo>
                  <a:lnTo>
                    <a:pt x="23" y="2"/>
                  </a:lnTo>
                  <a:lnTo>
                    <a:pt x="17" y="0"/>
                  </a:lnTo>
                  <a:lnTo>
                    <a:pt x="13"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4" name="Line 9"/>
            <p:cNvSpPr>
              <a:spLocks noChangeShapeType="1"/>
            </p:cNvSpPr>
            <p:nvPr/>
          </p:nvSpPr>
          <p:spPr bwMode="auto">
            <a:xfrm flipH="1">
              <a:off x="1580" y="1535"/>
              <a:ext cx="29"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205" name="Freeform 10"/>
            <p:cNvSpPr>
              <a:spLocks/>
            </p:cNvSpPr>
            <p:nvPr/>
          </p:nvSpPr>
          <p:spPr bwMode="auto">
            <a:xfrm>
              <a:off x="1575" y="1535"/>
              <a:ext cx="38" cy="54"/>
            </a:xfrm>
            <a:custGeom>
              <a:avLst/>
              <a:gdLst>
                <a:gd name="T0" fmla="*/ 281 w 30"/>
                <a:gd name="T1" fmla="*/ 0 h 44"/>
                <a:gd name="T2" fmla="*/ 157 w 30"/>
                <a:gd name="T3" fmla="*/ 133 h 44"/>
                <a:gd name="T4" fmla="*/ 222 w 30"/>
                <a:gd name="T5" fmla="*/ 133 h 44"/>
                <a:gd name="T6" fmla="*/ 272 w 30"/>
                <a:gd name="T7" fmla="*/ 146 h 44"/>
                <a:gd name="T8" fmla="*/ 281 w 30"/>
                <a:gd name="T9" fmla="*/ 163 h 44"/>
                <a:gd name="T10" fmla="*/ 314 w 30"/>
                <a:gd name="T11" fmla="*/ 210 h 44"/>
                <a:gd name="T12" fmla="*/ 314 w 30"/>
                <a:gd name="T13" fmla="*/ 243 h 44"/>
                <a:gd name="T14" fmla="*/ 281 w 30"/>
                <a:gd name="T15" fmla="*/ 284 h 44"/>
                <a:gd name="T16" fmla="*/ 248 w 30"/>
                <a:gd name="T17" fmla="*/ 317 h 44"/>
                <a:gd name="T18" fmla="*/ 182 w 30"/>
                <a:gd name="T19" fmla="*/ 333 h 44"/>
                <a:gd name="T20" fmla="*/ 122 w 30"/>
                <a:gd name="T21" fmla="*/ 333 h 44"/>
                <a:gd name="T22" fmla="*/ 41 w 30"/>
                <a:gd name="T23" fmla="*/ 317 h 44"/>
                <a:gd name="T24" fmla="*/ 32 w 30"/>
                <a:gd name="T25" fmla="*/ 301 h 44"/>
                <a:gd name="T26" fmla="*/ 0 w 30"/>
                <a:gd name="T27" fmla="*/ 271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44"/>
                <a:gd name="T44" fmla="*/ 30 w 30"/>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44">
                  <a:moveTo>
                    <a:pt x="27" y="0"/>
                  </a:moveTo>
                  <a:lnTo>
                    <a:pt x="15" y="17"/>
                  </a:lnTo>
                  <a:lnTo>
                    <a:pt x="21" y="17"/>
                  </a:lnTo>
                  <a:lnTo>
                    <a:pt x="25" y="19"/>
                  </a:lnTo>
                  <a:lnTo>
                    <a:pt x="27" y="21"/>
                  </a:lnTo>
                  <a:lnTo>
                    <a:pt x="29" y="27"/>
                  </a:lnTo>
                  <a:lnTo>
                    <a:pt x="29" y="31"/>
                  </a:lnTo>
                  <a:lnTo>
                    <a:pt x="27" y="37"/>
                  </a:lnTo>
                  <a:lnTo>
                    <a:pt x="23" y="41"/>
                  </a:lnTo>
                  <a:lnTo>
                    <a:pt x="17" y="43"/>
                  </a:lnTo>
                  <a:lnTo>
                    <a:pt x="11" y="43"/>
                  </a:lnTo>
                  <a:lnTo>
                    <a:pt x="4" y="41"/>
                  </a:lnTo>
                  <a:lnTo>
                    <a:pt x="3" y="39"/>
                  </a:lnTo>
                  <a:lnTo>
                    <a:pt x="0" y="35"/>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6" name="Freeform 11"/>
            <p:cNvSpPr>
              <a:spLocks/>
            </p:cNvSpPr>
            <p:nvPr/>
          </p:nvSpPr>
          <p:spPr bwMode="auto">
            <a:xfrm>
              <a:off x="1628" y="1535"/>
              <a:ext cx="38" cy="54"/>
            </a:xfrm>
            <a:custGeom>
              <a:avLst/>
              <a:gdLst>
                <a:gd name="T0" fmla="*/ 66 w 30"/>
                <a:gd name="T1" fmla="*/ 2 h 44"/>
                <a:gd name="T2" fmla="*/ 134 w 30"/>
                <a:gd name="T3" fmla="*/ 0 h 44"/>
                <a:gd name="T4" fmla="*/ 66 w 30"/>
                <a:gd name="T5" fmla="*/ 2 h 44"/>
                <a:gd name="T6" fmla="*/ 25 w 30"/>
                <a:gd name="T7" fmla="*/ 72 h 44"/>
                <a:gd name="T8" fmla="*/ 0 w 30"/>
                <a:gd name="T9" fmla="*/ 146 h 44"/>
                <a:gd name="T10" fmla="*/ 0 w 30"/>
                <a:gd name="T11" fmla="*/ 198 h 44"/>
                <a:gd name="T12" fmla="*/ 25 w 30"/>
                <a:gd name="T13" fmla="*/ 271 h 44"/>
                <a:gd name="T14" fmla="*/ 66 w 30"/>
                <a:gd name="T15" fmla="*/ 317 h 44"/>
                <a:gd name="T16" fmla="*/ 134 w 30"/>
                <a:gd name="T17" fmla="*/ 333 h 44"/>
                <a:gd name="T18" fmla="*/ 182 w 30"/>
                <a:gd name="T19" fmla="*/ 333 h 44"/>
                <a:gd name="T20" fmla="*/ 248 w 30"/>
                <a:gd name="T21" fmla="*/ 317 h 44"/>
                <a:gd name="T22" fmla="*/ 281 w 30"/>
                <a:gd name="T23" fmla="*/ 271 h 44"/>
                <a:gd name="T24" fmla="*/ 314 w 30"/>
                <a:gd name="T25" fmla="*/ 198 h 44"/>
                <a:gd name="T26" fmla="*/ 314 w 30"/>
                <a:gd name="T27" fmla="*/ 146 h 44"/>
                <a:gd name="T28" fmla="*/ 281 w 30"/>
                <a:gd name="T29" fmla="*/ 72 h 44"/>
                <a:gd name="T30" fmla="*/ 248 w 30"/>
                <a:gd name="T31" fmla="*/ 2 h 44"/>
                <a:gd name="T32" fmla="*/ 182 w 30"/>
                <a:gd name="T33" fmla="*/ 0 h 44"/>
                <a:gd name="T34" fmla="*/ 134 w 30"/>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4"/>
                <a:gd name="T56" fmla="*/ 30 w 30"/>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4">
                  <a:moveTo>
                    <a:pt x="6" y="2"/>
                  </a:moveTo>
                  <a:lnTo>
                    <a:pt x="13" y="0"/>
                  </a:lnTo>
                  <a:lnTo>
                    <a:pt x="6" y="2"/>
                  </a:lnTo>
                  <a:lnTo>
                    <a:pt x="2" y="9"/>
                  </a:lnTo>
                  <a:lnTo>
                    <a:pt x="0" y="19"/>
                  </a:lnTo>
                  <a:lnTo>
                    <a:pt x="0" y="25"/>
                  </a:lnTo>
                  <a:lnTo>
                    <a:pt x="2" y="35"/>
                  </a:lnTo>
                  <a:lnTo>
                    <a:pt x="6" y="41"/>
                  </a:lnTo>
                  <a:lnTo>
                    <a:pt x="13" y="43"/>
                  </a:lnTo>
                  <a:lnTo>
                    <a:pt x="17" y="43"/>
                  </a:lnTo>
                  <a:lnTo>
                    <a:pt x="23" y="41"/>
                  </a:lnTo>
                  <a:lnTo>
                    <a:pt x="27" y="35"/>
                  </a:lnTo>
                  <a:lnTo>
                    <a:pt x="29" y="25"/>
                  </a:lnTo>
                  <a:lnTo>
                    <a:pt x="29" y="19"/>
                  </a:lnTo>
                  <a:lnTo>
                    <a:pt x="27" y="9"/>
                  </a:lnTo>
                  <a:lnTo>
                    <a:pt x="23" y="2"/>
                  </a:lnTo>
                  <a:lnTo>
                    <a:pt x="17" y="0"/>
                  </a:lnTo>
                  <a:lnTo>
                    <a:pt x="13"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7" name="Freeform 12"/>
            <p:cNvSpPr>
              <a:spLocks/>
            </p:cNvSpPr>
            <p:nvPr/>
          </p:nvSpPr>
          <p:spPr bwMode="auto">
            <a:xfrm>
              <a:off x="1681" y="1535"/>
              <a:ext cx="37" cy="54"/>
            </a:xfrm>
            <a:custGeom>
              <a:avLst/>
              <a:gdLst>
                <a:gd name="T0" fmla="*/ 59 w 29"/>
                <a:gd name="T1" fmla="*/ 2 h 44"/>
                <a:gd name="T2" fmla="*/ 135 w 29"/>
                <a:gd name="T3" fmla="*/ 0 h 44"/>
                <a:gd name="T4" fmla="*/ 59 w 29"/>
                <a:gd name="T5" fmla="*/ 2 h 44"/>
                <a:gd name="T6" fmla="*/ 1 w 29"/>
                <a:gd name="T7" fmla="*/ 72 h 44"/>
                <a:gd name="T8" fmla="*/ 0 w 29"/>
                <a:gd name="T9" fmla="*/ 146 h 44"/>
                <a:gd name="T10" fmla="*/ 0 w 29"/>
                <a:gd name="T11" fmla="*/ 198 h 44"/>
                <a:gd name="T12" fmla="*/ 1 w 29"/>
                <a:gd name="T13" fmla="*/ 271 h 44"/>
                <a:gd name="T14" fmla="*/ 59 w 29"/>
                <a:gd name="T15" fmla="*/ 317 h 44"/>
                <a:gd name="T16" fmla="*/ 135 w 29"/>
                <a:gd name="T17" fmla="*/ 333 h 44"/>
                <a:gd name="T18" fmla="*/ 182 w 29"/>
                <a:gd name="T19" fmla="*/ 333 h 44"/>
                <a:gd name="T20" fmla="*/ 254 w 29"/>
                <a:gd name="T21" fmla="*/ 317 h 44"/>
                <a:gd name="T22" fmla="*/ 296 w 29"/>
                <a:gd name="T23" fmla="*/ 271 h 44"/>
                <a:gd name="T24" fmla="*/ 324 w 29"/>
                <a:gd name="T25" fmla="*/ 198 h 44"/>
                <a:gd name="T26" fmla="*/ 324 w 29"/>
                <a:gd name="T27" fmla="*/ 146 h 44"/>
                <a:gd name="T28" fmla="*/ 296 w 29"/>
                <a:gd name="T29" fmla="*/ 72 h 44"/>
                <a:gd name="T30" fmla="*/ 254 w 29"/>
                <a:gd name="T31" fmla="*/ 2 h 44"/>
                <a:gd name="T32" fmla="*/ 182 w 29"/>
                <a:gd name="T33" fmla="*/ 0 h 44"/>
                <a:gd name="T34" fmla="*/ 135 w 29"/>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4"/>
                <a:gd name="T56" fmla="*/ 29 w 29"/>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4">
                  <a:moveTo>
                    <a:pt x="5" y="2"/>
                  </a:moveTo>
                  <a:lnTo>
                    <a:pt x="12" y="0"/>
                  </a:lnTo>
                  <a:lnTo>
                    <a:pt x="5" y="2"/>
                  </a:lnTo>
                  <a:lnTo>
                    <a:pt x="1" y="9"/>
                  </a:lnTo>
                  <a:lnTo>
                    <a:pt x="0" y="19"/>
                  </a:lnTo>
                  <a:lnTo>
                    <a:pt x="0" y="25"/>
                  </a:lnTo>
                  <a:lnTo>
                    <a:pt x="1" y="35"/>
                  </a:lnTo>
                  <a:lnTo>
                    <a:pt x="5" y="41"/>
                  </a:lnTo>
                  <a:lnTo>
                    <a:pt x="12" y="43"/>
                  </a:lnTo>
                  <a:lnTo>
                    <a:pt x="16" y="43"/>
                  </a:lnTo>
                  <a:lnTo>
                    <a:pt x="22" y="41"/>
                  </a:lnTo>
                  <a:lnTo>
                    <a:pt x="26" y="35"/>
                  </a:lnTo>
                  <a:lnTo>
                    <a:pt x="28" y="25"/>
                  </a:lnTo>
                  <a:lnTo>
                    <a:pt x="28" y="19"/>
                  </a:lnTo>
                  <a:lnTo>
                    <a:pt x="26" y="9"/>
                  </a:lnTo>
                  <a:lnTo>
                    <a:pt x="22" y="2"/>
                  </a:lnTo>
                  <a:lnTo>
                    <a:pt x="16" y="0"/>
                  </a:lnTo>
                  <a:lnTo>
                    <a:pt x="12"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8" name="Freeform 13"/>
            <p:cNvSpPr>
              <a:spLocks/>
            </p:cNvSpPr>
            <p:nvPr/>
          </p:nvSpPr>
          <p:spPr bwMode="auto">
            <a:xfrm>
              <a:off x="1392" y="2199"/>
              <a:ext cx="38" cy="56"/>
            </a:xfrm>
            <a:custGeom>
              <a:avLst/>
              <a:gdLst>
                <a:gd name="T0" fmla="*/ 32 w 30"/>
                <a:gd name="T1" fmla="*/ 77 h 45"/>
                <a:gd name="T2" fmla="*/ 32 w 30"/>
                <a:gd name="T3" fmla="*/ 96 h 45"/>
                <a:gd name="T4" fmla="*/ 32 w 30"/>
                <a:gd name="T5" fmla="*/ 77 h 45"/>
                <a:gd name="T6" fmla="*/ 41 w 30"/>
                <a:gd name="T7" fmla="*/ 40 h 45"/>
                <a:gd name="T8" fmla="*/ 76 w 30"/>
                <a:gd name="T9" fmla="*/ 26 h 45"/>
                <a:gd name="T10" fmla="*/ 122 w 30"/>
                <a:gd name="T11" fmla="*/ 0 h 45"/>
                <a:gd name="T12" fmla="*/ 199 w 30"/>
                <a:gd name="T13" fmla="*/ 0 h 45"/>
                <a:gd name="T14" fmla="*/ 248 w 30"/>
                <a:gd name="T15" fmla="*/ 26 h 45"/>
                <a:gd name="T16" fmla="*/ 272 w 30"/>
                <a:gd name="T17" fmla="*/ 40 h 45"/>
                <a:gd name="T18" fmla="*/ 281 w 30"/>
                <a:gd name="T19" fmla="*/ 77 h 45"/>
                <a:gd name="T20" fmla="*/ 281 w 30"/>
                <a:gd name="T21" fmla="*/ 118 h 45"/>
                <a:gd name="T22" fmla="*/ 272 w 30"/>
                <a:gd name="T23" fmla="*/ 148 h 45"/>
                <a:gd name="T24" fmla="*/ 222 w 30"/>
                <a:gd name="T25" fmla="*/ 212 h 45"/>
                <a:gd name="T26" fmla="*/ 0 w 30"/>
                <a:gd name="T27" fmla="*/ 393 h 45"/>
                <a:gd name="T28" fmla="*/ 314 w 30"/>
                <a:gd name="T29" fmla="*/ 393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45"/>
                <a:gd name="T47" fmla="*/ 30 w 30"/>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45">
                  <a:moveTo>
                    <a:pt x="3" y="9"/>
                  </a:moveTo>
                  <a:lnTo>
                    <a:pt x="3" y="11"/>
                  </a:lnTo>
                  <a:lnTo>
                    <a:pt x="3" y="9"/>
                  </a:lnTo>
                  <a:lnTo>
                    <a:pt x="4" y="5"/>
                  </a:lnTo>
                  <a:lnTo>
                    <a:pt x="7" y="3"/>
                  </a:lnTo>
                  <a:lnTo>
                    <a:pt x="11" y="0"/>
                  </a:lnTo>
                  <a:lnTo>
                    <a:pt x="19" y="0"/>
                  </a:lnTo>
                  <a:lnTo>
                    <a:pt x="23" y="3"/>
                  </a:lnTo>
                  <a:lnTo>
                    <a:pt x="25" y="5"/>
                  </a:lnTo>
                  <a:lnTo>
                    <a:pt x="27" y="9"/>
                  </a:lnTo>
                  <a:lnTo>
                    <a:pt x="27" y="13"/>
                  </a:lnTo>
                  <a:lnTo>
                    <a:pt x="25" y="17"/>
                  </a:lnTo>
                  <a:lnTo>
                    <a:pt x="21" y="24"/>
                  </a:lnTo>
                  <a:lnTo>
                    <a:pt x="0" y="44"/>
                  </a:lnTo>
                  <a:lnTo>
                    <a:pt x="29" y="44"/>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9" name="Freeform 14"/>
            <p:cNvSpPr>
              <a:spLocks/>
            </p:cNvSpPr>
            <p:nvPr/>
          </p:nvSpPr>
          <p:spPr bwMode="auto">
            <a:xfrm>
              <a:off x="1445" y="2199"/>
              <a:ext cx="38" cy="56"/>
            </a:xfrm>
            <a:custGeom>
              <a:avLst/>
              <a:gdLst>
                <a:gd name="T0" fmla="*/ 0 w 30"/>
                <a:gd name="T1" fmla="*/ 0 h 45"/>
                <a:gd name="T2" fmla="*/ 314 w 30"/>
                <a:gd name="T3" fmla="*/ 0 h 45"/>
                <a:gd name="T4" fmla="*/ 84 w 30"/>
                <a:gd name="T5" fmla="*/ 393 h 45"/>
                <a:gd name="T6" fmla="*/ 0 60000 65536"/>
                <a:gd name="T7" fmla="*/ 0 60000 65536"/>
                <a:gd name="T8" fmla="*/ 0 60000 65536"/>
                <a:gd name="T9" fmla="*/ 0 w 30"/>
                <a:gd name="T10" fmla="*/ 0 h 45"/>
                <a:gd name="T11" fmla="*/ 30 w 30"/>
                <a:gd name="T12" fmla="*/ 45 h 45"/>
              </a:gdLst>
              <a:ahLst/>
              <a:cxnLst>
                <a:cxn ang="T6">
                  <a:pos x="T0" y="T1"/>
                </a:cxn>
                <a:cxn ang="T7">
                  <a:pos x="T2" y="T3"/>
                </a:cxn>
                <a:cxn ang="T8">
                  <a:pos x="T4" y="T5"/>
                </a:cxn>
              </a:cxnLst>
              <a:rect l="T9" t="T10" r="T11" b="T12"/>
              <a:pathLst>
                <a:path w="30" h="45">
                  <a:moveTo>
                    <a:pt x="0" y="0"/>
                  </a:moveTo>
                  <a:lnTo>
                    <a:pt x="29" y="0"/>
                  </a:lnTo>
                  <a:lnTo>
                    <a:pt x="8" y="44"/>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0" name="Freeform 15"/>
            <p:cNvSpPr>
              <a:spLocks/>
            </p:cNvSpPr>
            <p:nvPr/>
          </p:nvSpPr>
          <p:spPr bwMode="auto">
            <a:xfrm>
              <a:off x="1497" y="2199"/>
              <a:ext cx="37" cy="56"/>
            </a:xfrm>
            <a:custGeom>
              <a:avLst/>
              <a:gdLst>
                <a:gd name="T0" fmla="*/ 75 w 29"/>
                <a:gd name="T1" fmla="*/ 26 h 45"/>
                <a:gd name="T2" fmla="*/ 135 w 29"/>
                <a:gd name="T3" fmla="*/ 0 h 45"/>
                <a:gd name="T4" fmla="*/ 75 w 29"/>
                <a:gd name="T5" fmla="*/ 26 h 45"/>
                <a:gd name="T6" fmla="*/ 28 w 29"/>
                <a:gd name="T7" fmla="*/ 77 h 45"/>
                <a:gd name="T8" fmla="*/ 0 w 29"/>
                <a:gd name="T9" fmla="*/ 170 h 45"/>
                <a:gd name="T10" fmla="*/ 0 w 29"/>
                <a:gd name="T11" fmla="*/ 228 h 45"/>
                <a:gd name="T12" fmla="*/ 28 w 29"/>
                <a:gd name="T13" fmla="*/ 322 h 45"/>
                <a:gd name="T14" fmla="*/ 75 w 29"/>
                <a:gd name="T15" fmla="*/ 376 h 45"/>
                <a:gd name="T16" fmla="*/ 135 w 29"/>
                <a:gd name="T17" fmla="*/ 393 h 45"/>
                <a:gd name="T18" fmla="*/ 182 w 29"/>
                <a:gd name="T19" fmla="*/ 393 h 45"/>
                <a:gd name="T20" fmla="*/ 259 w 29"/>
                <a:gd name="T21" fmla="*/ 376 h 45"/>
                <a:gd name="T22" fmla="*/ 301 w 29"/>
                <a:gd name="T23" fmla="*/ 322 h 45"/>
                <a:gd name="T24" fmla="*/ 324 w 29"/>
                <a:gd name="T25" fmla="*/ 228 h 45"/>
                <a:gd name="T26" fmla="*/ 324 w 29"/>
                <a:gd name="T27" fmla="*/ 170 h 45"/>
                <a:gd name="T28" fmla="*/ 301 w 29"/>
                <a:gd name="T29" fmla="*/ 77 h 45"/>
                <a:gd name="T30" fmla="*/ 259 w 29"/>
                <a:gd name="T31" fmla="*/ 26 h 45"/>
                <a:gd name="T32" fmla="*/ 182 w 29"/>
                <a:gd name="T33" fmla="*/ 0 h 45"/>
                <a:gd name="T34" fmla="*/ 135 w 29"/>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5"/>
                <a:gd name="T56" fmla="*/ 29 w 29"/>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5">
                  <a:moveTo>
                    <a:pt x="6" y="3"/>
                  </a:moveTo>
                  <a:lnTo>
                    <a:pt x="12" y="0"/>
                  </a:lnTo>
                  <a:lnTo>
                    <a:pt x="6" y="3"/>
                  </a:lnTo>
                  <a:lnTo>
                    <a:pt x="2" y="9"/>
                  </a:lnTo>
                  <a:lnTo>
                    <a:pt x="0" y="19"/>
                  </a:lnTo>
                  <a:lnTo>
                    <a:pt x="0" y="25"/>
                  </a:lnTo>
                  <a:lnTo>
                    <a:pt x="2" y="36"/>
                  </a:lnTo>
                  <a:lnTo>
                    <a:pt x="6" y="42"/>
                  </a:lnTo>
                  <a:lnTo>
                    <a:pt x="12" y="44"/>
                  </a:lnTo>
                  <a:lnTo>
                    <a:pt x="16" y="44"/>
                  </a:lnTo>
                  <a:lnTo>
                    <a:pt x="23" y="42"/>
                  </a:lnTo>
                  <a:lnTo>
                    <a:pt x="27" y="36"/>
                  </a:lnTo>
                  <a:lnTo>
                    <a:pt x="28" y="25"/>
                  </a:lnTo>
                  <a:lnTo>
                    <a:pt x="28" y="19"/>
                  </a:lnTo>
                  <a:lnTo>
                    <a:pt x="27" y="9"/>
                  </a:lnTo>
                  <a:lnTo>
                    <a:pt x="23" y="3"/>
                  </a:lnTo>
                  <a:lnTo>
                    <a:pt x="16" y="0"/>
                  </a:lnTo>
                  <a:lnTo>
                    <a:pt x="12"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1" name="Freeform 16"/>
            <p:cNvSpPr>
              <a:spLocks/>
            </p:cNvSpPr>
            <p:nvPr/>
          </p:nvSpPr>
          <p:spPr bwMode="auto">
            <a:xfrm>
              <a:off x="1594" y="2867"/>
              <a:ext cx="38" cy="54"/>
            </a:xfrm>
            <a:custGeom>
              <a:avLst/>
              <a:gdLst>
                <a:gd name="T0" fmla="*/ 25 w 30"/>
                <a:gd name="T1" fmla="*/ 61 h 44"/>
                <a:gd name="T2" fmla="*/ 25 w 30"/>
                <a:gd name="T3" fmla="*/ 88 h 44"/>
                <a:gd name="T4" fmla="*/ 25 w 30"/>
                <a:gd name="T5" fmla="*/ 61 h 44"/>
                <a:gd name="T6" fmla="*/ 41 w 30"/>
                <a:gd name="T7" fmla="*/ 32 h 44"/>
                <a:gd name="T8" fmla="*/ 66 w 30"/>
                <a:gd name="T9" fmla="*/ 2 h 44"/>
                <a:gd name="T10" fmla="*/ 106 w 30"/>
                <a:gd name="T11" fmla="*/ 0 h 44"/>
                <a:gd name="T12" fmla="*/ 199 w 30"/>
                <a:gd name="T13" fmla="*/ 0 h 44"/>
                <a:gd name="T14" fmla="*/ 248 w 30"/>
                <a:gd name="T15" fmla="*/ 2 h 44"/>
                <a:gd name="T16" fmla="*/ 252 w 30"/>
                <a:gd name="T17" fmla="*/ 32 h 44"/>
                <a:gd name="T18" fmla="*/ 281 w 30"/>
                <a:gd name="T19" fmla="*/ 61 h 44"/>
                <a:gd name="T20" fmla="*/ 281 w 30"/>
                <a:gd name="T21" fmla="*/ 92 h 44"/>
                <a:gd name="T22" fmla="*/ 252 w 30"/>
                <a:gd name="T23" fmla="*/ 131 h 44"/>
                <a:gd name="T24" fmla="*/ 215 w 30"/>
                <a:gd name="T25" fmla="*/ 179 h 44"/>
                <a:gd name="T26" fmla="*/ 0 w 30"/>
                <a:gd name="T27" fmla="*/ 333 h 44"/>
                <a:gd name="T28" fmla="*/ 314 w 30"/>
                <a:gd name="T29" fmla="*/ 333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44"/>
                <a:gd name="T47" fmla="*/ 30 w 30"/>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44">
                  <a:moveTo>
                    <a:pt x="2" y="8"/>
                  </a:moveTo>
                  <a:lnTo>
                    <a:pt x="2" y="11"/>
                  </a:lnTo>
                  <a:lnTo>
                    <a:pt x="2" y="8"/>
                  </a:lnTo>
                  <a:lnTo>
                    <a:pt x="4" y="4"/>
                  </a:lnTo>
                  <a:lnTo>
                    <a:pt x="6" y="2"/>
                  </a:lnTo>
                  <a:lnTo>
                    <a:pt x="10" y="0"/>
                  </a:lnTo>
                  <a:lnTo>
                    <a:pt x="19" y="0"/>
                  </a:lnTo>
                  <a:lnTo>
                    <a:pt x="23" y="2"/>
                  </a:lnTo>
                  <a:lnTo>
                    <a:pt x="24" y="4"/>
                  </a:lnTo>
                  <a:lnTo>
                    <a:pt x="27" y="8"/>
                  </a:lnTo>
                  <a:lnTo>
                    <a:pt x="27" y="12"/>
                  </a:lnTo>
                  <a:lnTo>
                    <a:pt x="24" y="16"/>
                  </a:lnTo>
                  <a:lnTo>
                    <a:pt x="20" y="23"/>
                  </a:lnTo>
                  <a:lnTo>
                    <a:pt x="0" y="43"/>
                  </a:lnTo>
                  <a:lnTo>
                    <a:pt x="29" y="43"/>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2" name="Line 17"/>
            <p:cNvSpPr>
              <a:spLocks noChangeShapeType="1"/>
            </p:cNvSpPr>
            <p:nvPr/>
          </p:nvSpPr>
          <p:spPr bwMode="auto">
            <a:xfrm flipV="1">
              <a:off x="1646" y="2867"/>
              <a:ext cx="26" cy="3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213" name="Line 18"/>
            <p:cNvSpPr>
              <a:spLocks noChangeShapeType="1"/>
            </p:cNvSpPr>
            <p:nvPr/>
          </p:nvSpPr>
          <p:spPr bwMode="auto">
            <a:xfrm flipH="1">
              <a:off x="1646" y="2903"/>
              <a:ext cx="4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214" name="Line 19"/>
            <p:cNvSpPr>
              <a:spLocks noChangeShapeType="1"/>
            </p:cNvSpPr>
            <p:nvPr/>
          </p:nvSpPr>
          <p:spPr bwMode="auto">
            <a:xfrm flipV="1">
              <a:off x="1672" y="2867"/>
              <a:ext cx="0" cy="5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215" name="Freeform 20"/>
            <p:cNvSpPr>
              <a:spLocks/>
            </p:cNvSpPr>
            <p:nvPr/>
          </p:nvSpPr>
          <p:spPr bwMode="auto">
            <a:xfrm>
              <a:off x="1699" y="2867"/>
              <a:ext cx="38" cy="54"/>
            </a:xfrm>
            <a:custGeom>
              <a:avLst/>
              <a:gdLst>
                <a:gd name="T0" fmla="*/ 66 w 30"/>
                <a:gd name="T1" fmla="*/ 2 h 44"/>
                <a:gd name="T2" fmla="*/ 124 w 30"/>
                <a:gd name="T3" fmla="*/ 0 h 44"/>
                <a:gd name="T4" fmla="*/ 66 w 30"/>
                <a:gd name="T5" fmla="*/ 2 h 44"/>
                <a:gd name="T6" fmla="*/ 25 w 30"/>
                <a:gd name="T7" fmla="*/ 61 h 44"/>
                <a:gd name="T8" fmla="*/ 0 w 30"/>
                <a:gd name="T9" fmla="*/ 146 h 44"/>
                <a:gd name="T10" fmla="*/ 0 w 30"/>
                <a:gd name="T11" fmla="*/ 198 h 44"/>
                <a:gd name="T12" fmla="*/ 25 w 30"/>
                <a:gd name="T13" fmla="*/ 271 h 44"/>
                <a:gd name="T14" fmla="*/ 66 w 30"/>
                <a:gd name="T15" fmla="*/ 317 h 44"/>
                <a:gd name="T16" fmla="*/ 124 w 30"/>
                <a:gd name="T17" fmla="*/ 333 h 44"/>
                <a:gd name="T18" fmla="*/ 170 w 30"/>
                <a:gd name="T19" fmla="*/ 333 h 44"/>
                <a:gd name="T20" fmla="*/ 231 w 30"/>
                <a:gd name="T21" fmla="*/ 317 h 44"/>
                <a:gd name="T22" fmla="*/ 281 w 30"/>
                <a:gd name="T23" fmla="*/ 271 h 44"/>
                <a:gd name="T24" fmla="*/ 314 w 30"/>
                <a:gd name="T25" fmla="*/ 198 h 44"/>
                <a:gd name="T26" fmla="*/ 314 w 30"/>
                <a:gd name="T27" fmla="*/ 146 h 44"/>
                <a:gd name="T28" fmla="*/ 281 w 30"/>
                <a:gd name="T29" fmla="*/ 61 h 44"/>
                <a:gd name="T30" fmla="*/ 231 w 30"/>
                <a:gd name="T31" fmla="*/ 2 h 44"/>
                <a:gd name="T32" fmla="*/ 170 w 30"/>
                <a:gd name="T33" fmla="*/ 0 h 44"/>
                <a:gd name="T34" fmla="*/ 124 w 30"/>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4"/>
                <a:gd name="T56" fmla="*/ 30 w 30"/>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4">
                  <a:moveTo>
                    <a:pt x="6" y="2"/>
                  </a:moveTo>
                  <a:lnTo>
                    <a:pt x="12" y="0"/>
                  </a:lnTo>
                  <a:lnTo>
                    <a:pt x="6" y="2"/>
                  </a:lnTo>
                  <a:lnTo>
                    <a:pt x="2" y="8"/>
                  </a:lnTo>
                  <a:lnTo>
                    <a:pt x="0" y="19"/>
                  </a:lnTo>
                  <a:lnTo>
                    <a:pt x="0" y="25"/>
                  </a:lnTo>
                  <a:lnTo>
                    <a:pt x="2" y="35"/>
                  </a:lnTo>
                  <a:lnTo>
                    <a:pt x="6" y="41"/>
                  </a:lnTo>
                  <a:lnTo>
                    <a:pt x="12" y="43"/>
                  </a:lnTo>
                  <a:lnTo>
                    <a:pt x="16" y="43"/>
                  </a:lnTo>
                  <a:lnTo>
                    <a:pt x="22" y="41"/>
                  </a:lnTo>
                  <a:lnTo>
                    <a:pt x="27" y="35"/>
                  </a:lnTo>
                  <a:lnTo>
                    <a:pt x="29" y="25"/>
                  </a:lnTo>
                  <a:lnTo>
                    <a:pt x="29" y="19"/>
                  </a:lnTo>
                  <a:lnTo>
                    <a:pt x="27" y="8"/>
                  </a:lnTo>
                  <a:lnTo>
                    <a:pt x="22" y="2"/>
                  </a:lnTo>
                  <a:lnTo>
                    <a:pt x="16" y="0"/>
                  </a:lnTo>
                  <a:lnTo>
                    <a:pt x="12"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6" name="Freeform 21"/>
            <p:cNvSpPr>
              <a:spLocks/>
            </p:cNvSpPr>
            <p:nvPr/>
          </p:nvSpPr>
          <p:spPr bwMode="auto">
            <a:xfrm>
              <a:off x="2096" y="3355"/>
              <a:ext cx="40" cy="55"/>
            </a:xfrm>
            <a:custGeom>
              <a:avLst/>
              <a:gdLst>
                <a:gd name="T0" fmla="*/ 28 w 31"/>
                <a:gd name="T1" fmla="*/ 76 h 44"/>
                <a:gd name="T2" fmla="*/ 28 w 31"/>
                <a:gd name="T3" fmla="*/ 95 h 44"/>
                <a:gd name="T4" fmla="*/ 28 w 31"/>
                <a:gd name="T5" fmla="*/ 76 h 44"/>
                <a:gd name="T6" fmla="*/ 46 w 31"/>
                <a:gd name="T7" fmla="*/ 39 h 44"/>
                <a:gd name="T8" fmla="*/ 76 w 31"/>
                <a:gd name="T9" fmla="*/ 25 h 44"/>
                <a:gd name="T10" fmla="*/ 126 w 31"/>
                <a:gd name="T11" fmla="*/ 0 h 44"/>
                <a:gd name="T12" fmla="*/ 231 w 31"/>
                <a:gd name="T13" fmla="*/ 0 h 44"/>
                <a:gd name="T14" fmla="*/ 298 w 31"/>
                <a:gd name="T15" fmla="*/ 25 h 44"/>
                <a:gd name="T16" fmla="*/ 316 w 31"/>
                <a:gd name="T17" fmla="*/ 39 h 44"/>
                <a:gd name="T18" fmla="*/ 346 w 31"/>
                <a:gd name="T19" fmla="*/ 76 h 44"/>
                <a:gd name="T20" fmla="*/ 346 w 31"/>
                <a:gd name="T21" fmla="*/ 118 h 44"/>
                <a:gd name="T22" fmla="*/ 316 w 31"/>
                <a:gd name="T23" fmla="*/ 149 h 44"/>
                <a:gd name="T24" fmla="*/ 268 w 31"/>
                <a:gd name="T25" fmla="*/ 211 h 44"/>
                <a:gd name="T26" fmla="*/ 0 w 31"/>
                <a:gd name="T27" fmla="*/ 406 h 44"/>
                <a:gd name="T28" fmla="*/ 385 w 31"/>
                <a:gd name="T29" fmla="*/ 406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44"/>
                <a:gd name="T47" fmla="*/ 31 w 31"/>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44">
                  <a:moveTo>
                    <a:pt x="2" y="8"/>
                  </a:moveTo>
                  <a:lnTo>
                    <a:pt x="2" y="10"/>
                  </a:lnTo>
                  <a:lnTo>
                    <a:pt x="2" y="8"/>
                  </a:lnTo>
                  <a:lnTo>
                    <a:pt x="4" y="4"/>
                  </a:lnTo>
                  <a:lnTo>
                    <a:pt x="6" y="2"/>
                  </a:lnTo>
                  <a:lnTo>
                    <a:pt x="10" y="0"/>
                  </a:lnTo>
                  <a:lnTo>
                    <a:pt x="18" y="0"/>
                  </a:lnTo>
                  <a:lnTo>
                    <a:pt x="23" y="2"/>
                  </a:lnTo>
                  <a:lnTo>
                    <a:pt x="25" y="4"/>
                  </a:lnTo>
                  <a:lnTo>
                    <a:pt x="27" y="8"/>
                  </a:lnTo>
                  <a:lnTo>
                    <a:pt x="27" y="12"/>
                  </a:lnTo>
                  <a:lnTo>
                    <a:pt x="25" y="16"/>
                  </a:lnTo>
                  <a:lnTo>
                    <a:pt x="21" y="22"/>
                  </a:lnTo>
                  <a:lnTo>
                    <a:pt x="0" y="43"/>
                  </a:lnTo>
                  <a:lnTo>
                    <a:pt x="30" y="43"/>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7" name="Freeform 22"/>
            <p:cNvSpPr>
              <a:spLocks/>
            </p:cNvSpPr>
            <p:nvPr/>
          </p:nvSpPr>
          <p:spPr bwMode="auto">
            <a:xfrm>
              <a:off x="2150" y="3355"/>
              <a:ext cx="21" cy="55"/>
            </a:xfrm>
            <a:custGeom>
              <a:avLst/>
              <a:gdLst>
                <a:gd name="T0" fmla="*/ 0 w 17"/>
                <a:gd name="T1" fmla="*/ 76 h 44"/>
                <a:gd name="T2" fmla="*/ 49 w 17"/>
                <a:gd name="T3" fmla="*/ 56 h 44"/>
                <a:gd name="T4" fmla="*/ 136 w 17"/>
                <a:gd name="T5" fmla="*/ 0 h 44"/>
                <a:gd name="T6" fmla="*/ 136 w 17"/>
                <a:gd name="T7" fmla="*/ 406 h 44"/>
                <a:gd name="T8" fmla="*/ 0 60000 65536"/>
                <a:gd name="T9" fmla="*/ 0 60000 65536"/>
                <a:gd name="T10" fmla="*/ 0 60000 65536"/>
                <a:gd name="T11" fmla="*/ 0 60000 65536"/>
                <a:gd name="T12" fmla="*/ 0 w 17"/>
                <a:gd name="T13" fmla="*/ 0 h 44"/>
                <a:gd name="T14" fmla="*/ 17 w 17"/>
                <a:gd name="T15" fmla="*/ 44 h 44"/>
              </a:gdLst>
              <a:ahLst/>
              <a:cxnLst>
                <a:cxn ang="T8">
                  <a:pos x="T0" y="T1"/>
                </a:cxn>
                <a:cxn ang="T9">
                  <a:pos x="T2" y="T3"/>
                </a:cxn>
                <a:cxn ang="T10">
                  <a:pos x="T4" y="T5"/>
                </a:cxn>
                <a:cxn ang="T11">
                  <a:pos x="T6" y="T7"/>
                </a:cxn>
              </a:cxnLst>
              <a:rect l="T12" t="T13" r="T14" b="T15"/>
              <a:pathLst>
                <a:path w="17" h="44">
                  <a:moveTo>
                    <a:pt x="0" y="8"/>
                  </a:moveTo>
                  <a:lnTo>
                    <a:pt x="6" y="6"/>
                  </a:lnTo>
                  <a:lnTo>
                    <a:pt x="16" y="0"/>
                  </a:lnTo>
                  <a:lnTo>
                    <a:pt x="16" y="43"/>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8" name="Freeform 23"/>
            <p:cNvSpPr>
              <a:spLocks/>
            </p:cNvSpPr>
            <p:nvPr/>
          </p:nvSpPr>
          <p:spPr bwMode="auto">
            <a:xfrm>
              <a:off x="2190" y="3355"/>
              <a:ext cx="38" cy="55"/>
            </a:xfrm>
            <a:custGeom>
              <a:avLst/>
              <a:gdLst>
                <a:gd name="T0" fmla="*/ 76 w 30"/>
                <a:gd name="T1" fmla="*/ 25 h 44"/>
                <a:gd name="T2" fmla="*/ 134 w 30"/>
                <a:gd name="T3" fmla="*/ 0 h 44"/>
                <a:gd name="T4" fmla="*/ 76 w 30"/>
                <a:gd name="T5" fmla="*/ 25 h 44"/>
                <a:gd name="T6" fmla="*/ 32 w 30"/>
                <a:gd name="T7" fmla="*/ 76 h 44"/>
                <a:gd name="T8" fmla="*/ 0 w 30"/>
                <a:gd name="T9" fmla="*/ 173 h 44"/>
                <a:gd name="T10" fmla="*/ 0 w 30"/>
                <a:gd name="T11" fmla="*/ 231 h 44"/>
                <a:gd name="T12" fmla="*/ 32 w 30"/>
                <a:gd name="T13" fmla="*/ 330 h 44"/>
                <a:gd name="T14" fmla="*/ 76 w 30"/>
                <a:gd name="T15" fmla="*/ 381 h 44"/>
                <a:gd name="T16" fmla="*/ 134 w 30"/>
                <a:gd name="T17" fmla="*/ 406 h 44"/>
                <a:gd name="T18" fmla="*/ 182 w 30"/>
                <a:gd name="T19" fmla="*/ 406 h 44"/>
                <a:gd name="T20" fmla="*/ 252 w 30"/>
                <a:gd name="T21" fmla="*/ 381 h 44"/>
                <a:gd name="T22" fmla="*/ 293 w 30"/>
                <a:gd name="T23" fmla="*/ 330 h 44"/>
                <a:gd name="T24" fmla="*/ 314 w 30"/>
                <a:gd name="T25" fmla="*/ 231 h 44"/>
                <a:gd name="T26" fmla="*/ 314 w 30"/>
                <a:gd name="T27" fmla="*/ 173 h 44"/>
                <a:gd name="T28" fmla="*/ 293 w 30"/>
                <a:gd name="T29" fmla="*/ 76 h 44"/>
                <a:gd name="T30" fmla="*/ 252 w 30"/>
                <a:gd name="T31" fmla="*/ 25 h 44"/>
                <a:gd name="T32" fmla="*/ 182 w 30"/>
                <a:gd name="T33" fmla="*/ 0 h 44"/>
                <a:gd name="T34" fmla="*/ 134 w 30"/>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4"/>
                <a:gd name="T56" fmla="*/ 30 w 30"/>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4">
                  <a:moveTo>
                    <a:pt x="7" y="2"/>
                  </a:moveTo>
                  <a:lnTo>
                    <a:pt x="13" y="0"/>
                  </a:lnTo>
                  <a:lnTo>
                    <a:pt x="7" y="2"/>
                  </a:lnTo>
                  <a:lnTo>
                    <a:pt x="3" y="8"/>
                  </a:lnTo>
                  <a:lnTo>
                    <a:pt x="0" y="18"/>
                  </a:lnTo>
                  <a:lnTo>
                    <a:pt x="0" y="24"/>
                  </a:lnTo>
                  <a:lnTo>
                    <a:pt x="3" y="35"/>
                  </a:lnTo>
                  <a:lnTo>
                    <a:pt x="7" y="41"/>
                  </a:lnTo>
                  <a:lnTo>
                    <a:pt x="13" y="43"/>
                  </a:lnTo>
                  <a:lnTo>
                    <a:pt x="17" y="43"/>
                  </a:lnTo>
                  <a:lnTo>
                    <a:pt x="24" y="41"/>
                  </a:lnTo>
                  <a:lnTo>
                    <a:pt x="28" y="35"/>
                  </a:lnTo>
                  <a:lnTo>
                    <a:pt x="29" y="24"/>
                  </a:lnTo>
                  <a:lnTo>
                    <a:pt x="29" y="18"/>
                  </a:lnTo>
                  <a:lnTo>
                    <a:pt x="28" y="8"/>
                  </a:lnTo>
                  <a:lnTo>
                    <a:pt x="24" y="2"/>
                  </a:lnTo>
                  <a:lnTo>
                    <a:pt x="17" y="0"/>
                  </a:lnTo>
                  <a:lnTo>
                    <a:pt x="13"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9" name="Freeform 24"/>
            <p:cNvSpPr>
              <a:spLocks/>
            </p:cNvSpPr>
            <p:nvPr/>
          </p:nvSpPr>
          <p:spPr bwMode="auto">
            <a:xfrm>
              <a:off x="2785" y="3534"/>
              <a:ext cx="22" cy="54"/>
            </a:xfrm>
            <a:custGeom>
              <a:avLst/>
              <a:gdLst>
                <a:gd name="T0" fmla="*/ 0 w 17"/>
                <a:gd name="T1" fmla="*/ 61 h 44"/>
                <a:gd name="T2" fmla="*/ 61 w 17"/>
                <a:gd name="T3" fmla="*/ 39 h 44"/>
                <a:gd name="T4" fmla="*/ 211 w 17"/>
                <a:gd name="T5" fmla="*/ 0 h 44"/>
                <a:gd name="T6" fmla="*/ 211 w 17"/>
                <a:gd name="T7" fmla="*/ 333 h 44"/>
                <a:gd name="T8" fmla="*/ 0 60000 65536"/>
                <a:gd name="T9" fmla="*/ 0 60000 65536"/>
                <a:gd name="T10" fmla="*/ 0 60000 65536"/>
                <a:gd name="T11" fmla="*/ 0 60000 65536"/>
                <a:gd name="T12" fmla="*/ 0 w 17"/>
                <a:gd name="T13" fmla="*/ 0 h 44"/>
                <a:gd name="T14" fmla="*/ 17 w 17"/>
                <a:gd name="T15" fmla="*/ 44 h 44"/>
              </a:gdLst>
              <a:ahLst/>
              <a:cxnLst>
                <a:cxn ang="T8">
                  <a:pos x="T0" y="T1"/>
                </a:cxn>
                <a:cxn ang="T9">
                  <a:pos x="T2" y="T3"/>
                </a:cxn>
                <a:cxn ang="T10">
                  <a:pos x="T4" y="T5"/>
                </a:cxn>
                <a:cxn ang="T11">
                  <a:pos x="T6" y="T7"/>
                </a:cxn>
              </a:cxnLst>
              <a:rect l="T12" t="T13" r="T14" b="T15"/>
              <a:pathLst>
                <a:path w="17" h="44">
                  <a:moveTo>
                    <a:pt x="0" y="8"/>
                  </a:moveTo>
                  <a:lnTo>
                    <a:pt x="5" y="5"/>
                  </a:lnTo>
                  <a:lnTo>
                    <a:pt x="16" y="0"/>
                  </a:lnTo>
                  <a:lnTo>
                    <a:pt x="16" y="43"/>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20" name="Freeform 25"/>
            <p:cNvSpPr>
              <a:spLocks/>
            </p:cNvSpPr>
            <p:nvPr/>
          </p:nvSpPr>
          <p:spPr bwMode="auto">
            <a:xfrm>
              <a:off x="2827" y="3534"/>
              <a:ext cx="39" cy="54"/>
            </a:xfrm>
            <a:custGeom>
              <a:avLst/>
              <a:gdLst>
                <a:gd name="T0" fmla="*/ 39 w 31"/>
                <a:gd name="T1" fmla="*/ 1 h 44"/>
                <a:gd name="T2" fmla="*/ 114 w 31"/>
                <a:gd name="T3" fmla="*/ 0 h 44"/>
                <a:gd name="T4" fmla="*/ 39 w 31"/>
                <a:gd name="T5" fmla="*/ 1 h 44"/>
                <a:gd name="T6" fmla="*/ 31 w 31"/>
                <a:gd name="T7" fmla="*/ 39 h 44"/>
                <a:gd name="T8" fmla="*/ 31 w 31"/>
                <a:gd name="T9" fmla="*/ 75 h 44"/>
                <a:gd name="T10" fmla="*/ 39 w 31"/>
                <a:gd name="T11" fmla="*/ 108 h 44"/>
                <a:gd name="T12" fmla="*/ 78 w 31"/>
                <a:gd name="T13" fmla="*/ 131 h 44"/>
                <a:gd name="T14" fmla="*/ 167 w 31"/>
                <a:gd name="T15" fmla="*/ 139 h 44"/>
                <a:gd name="T16" fmla="*/ 226 w 31"/>
                <a:gd name="T17" fmla="*/ 161 h 44"/>
                <a:gd name="T18" fmla="*/ 270 w 31"/>
                <a:gd name="T19" fmla="*/ 184 h 44"/>
                <a:gd name="T20" fmla="*/ 294 w 31"/>
                <a:gd name="T21" fmla="*/ 220 h 44"/>
                <a:gd name="T22" fmla="*/ 294 w 31"/>
                <a:gd name="T23" fmla="*/ 270 h 44"/>
                <a:gd name="T24" fmla="*/ 270 w 31"/>
                <a:gd name="T25" fmla="*/ 298 h 44"/>
                <a:gd name="T26" fmla="*/ 245 w 31"/>
                <a:gd name="T27" fmla="*/ 311 h 44"/>
                <a:gd name="T28" fmla="*/ 186 w 31"/>
                <a:gd name="T29" fmla="*/ 333 h 44"/>
                <a:gd name="T30" fmla="*/ 114 w 31"/>
                <a:gd name="T31" fmla="*/ 333 h 44"/>
                <a:gd name="T32" fmla="*/ 39 w 31"/>
                <a:gd name="T33" fmla="*/ 311 h 44"/>
                <a:gd name="T34" fmla="*/ 31 w 31"/>
                <a:gd name="T35" fmla="*/ 298 h 44"/>
                <a:gd name="T36" fmla="*/ 0 w 31"/>
                <a:gd name="T37" fmla="*/ 270 h 44"/>
                <a:gd name="T38" fmla="*/ 0 w 31"/>
                <a:gd name="T39" fmla="*/ 220 h 44"/>
                <a:gd name="T40" fmla="*/ 31 w 31"/>
                <a:gd name="T41" fmla="*/ 184 h 44"/>
                <a:gd name="T42" fmla="*/ 72 w 31"/>
                <a:gd name="T43" fmla="*/ 161 h 44"/>
                <a:gd name="T44" fmla="*/ 123 w 31"/>
                <a:gd name="T45" fmla="*/ 139 h 44"/>
                <a:gd name="T46" fmla="*/ 210 w 31"/>
                <a:gd name="T47" fmla="*/ 131 h 44"/>
                <a:gd name="T48" fmla="*/ 245 w 31"/>
                <a:gd name="T49" fmla="*/ 108 h 44"/>
                <a:gd name="T50" fmla="*/ 270 w 31"/>
                <a:gd name="T51" fmla="*/ 75 h 44"/>
                <a:gd name="T52" fmla="*/ 270 w 31"/>
                <a:gd name="T53" fmla="*/ 39 h 44"/>
                <a:gd name="T54" fmla="*/ 245 w 31"/>
                <a:gd name="T55" fmla="*/ 1 h 44"/>
                <a:gd name="T56" fmla="*/ 186 w 31"/>
                <a:gd name="T57" fmla="*/ 0 h 44"/>
                <a:gd name="T58" fmla="*/ 114 w 31"/>
                <a:gd name="T59" fmla="*/ 0 h 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
                <a:gd name="T91" fmla="*/ 0 h 44"/>
                <a:gd name="T92" fmla="*/ 31 w 31"/>
                <a:gd name="T93" fmla="*/ 44 h 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 h="44">
                  <a:moveTo>
                    <a:pt x="4" y="1"/>
                  </a:moveTo>
                  <a:lnTo>
                    <a:pt x="11" y="0"/>
                  </a:lnTo>
                  <a:lnTo>
                    <a:pt x="4" y="1"/>
                  </a:lnTo>
                  <a:lnTo>
                    <a:pt x="3" y="5"/>
                  </a:lnTo>
                  <a:lnTo>
                    <a:pt x="3" y="10"/>
                  </a:lnTo>
                  <a:lnTo>
                    <a:pt x="4" y="14"/>
                  </a:lnTo>
                  <a:lnTo>
                    <a:pt x="8" y="16"/>
                  </a:lnTo>
                  <a:lnTo>
                    <a:pt x="17" y="18"/>
                  </a:lnTo>
                  <a:lnTo>
                    <a:pt x="23" y="20"/>
                  </a:lnTo>
                  <a:lnTo>
                    <a:pt x="27" y="24"/>
                  </a:lnTo>
                  <a:lnTo>
                    <a:pt x="30" y="28"/>
                  </a:lnTo>
                  <a:lnTo>
                    <a:pt x="30" y="34"/>
                  </a:lnTo>
                  <a:lnTo>
                    <a:pt x="27" y="38"/>
                  </a:lnTo>
                  <a:lnTo>
                    <a:pt x="25" y="40"/>
                  </a:lnTo>
                  <a:lnTo>
                    <a:pt x="19" y="43"/>
                  </a:lnTo>
                  <a:lnTo>
                    <a:pt x="11" y="43"/>
                  </a:lnTo>
                  <a:lnTo>
                    <a:pt x="4" y="40"/>
                  </a:lnTo>
                  <a:lnTo>
                    <a:pt x="3" y="38"/>
                  </a:lnTo>
                  <a:lnTo>
                    <a:pt x="0" y="34"/>
                  </a:lnTo>
                  <a:lnTo>
                    <a:pt x="0" y="28"/>
                  </a:lnTo>
                  <a:lnTo>
                    <a:pt x="3" y="24"/>
                  </a:lnTo>
                  <a:lnTo>
                    <a:pt x="7" y="20"/>
                  </a:lnTo>
                  <a:lnTo>
                    <a:pt x="13" y="18"/>
                  </a:lnTo>
                  <a:lnTo>
                    <a:pt x="21" y="16"/>
                  </a:lnTo>
                  <a:lnTo>
                    <a:pt x="25" y="14"/>
                  </a:lnTo>
                  <a:lnTo>
                    <a:pt x="27" y="10"/>
                  </a:lnTo>
                  <a:lnTo>
                    <a:pt x="27" y="5"/>
                  </a:lnTo>
                  <a:lnTo>
                    <a:pt x="25" y="1"/>
                  </a:lnTo>
                  <a:lnTo>
                    <a:pt x="19" y="0"/>
                  </a:lnTo>
                  <a:lnTo>
                    <a:pt x="11"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21" name="Freeform 26"/>
            <p:cNvSpPr>
              <a:spLocks/>
            </p:cNvSpPr>
            <p:nvPr/>
          </p:nvSpPr>
          <p:spPr bwMode="auto">
            <a:xfrm>
              <a:off x="2880" y="3534"/>
              <a:ext cx="38" cy="54"/>
            </a:xfrm>
            <a:custGeom>
              <a:avLst/>
              <a:gdLst>
                <a:gd name="T0" fmla="*/ 66 w 30"/>
                <a:gd name="T1" fmla="*/ 1 h 44"/>
                <a:gd name="T2" fmla="*/ 134 w 30"/>
                <a:gd name="T3" fmla="*/ 0 h 44"/>
                <a:gd name="T4" fmla="*/ 66 w 30"/>
                <a:gd name="T5" fmla="*/ 1 h 44"/>
                <a:gd name="T6" fmla="*/ 25 w 30"/>
                <a:gd name="T7" fmla="*/ 61 h 44"/>
                <a:gd name="T8" fmla="*/ 0 w 30"/>
                <a:gd name="T9" fmla="*/ 139 h 44"/>
                <a:gd name="T10" fmla="*/ 0 w 30"/>
                <a:gd name="T11" fmla="*/ 184 h 44"/>
                <a:gd name="T12" fmla="*/ 25 w 30"/>
                <a:gd name="T13" fmla="*/ 270 h 44"/>
                <a:gd name="T14" fmla="*/ 66 w 30"/>
                <a:gd name="T15" fmla="*/ 311 h 44"/>
                <a:gd name="T16" fmla="*/ 134 w 30"/>
                <a:gd name="T17" fmla="*/ 333 h 44"/>
                <a:gd name="T18" fmla="*/ 182 w 30"/>
                <a:gd name="T19" fmla="*/ 333 h 44"/>
                <a:gd name="T20" fmla="*/ 231 w 30"/>
                <a:gd name="T21" fmla="*/ 311 h 44"/>
                <a:gd name="T22" fmla="*/ 281 w 30"/>
                <a:gd name="T23" fmla="*/ 270 h 44"/>
                <a:gd name="T24" fmla="*/ 314 w 30"/>
                <a:gd name="T25" fmla="*/ 184 h 44"/>
                <a:gd name="T26" fmla="*/ 314 w 30"/>
                <a:gd name="T27" fmla="*/ 139 h 44"/>
                <a:gd name="T28" fmla="*/ 281 w 30"/>
                <a:gd name="T29" fmla="*/ 61 h 44"/>
                <a:gd name="T30" fmla="*/ 231 w 30"/>
                <a:gd name="T31" fmla="*/ 1 h 44"/>
                <a:gd name="T32" fmla="*/ 182 w 30"/>
                <a:gd name="T33" fmla="*/ 0 h 44"/>
                <a:gd name="T34" fmla="*/ 134 w 30"/>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4"/>
                <a:gd name="T56" fmla="*/ 30 w 30"/>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4">
                  <a:moveTo>
                    <a:pt x="6" y="1"/>
                  </a:moveTo>
                  <a:lnTo>
                    <a:pt x="13" y="0"/>
                  </a:lnTo>
                  <a:lnTo>
                    <a:pt x="6" y="1"/>
                  </a:lnTo>
                  <a:lnTo>
                    <a:pt x="2" y="8"/>
                  </a:lnTo>
                  <a:lnTo>
                    <a:pt x="0" y="18"/>
                  </a:lnTo>
                  <a:lnTo>
                    <a:pt x="0" y="24"/>
                  </a:lnTo>
                  <a:lnTo>
                    <a:pt x="2" y="34"/>
                  </a:lnTo>
                  <a:lnTo>
                    <a:pt x="6" y="40"/>
                  </a:lnTo>
                  <a:lnTo>
                    <a:pt x="13" y="43"/>
                  </a:lnTo>
                  <a:lnTo>
                    <a:pt x="17" y="43"/>
                  </a:lnTo>
                  <a:lnTo>
                    <a:pt x="22" y="40"/>
                  </a:lnTo>
                  <a:lnTo>
                    <a:pt x="27" y="34"/>
                  </a:lnTo>
                  <a:lnTo>
                    <a:pt x="29" y="24"/>
                  </a:lnTo>
                  <a:lnTo>
                    <a:pt x="29" y="18"/>
                  </a:lnTo>
                  <a:lnTo>
                    <a:pt x="27" y="8"/>
                  </a:lnTo>
                  <a:lnTo>
                    <a:pt x="22" y="1"/>
                  </a:lnTo>
                  <a:lnTo>
                    <a:pt x="17" y="0"/>
                  </a:lnTo>
                  <a:lnTo>
                    <a:pt x="13"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22" name="Freeform 27"/>
            <p:cNvSpPr>
              <a:spLocks/>
            </p:cNvSpPr>
            <p:nvPr/>
          </p:nvSpPr>
          <p:spPr bwMode="auto">
            <a:xfrm>
              <a:off x="3474" y="3346"/>
              <a:ext cx="22" cy="55"/>
            </a:xfrm>
            <a:custGeom>
              <a:avLst/>
              <a:gdLst>
                <a:gd name="T0" fmla="*/ 0 w 17"/>
                <a:gd name="T1" fmla="*/ 60 h 45"/>
                <a:gd name="T2" fmla="*/ 97 w 17"/>
                <a:gd name="T3" fmla="*/ 43 h 45"/>
                <a:gd name="T4" fmla="*/ 211 w 17"/>
                <a:gd name="T5" fmla="*/ 0 h 45"/>
                <a:gd name="T6" fmla="*/ 211 w 17"/>
                <a:gd name="T7" fmla="*/ 330 h 45"/>
                <a:gd name="T8" fmla="*/ 0 60000 65536"/>
                <a:gd name="T9" fmla="*/ 0 60000 65536"/>
                <a:gd name="T10" fmla="*/ 0 60000 65536"/>
                <a:gd name="T11" fmla="*/ 0 60000 65536"/>
                <a:gd name="T12" fmla="*/ 0 w 17"/>
                <a:gd name="T13" fmla="*/ 0 h 45"/>
                <a:gd name="T14" fmla="*/ 17 w 17"/>
                <a:gd name="T15" fmla="*/ 45 h 45"/>
              </a:gdLst>
              <a:ahLst/>
              <a:cxnLst>
                <a:cxn ang="T8">
                  <a:pos x="T0" y="T1"/>
                </a:cxn>
                <a:cxn ang="T9">
                  <a:pos x="T2" y="T3"/>
                </a:cxn>
                <a:cxn ang="T10">
                  <a:pos x="T4" y="T5"/>
                </a:cxn>
                <a:cxn ang="T11">
                  <a:pos x="T6" y="T7"/>
                </a:cxn>
              </a:cxnLst>
              <a:rect l="T12" t="T13" r="T14" b="T15"/>
              <a:pathLst>
                <a:path w="17" h="45">
                  <a:moveTo>
                    <a:pt x="0" y="8"/>
                  </a:moveTo>
                  <a:lnTo>
                    <a:pt x="7" y="6"/>
                  </a:lnTo>
                  <a:lnTo>
                    <a:pt x="16" y="0"/>
                  </a:lnTo>
                  <a:lnTo>
                    <a:pt x="16" y="44"/>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23" name="Line 28"/>
            <p:cNvSpPr>
              <a:spLocks noChangeShapeType="1"/>
            </p:cNvSpPr>
            <p:nvPr/>
          </p:nvSpPr>
          <p:spPr bwMode="auto">
            <a:xfrm>
              <a:off x="3522" y="3346"/>
              <a:ext cx="2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224" name="Freeform 29"/>
            <p:cNvSpPr>
              <a:spLocks/>
            </p:cNvSpPr>
            <p:nvPr/>
          </p:nvSpPr>
          <p:spPr bwMode="auto">
            <a:xfrm>
              <a:off x="3517" y="3346"/>
              <a:ext cx="38" cy="55"/>
            </a:xfrm>
            <a:custGeom>
              <a:avLst/>
              <a:gdLst>
                <a:gd name="T0" fmla="*/ 41 w 30"/>
                <a:gd name="T1" fmla="*/ 0 h 45"/>
                <a:gd name="T2" fmla="*/ 1 w 30"/>
                <a:gd name="T3" fmla="*/ 139 h 45"/>
                <a:gd name="T4" fmla="*/ 41 w 30"/>
                <a:gd name="T5" fmla="*/ 119 h 45"/>
                <a:gd name="T6" fmla="*/ 106 w 30"/>
                <a:gd name="T7" fmla="*/ 109 h 45"/>
                <a:gd name="T8" fmla="*/ 170 w 30"/>
                <a:gd name="T9" fmla="*/ 109 h 45"/>
                <a:gd name="T10" fmla="*/ 231 w 30"/>
                <a:gd name="T11" fmla="*/ 119 h 45"/>
                <a:gd name="T12" fmla="*/ 279 w 30"/>
                <a:gd name="T13" fmla="*/ 145 h 45"/>
                <a:gd name="T14" fmla="*/ 314 w 30"/>
                <a:gd name="T15" fmla="*/ 199 h 45"/>
                <a:gd name="T16" fmla="*/ 314 w 30"/>
                <a:gd name="T17" fmla="*/ 224 h 45"/>
                <a:gd name="T18" fmla="*/ 279 w 30"/>
                <a:gd name="T19" fmla="*/ 271 h 45"/>
                <a:gd name="T20" fmla="*/ 231 w 30"/>
                <a:gd name="T21" fmla="*/ 304 h 45"/>
                <a:gd name="T22" fmla="*/ 170 w 30"/>
                <a:gd name="T23" fmla="*/ 330 h 45"/>
                <a:gd name="T24" fmla="*/ 106 w 30"/>
                <a:gd name="T25" fmla="*/ 330 h 45"/>
                <a:gd name="T26" fmla="*/ 41 w 30"/>
                <a:gd name="T27" fmla="*/ 304 h 45"/>
                <a:gd name="T28" fmla="*/ 1 w 30"/>
                <a:gd name="T29" fmla="*/ 297 h 45"/>
                <a:gd name="T30" fmla="*/ 0 w 30"/>
                <a:gd name="T31" fmla="*/ 264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45"/>
                <a:gd name="T50" fmla="*/ 30 w 30"/>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45">
                  <a:moveTo>
                    <a:pt x="4" y="0"/>
                  </a:moveTo>
                  <a:lnTo>
                    <a:pt x="1" y="19"/>
                  </a:lnTo>
                  <a:lnTo>
                    <a:pt x="4" y="16"/>
                  </a:lnTo>
                  <a:lnTo>
                    <a:pt x="10" y="15"/>
                  </a:lnTo>
                  <a:lnTo>
                    <a:pt x="16" y="15"/>
                  </a:lnTo>
                  <a:lnTo>
                    <a:pt x="22" y="16"/>
                  </a:lnTo>
                  <a:lnTo>
                    <a:pt x="26" y="20"/>
                  </a:lnTo>
                  <a:lnTo>
                    <a:pt x="29" y="27"/>
                  </a:lnTo>
                  <a:lnTo>
                    <a:pt x="29" y="31"/>
                  </a:lnTo>
                  <a:lnTo>
                    <a:pt x="26" y="37"/>
                  </a:lnTo>
                  <a:lnTo>
                    <a:pt x="22" y="41"/>
                  </a:lnTo>
                  <a:lnTo>
                    <a:pt x="16" y="44"/>
                  </a:lnTo>
                  <a:lnTo>
                    <a:pt x="10" y="44"/>
                  </a:lnTo>
                  <a:lnTo>
                    <a:pt x="4" y="41"/>
                  </a:lnTo>
                  <a:lnTo>
                    <a:pt x="1" y="40"/>
                  </a:lnTo>
                  <a:lnTo>
                    <a:pt x="0" y="35"/>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25" name="Freeform 30"/>
            <p:cNvSpPr>
              <a:spLocks/>
            </p:cNvSpPr>
            <p:nvPr/>
          </p:nvSpPr>
          <p:spPr bwMode="auto">
            <a:xfrm>
              <a:off x="3569" y="3346"/>
              <a:ext cx="39" cy="55"/>
            </a:xfrm>
            <a:custGeom>
              <a:avLst/>
              <a:gdLst>
                <a:gd name="T0" fmla="*/ 83 w 30"/>
                <a:gd name="T1" fmla="*/ 2 h 45"/>
                <a:gd name="T2" fmla="*/ 170 w 30"/>
                <a:gd name="T3" fmla="*/ 0 h 45"/>
                <a:gd name="T4" fmla="*/ 83 w 30"/>
                <a:gd name="T5" fmla="*/ 2 h 45"/>
                <a:gd name="T6" fmla="*/ 35 w 30"/>
                <a:gd name="T7" fmla="*/ 60 h 45"/>
                <a:gd name="T8" fmla="*/ 0 w 30"/>
                <a:gd name="T9" fmla="*/ 139 h 45"/>
                <a:gd name="T10" fmla="*/ 0 w 30"/>
                <a:gd name="T11" fmla="*/ 183 h 45"/>
                <a:gd name="T12" fmla="*/ 35 w 30"/>
                <a:gd name="T13" fmla="*/ 264 h 45"/>
                <a:gd name="T14" fmla="*/ 83 w 30"/>
                <a:gd name="T15" fmla="*/ 304 h 45"/>
                <a:gd name="T16" fmla="*/ 170 w 30"/>
                <a:gd name="T17" fmla="*/ 330 h 45"/>
                <a:gd name="T18" fmla="*/ 221 w 30"/>
                <a:gd name="T19" fmla="*/ 330 h 45"/>
                <a:gd name="T20" fmla="*/ 321 w 30"/>
                <a:gd name="T21" fmla="*/ 304 h 45"/>
                <a:gd name="T22" fmla="*/ 373 w 30"/>
                <a:gd name="T23" fmla="*/ 264 h 45"/>
                <a:gd name="T24" fmla="*/ 400 w 30"/>
                <a:gd name="T25" fmla="*/ 183 h 45"/>
                <a:gd name="T26" fmla="*/ 400 w 30"/>
                <a:gd name="T27" fmla="*/ 139 h 45"/>
                <a:gd name="T28" fmla="*/ 373 w 30"/>
                <a:gd name="T29" fmla="*/ 60 h 45"/>
                <a:gd name="T30" fmla="*/ 321 w 30"/>
                <a:gd name="T31" fmla="*/ 2 h 45"/>
                <a:gd name="T32" fmla="*/ 221 w 30"/>
                <a:gd name="T33" fmla="*/ 0 h 45"/>
                <a:gd name="T34" fmla="*/ 170 w 30"/>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5"/>
                <a:gd name="T56" fmla="*/ 30 w 30"/>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5">
                  <a:moveTo>
                    <a:pt x="6" y="2"/>
                  </a:moveTo>
                  <a:lnTo>
                    <a:pt x="12" y="0"/>
                  </a:lnTo>
                  <a:lnTo>
                    <a:pt x="6" y="2"/>
                  </a:lnTo>
                  <a:lnTo>
                    <a:pt x="2" y="8"/>
                  </a:lnTo>
                  <a:lnTo>
                    <a:pt x="0" y="19"/>
                  </a:lnTo>
                  <a:lnTo>
                    <a:pt x="0" y="25"/>
                  </a:lnTo>
                  <a:lnTo>
                    <a:pt x="2" y="35"/>
                  </a:lnTo>
                  <a:lnTo>
                    <a:pt x="6" y="41"/>
                  </a:lnTo>
                  <a:lnTo>
                    <a:pt x="12" y="44"/>
                  </a:lnTo>
                  <a:lnTo>
                    <a:pt x="16" y="44"/>
                  </a:lnTo>
                  <a:lnTo>
                    <a:pt x="23" y="41"/>
                  </a:lnTo>
                  <a:lnTo>
                    <a:pt x="27" y="35"/>
                  </a:lnTo>
                  <a:lnTo>
                    <a:pt x="29" y="25"/>
                  </a:lnTo>
                  <a:lnTo>
                    <a:pt x="29" y="19"/>
                  </a:lnTo>
                  <a:lnTo>
                    <a:pt x="27" y="8"/>
                  </a:lnTo>
                  <a:lnTo>
                    <a:pt x="23" y="2"/>
                  </a:lnTo>
                  <a:lnTo>
                    <a:pt x="16" y="0"/>
                  </a:lnTo>
                  <a:lnTo>
                    <a:pt x="12"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26" name="Freeform 31"/>
            <p:cNvSpPr>
              <a:spLocks/>
            </p:cNvSpPr>
            <p:nvPr/>
          </p:nvSpPr>
          <p:spPr bwMode="auto">
            <a:xfrm>
              <a:off x="3973" y="2862"/>
              <a:ext cx="22" cy="54"/>
            </a:xfrm>
            <a:custGeom>
              <a:avLst/>
              <a:gdLst>
                <a:gd name="T0" fmla="*/ 0 w 17"/>
                <a:gd name="T1" fmla="*/ 61 h 44"/>
                <a:gd name="T2" fmla="*/ 79 w 17"/>
                <a:gd name="T3" fmla="*/ 39 h 44"/>
                <a:gd name="T4" fmla="*/ 211 w 17"/>
                <a:gd name="T5" fmla="*/ 0 h 44"/>
                <a:gd name="T6" fmla="*/ 211 w 17"/>
                <a:gd name="T7" fmla="*/ 333 h 44"/>
                <a:gd name="T8" fmla="*/ 0 60000 65536"/>
                <a:gd name="T9" fmla="*/ 0 60000 65536"/>
                <a:gd name="T10" fmla="*/ 0 60000 65536"/>
                <a:gd name="T11" fmla="*/ 0 60000 65536"/>
                <a:gd name="T12" fmla="*/ 0 w 17"/>
                <a:gd name="T13" fmla="*/ 0 h 44"/>
                <a:gd name="T14" fmla="*/ 17 w 17"/>
                <a:gd name="T15" fmla="*/ 44 h 44"/>
              </a:gdLst>
              <a:ahLst/>
              <a:cxnLst>
                <a:cxn ang="T8">
                  <a:pos x="T0" y="T1"/>
                </a:cxn>
                <a:cxn ang="T9">
                  <a:pos x="T2" y="T3"/>
                </a:cxn>
                <a:cxn ang="T10">
                  <a:pos x="T4" y="T5"/>
                </a:cxn>
                <a:cxn ang="T11">
                  <a:pos x="T6" y="T7"/>
                </a:cxn>
              </a:cxnLst>
              <a:rect l="T12" t="T13" r="T14" b="T15"/>
              <a:pathLst>
                <a:path w="17" h="44">
                  <a:moveTo>
                    <a:pt x="0" y="8"/>
                  </a:moveTo>
                  <a:lnTo>
                    <a:pt x="6" y="5"/>
                  </a:lnTo>
                  <a:lnTo>
                    <a:pt x="16" y="0"/>
                  </a:lnTo>
                  <a:lnTo>
                    <a:pt x="16" y="43"/>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27" name="Freeform 32"/>
            <p:cNvSpPr>
              <a:spLocks/>
            </p:cNvSpPr>
            <p:nvPr/>
          </p:nvSpPr>
          <p:spPr bwMode="auto">
            <a:xfrm>
              <a:off x="4015" y="2862"/>
              <a:ext cx="38" cy="54"/>
            </a:xfrm>
            <a:custGeom>
              <a:avLst/>
              <a:gdLst>
                <a:gd name="T0" fmla="*/ 25 w 30"/>
                <a:gd name="T1" fmla="*/ 75 h 44"/>
                <a:gd name="T2" fmla="*/ 25 w 30"/>
                <a:gd name="T3" fmla="*/ 61 h 44"/>
                <a:gd name="T4" fmla="*/ 41 w 30"/>
                <a:gd name="T5" fmla="*/ 32 h 44"/>
                <a:gd name="T6" fmla="*/ 66 w 30"/>
                <a:gd name="T7" fmla="*/ 1 h 44"/>
                <a:gd name="T8" fmla="*/ 106 w 30"/>
                <a:gd name="T9" fmla="*/ 0 h 44"/>
                <a:gd name="T10" fmla="*/ 196 w 30"/>
                <a:gd name="T11" fmla="*/ 0 h 44"/>
                <a:gd name="T12" fmla="*/ 248 w 30"/>
                <a:gd name="T13" fmla="*/ 1 h 44"/>
                <a:gd name="T14" fmla="*/ 272 w 30"/>
                <a:gd name="T15" fmla="*/ 32 h 44"/>
                <a:gd name="T16" fmla="*/ 281 w 30"/>
                <a:gd name="T17" fmla="*/ 61 h 44"/>
                <a:gd name="T18" fmla="*/ 281 w 30"/>
                <a:gd name="T19" fmla="*/ 92 h 44"/>
                <a:gd name="T20" fmla="*/ 272 w 30"/>
                <a:gd name="T21" fmla="*/ 131 h 44"/>
                <a:gd name="T22" fmla="*/ 222 w 30"/>
                <a:gd name="T23" fmla="*/ 171 h 44"/>
                <a:gd name="T24" fmla="*/ 0 w 30"/>
                <a:gd name="T25" fmla="*/ 333 h 44"/>
                <a:gd name="T26" fmla="*/ 314 w 30"/>
                <a:gd name="T27" fmla="*/ 333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44"/>
                <a:gd name="T44" fmla="*/ 30 w 30"/>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44">
                  <a:moveTo>
                    <a:pt x="2" y="10"/>
                  </a:moveTo>
                  <a:lnTo>
                    <a:pt x="2" y="8"/>
                  </a:lnTo>
                  <a:lnTo>
                    <a:pt x="4" y="4"/>
                  </a:lnTo>
                  <a:lnTo>
                    <a:pt x="6" y="1"/>
                  </a:lnTo>
                  <a:lnTo>
                    <a:pt x="10" y="0"/>
                  </a:lnTo>
                  <a:lnTo>
                    <a:pt x="18" y="0"/>
                  </a:lnTo>
                  <a:lnTo>
                    <a:pt x="23" y="1"/>
                  </a:lnTo>
                  <a:lnTo>
                    <a:pt x="25" y="4"/>
                  </a:lnTo>
                  <a:lnTo>
                    <a:pt x="27" y="8"/>
                  </a:lnTo>
                  <a:lnTo>
                    <a:pt x="27" y="12"/>
                  </a:lnTo>
                  <a:lnTo>
                    <a:pt x="25" y="16"/>
                  </a:lnTo>
                  <a:lnTo>
                    <a:pt x="21" y="22"/>
                  </a:lnTo>
                  <a:lnTo>
                    <a:pt x="0" y="43"/>
                  </a:lnTo>
                  <a:lnTo>
                    <a:pt x="29" y="43"/>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28" name="Freeform 33"/>
            <p:cNvSpPr>
              <a:spLocks/>
            </p:cNvSpPr>
            <p:nvPr/>
          </p:nvSpPr>
          <p:spPr bwMode="auto">
            <a:xfrm>
              <a:off x="4068" y="2862"/>
              <a:ext cx="37" cy="54"/>
            </a:xfrm>
            <a:custGeom>
              <a:avLst/>
              <a:gdLst>
                <a:gd name="T0" fmla="*/ 59 w 29"/>
                <a:gd name="T1" fmla="*/ 1 h 44"/>
                <a:gd name="T2" fmla="*/ 135 w 29"/>
                <a:gd name="T3" fmla="*/ 0 h 44"/>
                <a:gd name="T4" fmla="*/ 59 w 29"/>
                <a:gd name="T5" fmla="*/ 1 h 44"/>
                <a:gd name="T6" fmla="*/ 1 w 29"/>
                <a:gd name="T7" fmla="*/ 61 h 44"/>
                <a:gd name="T8" fmla="*/ 0 w 29"/>
                <a:gd name="T9" fmla="*/ 139 h 44"/>
                <a:gd name="T10" fmla="*/ 0 w 29"/>
                <a:gd name="T11" fmla="*/ 184 h 44"/>
                <a:gd name="T12" fmla="*/ 1 w 29"/>
                <a:gd name="T13" fmla="*/ 271 h 44"/>
                <a:gd name="T14" fmla="*/ 59 w 29"/>
                <a:gd name="T15" fmla="*/ 317 h 44"/>
                <a:gd name="T16" fmla="*/ 135 w 29"/>
                <a:gd name="T17" fmla="*/ 333 h 44"/>
                <a:gd name="T18" fmla="*/ 182 w 29"/>
                <a:gd name="T19" fmla="*/ 333 h 44"/>
                <a:gd name="T20" fmla="*/ 254 w 29"/>
                <a:gd name="T21" fmla="*/ 317 h 44"/>
                <a:gd name="T22" fmla="*/ 296 w 29"/>
                <a:gd name="T23" fmla="*/ 271 h 44"/>
                <a:gd name="T24" fmla="*/ 324 w 29"/>
                <a:gd name="T25" fmla="*/ 184 h 44"/>
                <a:gd name="T26" fmla="*/ 324 w 29"/>
                <a:gd name="T27" fmla="*/ 139 h 44"/>
                <a:gd name="T28" fmla="*/ 296 w 29"/>
                <a:gd name="T29" fmla="*/ 61 h 44"/>
                <a:gd name="T30" fmla="*/ 254 w 29"/>
                <a:gd name="T31" fmla="*/ 1 h 44"/>
                <a:gd name="T32" fmla="*/ 182 w 29"/>
                <a:gd name="T33" fmla="*/ 0 h 44"/>
                <a:gd name="T34" fmla="*/ 135 w 29"/>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4"/>
                <a:gd name="T56" fmla="*/ 29 w 29"/>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4">
                  <a:moveTo>
                    <a:pt x="5" y="1"/>
                  </a:moveTo>
                  <a:lnTo>
                    <a:pt x="12" y="0"/>
                  </a:lnTo>
                  <a:lnTo>
                    <a:pt x="5" y="1"/>
                  </a:lnTo>
                  <a:lnTo>
                    <a:pt x="1" y="8"/>
                  </a:lnTo>
                  <a:lnTo>
                    <a:pt x="0" y="18"/>
                  </a:lnTo>
                  <a:lnTo>
                    <a:pt x="0" y="24"/>
                  </a:lnTo>
                  <a:lnTo>
                    <a:pt x="1" y="35"/>
                  </a:lnTo>
                  <a:lnTo>
                    <a:pt x="5" y="41"/>
                  </a:lnTo>
                  <a:lnTo>
                    <a:pt x="12" y="43"/>
                  </a:lnTo>
                  <a:lnTo>
                    <a:pt x="16" y="43"/>
                  </a:lnTo>
                  <a:lnTo>
                    <a:pt x="22" y="41"/>
                  </a:lnTo>
                  <a:lnTo>
                    <a:pt x="26" y="35"/>
                  </a:lnTo>
                  <a:lnTo>
                    <a:pt x="28" y="24"/>
                  </a:lnTo>
                  <a:lnTo>
                    <a:pt x="28" y="18"/>
                  </a:lnTo>
                  <a:lnTo>
                    <a:pt x="26" y="8"/>
                  </a:lnTo>
                  <a:lnTo>
                    <a:pt x="22" y="1"/>
                  </a:lnTo>
                  <a:lnTo>
                    <a:pt x="16" y="0"/>
                  </a:lnTo>
                  <a:lnTo>
                    <a:pt x="12"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29" name="Freeform 34"/>
            <p:cNvSpPr>
              <a:spLocks/>
            </p:cNvSpPr>
            <p:nvPr/>
          </p:nvSpPr>
          <p:spPr bwMode="auto">
            <a:xfrm>
              <a:off x="4170" y="2200"/>
              <a:ext cx="35" cy="55"/>
            </a:xfrm>
            <a:custGeom>
              <a:avLst/>
              <a:gdLst>
                <a:gd name="T0" fmla="*/ 233 w 28"/>
                <a:gd name="T1" fmla="*/ 186 h 44"/>
                <a:gd name="T2" fmla="*/ 260 w 28"/>
                <a:gd name="T3" fmla="*/ 148 h 44"/>
                <a:gd name="T4" fmla="*/ 233 w 28"/>
                <a:gd name="T5" fmla="*/ 186 h 44"/>
                <a:gd name="T6" fmla="*/ 186 w 28"/>
                <a:gd name="T7" fmla="*/ 231 h 44"/>
                <a:gd name="T8" fmla="*/ 148 w 28"/>
                <a:gd name="T9" fmla="*/ 260 h 44"/>
                <a:gd name="T10" fmla="*/ 118 w 28"/>
                <a:gd name="T11" fmla="*/ 260 h 44"/>
                <a:gd name="T12" fmla="*/ 61 w 28"/>
                <a:gd name="T13" fmla="*/ 231 h 44"/>
                <a:gd name="T14" fmla="*/ 25 w 28"/>
                <a:gd name="T15" fmla="*/ 186 h 44"/>
                <a:gd name="T16" fmla="*/ 0 w 28"/>
                <a:gd name="T17" fmla="*/ 148 h 44"/>
                <a:gd name="T18" fmla="*/ 0 w 28"/>
                <a:gd name="T19" fmla="*/ 118 h 44"/>
                <a:gd name="T20" fmla="*/ 25 w 28"/>
                <a:gd name="T21" fmla="*/ 56 h 44"/>
                <a:gd name="T22" fmla="*/ 61 w 28"/>
                <a:gd name="T23" fmla="*/ 25 h 44"/>
                <a:gd name="T24" fmla="*/ 118 w 28"/>
                <a:gd name="T25" fmla="*/ 0 h 44"/>
                <a:gd name="T26" fmla="*/ 148 w 28"/>
                <a:gd name="T27" fmla="*/ 0 h 44"/>
                <a:gd name="T28" fmla="*/ 186 w 28"/>
                <a:gd name="T29" fmla="*/ 25 h 44"/>
                <a:gd name="T30" fmla="*/ 233 w 28"/>
                <a:gd name="T31" fmla="*/ 56 h 44"/>
                <a:gd name="T32" fmla="*/ 260 w 28"/>
                <a:gd name="T33" fmla="*/ 148 h 44"/>
                <a:gd name="T34" fmla="*/ 260 w 28"/>
                <a:gd name="T35" fmla="*/ 231 h 44"/>
                <a:gd name="T36" fmla="*/ 233 w 28"/>
                <a:gd name="T37" fmla="*/ 330 h 44"/>
                <a:gd name="T38" fmla="*/ 186 w 28"/>
                <a:gd name="T39" fmla="*/ 381 h 44"/>
                <a:gd name="T40" fmla="*/ 148 w 28"/>
                <a:gd name="T41" fmla="*/ 406 h 44"/>
                <a:gd name="T42" fmla="*/ 110 w 28"/>
                <a:gd name="T43" fmla="*/ 406 h 44"/>
                <a:gd name="T44" fmla="*/ 39 w 28"/>
                <a:gd name="T45" fmla="*/ 381 h 44"/>
                <a:gd name="T46" fmla="*/ 25 w 28"/>
                <a:gd name="T47" fmla="*/ 350 h 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44"/>
                <a:gd name="T74" fmla="*/ 28 w 28"/>
                <a:gd name="T75" fmla="*/ 44 h 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44">
                  <a:moveTo>
                    <a:pt x="25" y="20"/>
                  </a:moveTo>
                  <a:lnTo>
                    <a:pt x="27" y="15"/>
                  </a:lnTo>
                  <a:lnTo>
                    <a:pt x="25" y="20"/>
                  </a:lnTo>
                  <a:lnTo>
                    <a:pt x="20" y="24"/>
                  </a:lnTo>
                  <a:lnTo>
                    <a:pt x="15" y="27"/>
                  </a:lnTo>
                  <a:lnTo>
                    <a:pt x="12" y="27"/>
                  </a:lnTo>
                  <a:lnTo>
                    <a:pt x="6" y="24"/>
                  </a:lnTo>
                  <a:lnTo>
                    <a:pt x="2" y="20"/>
                  </a:lnTo>
                  <a:lnTo>
                    <a:pt x="0" y="15"/>
                  </a:lnTo>
                  <a:lnTo>
                    <a:pt x="0" y="12"/>
                  </a:lnTo>
                  <a:lnTo>
                    <a:pt x="2" y="6"/>
                  </a:lnTo>
                  <a:lnTo>
                    <a:pt x="6" y="2"/>
                  </a:lnTo>
                  <a:lnTo>
                    <a:pt x="12" y="0"/>
                  </a:lnTo>
                  <a:lnTo>
                    <a:pt x="15" y="0"/>
                  </a:lnTo>
                  <a:lnTo>
                    <a:pt x="20" y="2"/>
                  </a:lnTo>
                  <a:lnTo>
                    <a:pt x="25" y="6"/>
                  </a:lnTo>
                  <a:lnTo>
                    <a:pt x="27" y="15"/>
                  </a:lnTo>
                  <a:lnTo>
                    <a:pt x="27" y="24"/>
                  </a:lnTo>
                  <a:lnTo>
                    <a:pt x="25" y="35"/>
                  </a:lnTo>
                  <a:lnTo>
                    <a:pt x="20" y="41"/>
                  </a:lnTo>
                  <a:lnTo>
                    <a:pt x="15" y="43"/>
                  </a:lnTo>
                  <a:lnTo>
                    <a:pt x="11" y="43"/>
                  </a:lnTo>
                  <a:lnTo>
                    <a:pt x="4" y="41"/>
                  </a:lnTo>
                  <a:lnTo>
                    <a:pt x="2" y="37"/>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30" name="Freeform 35"/>
            <p:cNvSpPr>
              <a:spLocks/>
            </p:cNvSpPr>
            <p:nvPr/>
          </p:nvSpPr>
          <p:spPr bwMode="auto">
            <a:xfrm>
              <a:off x="4222" y="2200"/>
              <a:ext cx="39" cy="55"/>
            </a:xfrm>
            <a:custGeom>
              <a:avLst/>
              <a:gdLst>
                <a:gd name="T0" fmla="*/ 72 w 31"/>
                <a:gd name="T1" fmla="*/ 25 h 44"/>
                <a:gd name="T2" fmla="*/ 123 w 31"/>
                <a:gd name="T3" fmla="*/ 0 h 44"/>
                <a:gd name="T4" fmla="*/ 72 w 31"/>
                <a:gd name="T5" fmla="*/ 25 h 44"/>
                <a:gd name="T6" fmla="*/ 31 w 31"/>
                <a:gd name="T7" fmla="*/ 76 h 44"/>
                <a:gd name="T8" fmla="*/ 0 w 31"/>
                <a:gd name="T9" fmla="*/ 185 h 44"/>
                <a:gd name="T10" fmla="*/ 0 w 31"/>
                <a:gd name="T11" fmla="*/ 231 h 44"/>
                <a:gd name="T12" fmla="*/ 31 w 31"/>
                <a:gd name="T13" fmla="*/ 330 h 44"/>
                <a:gd name="T14" fmla="*/ 72 w 31"/>
                <a:gd name="T15" fmla="*/ 381 h 44"/>
                <a:gd name="T16" fmla="*/ 123 w 31"/>
                <a:gd name="T17" fmla="*/ 406 h 44"/>
                <a:gd name="T18" fmla="*/ 167 w 31"/>
                <a:gd name="T19" fmla="*/ 406 h 44"/>
                <a:gd name="T20" fmla="*/ 226 w 31"/>
                <a:gd name="T21" fmla="*/ 381 h 44"/>
                <a:gd name="T22" fmla="*/ 270 w 31"/>
                <a:gd name="T23" fmla="*/ 330 h 44"/>
                <a:gd name="T24" fmla="*/ 294 w 31"/>
                <a:gd name="T25" fmla="*/ 231 h 44"/>
                <a:gd name="T26" fmla="*/ 294 w 31"/>
                <a:gd name="T27" fmla="*/ 185 h 44"/>
                <a:gd name="T28" fmla="*/ 270 w 31"/>
                <a:gd name="T29" fmla="*/ 76 h 44"/>
                <a:gd name="T30" fmla="*/ 226 w 31"/>
                <a:gd name="T31" fmla="*/ 25 h 44"/>
                <a:gd name="T32" fmla="*/ 167 w 31"/>
                <a:gd name="T33" fmla="*/ 0 h 44"/>
                <a:gd name="T34" fmla="*/ 123 w 31"/>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44"/>
                <a:gd name="T56" fmla="*/ 31 w 31"/>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44">
                  <a:moveTo>
                    <a:pt x="7" y="2"/>
                  </a:moveTo>
                  <a:lnTo>
                    <a:pt x="13" y="0"/>
                  </a:lnTo>
                  <a:lnTo>
                    <a:pt x="7" y="2"/>
                  </a:lnTo>
                  <a:lnTo>
                    <a:pt x="3" y="8"/>
                  </a:lnTo>
                  <a:lnTo>
                    <a:pt x="0" y="19"/>
                  </a:lnTo>
                  <a:lnTo>
                    <a:pt x="0" y="24"/>
                  </a:lnTo>
                  <a:lnTo>
                    <a:pt x="3" y="35"/>
                  </a:lnTo>
                  <a:lnTo>
                    <a:pt x="7" y="41"/>
                  </a:lnTo>
                  <a:lnTo>
                    <a:pt x="13" y="43"/>
                  </a:lnTo>
                  <a:lnTo>
                    <a:pt x="17" y="43"/>
                  </a:lnTo>
                  <a:lnTo>
                    <a:pt x="23" y="41"/>
                  </a:lnTo>
                  <a:lnTo>
                    <a:pt x="27" y="35"/>
                  </a:lnTo>
                  <a:lnTo>
                    <a:pt x="30" y="24"/>
                  </a:lnTo>
                  <a:lnTo>
                    <a:pt x="30" y="19"/>
                  </a:lnTo>
                  <a:lnTo>
                    <a:pt x="27" y="8"/>
                  </a:lnTo>
                  <a:lnTo>
                    <a:pt x="23" y="2"/>
                  </a:lnTo>
                  <a:lnTo>
                    <a:pt x="17" y="0"/>
                  </a:lnTo>
                  <a:lnTo>
                    <a:pt x="13"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31" name="Freeform 36"/>
            <p:cNvSpPr>
              <a:spLocks/>
            </p:cNvSpPr>
            <p:nvPr/>
          </p:nvSpPr>
          <p:spPr bwMode="auto">
            <a:xfrm>
              <a:off x="3995" y="1537"/>
              <a:ext cx="34" cy="56"/>
            </a:xfrm>
            <a:custGeom>
              <a:avLst/>
              <a:gdLst>
                <a:gd name="T0" fmla="*/ 241 w 27"/>
                <a:gd name="T1" fmla="*/ 62 h 45"/>
                <a:gd name="T2" fmla="*/ 220 w 27"/>
                <a:gd name="T3" fmla="*/ 2 h 45"/>
                <a:gd name="T4" fmla="*/ 155 w 27"/>
                <a:gd name="T5" fmla="*/ 0 h 45"/>
                <a:gd name="T6" fmla="*/ 121 w 27"/>
                <a:gd name="T7" fmla="*/ 0 h 45"/>
                <a:gd name="T8" fmla="*/ 49 w 27"/>
                <a:gd name="T9" fmla="*/ 2 h 45"/>
                <a:gd name="T10" fmla="*/ 1 w 27"/>
                <a:gd name="T11" fmla="*/ 71 h 45"/>
                <a:gd name="T12" fmla="*/ 0 w 27"/>
                <a:gd name="T13" fmla="*/ 170 h 45"/>
                <a:gd name="T14" fmla="*/ 0 w 27"/>
                <a:gd name="T15" fmla="*/ 259 h 45"/>
                <a:gd name="T16" fmla="*/ 1 w 27"/>
                <a:gd name="T17" fmla="*/ 334 h 45"/>
                <a:gd name="T18" fmla="*/ 49 w 27"/>
                <a:gd name="T19" fmla="*/ 376 h 45"/>
                <a:gd name="T20" fmla="*/ 121 w 27"/>
                <a:gd name="T21" fmla="*/ 393 h 45"/>
                <a:gd name="T22" fmla="*/ 147 w 27"/>
                <a:gd name="T23" fmla="*/ 393 h 45"/>
                <a:gd name="T24" fmla="*/ 195 w 27"/>
                <a:gd name="T25" fmla="*/ 376 h 45"/>
                <a:gd name="T26" fmla="*/ 241 w 27"/>
                <a:gd name="T27" fmla="*/ 334 h 45"/>
                <a:gd name="T28" fmla="*/ 264 w 27"/>
                <a:gd name="T29" fmla="*/ 284 h 45"/>
                <a:gd name="T30" fmla="*/ 264 w 27"/>
                <a:gd name="T31" fmla="*/ 259 h 45"/>
                <a:gd name="T32" fmla="*/ 241 w 27"/>
                <a:gd name="T33" fmla="*/ 208 h 45"/>
                <a:gd name="T34" fmla="*/ 195 w 27"/>
                <a:gd name="T35" fmla="*/ 170 h 45"/>
                <a:gd name="T36" fmla="*/ 147 w 27"/>
                <a:gd name="T37" fmla="*/ 148 h 45"/>
                <a:gd name="T38" fmla="*/ 121 w 27"/>
                <a:gd name="T39" fmla="*/ 148 h 45"/>
                <a:gd name="T40" fmla="*/ 49 w 27"/>
                <a:gd name="T41" fmla="*/ 170 h 45"/>
                <a:gd name="T42" fmla="*/ 1 w 27"/>
                <a:gd name="T43" fmla="*/ 208 h 45"/>
                <a:gd name="T44" fmla="*/ 0 w 27"/>
                <a:gd name="T45" fmla="*/ 259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
                <a:gd name="T70" fmla="*/ 0 h 45"/>
                <a:gd name="T71" fmla="*/ 27 w 27"/>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 h="45">
                  <a:moveTo>
                    <a:pt x="24" y="7"/>
                  </a:moveTo>
                  <a:lnTo>
                    <a:pt x="22" y="2"/>
                  </a:lnTo>
                  <a:lnTo>
                    <a:pt x="16" y="0"/>
                  </a:lnTo>
                  <a:lnTo>
                    <a:pt x="12" y="0"/>
                  </a:lnTo>
                  <a:lnTo>
                    <a:pt x="5" y="2"/>
                  </a:lnTo>
                  <a:lnTo>
                    <a:pt x="1" y="8"/>
                  </a:lnTo>
                  <a:lnTo>
                    <a:pt x="0" y="19"/>
                  </a:lnTo>
                  <a:lnTo>
                    <a:pt x="0" y="29"/>
                  </a:lnTo>
                  <a:lnTo>
                    <a:pt x="1" y="38"/>
                  </a:lnTo>
                  <a:lnTo>
                    <a:pt x="5" y="42"/>
                  </a:lnTo>
                  <a:lnTo>
                    <a:pt x="12" y="44"/>
                  </a:lnTo>
                  <a:lnTo>
                    <a:pt x="14" y="44"/>
                  </a:lnTo>
                  <a:lnTo>
                    <a:pt x="20" y="42"/>
                  </a:lnTo>
                  <a:lnTo>
                    <a:pt x="24" y="38"/>
                  </a:lnTo>
                  <a:lnTo>
                    <a:pt x="26" y="31"/>
                  </a:lnTo>
                  <a:lnTo>
                    <a:pt x="26" y="29"/>
                  </a:lnTo>
                  <a:lnTo>
                    <a:pt x="24" y="23"/>
                  </a:lnTo>
                  <a:lnTo>
                    <a:pt x="20" y="19"/>
                  </a:lnTo>
                  <a:lnTo>
                    <a:pt x="14" y="17"/>
                  </a:lnTo>
                  <a:lnTo>
                    <a:pt x="12" y="17"/>
                  </a:lnTo>
                  <a:lnTo>
                    <a:pt x="5" y="19"/>
                  </a:lnTo>
                  <a:lnTo>
                    <a:pt x="1" y="23"/>
                  </a:lnTo>
                  <a:lnTo>
                    <a:pt x="0" y="2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32" name="Freeform 37"/>
            <p:cNvSpPr>
              <a:spLocks/>
            </p:cNvSpPr>
            <p:nvPr/>
          </p:nvSpPr>
          <p:spPr bwMode="auto">
            <a:xfrm>
              <a:off x="4047" y="1537"/>
              <a:ext cx="38" cy="56"/>
            </a:xfrm>
            <a:custGeom>
              <a:avLst/>
              <a:gdLst>
                <a:gd name="T0" fmla="*/ 66 w 30"/>
                <a:gd name="T1" fmla="*/ 2 h 45"/>
                <a:gd name="T2" fmla="*/ 134 w 30"/>
                <a:gd name="T3" fmla="*/ 0 h 45"/>
                <a:gd name="T4" fmla="*/ 66 w 30"/>
                <a:gd name="T5" fmla="*/ 2 h 45"/>
                <a:gd name="T6" fmla="*/ 25 w 30"/>
                <a:gd name="T7" fmla="*/ 71 h 45"/>
                <a:gd name="T8" fmla="*/ 0 w 30"/>
                <a:gd name="T9" fmla="*/ 170 h 45"/>
                <a:gd name="T10" fmla="*/ 0 w 30"/>
                <a:gd name="T11" fmla="*/ 228 h 45"/>
                <a:gd name="T12" fmla="*/ 25 w 30"/>
                <a:gd name="T13" fmla="*/ 316 h 45"/>
                <a:gd name="T14" fmla="*/ 66 w 30"/>
                <a:gd name="T15" fmla="*/ 376 h 45"/>
                <a:gd name="T16" fmla="*/ 134 w 30"/>
                <a:gd name="T17" fmla="*/ 393 h 45"/>
                <a:gd name="T18" fmla="*/ 182 w 30"/>
                <a:gd name="T19" fmla="*/ 393 h 45"/>
                <a:gd name="T20" fmla="*/ 248 w 30"/>
                <a:gd name="T21" fmla="*/ 376 h 45"/>
                <a:gd name="T22" fmla="*/ 281 w 30"/>
                <a:gd name="T23" fmla="*/ 316 h 45"/>
                <a:gd name="T24" fmla="*/ 314 w 30"/>
                <a:gd name="T25" fmla="*/ 228 h 45"/>
                <a:gd name="T26" fmla="*/ 314 w 30"/>
                <a:gd name="T27" fmla="*/ 170 h 45"/>
                <a:gd name="T28" fmla="*/ 281 w 30"/>
                <a:gd name="T29" fmla="*/ 71 h 45"/>
                <a:gd name="T30" fmla="*/ 248 w 30"/>
                <a:gd name="T31" fmla="*/ 2 h 45"/>
                <a:gd name="T32" fmla="*/ 182 w 30"/>
                <a:gd name="T33" fmla="*/ 0 h 45"/>
                <a:gd name="T34" fmla="*/ 134 w 30"/>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5"/>
                <a:gd name="T56" fmla="*/ 30 w 30"/>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5">
                  <a:moveTo>
                    <a:pt x="6" y="2"/>
                  </a:moveTo>
                  <a:lnTo>
                    <a:pt x="13" y="0"/>
                  </a:lnTo>
                  <a:lnTo>
                    <a:pt x="6" y="2"/>
                  </a:lnTo>
                  <a:lnTo>
                    <a:pt x="2" y="8"/>
                  </a:lnTo>
                  <a:lnTo>
                    <a:pt x="0" y="19"/>
                  </a:lnTo>
                  <a:lnTo>
                    <a:pt x="0" y="25"/>
                  </a:lnTo>
                  <a:lnTo>
                    <a:pt x="2" y="35"/>
                  </a:lnTo>
                  <a:lnTo>
                    <a:pt x="6" y="42"/>
                  </a:lnTo>
                  <a:lnTo>
                    <a:pt x="13" y="44"/>
                  </a:lnTo>
                  <a:lnTo>
                    <a:pt x="17" y="44"/>
                  </a:lnTo>
                  <a:lnTo>
                    <a:pt x="23" y="42"/>
                  </a:lnTo>
                  <a:lnTo>
                    <a:pt x="27" y="35"/>
                  </a:lnTo>
                  <a:lnTo>
                    <a:pt x="29" y="25"/>
                  </a:lnTo>
                  <a:lnTo>
                    <a:pt x="29" y="19"/>
                  </a:lnTo>
                  <a:lnTo>
                    <a:pt x="27" y="8"/>
                  </a:lnTo>
                  <a:lnTo>
                    <a:pt x="23" y="2"/>
                  </a:lnTo>
                  <a:lnTo>
                    <a:pt x="17" y="0"/>
                  </a:lnTo>
                  <a:lnTo>
                    <a:pt x="13"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33" name="Line 38"/>
            <p:cNvSpPr>
              <a:spLocks noChangeShapeType="1"/>
            </p:cNvSpPr>
            <p:nvPr/>
          </p:nvSpPr>
          <p:spPr bwMode="auto">
            <a:xfrm flipH="1">
              <a:off x="3497" y="1049"/>
              <a:ext cx="29"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234" name="Freeform 39"/>
            <p:cNvSpPr>
              <a:spLocks/>
            </p:cNvSpPr>
            <p:nvPr/>
          </p:nvSpPr>
          <p:spPr bwMode="auto">
            <a:xfrm>
              <a:off x="3492" y="1049"/>
              <a:ext cx="38" cy="56"/>
            </a:xfrm>
            <a:custGeom>
              <a:avLst/>
              <a:gdLst>
                <a:gd name="T0" fmla="*/ 281 w 30"/>
                <a:gd name="T1" fmla="*/ 0 h 45"/>
                <a:gd name="T2" fmla="*/ 157 w 30"/>
                <a:gd name="T3" fmla="*/ 148 h 45"/>
                <a:gd name="T4" fmla="*/ 222 w 30"/>
                <a:gd name="T5" fmla="*/ 148 h 45"/>
                <a:gd name="T6" fmla="*/ 272 w 30"/>
                <a:gd name="T7" fmla="*/ 170 h 45"/>
                <a:gd name="T8" fmla="*/ 281 w 30"/>
                <a:gd name="T9" fmla="*/ 184 h 45"/>
                <a:gd name="T10" fmla="*/ 314 w 30"/>
                <a:gd name="T11" fmla="*/ 243 h 45"/>
                <a:gd name="T12" fmla="*/ 314 w 30"/>
                <a:gd name="T13" fmla="*/ 284 h 45"/>
                <a:gd name="T14" fmla="*/ 281 w 30"/>
                <a:gd name="T15" fmla="*/ 334 h 45"/>
                <a:gd name="T16" fmla="*/ 248 w 30"/>
                <a:gd name="T17" fmla="*/ 381 h 45"/>
                <a:gd name="T18" fmla="*/ 182 w 30"/>
                <a:gd name="T19" fmla="*/ 393 h 45"/>
                <a:gd name="T20" fmla="*/ 122 w 30"/>
                <a:gd name="T21" fmla="*/ 393 h 45"/>
                <a:gd name="T22" fmla="*/ 41 w 30"/>
                <a:gd name="T23" fmla="*/ 381 h 45"/>
                <a:gd name="T24" fmla="*/ 32 w 30"/>
                <a:gd name="T25" fmla="*/ 355 h 45"/>
                <a:gd name="T26" fmla="*/ 0 w 30"/>
                <a:gd name="T27" fmla="*/ 322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45"/>
                <a:gd name="T44" fmla="*/ 30 w 30"/>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45">
                  <a:moveTo>
                    <a:pt x="27" y="0"/>
                  </a:moveTo>
                  <a:lnTo>
                    <a:pt x="15" y="17"/>
                  </a:lnTo>
                  <a:lnTo>
                    <a:pt x="21" y="17"/>
                  </a:lnTo>
                  <a:lnTo>
                    <a:pt x="25" y="19"/>
                  </a:lnTo>
                  <a:lnTo>
                    <a:pt x="27" y="21"/>
                  </a:lnTo>
                  <a:lnTo>
                    <a:pt x="29" y="27"/>
                  </a:lnTo>
                  <a:lnTo>
                    <a:pt x="29" y="31"/>
                  </a:lnTo>
                  <a:lnTo>
                    <a:pt x="27" y="38"/>
                  </a:lnTo>
                  <a:lnTo>
                    <a:pt x="23" y="43"/>
                  </a:lnTo>
                  <a:lnTo>
                    <a:pt x="17" y="44"/>
                  </a:lnTo>
                  <a:lnTo>
                    <a:pt x="11" y="44"/>
                  </a:lnTo>
                  <a:lnTo>
                    <a:pt x="4" y="43"/>
                  </a:lnTo>
                  <a:lnTo>
                    <a:pt x="3" y="40"/>
                  </a:lnTo>
                  <a:lnTo>
                    <a:pt x="0" y="36"/>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35" name="Freeform 40"/>
            <p:cNvSpPr>
              <a:spLocks/>
            </p:cNvSpPr>
            <p:nvPr/>
          </p:nvSpPr>
          <p:spPr bwMode="auto">
            <a:xfrm>
              <a:off x="3545" y="1049"/>
              <a:ext cx="38" cy="56"/>
            </a:xfrm>
            <a:custGeom>
              <a:avLst/>
              <a:gdLst>
                <a:gd name="T0" fmla="*/ 76 w 30"/>
                <a:gd name="T1" fmla="*/ 26 h 45"/>
                <a:gd name="T2" fmla="*/ 134 w 30"/>
                <a:gd name="T3" fmla="*/ 0 h 45"/>
                <a:gd name="T4" fmla="*/ 76 w 30"/>
                <a:gd name="T5" fmla="*/ 26 h 45"/>
                <a:gd name="T6" fmla="*/ 25 w 30"/>
                <a:gd name="T7" fmla="*/ 77 h 45"/>
                <a:gd name="T8" fmla="*/ 0 w 30"/>
                <a:gd name="T9" fmla="*/ 170 h 45"/>
                <a:gd name="T10" fmla="*/ 0 w 30"/>
                <a:gd name="T11" fmla="*/ 229 h 45"/>
                <a:gd name="T12" fmla="*/ 25 w 30"/>
                <a:gd name="T13" fmla="*/ 322 h 45"/>
                <a:gd name="T14" fmla="*/ 76 w 30"/>
                <a:gd name="T15" fmla="*/ 381 h 45"/>
                <a:gd name="T16" fmla="*/ 134 w 30"/>
                <a:gd name="T17" fmla="*/ 393 h 45"/>
                <a:gd name="T18" fmla="*/ 182 w 30"/>
                <a:gd name="T19" fmla="*/ 393 h 45"/>
                <a:gd name="T20" fmla="*/ 248 w 30"/>
                <a:gd name="T21" fmla="*/ 381 h 45"/>
                <a:gd name="T22" fmla="*/ 281 w 30"/>
                <a:gd name="T23" fmla="*/ 322 h 45"/>
                <a:gd name="T24" fmla="*/ 314 w 30"/>
                <a:gd name="T25" fmla="*/ 229 h 45"/>
                <a:gd name="T26" fmla="*/ 314 w 30"/>
                <a:gd name="T27" fmla="*/ 170 h 45"/>
                <a:gd name="T28" fmla="*/ 281 w 30"/>
                <a:gd name="T29" fmla="*/ 77 h 45"/>
                <a:gd name="T30" fmla="*/ 248 w 30"/>
                <a:gd name="T31" fmla="*/ 26 h 45"/>
                <a:gd name="T32" fmla="*/ 182 w 30"/>
                <a:gd name="T33" fmla="*/ 0 h 45"/>
                <a:gd name="T34" fmla="*/ 134 w 30"/>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5"/>
                <a:gd name="T56" fmla="*/ 30 w 30"/>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5">
                  <a:moveTo>
                    <a:pt x="7" y="3"/>
                  </a:moveTo>
                  <a:lnTo>
                    <a:pt x="13" y="0"/>
                  </a:lnTo>
                  <a:lnTo>
                    <a:pt x="7" y="3"/>
                  </a:lnTo>
                  <a:lnTo>
                    <a:pt x="2" y="9"/>
                  </a:lnTo>
                  <a:lnTo>
                    <a:pt x="0" y="19"/>
                  </a:lnTo>
                  <a:lnTo>
                    <a:pt x="0" y="26"/>
                  </a:lnTo>
                  <a:lnTo>
                    <a:pt x="2" y="36"/>
                  </a:lnTo>
                  <a:lnTo>
                    <a:pt x="7" y="43"/>
                  </a:lnTo>
                  <a:lnTo>
                    <a:pt x="13" y="44"/>
                  </a:lnTo>
                  <a:lnTo>
                    <a:pt x="17" y="44"/>
                  </a:lnTo>
                  <a:lnTo>
                    <a:pt x="23" y="43"/>
                  </a:lnTo>
                  <a:lnTo>
                    <a:pt x="27" y="36"/>
                  </a:lnTo>
                  <a:lnTo>
                    <a:pt x="29" y="26"/>
                  </a:lnTo>
                  <a:lnTo>
                    <a:pt x="29" y="19"/>
                  </a:lnTo>
                  <a:lnTo>
                    <a:pt x="27" y="9"/>
                  </a:lnTo>
                  <a:lnTo>
                    <a:pt x="23" y="3"/>
                  </a:lnTo>
                  <a:lnTo>
                    <a:pt x="17" y="0"/>
                  </a:lnTo>
                  <a:lnTo>
                    <a:pt x="13"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36" name="Freeform 41"/>
            <p:cNvSpPr>
              <a:spLocks/>
            </p:cNvSpPr>
            <p:nvPr/>
          </p:nvSpPr>
          <p:spPr bwMode="auto">
            <a:xfrm>
              <a:off x="1572" y="983"/>
              <a:ext cx="2560" cy="2403"/>
            </a:xfrm>
            <a:custGeom>
              <a:avLst/>
              <a:gdLst>
                <a:gd name="T0" fmla="*/ 21836 w 2017"/>
                <a:gd name="T1" fmla="*/ 7726 h 1943"/>
                <a:gd name="T2" fmla="*/ 21720 w 2017"/>
                <a:gd name="T3" fmla="*/ 7012 h 1943"/>
                <a:gd name="T4" fmla="*/ 21528 w 2017"/>
                <a:gd name="T5" fmla="*/ 6316 h 1943"/>
                <a:gd name="T6" fmla="*/ 21243 w 2017"/>
                <a:gd name="T7" fmla="*/ 5625 h 1943"/>
                <a:gd name="T8" fmla="*/ 20906 w 2017"/>
                <a:gd name="T9" fmla="*/ 4953 h 1943"/>
                <a:gd name="T10" fmla="*/ 20495 w 2017"/>
                <a:gd name="T11" fmla="*/ 4317 h 1943"/>
                <a:gd name="T12" fmla="*/ 20003 w 2017"/>
                <a:gd name="T13" fmla="*/ 3716 h 1943"/>
                <a:gd name="T14" fmla="*/ 19454 w 2017"/>
                <a:gd name="T15" fmla="*/ 3141 h 1943"/>
                <a:gd name="T16" fmla="*/ 18853 w 2017"/>
                <a:gd name="T17" fmla="*/ 2596 h 1943"/>
                <a:gd name="T18" fmla="*/ 18165 w 2017"/>
                <a:gd name="T19" fmla="*/ 2112 h 1943"/>
                <a:gd name="T20" fmla="*/ 17457 w 2017"/>
                <a:gd name="T21" fmla="*/ 1649 h 1943"/>
                <a:gd name="T22" fmla="*/ 16676 w 2017"/>
                <a:gd name="T23" fmla="*/ 1255 h 1943"/>
                <a:gd name="T24" fmla="*/ 15870 w 2017"/>
                <a:gd name="T25" fmla="*/ 909 h 1943"/>
                <a:gd name="T26" fmla="*/ 15025 w 2017"/>
                <a:gd name="T27" fmla="*/ 601 h 1943"/>
                <a:gd name="T28" fmla="*/ 14150 w 2017"/>
                <a:gd name="T29" fmla="*/ 367 h 1943"/>
                <a:gd name="T30" fmla="*/ 13247 w 2017"/>
                <a:gd name="T31" fmla="*/ 192 h 1943"/>
                <a:gd name="T32" fmla="*/ 12323 w 2017"/>
                <a:gd name="T33" fmla="*/ 66 h 1943"/>
                <a:gd name="T34" fmla="*/ 11401 w 2017"/>
                <a:gd name="T35" fmla="*/ 1 h 1943"/>
                <a:gd name="T36" fmla="*/ 10480 w 2017"/>
                <a:gd name="T37" fmla="*/ 1 h 1943"/>
                <a:gd name="T38" fmla="*/ 9552 w 2017"/>
                <a:gd name="T39" fmla="*/ 66 h 1943"/>
                <a:gd name="T40" fmla="*/ 8634 w 2017"/>
                <a:gd name="T41" fmla="*/ 192 h 1943"/>
                <a:gd name="T42" fmla="*/ 7737 w 2017"/>
                <a:gd name="T43" fmla="*/ 367 h 1943"/>
                <a:gd name="T44" fmla="*/ 6856 w 2017"/>
                <a:gd name="T45" fmla="*/ 601 h 1943"/>
                <a:gd name="T46" fmla="*/ 6024 w 2017"/>
                <a:gd name="T47" fmla="*/ 909 h 1943"/>
                <a:gd name="T48" fmla="*/ 5204 w 2017"/>
                <a:gd name="T49" fmla="*/ 1255 h 1943"/>
                <a:gd name="T50" fmla="*/ 4436 w 2017"/>
                <a:gd name="T51" fmla="*/ 1649 h 1943"/>
                <a:gd name="T52" fmla="*/ 3709 w 2017"/>
                <a:gd name="T53" fmla="*/ 2112 h 1943"/>
                <a:gd name="T54" fmla="*/ 3035 w 2017"/>
                <a:gd name="T55" fmla="*/ 2596 h 1943"/>
                <a:gd name="T56" fmla="*/ 2423 w 2017"/>
                <a:gd name="T57" fmla="*/ 3141 h 1943"/>
                <a:gd name="T58" fmla="*/ 1877 w 2017"/>
                <a:gd name="T59" fmla="*/ 3716 h 1943"/>
                <a:gd name="T60" fmla="*/ 1382 w 2017"/>
                <a:gd name="T61" fmla="*/ 4317 h 1943"/>
                <a:gd name="T62" fmla="*/ 977 w 2017"/>
                <a:gd name="T63" fmla="*/ 4953 h 1943"/>
                <a:gd name="T64" fmla="*/ 633 w 2017"/>
                <a:gd name="T65" fmla="*/ 5625 h 1943"/>
                <a:gd name="T66" fmla="*/ 355 w 2017"/>
                <a:gd name="T67" fmla="*/ 6316 h 1943"/>
                <a:gd name="T68" fmla="*/ 155 w 2017"/>
                <a:gd name="T69" fmla="*/ 7012 h 1943"/>
                <a:gd name="T70" fmla="*/ 32 w 2017"/>
                <a:gd name="T71" fmla="*/ 7726 h 1943"/>
                <a:gd name="T72" fmla="*/ 0 w 2017"/>
                <a:gd name="T73" fmla="*/ 8431 h 1943"/>
                <a:gd name="T74" fmla="*/ 32 w 2017"/>
                <a:gd name="T75" fmla="*/ 9154 h 1943"/>
                <a:gd name="T76" fmla="*/ 155 w 2017"/>
                <a:gd name="T77" fmla="*/ 9866 h 1943"/>
                <a:gd name="T78" fmla="*/ 355 w 2017"/>
                <a:gd name="T79" fmla="*/ 10566 h 1943"/>
                <a:gd name="T80" fmla="*/ 633 w 2017"/>
                <a:gd name="T81" fmla="*/ 11242 h 1943"/>
                <a:gd name="T82" fmla="*/ 977 w 2017"/>
                <a:gd name="T83" fmla="*/ 11914 h 1943"/>
                <a:gd name="T84" fmla="*/ 1382 w 2017"/>
                <a:gd name="T85" fmla="*/ 12551 h 1943"/>
                <a:gd name="T86" fmla="*/ 1877 w 2017"/>
                <a:gd name="T87" fmla="*/ 13160 h 1943"/>
                <a:gd name="T88" fmla="*/ 2423 w 2017"/>
                <a:gd name="T89" fmla="*/ 13738 h 1943"/>
                <a:gd name="T90" fmla="*/ 3035 w 2017"/>
                <a:gd name="T91" fmla="*/ 14272 h 1943"/>
                <a:gd name="T92" fmla="*/ 3709 w 2017"/>
                <a:gd name="T93" fmla="*/ 14773 h 1943"/>
                <a:gd name="T94" fmla="*/ 4436 w 2017"/>
                <a:gd name="T95" fmla="*/ 15216 h 1943"/>
                <a:gd name="T96" fmla="*/ 5204 w 2017"/>
                <a:gd name="T97" fmla="*/ 15623 h 1943"/>
                <a:gd name="T98" fmla="*/ 6024 w 2017"/>
                <a:gd name="T99" fmla="*/ 15978 h 1943"/>
                <a:gd name="T100" fmla="*/ 6856 w 2017"/>
                <a:gd name="T101" fmla="*/ 16262 h 19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17"/>
                <a:gd name="T154" fmla="*/ 0 h 1943"/>
                <a:gd name="T155" fmla="*/ 2017 w 2017"/>
                <a:gd name="T156" fmla="*/ 1943 h 19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17" h="1943">
                  <a:moveTo>
                    <a:pt x="2016" y="965"/>
                  </a:moveTo>
                  <a:lnTo>
                    <a:pt x="2013" y="923"/>
                  </a:lnTo>
                  <a:lnTo>
                    <a:pt x="2009" y="879"/>
                  </a:lnTo>
                  <a:lnTo>
                    <a:pt x="2003" y="838"/>
                  </a:lnTo>
                  <a:lnTo>
                    <a:pt x="1995" y="795"/>
                  </a:lnTo>
                  <a:lnTo>
                    <a:pt x="1985" y="754"/>
                  </a:lnTo>
                  <a:lnTo>
                    <a:pt x="1973" y="712"/>
                  </a:lnTo>
                  <a:lnTo>
                    <a:pt x="1959" y="672"/>
                  </a:lnTo>
                  <a:lnTo>
                    <a:pt x="1944" y="631"/>
                  </a:lnTo>
                  <a:lnTo>
                    <a:pt x="1927" y="592"/>
                  </a:lnTo>
                  <a:lnTo>
                    <a:pt x="1909" y="554"/>
                  </a:lnTo>
                  <a:lnTo>
                    <a:pt x="1889" y="516"/>
                  </a:lnTo>
                  <a:lnTo>
                    <a:pt x="1867" y="479"/>
                  </a:lnTo>
                  <a:lnTo>
                    <a:pt x="1844" y="444"/>
                  </a:lnTo>
                  <a:lnTo>
                    <a:pt x="1819" y="408"/>
                  </a:lnTo>
                  <a:lnTo>
                    <a:pt x="1793" y="375"/>
                  </a:lnTo>
                  <a:lnTo>
                    <a:pt x="1766" y="342"/>
                  </a:lnTo>
                  <a:lnTo>
                    <a:pt x="1737" y="310"/>
                  </a:lnTo>
                  <a:lnTo>
                    <a:pt x="1706" y="280"/>
                  </a:lnTo>
                  <a:lnTo>
                    <a:pt x="1674" y="252"/>
                  </a:lnTo>
                  <a:lnTo>
                    <a:pt x="1642" y="224"/>
                  </a:lnTo>
                  <a:lnTo>
                    <a:pt x="1609" y="197"/>
                  </a:lnTo>
                  <a:lnTo>
                    <a:pt x="1574" y="172"/>
                  </a:lnTo>
                  <a:lnTo>
                    <a:pt x="1537" y="150"/>
                  </a:lnTo>
                  <a:lnTo>
                    <a:pt x="1501" y="128"/>
                  </a:lnTo>
                  <a:lnTo>
                    <a:pt x="1463" y="108"/>
                  </a:lnTo>
                  <a:lnTo>
                    <a:pt x="1424" y="89"/>
                  </a:lnTo>
                  <a:lnTo>
                    <a:pt x="1385" y="72"/>
                  </a:lnTo>
                  <a:lnTo>
                    <a:pt x="1345" y="57"/>
                  </a:lnTo>
                  <a:lnTo>
                    <a:pt x="1304" y="44"/>
                  </a:lnTo>
                  <a:lnTo>
                    <a:pt x="1263" y="32"/>
                  </a:lnTo>
                  <a:lnTo>
                    <a:pt x="1221" y="23"/>
                  </a:lnTo>
                  <a:lnTo>
                    <a:pt x="1179" y="15"/>
                  </a:lnTo>
                  <a:lnTo>
                    <a:pt x="1136" y="8"/>
                  </a:lnTo>
                  <a:lnTo>
                    <a:pt x="1094" y="4"/>
                  </a:lnTo>
                  <a:lnTo>
                    <a:pt x="1051" y="1"/>
                  </a:lnTo>
                  <a:lnTo>
                    <a:pt x="1008" y="0"/>
                  </a:lnTo>
                  <a:lnTo>
                    <a:pt x="966" y="1"/>
                  </a:lnTo>
                  <a:lnTo>
                    <a:pt x="923" y="4"/>
                  </a:lnTo>
                  <a:lnTo>
                    <a:pt x="880" y="8"/>
                  </a:lnTo>
                  <a:lnTo>
                    <a:pt x="838" y="15"/>
                  </a:lnTo>
                  <a:lnTo>
                    <a:pt x="796" y="23"/>
                  </a:lnTo>
                  <a:lnTo>
                    <a:pt x="755" y="32"/>
                  </a:lnTo>
                  <a:lnTo>
                    <a:pt x="713" y="44"/>
                  </a:lnTo>
                  <a:lnTo>
                    <a:pt x="673" y="57"/>
                  </a:lnTo>
                  <a:lnTo>
                    <a:pt x="632" y="72"/>
                  </a:lnTo>
                  <a:lnTo>
                    <a:pt x="593" y="89"/>
                  </a:lnTo>
                  <a:lnTo>
                    <a:pt x="555" y="108"/>
                  </a:lnTo>
                  <a:lnTo>
                    <a:pt x="516" y="128"/>
                  </a:lnTo>
                  <a:lnTo>
                    <a:pt x="480" y="150"/>
                  </a:lnTo>
                  <a:lnTo>
                    <a:pt x="443" y="172"/>
                  </a:lnTo>
                  <a:lnTo>
                    <a:pt x="409" y="197"/>
                  </a:lnTo>
                  <a:lnTo>
                    <a:pt x="375" y="224"/>
                  </a:lnTo>
                  <a:lnTo>
                    <a:pt x="342" y="252"/>
                  </a:lnTo>
                  <a:lnTo>
                    <a:pt x="310" y="280"/>
                  </a:lnTo>
                  <a:lnTo>
                    <a:pt x="280" y="310"/>
                  </a:lnTo>
                  <a:lnTo>
                    <a:pt x="251" y="342"/>
                  </a:lnTo>
                  <a:lnTo>
                    <a:pt x="224" y="375"/>
                  </a:lnTo>
                  <a:lnTo>
                    <a:pt x="198" y="408"/>
                  </a:lnTo>
                  <a:lnTo>
                    <a:pt x="173" y="444"/>
                  </a:lnTo>
                  <a:lnTo>
                    <a:pt x="150" y="479"/>
                  </a:lnTo>
                  <a:lnTo>
                    <a:pt x="128" y="516"/>
                  </a:lnTo>
                  <a:lnTo>
                    <a:pt x="108" y="554"/>
                  </a:lnTo>
                  <a:lnTo>
                    <a:pt x="90" y="592"/>
                  </a:lnTo>
                  <a:lnTo>
                    <a:pt x="73" y="631"/>
                  </a:lnTo>
                  <a:lnTo>
                    <a:pt x="58" y="672"/>
                  </a:lnTo>
                  <a:lnTo>
                    <a:pt x="44" y="712"/>
                  </a:lnTo>
                  <a:lnTo>
                    <a:pt x="33" y="754"/>
                  </a:lnTo>
                  <a:lnTo>
                    <a:pt x="22" y="795"/>
                  </a:lnTo>
                  <a:lnTo>
                    <a:pt x="14" y="838"/>
                  </a:lnTo>
                  <a:lnTo>
                    <a:pt x="8" y="879"/>
                  </a:lnTo>
                  <a:lnTo>
                    <a:pt x="3" y="923"/>
                  </a:lnTo>
                  <a:lnTo>
                    <a:pt x="1" y="965"/>
                  </a:lnTo>
                  <a:lnTo>
                    <a:pt x="0" y="1007"/>
                  </a:lnTo>
                  <a:lnTo>
                    <a:pt x="1" y="1050"/>
                  </a:lnTo>
                  <a:lnTo>
                    <a:pt x="3" y="1093"/>
                  </a:lnTo>
                  <a:lnTo>
                    <a:pt x="8" y="1135"/>
                  </a:lnTo>
                  <a:lnTo>
                    <a:pt x="14" y="1178"/>
                  </a:lnTo>
                  <a:lnTo>
                    <a:pt x="22" y="1219"/>
                  </a:lnTo>
                  <a:lnTo>
                    <a:pt x="33" y="1262"/>
                  </a:lnTo>
                  <a:lnTo>
                    <a:pt x="44" y="1303"/>
                  </a:lnTo>
                  <a:lnTo>
                    <a:pt x="58" y="1343"/>
                  </a:lnTo>
                  <a:lnTo>
                    <a:pt x="73" y="1383"/>
                  </a:lnTo>
                  <a:lnTo>
                    <a:pt x="90" y="1423"/>
                  </a:lnTo>
                  <a:lnTo>
                    <a:pt x="108" y="1462"/>
                  </a:lnTo>
                  <a:lnTo>
                    <a:pt x="128" y="1499"/>
                  </a:lnTo>
                  <a:lnTo>
                    <a:pt x="150" y="1536"/>
                  </a:lnTo>
                  <a:lnTo>
                    <a:pt x="173" y="1572"/>
                  </a:lnTo>
                  <a:lnTo>
                    <a:pt x="198" y="1607"/>
                  </a:lnTo>
                  <a:lnTo>
                    <a:pt x="224" y="1641"/>
                  </a:lnTo>
                  <a:lnTo>
                    <a:pt x="251" y="1673"/>
                  </a:lnTo>
                  <a:lnTo>
                    <a:pt x="280" y="1705"/>
                  </a:lnTo>
                  <a:lnTo>
                    <a:pt x="310" y="1735"/>
                  </a:lnTo>
                  <a:lnTo>
                    <a:pt x="342" y="1764"/>
                  </a:lnTo>
                  <a:lnTo>
                    <a:pt x="375" y="1791"/>
                  </a:lnTo>
                  <a:lnTo>
                    <a:pt x="409" y="1818"/>
                  </a:lnTo>
                  <a:lnTo>
                    <a:pt x="443" y="1842"/>
                  </a:lnTo>
                  <a:lnTo>
                    <a:pt x="480" y="1866"/>
                  </a:lnTo>
                  <a:lnTo>
                    <a:pt x="516" y="1887"/>
                  </a:lnTo>
                  <a:lnTo>
                    <a:pt x="555" y="1908"/>
                  </a:lnTo>
                  <a:lnTo>
                    <a:pt x="593" y="1926"/>
                  </a:lnTo>
                  <a:lnTo>
                    <a:pt x="632" y="1942"/>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37" name="Line 42"/>
            <p:cNvSpPr>
              <a:spLocks noChangeShapeType="1"/>
            </p:cNvSpPr>
            <p:nvPr/>
          </p:nvSpPr>
          <p:spPr bwMode="auto">
            <a:xfrm>
              <a:off x="4130" y="2177"/>
              <a:ext cx="2" cy="5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238" name="Freeform 43"/>
            <p:cNvSpPr>
              <a:spLocks/>
            </p:cNvSpPr>
            <p:nvPr/>
          </p:nvSpPr>
          <p:spPr bwMode="auto">
            <a:xfrm>
              <a:off x="2374" y="2229"/>
              <a:ext cx="1759" cy="1248"/>
            </a:xfrm>
            <a:custGeom>
              <a:avLst/>
              <a:gdLst>
                <a:gd name="T0" fmla="*/ 0 w 1386"/>
                <a:gd name="T1" fmla="*/ 7834 h 1009"/>
                <a:gd name="T2" fmla="*/ 449 w 1386"/>
                <a:gd name="T3" fmla="*/ 7970 h 1009"/>
                <a:gd name="T4" fmla="*/ 882 w 1386"/>
                <a:gd name="T5" fmla="*/ 8074 h 1009"/>
                <a:gd name="T6" fmla="*/ 1333 w 1386"/>
                <a:gd name="T7" fmla="*/ 8178 h 1009"/>
                <a:gd name="T8" fmla="*/ 1775 w 1386"/>
                <a:gd name="T9" fmla="*/ 8262 h 1009"/>
                <a:gd name="T10" fmla="*/ 2226 w 1386"/>
                <a:gd name="T11" fmla="*/ 8325 h 1009"/>
                <a:gd name="T12" fmla="*/ 2697 w 1386"/>
                <a:gd name="T13" fmla="*/ 8377 h 1009"/>
                <a:gd name="T14" fmla="*/ 3152 w 1386"/>
                <a:gd name="T15" fmla="*/ 8418 h 1009"/>
                <a:gd name="T16" fmla="*/ 3622 w 1386"/>
                <a:gd name="T17" fmla="*/ 8437 h 1009"/>
                <a:gd name="T18" fmla="*/ 4074 w 1386"/>
                <a:gd name="T19" fmla="*/ 8447 h 1009"/>
                <a:gd name="T20" fmla="*/ 4549 w 1386"/>
                <a:gd name="T21" fmla="*/ 8437 h 1009"/>
                <a:gd name="T22" fmla="*/ 5004 w 1386"/>
                <a:gd name="T23" fmla="*/ 8418 h 1009"/>
                <a:gd name="T24" fmla="*/ 5466 w 1386"/>
                <a:gd name="T25" fmla="*/ 8377 h 1009"/>
                <a:gd name="T26" fmla="*/ 5931 w 1386"/>
                <a:gd name="T27" fmla="*/ 8325 h 1009"/>
                <a:gd name="T28" fmla="*/ 6384 w 1386"/>
                <a:gd name="T29" fmla="*/ 8262 h 1009"/>
                <a:gd name="T30" fmla="*/ 6846 w 1386"/>
                <a:gd name="T31" fmla="*/ 8178 h 1009"/>
                <a:gd name="T32" fmla="*/ 7286 w 1386"/>
                <a:gd name="T33" fmla="*/ 8074 h 1009"/>
                <a:gd name="T34" fmla="*/ 7731 w 1386"/>
                <a:gd name="T35" fmla="*/ 7970 h 1009"/>
                <a:gd name="T36" fmla="*/ 8163 w 1386"/>
                <a:gd name="T37" fmla="*/ 7834 h 1009"/>
                <a:gd name="T38" fmla="*/ 8578 w 1386"/>
                <a:gd name="T39" fmla="*/ 7703 h 1009"/>
                <a:gd name="T40" fmla="*/ 9007 w 1386"/>
                <a:gd name="T41" fmla="*/ 7549 h 1009"/>
                <a:gd name="T42" fmla="*/ 9421 w 1386"/>
                <a:gd name="T43" fmla="*/ 7372 h 1009"/>
                <a:gd name="T44" fmla="*/ 9812 w 1386"/>
                <a:gd name="T45" fmla="*/ 7196 h 1009"/>
                <a:gd name="T46" fmla="*/ 10218 w 1386"/>
                <a:gd name="T47" fmla="*/ 6999 h 1009"/>
                <a:gd name="T48" fmla="*/ 10595 w 1386"/>
                <a:gd name="T49" fmla="*/ 6799 h 1009"/>
                <a:gd name="T50" fmla="*/ 10951 w 1386"/>
                <a:gd name="T51" fmla="*/ 6574 h 1009"/>
                <a:gd name="T52" fmla="*/ 11293 w 1386"/>
                <a:gd name="T53" fmla="*/ 6341 h 1009"/>
                <a:gd name="T54" fmla="*/ 11645 w 1386"/>
                <a:gd name="T55" fmla="*/ 6097 h 1009"/>
                <a:gd name="T56" fmla="*/ 11975 w 1386"/>
                <a:gd name="T57" fmla="*/ 5847 h 1009"/>
                <a:gd name="T58" fmla="*/ 12288 w 1386"/>
                <a:gd name="T59" fmla="*/ 5576 h 1009"/>
                <a:gd name="T60" fmla="*/ 12578 w 1386"/>
                <a:gd name="T61" fmla="*/ 5315 h 1009"/>
                <a:gd name="T62" fmla="*/ 12860 w 1386"/>
                <a:gd name="T63" fmla="*/ 5027 h 1009"/>
                <a:gd name="T64" fmla="*/ 13138 w 1386"/>
                <a:gd name="T65" fmla="*/ 4736 h 1009"/>
                <a:gd name="T66" fmla="*/ 13383 w 1386"/>
                <a:gd name="T67" fmla="*/ 4433 h 1009"/>
                <a:gd name="T68" fmla="*/ 13620 w 1386"/>
                <a:gd name="T69" fmla="*/ 4127 h 1009"/>
                <a:gd name="T70" fmla="*/ 13849 w 1386"/>
                <a:gd name="T71" fmla="*/ 3812 h 1009"/>
                <a:gd name="T72" fmla="*/ 14035 w 1386"/>
                <a:gd name="T73" fmla="*/ 3492 h 1009"/>
                <a:gd name="T74" fmla="*/ 14226 w 1386"/>
                <a:gd name="T75" fmla="*/ 3145 h 1009"/>
                <a:gd name="T76" fmla="*/ 14383 w 1386"/>
                <a:gd name="T77" fmla="*/ 2823 h 1009"/>
                <a:gd name="T78" fmla="*/ 14536 w 1386"/>
                <a:gd name="T79" fmla="*/ 2481 h 1009"/>
                <a:gd name="T80" fmla="*/ 14661 w 1386"/>
                <a:gd name="T81" fmla="*/ 2134 h 1009"/>
                <a:gd name="T82" fmla="*/ 14779 w 1386"/>
                <a:gd name="T83" fmla="*/ 1775 h 1009"/>
                <a:gd name="T84" fmla="*/ 14861 w 1386"/>
                <a:gd name="T85" fmla="*/ 1435 h 1009"/>
                <a:gd name="T86" fmla="*/ 14931 w 1386"/>
                <a:gd name="T87" fmla="*/ 1067 h 1009"/>
                <a:gd name="T88" fmla="*/ 14978 w 1386"/>
                <a:gd name="T89" fmla="*/ 716 h 1009"/>
                <a:gd name="T90" fmla="*/ 15000 w 1386"/>
                <a:gd name="T91" fmla="*/ 362 h 1009"/>
                <a:gd name="T92" fmla="*/ 15011 w 1386"/>
                <a:gd name="T93" fmla="*/ 0 h 100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86"/>
                <a:gd name="T142" fmla="*/ 0 h 1009"/>
                <a:gd name="T143" fmla="*/ 1386 w 1386"/>
                <a:gd name="T144" fmla="*/ 1009 h 100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86" h="1009">
                  <a:moveTo>
                    <a:pt x="0" y="935"/>
                  </a:moveTo>
                  <a:lnTo>
                    <a:pt x="41" y="951"/>
                  </a:lnTo>
                  <a:lnTo>
                    <a:pt x="81" y="964"/>
                  </a:lnTo>
                  <a:lnTo>
                    <a:pt x="123" y="976"/>
                  </a:lnTo>
                  <a:lnTo>
                    <a:pt x="164" y="986"/>
                  </a:lnTo>
                  <a:lnTo>
                    <a:pt x="206" y="994"/>
                  </a:lnTo>
                  <a:lnTo>
                    <a:pt x="248" y="1000"/>
                  </a:lnTo>
                  <a:lnTo>
                    <a:pt x="291" y="1005"/>
                  </a:lnTo>
                  <a:lnTo>
                    <a:pt x="334" y="1007"/>
                  </a:lnTo>
                  <a:lnTo>
                    <a:pt x="376" y="1008"/>
                  </a:lnTo>
                  <a:lnTo>
                    <a:pt x="419" y="1007"/>
                  </a:lnTo>
                  <a:lnTo>
                    <a:pt x="462" y="1005"/>
                  </a:lnTo>
                  <a:lnTo>
                    <a:pt x="504" y="1000"/>
                  </a:lnTo>
                  <a:lnTo>
                    <a:pt x="547" y="994"/>
                  </a:lnTo>
                  <a:lnTo>
                    <a:pt x="589" y="986"/>
                  </a:lnTo>
                  <a:lnTo>
                    <a:pt x="631" y="976"/>
                  </a:lnTo>
                  <a:lnTo>
                    <a:pt x="672" y="964"/>
                  </a:lnTo>
                  <a:lnTo>
                    <a:pt x="713" y="951"/>
                  </a:lnTo>
                  <a:lnTo>
                    <a:pt x="753" y="935"/>
                  </a:lnTo>
                  <a:lnTo>
                    <a:pt x="792" y="919"/>
                  </a:lnTo>
                  <a:lnTo>
                    <a:pt x="831" y="901"/>
                  </a:lnTo>
                  <a:lnTo>
                    <a:pt x="869" y="880"/>
                  </a:lnTo>
                  <a:lnTo>
                    <a:pt x="905" y="859"/>
                  </a:lnTo>
                  <a:lnTo>
                    <a:pt x="942" y="835"/>
                  </a:lnTo>
                  <a:lnTo>
                    <a:pt x="977" y="811"/>
                  </a:lnTo>
                  <a:lnTo>
                    <a:pt x="1010" y="784"/>
                  </a:lnTo>
                  <a:lnTo>
                    <a:pt x="1042" y="757"/>
                  </a:lnTo>
                  <a:lnTo>
                    <a:pt x="1074" y="728"/>
                  </a:lnTo>
                  <a:lnTo>
                    <a:pt x="1105" y="698"/>
                  </a:lnTo>
                  <a:lnTo>
                    <a:pt x="1134" y="666"/>
                  </a:lnTo>
                  <a:lnTo>
                    <a:pt x="1161" y="634"/>
                  </a:lnTo>
                  <a:lnTo>
                    <a:pt x="1187" y="600"/>
                  </a:lnTo>
                  <a:lnTo>
                    <a:pt x="1212" y="565"/>
                  </a:lnTo>
                  <a:lnTo>
                    <a:pt x="1235" y="529"/>
                  </a:lnTo>
                  <a:lnTo>
                    <a:pt x="1257" y="492"/>
                  </a:lnTo>
                  <a:lnTo>
                    <a:pt x="1277" y="455"/>
                  </a:lnTo>
                  <a:lnTo>
                    <a:pt x="1295" y="416"/>
                  </a:lnTo>
                  <a:lnTo>
                    <a:pt x="1312" y="376"/>
                  </a:lnTo>
                  <a:lnTo>
                    <a:pt x="1327" y="336"/>
                  </a:lnTo>
                  <a:lnTo>
                    <a:pt x="1341" y="296"/>
                  </a:lnTo>
                  <a:lnTo>
                    <a:pt x="1353" y="255"/>
                  </a:lnTo>
                  <a:lnTo>
                    <a:pt x="1363" y="212"/>
                  </a:lnTo>
                  <a:lnTo>
                    <a:pt x="1371" y="171"/>
                  </a:lnTo>
                  <a:lnTo>
                    <a:pt x="1377" y="128"/>
                  </a:lnTo>
                  <a:lnTo>
                    <a:pt x="1381" y="86"/>
                  </a:lnTo>
                  <a:lnTo>
                    <a:pt x="1384" y="43"/>
                  </a:lnTo>
                  <a:lnTo>
                    <a:pt x="1385"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39" name="Line 44"/>
            <p:cNvSpPr>
              <a:spLocks noChangeShapeType="1"/>
            </p:cNvSpPr>
            <p:nvPr/>
          </p:nvSpPr>
          <p:spPr bwMode="auto">
            <a:xfrm flipH="1">
              <a:off x="2811" y="1181"/>
              <a:ext cx="4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240" name="Freeform 45"/>
            <p:cNvSpPr>
              <a:spLocks/>
            </p:cNvSpPr>
            <p:nvPr/>
          </p:nvSpPr>
          <p:spPr bwMode="auto">
            <a:xfrm>
              <a:off x="2870" y="1156"/>
              <a:ext cx="32" cy="46"/>
            </a:xfrm>
            <a:custGeom>
              <a:avLst/>
              <a:gdLst>
                <a:gd name="T0" fmla="*/ 36 w 25"/>
                <a:gd name="T1" fmla="*/ 0 h 37"/>
                <a:gd name="T2" fmla="*/ 268 w 25"/>
                <a:gd name="T3" fmla="*/ 0 h 37"/>
                <a:gd name="T4" fmla="*/ 136 w 25"/>
                <a:gd name="T5" fmla="*/ 119 h 37"/>
                <a:gd name="T6" fmla="*/ 204 w 25"/>
                <a:gd name="T7" fmla="*/ 119 h 37"/>
                <a:gd name="T8" fmla="*/ 256 w 25"/>
                <a:gd name="T9" fmla="*/ 144 h 37"/>
                <a:gd name="T10" fmla="*/ 268 w 25"/>
                <a:gd name="T11" fmla="*/ 148 h 37"/>
                <a:gd name="T12" fmla="*/ 285 w 25"/>
                <a:gd name="T13" fmla="*/ 195 h 37"/>
                <a:gd name="T14" fmla="*/ 285 w 25"/>
                <a:gd name="T15" fmla="*/ 229 h 37"/>
                <a:gd name="T16" fmla="*/ 268 w 25"/>
                <a:gd name="T17" fmla="*/ 285 h 37"/>
                <a:gd name="T18" fmla="*/ 223 w 25"/>
                <a:gd name="T19" fmla="*/ 316 h 37"/>
                <a:gd name="T20" fmla="*/ 159 w 25"/>
                <a:gd name="T21" fmla="*/ 322 h 37"/>
                <a:gd name="T22" fmla="*/ 97 w 25"/>
                <a:gd name="T23" fmla="*/ 322 h 37"/>
                <a:gd name="T24" fmla="*/ 36 w 25"/>
                <a:gd name="T25" fmla="*/ 316 h 37"/>
                <a:gd name="T26" fmla="*/ 1 w 25"/>
                <a:gd name="T27" fmla="*/ 287 h 37"/>
                <a:gd name="T28" fmla="*/ 0 w 25"/>
                <a:gd name="T29" fmla="*/ 259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37"/>
                <a:gd name="T47" fmla="*/ 25 w 25"/>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37">
                  <a:moveTo>
                    <a:pt x="3" y="0"/>
                  </a:moveTo>
                  <a:lnTo>
                    <a:pt x="23" y="0"/>
                  </a:lnTo>
                  <a:lnTo>
                    <a:pt x="12" y="14"/>
                  </a:lnTo>
                  <a:lnTo>
                    <a:pt x="17" y="14"/>
                  </a:lnTo>
                  <a:lnTo>
                    <a:pt x="21" y="16"/>
                  </a:lnTo>
                  <a:lnTo>
                    <a:pt x="23" y="17"/>
                  </a:lnTo>
                  <a:lnTo>
                    <a:pt x="24" y="22"/>
                  </a:lnTo>
                  <a:lnTo>
                    <a:pt x="24" y="26"/>
                  </a:lnTo>
                  <a:lnTo>
                    <a:pt x="23" y="32"/>
                  </a:lnTo>
                  <a:lnTo>
                    <a:pt x="19" y="35"/>
                  </a:lnTo>
                  <a:lnTo>
                    <a:pt x="13" y="36"/>
                  </a:lnTo>
                  <a:lnTo>
                    <a:pt x="8" y="36"/>
                  </a:lnTo>
                  <a:lnTo>
                    <a:pt x="3" y="35"/>
                  </a:lnTo>
                  <a:lnTo>
                    <a:pt x="1" y="33"/>
                  </a:lnTo>
                  <a:lnTo>
                    <a:pt x="0" y="2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41" name="Line 46"/>
            <p:cNvSpPr>
              <a:spLocks noChangeShapeType="1"/>
            </p:cNvSpPr>
            <p:nvPr/>
          </p:nvSpPr>
          <p:spPr bwMode="auto">
            <a:xfrm flipH="1">
              <a:off x="2812" y="1347"/>
              <a:ext cx="41"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242" name="Freeform 47"/>
            <p:cNvSpPr>
              <a:spLocks/>
            </p:cNvSpPr>
            <p:nvPr/>
          </p:nvSpPr>
          <p:spPr bwMode="auto">
            <a:xfrm>
              <a:off x="2872" y="1320"/>
              <a:ext cx="29" cy="48"/>
            </a:xfrm>
            <a:custGeom>
              <a:avLst/>
              <a:gdLst>
                <a:gd name="T0" fmla="*/ 200 w 23"/>
                <a:gd name="T1" fmla="*/ 48 h 39"/>
                <a:gd name="T2" fmla="*/ 194 w 23"/>
                <a:gd name="T3" fmla="*/ 2 h 39"/>
                <a:gd name="T4" fmla="*/ 126 w 23"/>
                <a:gd name="T5" fmla="*/ 0 h 39"/>
                <a:gd name="T6" fmla="*/ 100 w 23"/>
                <a:gd name="T7" fmla="*/ 0 h 39"/>
                <a:gd name="T8" fmla="*/ 40 w 23"/>
                <a:gd name="T9" fmla="*/ 2 h 39"/>
                <a:gd name="T10" fmla="*/ 1 w 23"/>
                <a:gd name="T11" fmla="*/ 62 h 39"/>
                <a:gd name="T12" fmla="*/ 0 w 23"/>
                <a:gd name="T13" fmla="*/ 137 h 39"/>
                <a:gd name="T14" fmla="*/ 0 w 23"/>
                <a:gd name="T15" fmla="*/ 199 h 39"/>
                <a:gd name="T16" fmla="*/ 1 w 23"/>
                <a:gd name="T17" fmla="*/ 256 h 39"/>
                <a:gd name="T18" fmla="*/ 40 w 23"/>
                <a:gd name="T19" fmla="*/ 282 h 39"/>
                <a:gd name="T20" fmla="*/ 100 w 23"/>
                <a:gd name="T21" fmla="*/ 302 h 39"/>
                <a:gd name="T22" fmla="*/ 122 w 23"/>
                <a:gd name="T23" fmla="*/ 302 h 39"/>
                <a:gd name="T24" fmla="*/ 169 w 23"/>
                <a:gd name="T25" fmla="*/ 282 h 39"/>
                <a:gd name="T26" fmla="*/ 200 w 23"/>
                <a:gd name="T27" fmla="*/ 256 h 39"/>
                <a:gd name="T28" fmla="*/ 221 w 23"/>
                <a:gd name="T29" fmla="*/ 222 h 39"/>
                <a:gd name="T30" fmla="*/ 221 w 23"/>
                <a:gd name="T31" fmla="*/ 199 h 39"/>
                <a:gd name="T32" fmla="*/ 200 w 23"/>
                <a:gd name="T33" fmla="*/ 162 h 39"/>
                <a:gd name="T34" fmla="*/ 169 w 23"/>
                <a:gd name="T35" fmla="*/ 137 h 39"/>
                <a:gd name="T36" fmla="*/ 122 w 23"/>
                <a:gd name="T37" fmla="*/ 116 h 39"/>
                <a:gd name="T38" fmla="*/ 100 w 23"/>
                <a:gd name="T39" fmla="*/ 116 h 39"/>
                <a:gd name="T40" fmla="*/ 40 w 23"/>
                <a:gd name="T41" fmla="*/ 137 h 39"/>
                <a:gd name="T42" fmla="*/ 1 w 23"/>
                <a:gd name="T43" fmla="*/ 162 h 39"/>
                <a:gd name="T44" fmla="*/ 0 w 23"/>
                <a:gd name="T45" fmla="*/ 199 h 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
                <a:gd name="T70" fmla="*/ 0 h 39"/>
                <a:gd name="T71" fmla="*/ 23 w 23"/>
                <a:gd name="T72" fmla="*/ 39 h 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 h="39">
                  <a:moveTo>
                    <a:pt x="20" y="6"/>
                  </a:moveTo>
                  <a:lnTo>
                    <a:pt x="19" y="2"/>
                  </a:lnTo>
                  <a:lnTo>
                    <a:pt x="13" y="0"/>
                  </a:lnTo>
                  <a:lnTo>
                    <a:pt x="10" y="0"/>
                  </a:lnTo>
                  <a:lnTo>
                    <a:pt x="4" y="2"/>
                  </a:lnTo>
                  <a:lnTo>
                    <a:pt x="1" y="8"/>
                  </a:lnTo>
                  <a:lnTo>
                    <a:pt x="0" y="17"/>
                  </a:lnTo>
                  <a:lnTo>
                    <a:pt x="0" y="25"/>
                  </a:lnTo>
                  <a:lnTo>
                    <a:pt x="1" y="32"/>
                  </a:lnTo>
                  <a:lnTo>
                    <a:pt x="4" y="36"/>
                  </a:lnTo>
                  <a:lnTo>
                    <a:pt x="10" y="38"/>
                  </a:lnTo>
                  <a:lnTo>
                    <a:pt x="12" y="38"/>
                  </a:lnTo>
                  <a:lnTo>
                    <a:pt x="17" y="36"/>
                  </a:lnTo>
                  <a:lnTo>
                    <a:pt x="20" y="32"/>
                  </a:lnTo>
                  <a:lnTo>
                    <a:pt x="22" y="28"/>
                  </a:lnTo>
                  <a:lnTo>
                    <a:pt x="22" y="25"/>
                  </a:lnTo>
                  <a:lnTo>
                    <a:pt x="20" y="20"/>
                  </a:lnTo>
                  <a:lnTo>
                    <a:pt x="17" y="17"/>
                  </a:lnTo>
                  <a:lnTo>
                    <a:pt x="12" y="15"/>
                  </a:lnTo>
                  <a:lnTo>
                    <a:pt x="10" y="15"/>
                  </a:lnTo>
                  <a:lnTo>
                    <a:pt x="4" y="17"/>
                  </a:lnTo>
                  <a:lnTo>
                    <a:pt x="1" y="20"/>
                  </a:lnTo>
                  <a:lnTo>
                    <a:pt x="0" y="25"/>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43" name="Line 48"/>
            <p:cNvSpPr>
              <a:spLocks noChangeShapeType="1"/>
            </p:cNvSpPr>
            <p:nvPr/>
          </p:nvSpPr>
          <p:spPr bwMode="auto">
            <a:xfrm flipH="1">
              <a:off x="2812" y="1493"/>
              <a:ext cx="41"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244" name="Freeform 49"/>
            <p:cNvSpPr>
              <a:spLocks/>
            </p:cNvSpPr>
            <p:nvPr/>
          </p:nvSpPr>
          <p:spPr bwMode="auto">
            <a:xfrm>
              <a:off x="2872" y="1467"/>
              <a:ext cx="29" cy="47"/>
            </a:xfrm>
            <a:custGeom>
              <a:avLst/>
              <a:gdLst>
                <a:gd name="T0" fmla="*/ 200 w 23"/>
                <a:gd name="T1" fmla="*/ 142 h 38"/>
                <a:gd name="T2" fmla="*/ 221 w 23"/>
                <a:gd name="T3" fmla="*/ 109 h 38"/>
                <a:gd name="T4" fmla="*/ 200 w 23"/>
                <a:gd name="T5" fmla="*/ 142 h 38"/>
                <a:gd name="T6" fmla="*/ 169 w 23"/>
                <a:gd name="T7" fmla="*/ 176 h 38"/>
                <a:gd name="T8" fmla="*/ 122 w 23"/>
                <a:gd name="T9" fmla="*/ 182 h 38"/>
                <a:gd name="T10" fmla="*/ 100 w 23"/>
                <a:gd name="T11" fmla="*/ 182 h 38"/>
                <a:gd name="T12" fmla="*/ 40 w 23"/>
                <a:gd name="T13" fmla="*/ 176 h 38"/>
                <a:gd name="T14" fmla="*/ 1 w 23"/>
                <a:gd name="T15" fmla="*/ 142 h 38"/>
                <a:gd name="T16" fmla="*/ 0 w 23"/>
                <a:gd name="T17" fmla="*/ 109 h 38"/>
                <a:gd name="T18" fmla="*/ 0 w 23"/>
                <a:gd name="T19" fmla="*/ 88 h 38"/>
                <a:gd name="T20" fmla="*/ 1 w 23"/>
                <a:gd name="T21" fmla="*/ 40 h 38"/>
                <a:gd name="T22" fmla="*/ 40 w 23"/>
                <a:gd name="T23" fmla="*/ 1 h 38"/>
                <a:gd name="T24" fmla="*/ 100 w 23"/>
                <a:gd name="T25" fmla="*/ 0 h 38"/>
                <a:gd name="T26" fmla="*/ 122 w 23"/>
                <a:gd name="T27" fmla="*/ 0 h 38"/>
                <a:gd name="T28" fmla="*/ 169 w 23"/>
                <a:gd name="T29" fmla="*/ 1 h 38"/>
                <a:gd name="T30" fmla="*/ 200 w 23"/>
                <a:gd name="T31" fmla="*/ 40 h 38"/>
                <a:gd name="T32" fmla="*/ 221 w 23"/>
                <a:gd name="T33" fmla="*/ 109 h 38"/>
                <a:gd name="T34" fmla="*/ 221 w 23"/>
                <a:gd name="T35" fmla="*/ 176 h 38"/>
                <a:gd name="T36" fmla="*/ 200 w 23"/>
                <a:gd name="T37" fmla="*/ 256 h 38"/>
                <a:gd name="T38" fmla="*/ 169 w 23"/>
                <a:gd name="T39" fmla="*/ 293 h 38"/>
                <a:gd name="T40" fmla="*/ 122 w 23"/>
                <a:gd name="T41" fmla="*/ 317 h 38"/>
                <a:gd name="T42" fmla="*/ 79 w 23"/>
                <a:gd name="T43" fmla="*/ 317 h 38"/>
                <a:gd name="T44" fmla="*/ 32 w 23"/>
                <a:gd name="T45" fmla="*/ 293 h 38"/>
                <a:gd name="T46" fmla="*/ 1 w 23"/>
                <a:gd name="T47" fmla="*/ 270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
                <a:gd name="T73" fmla="*/ 0 h 38"/>
                <a:gd name="T74" fmla="*/ 23 w 23"/>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 h="38">
                  <a:moveTo>
                    <a:pt x="20" y="17"/>
                  </a:moveTo>
                  <a:lnTo>
                    <a:pt x="22" y="12"/>
                  </a:lnTo>
                  <a:lnTo>
                    <a:pt x="20" y="17"/>
                  </a:lnTo>
                  <a:lnTo>
                    <a:pt x="17" y="21"/>
                  </a:lnTo>
                  <a:lnTo>
                    <a:pt x="12" y="22"/>
                  </a:lnTo>
                  <a:lnTo>
                    <a:pt x="10" y="22"/>
                  </a:lnTo>
                  <a:lnTo>
                    <a:pt x="4" y="21"/>
                  </a:lnTo>
                  <a:lnTo>
                    <a:pt x="1" y="17"/>
                  </a:lnTo>
                  <a:lnTo>
                    <a:pt x="0" y="12"/>
                  </a:lnTo>
                  <a:lnTo>
                    <a:pt x="0" y="10"/>
                  </a:lnTo>
                  <a:lnTo>
                    <a:pt x="1" y="5"/>
                  </a:lnTo>
                  <a:lnTo>
                    <a:pt x="4" y="1"/>
                  </a:lnTo>
                  <a:lnTo>
                    <a:pt x="10" y="0"/>
                  </a:lnTo>
                  <a:lnTo>
                    <a:pt x="12" y="0"/>
                  </a:lnTo>
                  <a:lnTo>
                    <a:pt x="17" y="1"/>
                  </a:lnTo>
                  <a:lnTo>
                    <a:pt x="20" y="5"/>
                  </a:lnTo>
                  <a:lnTo>
                    <a:pt x="22" y="12"/>
                  </a:lnTo>
                  <a:lnTo>
                    <a:pt x="22" y="21"/>
                  </a:lnTo>
                  <a:lnTo>
                    <a:pt x="20" y="30"/>
                  </a:lnTo>
                  <a:lnTo>
                    <a:pt x="17" y="35"/>
                  </a:lnTo>
                  <a:lnTo>
                    <a:pt x="12" y="37"/>
                  </a:lnTo>
                  <a:lnTo>
                    <a:pt x="8" y="37"/>
                  </a:lnTo>
                  <a:lnTo>
                    <a:pt x="3" y="35"/>
                  </a:lnTo>
                  <a:lnTo>
                    <a:pt x="1" y="32"/>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45" name="Line 50"/>
            <p:cNvSpPr>
              <a:spLocks noChangeShapeType="1"/>
            </p:cNvSpPr>
            <p:nvPr/>
          </p:nvSpPr>
          <p:spPr bwMode="auto">
            <a:xfrm flipH="1">
              <a:off x="2793" y="1615"/>
              <a:ext cx="4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246" name="Freeform 51"/>
            <p:cNvSpPr>
              <a:spLocks/>
            </p:cNvSpPr>
            <p:nvPr/>
          </p:nvSpPr>
          <p:spPr bwMode="auto">
            <a:xfrm>
              <a:off x="2851" y="1589"/>
              <a:ext cx="22" cy="47"/>
            </a:xfrm>
            <a:custGeom>
              <a:avLst/>
              <a:gdLst>
                <a:gd name="T0" fmla="*/ 0 w 17"/>
                <a:gd name="T1" fmla="*/ 61 h 38"/>
                <a:gd name="T2" fmla="*/ 97 w 17"/>
                <a:gd name="T3" fmla="*/ 40 h 38"/>
                <a:gd name="T4" fmla="*/ 211 w 17"/>
                <a:gd name="T5" fmla="*/ 0 h 38"/>
                <a:gd name="T6" fmla="*/ 211 w 17"/>
                <a:gd name="T7" fmla="*/ 317 h 38"/>
                <a:gd name="T8" fmla="*/ 0 60000 65536"/>
                <a:gd name="T9" fmla="*/ 0 60000 65536"/>
                <a:gd name="T10" fmla="*/ 0 60000 65536"/>
                <a:gd name="T11" fmla="*/ 0 60000 65536"/>
                <a:gd name="T12" fmla="*/ 0 w 17"/>
                <a:gd name="T13" fmla="*/ 0 h 38"/>
                <a:gd name="T14" fmla="*/ 17 w 17"/>
                <a:gd name="T15" fmla="*/ 38 h 38"/>
              </a:gdLst>
              <a:ahLst/>
              <a:cxnLst>
                <a:cxn ang="T8">
                  <a:pos x="T0" y="T1"/>
                </a:cxn>
                <a:cxn ang="T9">
                  <a:pos x="T2" y="T3"/>
                </a:cxn>
                <a:cxn ang="T10">
                  <a:pos x="T4" y="T5"/>
                </a:cxn>
                <a:cxn ang="T11">
                  <a:pos x="T6" y="T7"/>
                </a:cxn>
              </a:cxnLst>
              <a:rect l="T12" t="T13" r="T14" b="T15"/>
              <a:pathLst>
                <a:path w="17" h="38">
                  <a:moveTo>
                    <a:pt x="0" y="7"/>
                  </a:moveTo>
                  <a:lnTo>
                    <a:pt x="7" y="5"/>
                  </a:lnTo>
                  <a:lnTo>
                    <a:pt x="16" y="0"/>
                  </a:lnTo>
                  <a:lnTo>
                    <a:pt x="16" y="37"/>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47" name="Freeform 52"/>
            <p:cNvSpPr>
              <a:spLocks/>
            </p:cNvSpPr>
            <p:nvPr/>
          </p:nvSpPr>
          <p:spPr bwMode="auto">
            <a:xfrm>
              <a:off x="2887" y="1589"/>
              <a:ext cx="33" cy="47"/>
            </a:xfrm>
            <a:custGeom>
              <a:avLst/>
              <a:gdLst>
                <a:gd name="T0" fmla="*/ 28 w 26"/>
                <a:gd name="T1" fmla="*/ 75 h 38"/>
                <a:gd name="T2" fmla="*/ 28 w 26"/>
                <a:gd name="T3" fmla="*/ 61 h 38"/>
                <a:gd name="T4" fmla="*/ 46 w 26"/>
                <a:gd name="T5" fmla="*/ 26 h 38"/>
                <a:gd name="T6" fmla="*/ 74 w 26"/>
                <a:gd name="T7" fmla="*/ 1 h 38"/>
                <a:gd name="T8" fmla="*/ 119 w 26"/>
                <a:gd name="T9" fmla="*/ 0 h 38"/>
                <a:gd name="T10" fmla="*/ 173 w 26"/>
                <a:gd name="T11" fmla="*/ 0 h 38"/>
                <a:gd name="T12" fmla="*/ 220 w 26"/>
                <a:gd name="T13" fmla="*/ 1 h 38"/>
                <a:gd name="T14" fmla="*/ 244 w 26"/>
                <a:gd name="T15" fmla="*/ 26 h 38"/>
                <a:gd name="T16" fmla="*/ 253 w 26"/>
                <a:gd name="T17" fmla="*/ 61 h 38"/>
                <a:gd name="T18" fmla="*/ 253 w 26"/>
                <a:gd name="T19" fmla="*/ 88 h 38"/>
                <a:gd name="T20" fmla="*/ 244 w 26"/>
                <a:gd name="T21" fmla="*/ 110 h 38"/>
                <a:gd name="T22" fmla="*/ 197 w 26"/>
                <a:gd name="T23" fmla="*/ 167 h 38"/>
                <a:gd name="T24" fmla="*/ 0 w 26"/>
                <a:gd name="T25" fmla="*/ 317 h 38"/>
                <a:gd name="T26" fmla="*/ 279 w 26"/>
                <a:gd name="T27" fmla="*/ 317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8"/>
                <a:gd name="T44" fmla="*/ 26 w 26"/>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8">
                  <a:moveTo>
                    <a:pt x="2" y="9"/>
                  </a:moveTo>
                  <a:lnTo>
                    <a:pt x="2" y="7"/>
                  </a:lnTo>
                  <a:lnTo>
                    <a:pt x="4" y="3"/>
                  </a:lnTo>
                  <a:lnTo>
                    <a:pt x="6" y="1"/>
                  </a:lnTo>
                  <a:lnTo>
                    <a:pt x="10" y="0"/>
                  </a:lnTo>
                  <a:lnTo>
                    <a:pt x="16" y="0"/>
                  </a:lnTo>
                  <a:lnTo>
                    <a:pt x="20" y="1"/>
                  </a:lnTo>
                  <a:lnTo>
                    <a:pt x="22" y="3"/>
                  </a:lnTo>
                  <a:lnTo>
                    <a:pt x="24" y="7"/>
                  </a:lnTo>
                  <a:lnTo>
                    <a:pt x="24" y="10"/>
                  </a:lnTo>
                  <a:lnTo>
                    <a:pt x="22" y="13"/>
                  </a:lnTo>
                  <a:lnTo>
                    <a:pt x="18" y="19"/>
                  </a:lnTo>
                  <a:lnTo>
                    <a:pt x="0" y="37"/>
                  </a:lnTo>
                  <a:lnTo>
                    <a:pt x="25" y="37"/>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48" name="Line 53"/>
            <p:cNvSpPr>
              <a:spLocks noChangeShapeType="1"/>
            </p:cNvSpPr>
            <p:nvPr/>
          </p:nvSpPr>
          <p:spPr bwMode="auto">
            <a:xfrm flipH="1">
              <a:off x="2793" y="1798"/>
              <a:ext cx="4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249" name="Freeform 54"/>
            <p:cNvSpPr>
              <a:spLocks/>
            </p:cNvSpPr>
            <p:nvPr/>
          </p:nvSpPr>
          <p:spPr bwMode="auto">
            <a:xfrm>
              <a:off x="2851" y="1774"/>
              <a:ext cx="22" cy="45"/>
            </a:xfrm>
            <a:custGeom>
              <a:avLst/>
              <a:gdLst>
                <a:gd name="T0" fmla="*/ 0 w 17"/>
                <a:gd name="T1" fmla="*/ 50 h 37"/>
                <a:gd name="T2" fmla="*/ 97 w 17"/>
                <a:gd name="T3" fmla="*/ 28 h 37"/>
                <a:gd name="T4" fmla="*/ 211 w 17"/>
                <a:gd name="T5" fmla="*/ 0 h 37"/>
                <a:gd name="T6" fmla="*/ 211 w 17"/>
                <a:gd name="T7" fmla="*/ 259 h 37"/>
                <a:gd name="T8" fmla="*/ 0 60000 65536"/>
                <a:gd name="T9" fmla="*/ 0 60000 65536"/>
                <a:gd name="T10" fmla="*/ 0 60000 65536"/>
                <a:gd name="T11" fmla="*/ 0 60000 65536"/>
                <a:gd name="T12" fmla="*/ 0 w 17"/>
                <a:gd name="T13" fmla="*/ 0 h 37"/>
                <a:gd name="T14" fmla="*/ 17 w 17"/>
                <a:gd name="T15" fmla="*/ 37 h 37"/>
              </a:gdLst>
              <a:ahLst/>
              <a:cxnLst>
                <a:cxn ang="T8">
                  <a:pos x="T0" y="T1"/>
                </a:cxn>
                <a:cxn ang="T9">
                  <a:pos x="T2" y="T3"/>
                </a:cxn>
                <a:cxn ang="T10">
                  <a:pos x="T4" y="T5"/>
                </a:cxn>
                <a:cxn ang="T11">
                  <a:pos x="T6" y="T7"/>
                </a:cxn>
              </a:cxnLst>
              <a:rect l="T12" t="T13" r="T14" b="T15"/>
              <a:pathLst>
                <a:path w="17" h="37">
                  <a:moveTo>
                    <a:pt x="0" y="7"/>
                  </a:moveTo>
                  <a:lnTo>
                    <a:pt x="7" y="4"/>
                  </a:lnTo>
                  <a:lnTo>
                    <a:pt x="16" y="0"/>
                  </a:lnTo>
                  <a:lnTo>
                    <a:pt x="16" y="36"/>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50" name="Freeform 55"/>
            <p:cNvSpPr>
              <a:spLocks/>
            </p:cNvSpPr>
            <p:nvPr/>
          </p:nvSpPr>
          <p:spPr bwMode="auto">
            <a:xfrm>
              <a:off x="2887" y="1774"/>
              <a:ext cx="33" cy="45"/>
            </a:xfrm>
            <a:custGeom>
              <a:avLst/>
              <a:gdLst>
                <a:gd name="T0" fmla="*/ 46 w 26"/>
                <a:gd name="T1" fmla="*/ 1 h 37"/>
                <a:gd name="T2" fmla="*/ 119 w 26"/>
                <a:gd name="T3" fmla="*/ 0 h 37"/>
                <a:gd name="T4" fmla="*/ 46 w 26"/>
                <a:gd name="T5" fmla="*/ 1 h 37"/>
                <a:gd name="T6" fmla="*/ 28 w 26"/>
                <a:gd name="T7" fmla="*/ 28 h 37"/>
                <a:gd name="T8" fmla="*/ 28 w 26"/>
                <a:gd name="T9" fmla="*/ 60 h 37"/>
                <a:gd name="T10" fmla="*/ 46 w 26"/>
                <a:gd name="T11" fmla="*/ 89 h 37"/>
                <a:gd name="T12" fmla="*/ 94 w 26"/>
                <a:gd name="T13" fmla="*/ 102 h 37"/>
                <a:gd name="T14" fmla="*/ 157 w 26"/>
                <a:gd name="T15" fmla="*/ 109 h 37"/>
                <a:gd name="T16" fmla="*/ 220 w 26"/>
                <a:gd name="T17" fmla="*/ 124 h 37"/>
                <a:gd name="T18" fmla="*/ 253 w 26"/>
                <a:gd name="T19" fmla="*/ 139 h 37"/>
                <a:gd name="T20" fmla="*/ 279 w 26"/>
                <a:gd name="T21" fmla="*/ 169 h 37"/>
                <a:gd name="T22" fmla="*/ 279 w 26"/>
                <a:gd name="T23" fmla="*/ 213 h 37"/>
                <a:gd name="T24" fmla="*/ 253 w 26"/>
                <a:gd name="T25" fmla="*/ 235 h 37"/>
                <a:gd name="T26" fmla="*/ 244 w 26"/>
                <a:gd name="T27" fmla="*/ 251 h 37"/>
                <a:gd name="T28" fmla="*/ 173 w 26"/>
                <a:gd name="T29" fmla="*/ 259 h 37"/>
                <a:gd name="T30" fmla="*/ 119 w 26"/>
                <a:gd name="T31" fmla="*/ 259 h 37"/>
                <a:gd name="T32" fmla="*/ 46 w 26"/>
                <a:gd name="T33" fmla="*/ 251 h 37"/>
                <a:gd name="T34" fmla="*/ 28 w 26"/>
                <a:gd name="T35" fmla="*/ 235 h 37"/>
                <a:gd name="T36" fmla="*/ 0 w 26"/>
                <a:gd name="T37" fmla="*/ 213 h 37"/>
                <a:gd name="T38" fmla="*/ 0 w 26"/>
                <a:gd name="T39" fmla="*/ 169 h 37"/>
                <a:gd name="T40" fmla="*/ 28 w 26"/>
                <a:gd name="T41" fmla="*/ 139 h 37"/>
                <a:gd name="T42" fmla="*/ 74 w 26"/>
                <a:gd name="T43" fmla="*/ 124 h 37"/>
                <a:gd name="T44" fmla="*/ 122 w 26"/>
                <a:gd name="T45" fmla="*/ 109 h 37"/>
                <a:gd name="T46" fmla="*/ 197 w 26"/>
                <a:gd name="T47" fmla="*/ 102 h 37"/>
                <a:gd name="T48" fmla="*/ 244 w 26"/>
                <a:gd name="T49" fmla="*/ 89 h 37"/>
                <a:gd name="T50" fmla="*/ 253 w 26"/>
                <a:gd name="T51" fmla="*/ 60 h 37"/>
                <a:gd name="T52" fmla="*/ 253 w 26"/>
                <a:gd name="T53" fmla="*/ 28 h 37"/>
                <a:gd name="T54" fmla="*/ 244 w 26"/>
                <a:gd name="T55" fmla="*/ 1 h 37"/>
                <a:gd name="T56" fmla="*/ 173 w 26"/>
                <a:gd name="T57" fmla="*/ 0 h 37"/>
                <a:gd name="T58" fmla="*/ 119 w 26"/>
                <a:gd name="T59" fmla="*/ 0 h 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
                <a:gd name="T91" fmla="*/ 0 h 37"/>
                <a:gd name="T92" fmla="*/ 26 w 26"/>
                <a:gd name="T93" fmla="*/ 37 h 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 h="37">
                  <a:moveTo>
                    <a:pt x="4" y="1"/>
                  </a:moveTo>
                  <a:lnTo>
                    <a:pt x="10" y="0"/>
                  </a:lnTo>
                  <a:lnTo>
                    <a:pt x="4" y="1"/>
                  </a:lnTo>
                  <a:lnTo>
                    <a:pt x="2" y="4"/>
                  </a:lnTo>
                  <a:lnTo>
                    <a:pt x="2" y="8"/>
                  </a:lnTo>
                  <a:lnTo>
                    <a:pt x="4" y="12"/>
                  </a:lnTo>
                  <a:lnTo>
                    <a:pt x="8" y="14"/>
                  </a:lnTo>
                  <a:lnTo>
                    <a:pt x="15" y="16"/>
                  </a:lnTo>
                  <a:lnTo>
                    <a:pt x="20" y="17"/>
                  </a:lnTo>
                  <a:lnTo>
                    <a:pt x="24" y="20"/>
                  </a:lnTo>
                  <a:lnTo>
                    <a:pt x="25" y="24"/>
                  </a:lnTo>
                  <a:lnTo>
                    <a:pt x="25" y="30"/>
                  </a:lnTo>
                  <a:lnTo>
                    <a:pt x="24" y="33"/>
                  </a:lnTo>
                  <a:lnTo>
                    <a:pt x="22" y="35"/>
                  </a:lnTo>
                  <a:lnTo>
                    <a:pt x="16" y="36"/>
                  </a:lnTo>
                  <a:lnTo>
                    <a:pt x="10" y="36"/>
                  </a:lnTo>
                  <a:lnTo>
                    <a:pt x="4" y="35"/>
                  </a:lnTo>
                  <a:lnTo>
                    <a:pt x="2" y="33"/>
                  </a:lnTo>
                  <a:lnTo>
                    <a:pt x="0" y="30"/>
                  </a:lnTo>
                  <a:lnTo>
                    <a:pt x="0" y="24"/>
                  </a:lnTo>
                  <a:lnTo>
                    <a:pt x="2" y="20"/>
                  </a:lnTo>
                  <a:lnTo>
                    <a:pt x="6" y="17"/>
                  </a:lnTo>
                  <a:lnTo>
                    <a:pt x="11" y="16"/>
                  </a:lnTo>
                  <a:lnTo>
                    <a:pt x="18" y="14"/>
                  </a:lnTo>
                  <a:lnTo>
                    <a:pt x="22" y="12"/>
                  </a:lnTo>
                  <a:lnTo>
                    <a:pt x="24" y="8"/>
                  </a:lnTo>
                  <a:lnTo>
                    <a:pt x="24" y="4"/>
                  </a:lnTo>
                  <a:lnTo>
                    <a:pt x="22" y="1"/>
                  </a:lnTo>
                  <a:lnTo>
                    <a:pt x="16" y="0"/>
                  </a:lnTo>
                  <a:lnTo>
                    <a:pt x="10"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51" name="Line 56"/>
            <p:cNvSpPr>
              <a:spLocks noChangeShapeType="1"/>
            </p:cNvSpPr>
            <p:nvPr/>
          </p:nvSpPr>
          <p:spPr bwMode="auto">
            <a:xfrm flipH="1">
              <a:off x="2788" y="1926"/>
              <a:ext cx="39"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252" name="Freeform 57"/>
            <p:cNvSpPr>
              <a:spLocks/>
            </p:cNvSpPr>
            <p:nvPr/>
          </p:nvSpPr>
          <p:spPr bwMode="auto">
            <a:xfrm>
              <a:off x="2846" y="1900"/>
              <a:ext cx="32" cy="47"/>
            </a:xfrm>
            <a:custGeom>
              <a:avLst/>
              <a:gdLst>
                <a:gd name="T0" fmla="*/ 28 w 25"/>
                <a:gd name="T1" fmla="*/ 75 h 38"/>
                <a:gd name="T2" fmla="*/ 28 w 25"/>
                <a:gd name="T3" fmla="*/ 61 h 38"/>
                <a:gd name="T4" fmla="*/ 46 w 25"/>
                <a:gd name="T5" fmla="*/ 26 h 38"/>
                <a:gd name="T6" fmla="*/ 59 w 25"/>
                <a:gd name="T7" fmla="*/ 2 h 38"/>
                <a:gd name="T8" fmla="*/ 97 w 25"/>
                <a:gd name="T9" fmla="*/ 0 h 38"/>
                <a:gd name="T10" fmla="*/ 186 w 25"/>
                <a:gd name="T11" fmla="*/ 0 h 38"/>
                <a:gd name="T12" fmla="*/ 238 w 25"/>
                <a:gd name="T13" fmla="*/ 2 h 38"/>
                <a:gd name="T14" fmla="*/ 256 w 25"/>
                <a:gd name="T15" fmla="*/ 26 h 38"/>
                <a:gd name="T16" fmla="*/ 268 w 25"/>
                <a:gd name="T17" fmla="*/ 61 h 38"/>
                <a:gd name="T18" fmla="*/ 268 w 25"/>
                <a:gd name="T19" fmla="*/ 88 h 38"/>
                <a:gd name="T20" fmla="*/ 256 w 25"/>
                <a:gd name="T21" fmla="*/ 115 h 38"/>
                <a:gd name="T22" fmla="*/ 204 w 25"/>
                <a:gd name="T23" fmla="*/ 167 h 38"/>
                <a:gd name="T24" fmla="*/ 0 w 25"/>
                <a:gd name="T25" fmla="*/ 317 h 38"/>
                <a:gd name="T26" fmla="*/ 285 w 25"/>
                <a:gd name="T27" fmla="*/ 317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38"/>
                <a:gd name="T44" fmla="*/ 25 w 25"/>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38">
                  <a:moveTo>
                    <a:pt x="2" y="9"/>
                  </a:moveTo>
                  <a:lnTo>
                    <a:pt x="2" y="7"/>
                  </a:lnTo>
                  <a:lnTo>
                    <a:pt x="4" y="3"/>
                  </a:lnTo>
                  <a:lnTo>
                    <a:pt x="5" y="2"/>
                  </a:lnTo>
                  <a:lnTo>
                    <a:pt x="8" y="0"/>
                  </a:lnTo>
                  <a:lnTo>
                    <a:pt x="16" y="0"/>
                  </a:lnTo>
                  <a:lnTo>
                    <a:pt x="20" y="2"/>
                  </a:lnTo>
                  <a:lnTo>
                    <a:pt x="21" y="3"/>
                  </a:lnTo>
                  <a:lnTo>
                    <a:pt x="23" y="7"/>
                  </a:lnTo>
                  <a:lnTo>
                    <a:pt x="23" y="10"/>
                  </a:lnTo>
                  <a:lnTo>
                    <a:pt x="21" y="14"/>
                  </a:lnTo>
                  <a:lnTo>
                    <a:pt x="17" y="19"/>
                  </a:lnTo>
                  <a:lnTo>
                    <a:pt x="0" y="37"/>
                  </a:lnTo>
                  <a:lnTo>
                    <a:pt x="24" y="37"/>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53" name="Line 58"/>
            <p:cNvSpPr>
              <a:spLocks noChangeShapeType="1"/>
            </p:cNvSpPr>
            <p:nvPr/>
          </p:nvSpPr>
          <p:spPr bwMode="auto">
            <a:xfrm flipV="1">
              <a:off x="2892" y="1900"/>
              <a:ext cx="21" cy="3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254" name="Line 59"/>
            <p:cNvSpPr>
              <a:spLocks noChangeShapeType="1"/>
            </p:cNvSpPr>
            <p:nvPr/>
          </p:nvSpPr>
          <p:spPr bwMode="auto">
            <a:xfrm flipH="1">
              <a:off x="2892" y="1931"/>
              <a:ext cx="3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255" name="Line 60"/>
            <p:cNvSpPr>
              <a:spLocks noChangeShapeType="1"/>
            </p:cNvSpPr>
            <p:nvPr/>
          </p:nvSpPr>
          <p:spPr bwMode="auto">
            <a:xfrm flipV="1">
              <a:off x="2913" y="1900"/>
              <a:ext cx="0" cy="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256" name="Freeform 61"/>
            <p:cNvSpPr>
              <a:spLocks/>
            </p:cNvSpPr>
            <p:nvPr/>
          </p:nvSpPr>
          <p:spPr bwMode="auto">
            <a:xfrm>
              <a:off x="2851" y="2220"/>
              <a:ext cx="28" cy="21"/>
            </a:xfrm>
            <a:custGeom>
              <a:avLst/>
              <a:gdLst>
                <a:gd name="T0" fmla="*/ 0 w 22"/>
                <a:gd name="T1" fmla="*/ 2 h 17"/>
                <a:gd name="T2" fmla="*/ 220 w 22"/>
                <a:gd name="T3" fmla="*/ 0 h 17"/>
                <a:gd name="T4" fmla="*/ 233 w 22"/>
                <a:gd name="T5" fmla="*/ 99 h 17"/>
                <a:gd name="T6" fmla="*/ 1 w 22"/>
                <a:gd name="T7" fmla="*/ 136 h 17"/>
                <a:gd name="T8" fmla="*/ 0 w 22"/>
                <a:gd name="T9" fmla="*/ 2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2"/>
                  </a:moveTo>
                  <a:lnTo>
                    <a:pt x="20" y="0"/>
                  </a:lnTo>
                  <a:lnTo>
                    <a:pt x="21" y="12"/>
                  </a:lnTo>
                  <a:lnTo>
                    <a:pt x="1" y="16"/>
                  </a:lnTo>
                  <a:lnTo>
                    <a:pt x="0"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57" name="Freeform 62"/>
            <p:cNvSpPr>
              <a:spLocks/>
            </p:cNvSpPr>
            <p:nvPr/>
          </p:nvSpPr>
          <p:spPr bwMode="auto">
            <a:xfrm>
              <a:off x="2877" y="2218"/>
              <a:ext cx="26" cy="21"/>
            </a:xfrm>
            <a:custGeom>
              <a:avLst/>
              <a:gdLst>
                <a:gd name="T0" fmla="*/ 0 w 21"/>
                <a:gd name="T1" fmla="*/ 2 h 17"/>
                <a:gd name="T2" fmla="*/ 167 w 21"/>
                <a:gd name="T3" fmla="*/ 0 h 17"/>
                <a:gd name="T4" fmla="*/ 168 w 21"/>
                <a:gd name="T5" fmla="*/ 115 h 17"/>
                <a:gd name="T6" fmla="*/ 1 w 21"/>
                <a:gd name="T7" fmla="*/ 136 h 17"/>
                <a:gd name="T8" fmla="*/ 0 w 21"/>
                <a:gd name="T9" fmla="*/ 2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2"/>
                  </a:moveTo>
                  <a:lnTo>
                    <a:pt x="19" y="0"/>
                  </a:lnTo>
                  <a:lnTo>
                    <a:pt x="20" y="14"/>
                  </a:lnTo>
                  <a:lnTo>
                    <a:pt x="1" y="16"/>
                  </a:lnTo>
                  <a:lnTo>
                    <a:pt x="0"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58" name="Freeform 63"/>
            <p:cNvSpPr>
              <a:spLocks/>
            </p:cNvSpPr>
            <p:nvPr/>
          </p:nvSpPr>
          <p:spPr bwMode="auto">
            <a:xfrm>
              <a:off x="2901" y="2216"/>
              <a:ext cx="24" cy="21"/>
            </a:xfrm>
            <a:custGeom>
              <a:avLst/>
              <a:gdLst>
                <a:gd name="T0" fmla="*/ 0 w 19"/>
                <a:gd name="T1" fmla="*/ 1 h 17"/>
                <a:gd name="T2" fmla="*/ 174 w 19"/>
                <a:gd name="T3" fmla="*/ 0 h 17"/>
                <a:gd name="T4" fmla="*/ 192 w 19"/>
                <a:gd name="T5" fmla="*/ 110 h 17"/>
                <a:gd name="T6" fmla="*/ 1 w 19"/>
                <a:gd name="T7" fmla="*/ 136 h 17"/>
                <a:gd name="T8" fmla="*/ 0 w 19"/>
                <a:gd name="T9" fmla="*/ 1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1"/>
                  </a:moveTo>
                  <a:lnTo>
                    <a:pt x="17" y="0"/>
                  </a:lnTo>
                  <a:lnTo>
                    <a:pt x="18" y="13"/>
                  </a:lnTo>
                  <a:lnTo>
                    <a:pt x="1" y="16"/>
                  </a:lnTo>
                  <a:lnTo>
                    <a:pt x="0"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59" name="Freeform 64"/>
            <p:cNvSpPr>
              <a:spLocks/>
            </p:cNvSpPr>
            <p:nvPr/>
          </p:nvSpPr>
          <p:spPr bwMode="auto">
            <a:xfrm>
              <a:off x="2922" y="2214"/>
              <a:ext cx="23" cy="21"/>
            </a:xfrm>
            <a:custGeom>
              <a:avLst/>
              <a:gdLst>
                <a:gd name="T0" fmla="*/ 0 w 18"/>
                <a:gd name="T1" fmla="*/ 2 h 17"/>
                <a:gd name="T2" fmla="*/ 183 w 18"/>
                <a:gd name="T3" fmla="*/ 0 h 17"/>
                <a:gd name="T4" fmla="*/ 201 w 18"/>
                <a:gd name="T5" fmla="*/ 115 h 17"/>
                <a:gd name="T6" fmla="*/ 1 w 18"/>
                <a:gd name="T7" fmla="*/ 136 h 17"/>
                <a:gd name="T8" fmla="*/ 0 w 18"/>
                <a:gd name="T9" fmla="*/ 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2"/>
                  </a:moveTo>
                  <a:lnTo>
                    <a:pt x="16" y="0"/>
                  </a:lnTo>
                  <a:lnTo>
                    <a:pt x="17" y="14"/>
                  </a:lnTo>
                  <a:lnTo>
                    <a:pt x="1" y="16"/>
                  </a:lnTo>
                  <a:lnTo>
                    <a:pt x="0"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60" name="Freeform 65"/>
            <p:cNvSpPr>
              <a:spLocks/>
            </p:cNvSpPr>
            <p:nvPr/>
          </p:nvSpPr>
          <p:spPr bwMode="auto">
            <a:xfrm>
              <a:off x="2943" y="2213"/>
              <a:ext cx="21" cy="21"/>
            </a:xfrm>
            <a:custGeom>
              <a:avLst/>
              <a:gdLst>
                <a:gd name="T0" fmla="*/ 0 w 17"/>
                <a:gd name="T1" fmla="*/ 1 h 17"/>
                <a:gd name="T2" fmla="*/ 122 w 17"/>
                <a:gd name="T3" fmla="*/ 0 h 17"/>
                <a:gd name="T4" fmla="*/ 136 w 17"/>
                <a:gd name="T5" fmla="*/ 110 h 17"/>
                <a:gd name="T6" fmla="*/ 1 w 17"/>
                <a:gd name="T7" fmla="*/ 13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5" y="0"/>
                  </a:lnTo>
                  <a:lnTo>
                    <a:pt x="16" y="13"/>
                  </a:lnTo>
                  <a:lnTo>
                    <a:pt x="1" y="16"/>
                  </a:lnTo>
                  <a:lnTo>
                    <a:pt x="0"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61" name="Freeform 66"/>
            <p:cNvSpPr>
              <a:spLocks/>
            </p:cNvSpPr>
            <p:nvPr/>
          </p:nvSpPr>
          <p:spPr bwMode="auto">
            <a:xfrm>
              <a:off x="2962" y="2210"/>
              <a:ext cx="21" cy="21"/>
            </a:xfrm>
            <a:custGeom>
              <a:avLst/>
              <a:gdLst>
                <a:gd name="T0" fmla="*/ 0 w 17"/>
                <a:gd name="T1" fmla="*/ 2 h 17"/>
                <a:gd name="T2" fmla="*/ 136 w 17"/>
                <a:gd name="T3" fmla="*/ 0 h 17"/>
                <a:gd name="T4" fmla="*/ 136 w 17"/>
                <a:gd name="T5" fmla="*/ 115 h 17"/>
                <a:gd name="T6" fmla="*/ 1 w 17"/>
                <a:gd name="T7" fmla="*/ 136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6" y="0"/>
                  </a:lnTo>
                  <a:lnTo>
                    <a:pt x="16" y="14"/>
                  </a:lnTo>
                  <a:lnTo>
                    <a:pt x="1" y="16"/>
                  </a:lnTo>
                  <a:lnTo>
                    <a:pt x="0"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62" name="Freeform 67"/>
            <p:cNvSpPr>
              <a:spLocks/>
            </p:cNvSpPr>
            <p:nvPr/>
          </p:nvSpPr>
          <p:spPr bwMode="auto">
            <a:xfrm>
              <a:off x="2978" y="2209"/>
              <a:ext cx="22" cy="21"/>
            </a:xfrm>
            <a:custGeom>
              <a:avLst/>
              <a:gdLst>
                <a:gd name="T0" fmla="*/ 0 w 17"/>
                <a:gd name="T1" fmla="*/ 1 h 17"/>
                <a:gd name="T2" fmla="*/ 182 w 17"/>
                <a:gd name="T3" fmla="*/ 0 h 17"/>
                <a:gd name="T4" fmla="*/ 211 w 17"/>
                <a:gd name="T5" fmla="*/ 115 h 17"/>
                <a:gd name="T6" fmla="*/ 0 w 17"/>
                <a:gd name="T7" fmla="*/ 13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4" y="0"/>
                  </a:lnTo>
                  <a:lnTo>
                    <a:pt x="16" y="14"/>
                  </a:lnTo>
                  <a:lnTo>
                    <a:pt x="0" y="16"/>
                  </a:lnTo>
                  <a:lnTo>
                    <a:pt x="0"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63" name="Freeform 68"/>
            <p:cNvSpPr>
              <a:spLocks/>
            </p:cNvSpPr>
            <p:nvPr/>
          </p:nvSpPr>
          <p:spPr bwMode="auto">
            <a:xfrm>
              <a:off x="2993" y="2209"/>
              <a:ext cx="22" cy="21"/>
            </a:xfrm>
            <a:custGeom>
              <a:avLst/>
              <a:gdLst>
                <a:gd name="T0" fmla="*/ 0 w 17"/>
                <a:gd name="T1" fmla="*/ 0 h 17"/>
                <a:gd name="T2" fmla="*/ 211 w 17"/>
                <a:gd name="T3" fmla="*/ 0 h 17"/>
                <a:gd name="T4" fmla="*/ 211 w 17"/>
                <a:gd name="T5" fmla="*/ 115 h 17"/>
                <a:gd name="T6" fmla="*/ 1 w 17"/>
                <a:gd name="T7" fmla="*/ 13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4"/>
                  </a:lnTo>
                  <a:lnTo>
                    <a:pt x="1" y="16"/>
                  </a:lnTo>
                  <a:lnTo>
                    <a:pt x="0"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64" name="Freeform 69"/>
            <p:cNvSpPr>
              <a:spLocks/>
            </p:cNvSpPr>
            <p:nvPr/>
          </p:nvSpPr>
          <p:spPr bwMode="auto">
            <a:xfrm>
              <a:off x="3009" y="2207"/>
              <a:ext cx="21" cy="21"/>
            </a:xfrm>
            <a:custGeom>
              <a:avLst/>
              <a:gdLst>
                <a:gd name="T0" fmla="*/ 0 w 17"/>
                <a:gd name="T1" fmla="*/ 2 h 17"/>
                <a:gd name="T2" fmla="*/ 115 w 17"/>
                <a:gd name="T3" fmla="*/ 0 h 17"/>
                <a:gd name="T4" fmla="*/ 136 w 17"/>
                <a:gd name="T5" fmla="*/ 115 h 17"/>
                <a:gd name="T6" fmla="*/ 0 w 17"/>
                <a:gd name="T7" fmla="*/ 136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4" y="0"/>
                  </a:lnTo>
                  <a:lnTo>
                    <a:pt x="16" y="14"/>
                  </a:lnTo>
                  <a:lnTo>
                    <a:pt x="0" y="16"/>
                  </a:lnTo>
                  <a:lnTo>
                    <a:pt x="0"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65" name="Freeform 70"/>
            <p:cNvSpPr>
              <a:spLocks/>
            </p:cNvSpPr>
            <p:nvPr/>
          </p:nvSpPr>
          <p:spPr bwMode="auto">
            <a:xfrm>
              <a:off x="3021" y="2205"/>
              <a:ext cx="22" cy="21"/>
            </a:xfrm>
            <a:custGeom>
              <a:avLst/>
              <a:gdLst>
                <a:gd name="T0" fmla="*/ 0 w 17"/>
                <a:gd name="T1" fmla="*/ 1 h 17"/>
                <a:gd name="T2" fmla="*/ 211 w 17"/>
                <a:gd name="T3" fmla="*/ 0 h 17"/>
                <a:gd name="T4" fmla="*/ 211 w 17"/>
                <a:gd name="T5" fmla="*/ 115 h 17"/>
                <a:gd name="T6" fmla="*/ 1 w 17"/>
                <a:gd name="T7" fmla="*/ 13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6" y="0"/>
                  </a:lnTo>
                  <a:lnTo>
                    <a:pt x="16" y="14"/>
                  </a:lnTo>
                  <a:lnTo>
                    <a:pt x="1" y="16"/>
                  </a:lnTo>
                  <a:lnTo>
                    <a:pt x="0"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66" name="Freeform 71"/>
            <p:cNvSpPr>
              <a:spLocks/>
            </p:cNvSpPr>
            <p:nvPr/>
          </p:nvSpPr>
          <p:spPr bwMode="auto">
            <a:xfrm>
              <a:off x="3034" y="2204"/>
              <a:ext cx="22" cy="21"/>
            </a:xfrm>
            <a:custGeom>
              <a:avLst/>
              <a:gdLst>
                <a:gd name="T0" fmla="*/ 0 w 17"/>
                <a:gd name="T1" fmla="*/ 1 h 17"/>
                <a:gd name="T2" fmla="*/ 163 w 17"/>
                <a:gd name="T3" fmla="*/ 0 h 17"/>
                <a:gd name="T4" fmla="*/ 211 w 17"/>
                <a:gd name="T5" fmla="*/ 115 h 17"/>
                <a:gd name="T6" fmla="*/ 0 w 17"/>
                <a:gd name="T7" fmla="*/ 13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2" y="0"/>
                  </a:lnTo>
                  <a:lnTo>
                    <a:pt x="16" y="14"/>
                  </a:lnTo>
                  <a:lnTo>
                    <a:pt x="0" y="16"/>
                  </a:lnTo>
                  <a:lnTo>
                    <a:pt x="0"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67" name="Freeform 72"/>
            <p:cNvSpPr>
              <a:spLocks/>
            </p:cNvSpPr>
            <p:nvPr/>
          </p:nvSpPr>
          <p:spPr bwMode="auto">
            <a:xfrm>
              <a:off x="3044" y="2204"/>
              <a:ext cx="22" cy="21"/>
            </a:xfrm>
            <a:custGeom>
              <a:avLst/>
              <a:gdLst>
                <a:gd name="T0" fmla="*/ 0 w 17"/>
                <a:gd name="T1" fmla="*/ 0 h 17"/>
                <a:gd name="T2" fmla="*/ 182 w 17"/>
                <a:gd name="T3" fmla="*/ 0 h 17"/>
                <a:gd name="T4" fmla="*/ 211 w 17"/>
                <a:gd name="T5" fmla="*/ 136 h 17"/>
                <a:gd name="T6" fmla="*/ 36 w 17"/>
                <a:gd name="T7" fmla="*/ 13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4" y="0"/>
                  </a:lnTo>
                  <a:lnTo>
                    <a:pt x="16" y="16"/>
                  </a:lnTo>
                  <a:lnTo>
                    <a:pt x="3" y="16"/>
                  </a:lnTo>
                  <a:lnTo>
                    <a:pt x="0"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68" name="Freeform 73"/>
            <p:cNvSpPr>
              <a:spLocks/>
            </p:cNvSpPr>
            <p:nvPr/>
          </p:nvSpPr>
          <p:spPr bwMode="auto">
            <a:xfrm>
              <a:off x="3056" y="2204"/>
              <a:ext cx="21" cy="21"/>
            </a:xfrm>
            <a:custGeom>
              <a:avLst/>
              <a:gdLst>
                <a:gd name="T0" fmla="*/ 0 w 17"/>
                <a:gd name="T1" fmla="*/ 0 h 17"/>
                <a:gd name="T2" fmla="*/ 115 w 17"/>
                <a:gd name="T3" fmla="*/ 0 h 17"/>
                <a:gd name="T4" fmla="*/ 136 w 17"/>
                <a:gd name="T5" fmla="*/ 115 h 17"/>
                <a:gd name="T6" fmla="*/ 1 w 17"/>
                <a:gd name="T7" fmla="*/ 13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4" y="0"/>
                  </a:lnTo>
                  <a:lnTo>
                    <a:pt x="16" y="14"/>
                  </a:lnTo>
                  <a:lnTo>
                    <a:pt x="1" y="16"/>
                  </a:lnTo>
                  <a:lnTo>
                    <a:pt x="0"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69" name="Freeform 74"/>
            <p:cNvSpPr>
              <a:spLocks/>
            </p:cNvSpPr>
            <p:nvPr/>
          </p:nvSpPr>
          <p:spPr bwMode="auto">
            <a:xfrm>
              <a:off x="3067" y="2202"/>
              <a:ext cx="22" cy="21"/>
            </a:xfrm>
            <a:custGeom>
              <a:avLst/>
              <a:gdLst>
                <a:gd name="T0" fmla="*/ 0 w 17"/>
                <a:gd name="T1" fmla="*/ 2 h 17"/>
                <a:gd name="T2" fmla="*/ 182 w 17"/>
                <a:gd name="T3" fmla="*/ 0 h 17"/>
                <a:gd name="T4" fmla="*/ 211 w 17"/>
                <a:gd name="T5" fmla="*/ 115 h 17"/>
                <a:gd name="T6" fmla="*/ 1 w 17"/>
                <a:gd name="T7" fmla="*/ 136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4" y="0"/>
                  </a:lnTo>
                  <a:lnTo>
                    <a:pt x="16" y="14"/>
                  </a:lnTo>
                  <a:lnTo>
                    <a:pt x="1" y="16"/>
                  </a:lnTo>
                  <a:lnTo>
                    <a:pt x="0"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70" name="Freeform 75"/>
            <p:cNvSpPr>
              <a:spLocks/>
            </p:cNvSpPr>
            <p:nvPr/>
          </p:nvSpPr>
          <p:spPr bwMode="auto">
            <a:xfrm>
              <a:off x="3077" y="2200"/>
              <a:ext cx="22" cy="21"/>
            </a:xfrm>
            <a:custGeom>
              <a:avLst/>
              <a:gdLst>
                <a:gd name="T0" fmla="*/ 0 w 17"/>
                <a:gd name="T1" fmla="*/ 1 h 17"/>
                <a:gd name="T2" fmla="*/ 163 w 17"/>
                <a:gd name="T3" fmla="*/ 0 h 17"/>
                <a:gd name="T4" fmla="*/ 211 w 17"/>
                <a:gd name="T5" fmla="*/ 110 h 17"/>
                <a:gd name="T6" fmla="*/ 1 w 17"/>
                <a:gd name="T7" fmla="*/ 13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2" y="0"/>
                  </a:lnTo>
                  <a:lnTo>
                    <a:pt x="16" y="13"/>
                  </a:lnTo>
                  <a:lnTo>
                    <a:pt x="1" y="16"/>
                  </a:lnTo>
                  <a:lnTo>
                    <a:pt x="0"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71" name="Freeform 76"/>
            <p:cNvSpPr>
              <a:spLocks/>
            </p:cNvSpPr>
            <p:nvPr/>
          </p:nvSpPr>
          <p:spPr bwMode="auto">
            <a:xfrm>
              <a:off x="3087" y="2199"/>
              <a:ext cx="22" cy="21"/>
            </a:xfrm>
            <a:custGeom>
              <a:avLst/>
              <a:gdLst>
                <a:gd name="T0" fmla="*/ 0 w 17"/>
                <a:gd name="T1" fmla="*/ 1 h 17"/>
                <a:gd name="T2" fmla="*/ 163 w 17"/>
                <a:gd name="T3" fmla="*/ 0 h 17"/>
                <a:gd name="T4" fmla="*/ 211 w 17"/>
                <a:gd name="T5" fmla="*/ 136 h 17"/>
                <a:gd name="T6" fmla="*/ 36 w 17"/>
                <a:gd name="T7" fmla="*/ 13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2" y="0"/>
                  </a:lnTo>
                  <a:lnTo>
                    <a:pt x="16" y="16"/>
                  </a:lnTo>
                  <a:lnTo>
                    <a:pt x="3" y="16"/>
                  </a:lnTo>
                  <a:lnTo>
                    <a:pt x="0"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72" name="Freeform 77"/>
            <p:cNvSpPr>
              <a:spLocks/>
            </p:cNvSpPr>
            <p:nvPr/>
          </p:nvSpPr>
          <p:spPr bwMode="auto">
            <a:xfrm>
              <a:off x="3097" y="2198"/>
              <a:ext cx="22" cy="21"/>
            </a:xfrm>
            <a:custGeom>
              <a:avLst/>
              <a:gdLst>
                <a:gd name="T0" fmla="*/ 0 w 17"/>
                <a:gd name="T1" fmla="*/ 1 h 17"/>
                <a:gd name="T2" fmla="*/ 171 w 17"/>
                <a:gd name="T3" fmla="*/ 0 h 17"/>
                <a:gd name="T4" fmla="*/ 211 w 17"/>
                <a:gd name="T5" fmla="*/ 110 h 17"/>
                <a:gd name="T6" fmla="*/ 28 w 17"/>
                <a:gd name="T7" fmla="*/ 13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3" y="0"/>
                  </a:lnTo>
                  <a:lnTo>
                    <a:pt x="16" y="13"/>
                  </a:lnTo>
                  <a:lnTo>
                    <a:pt x="2" y="16"/>
                  </a:lnTo>
                  <a:lnTo>
                    <a:pt x="0"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73" name="Freeform 78"/>
            <p:cNvSpPr>
              <a:spLocks/>
            </p:cNvSpPr>
            <p:nvPr/>
          </p:nvSpPr>
          <p:spPr bwMode="auto">
            <a:xfrm>
              <a:off x="3109" y="2195"/>
              <a:ext cx="21" cy="21"/>
            </a:xfrm>
            <a:custGeom>
              <a:avLst/>
              <a:gdLst>
                <a:gd name="T0" fmla="*/ 0 w 17"/>
                <a:gd name="T1" fmla="*/ 2 h 17"/>
                <a:gd name="T2" fmla="*/ 110 w 17"/>
                <a:gd name="T3" fmla="*/ 0 h 17"/>
                <a:gd name="T4" fmla="*/ 136 w 17"/>
                <a:gd name="T5" fmla="*/ 110 h 17"/>
                <a:gd name="T6" fmla="*/ 2 w 17"/>
                <a:gd name="T7" fmla="*/ 136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3" y="0"/>
                  </a:lnTo>
                  <a:lnTo>
                    <a:pt x="16" y="13"/>
                  </a:lnTo>
                  <a:lnTo>
                    <a:pt x="2" y="16"/>
                  </a:lnTo>
                  <a:lnTo>
                    <a:pt x="0"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74" name="Freeform 79"/>
            <p:cNvSpPr>
              <a:spLocks/>
            </p:cNvSpPr>
            <p:nvPr/>
          </p:nvSpPr>
          <p:spPr bwMode="auto">
            <a:xfrm>
              <a:off x="3120" y="2193"/>
              <a:ext cx="22" cy="21"/>
            </a:xfrm>
            <a:custGeom>
              <a:avLst/>
              <a:gdLst>
                <a:gd name="T0" fmla="*/ 0 w 17"/>
                <a:gd name="T1" fmla="*/ 2 h 17"/>
                <a:gd name="T2" fmla="*/ 171 w 17"/>
                <a:gd name="T3" fmla="*/ 0 h 17"/>
                <a:gd name="T4" fmla="*/ 211 w 17"/>
                <a:gd name="T5" fmla="*/ 110 h 17"/>
                <a:gd name="T6" fmla="*/ 28 w 17"/>
                <a:gd name="T7" fmla="*/ 136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3" y="0"/>
                  </a:lnTo>
                  <a:lnTo>
                    <a:pt x="16" y="13"/>
                  </a:lnTo>
                  <a:lnTo>
                    <a:pt x="2" y="16"/>
                  </a:lnTo>
                  <a:lnTo>
                    <a:pt x="0"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75" name="Freeform 80"/>
            <p:cNvSpPr>
              <a:spLocks/>
            </p:cNvSpPr>
            <p:nvPr/>
          </p:nvSpPr>
          <p:spPr bwMode="auto">
            <a:xfrm>
              <a:off x="3132" y="2190"/>
              <a:ext cx="21" cy="21"/>
            </a:xfrm>
            <a:custGeom>
              <a:avLst/>
              <a:gdLst>
                <a:gd name="T0" fmla="*/ 0 w 17"/>
                <a:gd name="T1" fmla="*/ 2 h 17"/>
                <a:gd name="T2" fmla="*/ 80 w 17"/>
                <a:gd name="T3" fmla="*/ 0 h 17"/>
                <a:gd name="T4" fmla="*/ 136 w 17"/>
                <a:gd name="T5" fmla="*/ 110 h 17"/>
                <a:gd name="T6" fmla="*/ 2 w 17"/>
                <a:gd name="T7" fmla="*/ 136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0" y="0"/>
                  </a:lnTo>
                  <a:lnTo>
                    <a:pt x="16" y="13"/>
                  </a:lnTo>
                  <a:lnTo>
                    <a:pt x="2" y="16"/>
                  </a:lnTo>
                  <a:lnTo>
                    <a:pt x="0"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76" name="Freeform 81"/>
            <p:cNvSpPr>
              <a:spLocks/>
            </p:cNvSpPr>
            <p:nvPr/>
          </p:nvSpPr>
          <p:spPr bwMode="auto">
            <a:xfrm>
              <a:off x="3142" y="2188"/>
              <a:ext cx="21" cy="21"/>
            </a:xfrm>
            <a:custGeom>
              <a:avLst/>
              <a:gdLst>
                <a:gd name="T0" fmla="*/ 0 w 17"/>
                <a:gd name="T1" fmla="*/ 2 h 17"/>
                <a:gd name="T2" fmla="*/ 99 w 17"/>
                <a:gd name="T3" fmla="*/ 0 h 17"/>
                <a:gd name="T4" fmla="*/ 136 w 17"/>
                <a:gd name="T5" fmla="*/ 110 h 17"/>
                <a:gd name="T6" fmla="*/ 32 w 17"/>
                <a:gd name="T7" fmla="*/ 136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2" y="0"/>
                  </a:lnTo>
                  <a:lnTo>
                    <a:pt x="16" y="13"/>
                  </a:lnTo>
                  <a:lnTo>
                    <a:pt x="4" y="16"/>
                  </a:lnTo>
                  <a:lnTo>
                    <a:pt x="0"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77" name="Freeform 82"/>
            <p:cNvSpPr>
              <a:spLocks/>
            </p:cNvSpPr>
            <p:nvPr/>
          </p:nvSpPr>
          <p:spPr bwMode="auto">
            <a:xfrm>
              <a:off x="3155" y="2184"/>
              <a:ext cx="21" cy="21"/>
            </a:xfrm>
            <a:custGeom>
              <a:avLst/>
              <a:gdLst>
                <a:gd name="T0" fmla="*/ 0 w 17"/>
                <a:gd name="T1" fmla="*/ 26 h 17"/>
                <a:gd name="T2" fmla="*/ 99 w 17"/>
                <a:gd name="T3" fmla="*/ 0 h 17"/>
                <a:gd name="T4" fmla="*/ 136 w 17"/>
                <a:gd name="T5" fmla="*/ 110 h 17"/>
                <a:gd name="T6" fmla="*/ 26 w 17"/>
                <a:gd name="T7" fmla="*/ 136 h 17"/>
                <a:gd name="T8" fmla="*/ 0 w 17"/>
                <a:gd name="T9" fmla="*/ 2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3"/>
                  </a:moveTo>
                  <a:lnTo>
                    <a:pt x="12" y="0"/>
                  </a:lnTo>
                  <a:lnTo>
                    <a:pt x="16" y="13"/>
                  </a:lnTo>
                  <a:lnTo>
                    <a:pt x="3" y="16"/>
                  </a:lnTo>
                  <a:lnTo>
                    <a:pt x="0" y="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78" name="Freeform 83"/>
            <p:cNvSpPr>
              <a:spLocks/>
            </p:cNvSpPr>
            <p:nvPr/>
          </p:nvSpPr>
          <p:spPr bwMode="auto">
            <a:xfrm>
              <a:off x="3167" y="2182"/>
              <a:ext cx="22" cy="21"/>
            </a:xfrm>
            <a:custGeom>
              <a:avLst/>
              <a:gdLst>
                <a:gd name="T0" fmla="*/ 0 w 17"/>
                <a:gd name="T1" fmla="*/ 2 h 17"/>
                <a:gd name="T2" fmla="*/ 132 w 17"/>
                <a:gd name="T3" fmla="*/ 0 h 17"/>
                <a:gd name="T4" fmla="*/ 211 w 17"/>
                <a:gd name="T5" fmla="*/ 99 h 17"/>
                <a:gd name="T6" fmla="*/ 47 w 17"/>
                <a:gd name="T7" fmla="*/ 136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0" y="0"/>
                  </a:lnTo>
                  <a:lnTo>
                    <a:pt x="16" y="12"/>
                  </a:lnTo>
                  <a:lnTo>
                    <a:pt x="4" y="16"/>
                  </a:lnTo>
                  <a:lnTo>
                    <a:pt x="0"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79" name="Freeform 84"/>
            <p:cNvSpPr>
              <a:spLocks/>
            </p:cNvSpPr>
            <p:nvPr/>
          </p:nvSpPr>
          <p:spPr bwMode="auto">
            <a:xfrm>
              <a:off x="3177" y="2179"/>
              <a:ext cx="22" cy="21"/>
            </a:xfrm>
            <a:custGeom>
              <a:avLst/>
              <a:gdLst>
                <a:gd name="T0" fmla="*/ 0 w 17"/>
                <a:gd name="T1" fmla="*/ 2 h 17"/>
                <a:gd name="T2" fmla="*/ 141 w 17"/>
                <a:gd name="T3" fmla="*/ 0 h 17"/>
                <a:gd name="T4" fmla="*/ 211 w 17"/>
                <a:gd name="T5" fmla="*/ 99 h 17"/>
                <a:gd name="T6" fmla="*/ 47 w 17"/>
                <a:gd name="T7" fmla="*/ 136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1" y="0"/>
                  </a:lnTo>
                  <a:lnTo>
                    <a:pt x="16" y="12"/>
                  </a:lnTo>
                  <a:lnTo>
                    <a:pt x="4" y="16"/>
                  </a:lnTo>
                  <a:lnTo>
                    <a:pt x="0"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80" name="Freeform 85"/>
            <p:cNvSpPr>
              <a:spLocks/>
            </p:cNvSpPr>
            <p:nvPr/>
          </p:nvSpPr>
          <p:spPr bwMode="auto">
            <a:xfrm>
              <a:off x="3190" y="2174"/>
              <a:ext cx="22" cy="21"/>
            </a:xfrm>
            <a:custGeom>
              <a:avLst/>
              <a:gdLst>
                <a:gd name="T0" fmla="*/ 0 w 17"/>
                <a:gd name="T1" fmla="*/ 32 h 17"/>
                <a:gd name="T2" fmla="*/ 141 w 17"/>
                <a:gd name="T3" fmla="*/ 0 h 17"/>
                <a:gd name="T4" fmla="*/ 211 w 17"/>
                <a:gd name="T5" fmla="*/ 99 h 17"/>
                <a:gd name="T6" fmla="*/ 47 w 17"/>
                <a:gd name="T7" fmla="*/ 136 h 17"/>
                <a:gd name="T8" fmla="*/ 0 w 17"/>
                <a:gd name="T9" fmla="*/ 3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11" y="0"/>
                  </a:lnTo>
                  <a:lnTo>
                    <a:pt x="16" y="12"/>
                  </a:lnTo>
                  <a:lnTo>
                    <a:pt x="4" y="16"/>
                  </a:lnTo>
                  <a:lnTo>
                    <a:pt x="0" y="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81" name="Freeform 86"/>
            <p:cNvSpPr>
              <a:spLocks/>
            </p:cNvSpPr>
            <p:nvPr/>
          </p:nvSpPr>
          <p:spPr bwMode="auto">
            <a:xfrm>
              <a:off x="3203" y="2171"/>
              <a:ext cx="21" cy="21"/>
            </a:xfrm>
            <a:custGeom>
              <a:avLst/>
              <a:gdLst>
                <a:gd name="T0" fmla="*/ 0 w 17"/>
                <a:gd name="T1" fmla="*/ 26 h 17"/>
                <a:gd name="T2" fmla="*/ 93 w 17"/>
                <a:gd name="T3" fmla="*/ 0 h 17"/>
                <a:gd name="T4" fmla="*/ 136 w 17"/>
                <a:gd name="T5" fmla="*/ 99 h 17"/>
                <a:gd name="T6" fmla="*/ 32 w 17"/>
                <a:gd name="T7" fmla="*/ 136 h 17"/>
                <a:gd name="T8" fmla="*/ 0 w 17"/>
                <a:gd name="T9" fmla="*/ 2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3"/>
                  </a:moveTo>
                  <a:lnTo>
                    <a:pt x="11" y="0"/>
                  </a:lnTo>
                  <a:lnTo>
                    <a:pt x="16" y="12"/>
                  </a:lnTo>
                  <a:lnTo>
                    <a:pt x="4" y="16"/>
                  </a:lnTo>
                  <a:lnTo>
                    <a:pt x="0" y="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82" name="Freeform 87"/>
            <p:cNvSpPr>
              <a:spLocks/>
            </p:cNvSpPr>
            <p:nvPr/>
          </p:nvSpPr>
          <p:spPr bwMode="auto">
            <a:xfrm>
              <a:off x="3214" y="2167"/>
              <a:ext cx="22" cy="21"/>
            </a:xfrm>
            <a:custGeom>
              <a:avLst/>
              <a:gdLst>
                <a:gd name="T0" fmla="*/ 0 w 17"/>
                <a:gd name="T1" fmla="*/ 26 h 17"/>
                <a:gd name="T2" fmla="*/ 141 w 17"/>
                <a:gd name="T3" fmla="*/ 0 h 17"/>
                <a:gd name="T4" fmla="*/ 211 w 17"/>
                <a:gd name="T5" fmla="*/ 93 h 17"/>
                <a:gd name="T6" fmla="*/ 47 w 17"/>
                <a:gd name="T7" fmla="*/ 136 h 17"/>
                <a:gd name="T8" fmla="*/ 0 w 17"/>
                <a:gd name="T9" fmla="*/ 2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3"/>
                  </a:moveTo>
                  <a:lnTo>
                    <a:pt x="11" y="0"/>
                  </a:lnTo>
                  <a:lnTo>
                    <a:pt x="16" y="11"/>
                  </a:lnTo>
                  <a:lnTo>
                    <a:pt x="4" y="16"/>
                  </a:lnTo>
                  <a:lnTo>
                    <a:pt x="0" y="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83" name="Freeform 88"/>
            <p:cNvSpPr>
              <a:spLocks/>
            </p:cNvSpPr>
            <p:nvPr/>
          </p:nvSpPr>
          <p:spPr bwMode="auto">
            <a:xfrm>
              <a:off x="3227" y="2162"/>
              <a:ext cx="21" cy="21"/>
            </a:xfrm>
            <a:custGeom>
              <a:avLst/>
              <a:gdLst>
                <a:gd name="T0" fmla="*/ 0 w 17"/>
                <a:gd name="T1" fmla="*/ 32 h 17"/>
                <a:gd name="T2" fmla="*/ 93 w 17"/>
                <a:gd name="T3" fmla="*/ 0 h 17"/>
                <a:gd name="T4" fmla="*/ 136 w 17"/>
                <a:gd name="T5" fmla="*/ 99 h 17"/>
                <a:gd name="T6" fmla="*/ 32 w 17"/>
                <a:gd name="T7" fmla="*/ 136 h 17"/>
                <a:gd name="T8" fmla="*/ 0 w 17"/>
                <a:gd name="T9" fmla="*/ 3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11" y="0"/>
                  </a:lnTo>
                  <a:lnTo>
                    <a:pt x="16" y="12"/>
                  </a:lnTo>
                  <a:lnTo>
                    <a:pt x="4" y="16"/>
                  </a:lnTo>
                  <a:lnTo>
                    <a:pt x="0" y="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84" name="Freeform 89"/>
            <p:cNvSpPr>
              <a:spLocks/>
            </p:cNvSpPr>
            <p:nvPr/>
          </p:nvSpPr>
          <p:spPr bwMode="auto">
            <a:xfrm>
              <a:off x="3238" y="2158"/>
              <a:ext cx="22" cy="21"/>
            </a:xfrm>
            <a:custGeom>
              <a:avLst/>
              <a:gdLst>
                <a:gd name="T0" fmla="*/ 0 w 17"/>
                <a:gd name="T1" fmla="*/ 26 h 17"/>
                <a:gd name="T2" fmla="*/ 126 w 17"/>
                <a:gd name="T3" fmla="*/ 0 h 17"/>
                <a:gd name="T4" fmla="*/ 211 w 17"/>
                <a:gd name="T5" fmla="*/ 93 h 17"/>
                <a:gd name="T6" fmla="*/ 47 w 17"/>
                <a:gd name="T7" fmla="*/ 136 h 17"/>
                <a:gd name="T8" fmla="*/ 0 w 17"/>
                <a:gd name="T9" fmla="*/ 2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3"/>
                  </a:moveTo>
                  <a:lnTo>
                    <a:pt x="9" y="0"/>
                  </a:lnTo>
                  <a:lnTo>
                    <a:pt x="16" y="11"/>
                  </a:lnTo>
                  <a:lnTo>
                    <a:pt x="4" y="16"/>
                  </a:lnTo>
                  <a:lnTo>
                    <a:pt x="0" y="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85" name="Freeform 90"/>
            <p:cNvSpPr>
              <a:spLocks/>
            </p:cNvSpPr>
            <p:nvPr/>
          </p:nvSpPr>
          <p:spPr bwMode="auto">
            <a:xfrm>
              <a:off x="3248" y="2153"/>
              <a:ext cx="22" cy="21"/>
            </a:xfrm>
            <a:custGeom>
              <a:avLst/>
              <a:gdLst>
                <a:gd name="T0" fmla="*/ 0 w 17"/>
                <a:gd name="T1" fmla="*/ 32 h 17"/>
                <a:gd name="T2" fmla="*/ 141 w 17"/>
                <a:gd name="T3" fmla="*/ 0 h 17"/>
                <a:gd name="T4" fmla="*/ 211 w 17"/>
                <a:gd name="T5" fmla="*/ 99 h 17"/>
                <a:gd name="T6" fmla="*/ 61 w 17"/>
                <a:gd name="T7" fmla="*/ 136 h 17"/>
                <a:gd name="T8" fmla="*/ 0 w 17"/>
                <a:gd name="T9" fmla="*/ 3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11" y="0"/>
                  </a:lnTo>
                  <a:lnTo>
                    <a:pt x="16" y="12"/>
                  </a:lnTo>
                  <a:lnTo>
                    <a:pt x="5" y="16"/>
                  </a:lnTo>
                  <a:lnTo>
                    <a:pt x="0" y="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86" name="Freeform 91"/>
            <p:cNvSpPr>
              <a:spLocks/>
            </p:cNvSpPr>
            <p:nvPr/>
          </p:nvSpPr>
          <p:spPr bwMode="auto">
            <a:xfrm>
              <a:off x="3261" y="2150"/>
              <a:ext cx="22" cy="21"/>
            </a:xfrm>
            <a:custGeom>
              <a:avLst/>
              <a:gdLst>
                <a:gd name="T0" fmla="*/ 0 w 17"/>
                <a:gd name="T1" fmla="*/ 26 h 17"/>
                <a:gd name="T2" fmla="*/ 126 w 17"/>
                <a:gd name="T3" fmla="*/ 0 h 17"/>
                <a:gd name="T4" fmla="*/ 211 w 17"/>
                <a:gd name="T5" fmla="*/ 93 h 17"/>
                <a:gd name="T6" fmla="*/ 47 w 17"/>
                <a:gd name="T7" fmla="*/ 136 h 17"/>
                <a:gd name="T8" fmla="*/ 0 w 17"/>
                <a:gd name="T9" fmla="*/ 2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3"/>
                  </a:moveTo>
                  <a:lnTo>
                    <a:pt x="9" y="0"/>
                  </a:lnTo>
                  <a:lnTo>
                    <a:pt x="16" y="11"/>
                  </a:lnTo>
                  <a:lnTo>
                    <a:pt x="4" y="16"/>
                  </a:lnTo>
                  <a:lnTo>
                    <a:pt x="0" y="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87" name="Freeform 92"/>
            <p:cNvSpPr>
              <a:spLocks/>
            </p:cNvSpPr>
            <p:nvPr/>
          </p:nvSpPr>
          <p:spPr bwMode="auto">
            <a:xfrm>
              <a:off x="3271" y="2143"/>
              <a:ext cx="22" cy="21"/>
            </a:xfrm>
            <a:custGeom>
              <a:avLst/>
              <a:gdLst>
                <a:gd name="T0" fmla="*/ 0 w 17"/>
                <a:gd name="T1" fmla="*/ 40 h 17"/>
                <a:gd name="T2" fmla="*/ 132 w 17"/>
                <a:gd name="T3" fmla="*/ 0 h 17"/>
                <a:gd name="T4" fmla="*/ 211 w 17"/>
                <a:gd name="T5" fmla="*/ 80 h 17"/>
                <a:gd name="T6" fmla="*/ 61 w 17"/>
                <a:gd name="T7" fmla="*/ 136 h 17"/>
                <a:gd name="T8" fmla="*/ 0 w 17"/>
                <a:gd name="T9" fmla="*/ 4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10" y="0"/>
                  </a:lnTo>
                  <a:lnTo>
                    <a:pt x="16" y="10"/>
                  </a:lnTo>
                  <a:lnTo>
                    <a:pt x="5" y="16"/>
                  </a:lnTo>
                  <a:lnTo>
                    <a:pt x="0" y="5"/>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88" name="Freeform 93"/>
            <p:cNvSpPr>
              <a:spLocks/>
            </p:cNvSpPr>
            <p:nvPr/>
          </p:nvSpPr>
          <p:spPr bwMode="auto">
            <a:xfrm>
              <a:off x="3283" y="2138"/>
              <a:ext cx="21" cy="22"/>
            </a:xfrm>
            <a:custGeom>
              <a:avLst/>
              <a:gdLst>
                <a:gd name="T0" fmla="*/ 0 w 17"/>
                <a:gd name="T1" fmla="*/ 47 h 17"/>
                <a:gd name="T2" fmla="*/ 93 w 17"/>
                <a:gd name="T3" fmla="*/ 0 h 17"/>
                <a:gd name="T4" fmla="*/ 136 w 17"/>
                <a:gd name="T5" fmla="*/ 141 h 17"/>
                <a:gd name="T6" fmla="*/ 49 w 17"/>
                <a:gd name="T7" fmla="*/ 211 h 17"/>
                <a:gd name="T8" fmla="*/ 0 w 17"/>
                <a:gd name="T9" fmla="*/ 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11" y="0"/>
                  </a:lnTo>
                  <a:lnTo>
                    <a:pt x="16" y="11"/>
                  </a:lnTo>
                  <a:lnTo>
                    <a:pt x="6" y="16"/>
                  </a:lnTo>
                  <a:lnTo>
                    <a:pt x="0" y="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89" name="Freeform 94"/>
            <p:cNvSpPr>
              <a:spLocks/>
            </p:cNvSpPr>
            <p:nvPr/>
          </p:nvSpPr>
          <p:spPr bwMode="auto">
            <a:xfrm>
              <a:off x="3294" y="2134"/>
              <a:ext cx="22" cy="21"/>
            </a:xfrm>
            <a:custGeom>
              <a:avLst/>
              <a:gdLst>
                <a:gd name="T0" fmla="*/ 0 w 17"/>
                <a:gd name="T1" fmla="*/ 32 h 17"/>
                <a:gd name="T2" fmla="*/ 132 w 17"/>
                <a:gd name="T3" fmla="*/ 0 h 17"/>
                <a:gd name="T4" fmla="*/ 211 w 17"/>
                <a:gd name="T5" fmla="*/ 93 h 17"/>
                <a:gd name="T6" fmla="*/ 61 w 17"/>
                <a:gd name="T7" fmla="*/ 136 h 17"/>
                <a:gd name="T8" fmla="*/ 0 w 17"/>
                <a:gd name="T9" fmla="*/ 3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10" y="0"/>
                  </a:lnTo>
                  <a:lnTo>
                    <a:pt x="16" y="11"/>
                  </a:lnTo>
                  <a:lnTo>
                    <a:pt x="5" y="16"/>
                  </a:lnTo>
                  <a:lnTo>
                    <a:pt x="0" y="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90" name="Freeform 95"/>
            <p:cNvSpPr>
              <a:spLocks/>
            </p:cNvSpPr>
            <p:nvPr/>
          </p:nvSpPr>
          <p:spPr bwMode="auto">
            <a:xfrm>
              <a:off x="3304" y="2129"/>
              <a:ext cx="22" cy="21"/>
            </a:xfrm>
            <a:custGeom>
              <a:avLst/>
              <a:gdLst>
                <a:gd name="T0" fmla="*/ 0 w 17"/>
                <a:gd name="T1" fmla="*/ 32 h 17"/>
                <a:gd name="T2" fmla="*/ 126 w 17"/>
                <a:gd name="T3" fmla="*/ 0 h 17"/>
                <a:gd name="T4" fmla="*/ 211 w 17"/>
                <a:gd name="T5" fmla="*/ 93 h 17"/>
                <a:gd name="T6" fmla="*/ 47 w 17"/>
                <a:gd name="T7" fmla="*/ 136 h 17"/>
                <a:gd name="T8" fmla="*/ 0 w 17"/>
                <a:gd name="T9" fmla="*/ 3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9" y="0"/>
                  </a:lnTo>
                  <a:lnTo>
                    <a:pt x="16" y="11"/>
                  </a:lnTo>
                  <a:lnTo>
                    <a:pt x="4" y="16"/>
                  </a:lnTo>
                  <a:lnTo>
                    <a:pt x="0" y="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91" name="Freeform 96"/>
            <p:cNvSpPr>
              <a:spLocks/>
            </p:cNvSpPr>
            <p:nvPr/>
          </p:nvSpPr>
          <p:spPr bwMode="auto">
            <a:xfrm>
              <a:off x="3314" y="2124"/>
              <a:ext cx="22" cy="21"/>
            </a:xfrm>
            <a:custGeom>
              <a:avLst/>
              <a:gdLst>
                <a:gd name="T0" fmla="*/ 0 w 17"/>
                <a:gd name="T1" fmla="*/ 32 h 17"/>
                <a:gd name="T2" fmla="*/ 126 w 17"/>
                <a:gd name="T3" fmla="*/ 0 h 17"/>
                <a:gd name="T4" fmla="*/ 211 w 17"/>
                <a:gd name="T5" fmla="*/ 80 h 17"/>
                <a:gd name="T6" fmla="*/ 79 w 17"/>
                <a:gd name="T7" fmla="*/ 136 h 17"/>
                <a:gd name="T8" fmla="*/ 0 w 17"/>
                <a:gd name="T9" fmla="*/ 3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9" y="0"/>
                  </a:lnTo>
                  <a:lnTo>
                    <a:pt x="16" y="10"/>
                  </a:lnTo>
                  <a:lnTo>
                    <a:pt x="6" y="16"/>
                  </a:lnTo>
                  <a:lnTo>
                    <a:pt x="0" y="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92" name="Freeform 97"/>
            <p:cNvSpPr>
              <a:spLocks/>
            </p:cNvSpPr>
            <p:nvPr/>
          </p:nvSpPr>
          <p:spPr bwMode="auto">
            <a:xfrm>
              <a:off x="3325" y="2117"/>
              <a:ext cx="21" cy="21"/>
            </a:xfrm>
            <a:custGeom>
              <a:avLst/>
              <a:gdLst>
                <a:gd name="T0" fmla="*/ 0 w 17"/>
                <a:gd name="T1" fmla="*/ 40 h 17"/>
                <a:gd name="T2" fmla="*/ 75 w 17"/>
                <a:gd name="T3" fmla="*/ 0 h 17"/>
                <a:gd name="T4" fmla="*/ 136 w 17"/>
                <a:gd name="T5" fmla="*/ 93 h 17"/>
                <a:gd name="T6" fmla="*/ 49 w 17"/>
                <a:gd name="T7" fmla="*/ 136 h 17"/>
                <a:gd name="T8" fmla="*/ 0 w 17"/>
                <a:gd name="T9" fmla="*/ 4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9" y="0"/>
                  </a:lnTo>
                  <a:lnTo>
                    <a:pt x="16" y="11"/>
                  </a:lnTo>
                  <a:lnTo>
                    <a:pt x="6" y="16"/>
                  </a:lnTo>
                  <a:lnTo>
                    <a:pt x="0" y="5"/>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93" name="Freeform 98"/>
            <p:cNvSpPr>
              <a:spLocks/>
            </p:cNvSpPr>
            <p:nvPr/>
          </p:nvSpPr>
          <p:spPr bwMode="auto">
            <a:xfrm>
              <a:off x="3335" y="2113"/>
              <a:ext cx="21" cy="21"/>
            </a:xfrm>
            <a:custGeom>
              <a:avLst/>
              <a:gdLst>
                <a:gd name="T0" fmla="*/ 0 w 17"/>
                <a:gd name="T1" fmla="*/ 32 h 17"/>
                <a:gd name="T2" fmla="*/ 75 w 17"/>
                <a:gd name="T3" fmla="*/ 0 h 17"/>
                <a:gd name="T4" fmla="*/ 136 w 17"/>
                <a:gd name="T5" fmla="*/ 93 h 17"/>
                <a:gd name="T6" fmla="*/ 49 w 17"/>
                <a:gd name="T7" fmla="*/ 136 h 17"/>
                <a:gd name="T8" fmla="*/ 0 w 17"/>
                <a:gd name="T9" fmla="*/ 3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9" y="0"/>
                  </a:lnTo>
                  <a:lnTo>
                    <a:pt x="16" y="11"/>
                  </a:lnTo>
                  <a:lnTo>
                    <a:pt x="6" y="16"/>
                  </a:lnTo>
                  <a:lnTo>
                    <a:pt x="0" y="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94" name="Freeform 99"/>
            <p:cNvSpPr>
              <a:spLocks/>
            </p:cNvSpPr>
            <p:nvPr/>
          </p:nvSpPr>
          <p:spPr bwMode="auto">
            <a:xfrm>
              <a:off x="3344" y="2106"/>
              <a:ext cx="21" cy="21"/>
            </a:xfrm>
            <a:custGeom>
              <a:avLst/>
              <a:gdLst>
                <a:gd name="T0" fmla="*/ 0 w 17"/>
                <a:gd name="T1" fmla="*/ 40 h 17"/>
                <a:gd name="T2" fmla="*/ 65 w 17"/>
                <a:gd name="T3" fmla="*/ 0 h 17"/>
                <a:gd name="T4" fmla="*/ 136 w 17"/>
                <a:gd name="T5" fmla="*/ 80 h 17"/>
                <a:gd name="T6" fmla="*/ 49 w 17"/>
                <a:gd name="T7" fmla="*/ 136 h 17"/>
                <a:gd name="T8" fmla="*/ 0 w 17"/>
                <a:gd name="T9" fmla="*/ 4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8" y="0"/>
                  </a:lnTo>
                  <a:lnTo>
                    <a:pt x="16" y="10"/>
                  </a:lnTo>
                  <a:lnTo>
                    <a:pt x="6" y="16"/>
                  </a:lnTo>
                  <a:lnTo>
                    <a:pt x="0" y="5"/>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95" name="Freeform 100"/>
            <p:cNvSpPr>
              <a:spLocks/>
            </p:cNvSpPr>
            <p:nvPr/>
          </p:nvSpPr>
          <p:spPr bwMode="auto">
            <a:xfrm>
              <a:off x="3352" y="2100"/>
              <a:ext cx="22" cy="21"/>
            </a:xfrm>
            <a:custGeom>
              <a:avLst/>
              <a:gdLst>
                <a:gd name="T0" fmla="*/ 0 w 17"/>
                <a:gd name="T1" fmla="*/ 40 h 17"/>
                <a:gd name="T2" fmla="*/ 102 w 17"/>
                <a:gd name="T3" fmla="*/ 0 h 17"/>
                <a:gd name="T4" fmla="*/ 211 w 17"/>
                <a:gd name="T5" fmla="*/ 80 h 17"/>
                <a:gd name="T6" fmla="*/ 79 w 17"/>
                <a:gd name="T7" fmla="*/ 136 h 17"/>
                <a:gd name="T8" fmla="*/ 0 w 17"/>
                <a:gd name="T9" fmla="*/ 4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8" y="0"/>
                  </a:lnTo>
                  <a:lnTo>
                    <a:pt x="16" y="10"/>
                  </a:lnTo>
                  <a:lnTo>
                    <a:pt x="6" y="16"/>
                  </a:lnTo>
                  <a:lnTo>
                    <a:pt x="0" y="5"/>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96" name="Freeform 101"/>
            <p:cNvSpPr>
              <a:spLocks/>
            </p:cNvSpPr>
            <p:nvPr/>
          </p:nvSpPr>
          <p:spPr bwMode="auto">
            <a:xfrm>
              <a:off x="3361" y="2095"/>
              <a:ext cx="22" cy="21"/>
            </a:xfrm>
            <a:custGeom>
              <a:avLst/>
              <a:gdLst>
                <a:gd name="T0" fmla="*/ 0 w 17"/>
                <a:gd name="T1" fmla="*/ 32 h 17"/>
                <a:gd name="T2" fmla="*/ 102 w 17"/>
                <a:gd name="T3" fmla="*/ 0 h 17"/>
                <a:gd name="T4" fmla="*/ 211 w 17"/>
                <a:gd name="T5" fmla="*/ 80 h 17"/>
                <a:gd name="T6" fmla="*/ 102 w 17"/>
                <a:gd name="T7" fmla="*/ 136 h 17"/>
                <a:gd name="T8" fmla="*/ 0 w 17"/>
                <a:gd name="T9" fmla="*/ 3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8" y="0"/>
                  </a:lnTo>
                  <a:lnTo>
                    <a:pt x="16" y="10"/>
                  </a:lnTo>
                  <a:lnTo>
                    <a:pt x="8" y="16"/>
                  </a:lnTo>
                  <a:lnTo>
                    <a:pt x="0" y="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97" name="Freeform 102"/>
            <p:cNvSpPr>
              <a:spLocks/>
            </p:cNvSpPr>
            <p:nvPr/>
          </p:nvSpPr>
          <p:spPr bwMode="auto">
            <a:xfrm>
              <a:off x="3370" y="2089"/>
              <a:ext cx="22" cy="21"/>
            </a:xfrm>
            <a:custGeom>
              <a:avLst/>
              <a:gdLst>
                <a:gd name="T0" fmla="*/ 0 w 17"/>
                <a:gd name="T1" fmla="*/ 40 h 17"/>
                <a:gd name="T2" fmla="*/ 102 w 17"/>
                <a:gd name="T3" fmla="*/ 0 h 17"/>
                <a:gd name="T4" fmla="*/ 211 w 17"/>
                <a:gd name="T5" fmla="*/ 80 h 17"/>
                <a:gd name="T6" fmla="*/ 102 w 17"/>
                <a:gd name="T7" fmla="*/ 136 h 17"/>
                <a:gd name="T8" fmla="*/ 0 w 17"/>
                <a:gd name="T9" fmla="*/ 4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8" y="0"/>
                  </a:lnTo>
                  <a:lnTo>
                    <a:pt x="16" y="10"/>
                  </a:lnTo>
                  <a:lnTo>
                    <a:pt x="8" y="16"/>
                  </a:lnTo>
                  <a:lnTo>
                    <a:pt x="0" y="5"/>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98" name="Freeform 103"/>
            <p:cNvSpPr>
              <a:spLocks/>
            </p:cNvSpPr>
            <p:nvPr/>
          </p:nvSpPr>
          <p:spPr bwMode="auto">
            <a:xfrm>
              <a:off x="3379" y="2083"/>
              <a:ext cx="22" cy="21"/>
            </a:xfrm>
            <a:custGeom>
              <a:avLst/>
              <a:gdLst>
                <a:gd name="T0" fmla="*/ 0 w 17"/>
                <a:gd name="T1" fmla="*/ 40 h 17"/>
                <a:gd name="T2" fmla="*/ 97 w 17"/>
                <a:gd name="T3" fmla="*/ 0 h 17"/>
                <a:gd name="T4" fmla="*/ 211 w 17"/>
                <a:gd name="T5" fmla="*/ 80 h 17"/>
                <a:gd name="T6" fmla="*/ 97 w 17"/>
                <a:gd name="T7" fmla="*/ 136 h 17"/>
                <a:gd name="T8" fmla="*/ 0 w 17"/>
                <a:gd name="T9" fmla="*/ 4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7" y="0"/>
                  </a:lnTo>
                  <a:lnTo>
                    <a:pt x="16" y="10"/>
                  </a:lnTo>
                  <a:lnTo>
                    <a:pt x="7" y="16"/>
                  </a:lnTo>
                  <a:lnTo>
                    <a:pt x="0" y="5"/>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299" name="Freeform 104"/>
            <p:cNvSpPr>
              <a:spLocks/>
            </p:cNvSpPr>
            <p:nvPr/>
          </p:nvSpPr>
          <p:spPr bwMode="auto">
            <a:xfrm>
              <a:off x="3387" y="2075"/>
              <a:ext cx="21" cy="21"/>
            </a:xfrm>
            <a:custGeom>
              <a:avLst/>
              <a:gdLst>
                <a:gd name="T0" fmla="*/ 0 w 17"/>
                <a:gd name="T1" fmla="*/ 49 h 17"/>
                <a:gd name="T2" fmla="*/ 65 w 17"/>
                <a:gd name="T3" fmla="*/ 0 h 17"/>
                <a:gd name="T4" fmla="*/ 136 w 17"/>
                <a:gd name="T5" fmla="*/ 80 h 17"/>
                <a:gd name="T6" fmla="*/ 65 w 17"/>
                <a:gd name="T7" fmla="*/ 136 h 17"/>
                <a:gd name="T8" fmla="*/ 0 w 17"/>
                <a:gd name="T9" fmla="*/ 4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8" y="0"/>
                  </a:lnTo>
                  <a:lnTo>
                    <a:pt x="16" y="10"/>
                  </a:lnTo>
                  <a:lnTo>
                    <a:pt x="8" y="16"/>
                  </a:lnTo>
                  <a:lnTo>
                    <a:pt x="0" y="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00" name="Freeform 105"/>
            <p:cNvSpPr>
              <a:spLocks/>
            </p:cNvSpPr>
            <p:nvPr/>
          </p:nvSpPr>
          <p:spPr bwMode="auto">
            <a:xfrm>
              <a:off x="3396" y="2070"/>
              <a:ext cx="21" cy="21"/>
            </a:xfrm>
            <a:custGeom>
              <a:avLst/>
              <a:gdLst>
                <a:gd name="T0" fmla="*/ 0 w 17"/>
                <a:gd name="T1" fmla="*/ 32 h 17"/>
                <a:gd name="T2" fmla="*/ 61 w 17"/>
                <a:gd name="T3" fmla="*/ 0 h 17"/>
                <a:gd name="T4" fmla="*/ 136 w 17"/>
                <a:gd name="T5" fmla="*/ 75 h 17"/>
                <a:gd name="T6" fmla="*/ 65 w 17"/>
                <a:gd name="T7" fmla="*/ 136 h 17"/>
                <a:gd name="T8" fmla="*/ 0 w 17"/>
                <a:gd name="T9" fmla="*/ 3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7" y="0"/>
                  </a:lnTo>
                  <a:lnTo>
                    <a:pt x="16" y="9"/>
                  </a:lnTo>
                  <a:lnTo>
                    <a:pt x="8" y="16"/>
                  </a:lnTo>
                  <a:lnTo>
                    <a:pt x="0" y="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01" name="Freeform 106"/>
            <p:cNvSpPr>
              <a:spLocks/>
            </p:cNvSpPr>
            <p:nvPr/>
          </p:nvSpPr>
          <p:spPr bwMode="auto">
            <a:xfrm>
              <a:off x="3403" y="2063"/>
              <a:ext cx="22" cy="21"/>
            </a:xfrm>
            <a:custGeom>
              <a:avLst/>
              <a:gdLst>
                <a:gd name="T0" fmla="*/ 0 w 17"/>
                <a:gd name="T1" fmla="*/ 49 h 17"/>
                <a:gd name="T2" fmla="*/ 79 w 17"/>
                <a:gd name="T3" fmla="*/ 0 h 17"/>
                <a:gd name="T4" fmla="*/ 211 w 17"/>
                <a:gd name="T5" fmla="*/ 80 h 17"/>
                <a:gd name="T6" fmla="*/ 102 w 17"/>
                <a:gd name="T7" fmla="*/ 136 h 17"/>
                <a:gd name="T8" fmla="*/ 0 w 17"/>
                <a:gd name="T9" fmla="*/ 4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6" y="0"/>
                  </a:lnTo>
                  <a:lnTo>
                    <a:pt x="16" y="10"/>
                  </a:lnTo>
                  <a:lnTo>
                    <a:pt x="8" y="16"/>
                  </a:lnTo>
                  <a:lnTo>
                    <a:pt x="0" y="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02" name="Freeform 107"/>
            <p:cNvSpPr>
              <a:spLocks/>
            </p:cNvSpPr>
            <p:nvPr/>
          </p:nvSpPr>
          <p:spPr bwMode="auto">
            <a:xfrm>
              <a:off x="3411" y="2057"/>
              <a:ext cx="21" cy="21"/>
            </a:xfrm>
            <a:custGeom>
              <a:avLst/>
              <a:gdLst>
                <a:gd name="T0" fmla="*/ 0 w 17"/>
                <a:gd name="T1" fmla="*/ 40 h 17"/>
                <a:gd name="T2" fmla="*/ 49 w 17"/>
                <a:gd name="T3" fmla="*/ 0 h 17"/>
                <a:gd name="T4" fmla="*/ 136 w 17"/>
                <a:gd name="T5" fmla="*/ 75 h 17"/>
                <a:gd name="T6" fmla="*/ 75 w 17"/>
                <a:gd name="T7" fmla="*/ 136 h 17"/>
                <a:gd name="T8" fmla="*/ 0 w 17"/>
                <a:gd name="T9" fmla="*/ 4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6" y="0"/>
                  </a:lnTo>
                  <a:lnTo>
                    <a:pt x="16" y="9"/>
                  </a:lnTo>
                  <a:lnTo>
                    <a:pt x="9" y="16"/>
                  </a:lnTo>
                  <a:lnTo>
                    <a:pt x="0" y="5"/>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03" name="Freeform 108"/>
            <p:cNvSpPr>
              <a:spLocks/>
            </p:cNvSpPr>
            <p:nvPr/>
          </p:nvSpPr>
          <p:spPr bwMode="auto">
            <a:xfrm>
              <a:off x="3418" y="2051"/>
              <a:ext cx="22" cy="21"/>
            </a:xfrm>
            <a:custGeom>
              <a:avLst/>
              <a:gdLst>
                <a:gd name="T0" fmla="*/ 0 w 17"/>
                <a:gd name="T1" fmla="*/ 49 h 17"/>
                <a:gd name="T2" fmla="*/ 79 w 17"/>
                <a:gd name="T3" fmla="*/ 0 h 17"/>
                <a:gd name="T4" fmla="*/ 211 w 17"/>
                <a:gd name="T5" fmla="*/ 75 h 17"/>
                <a:gd name="T6" fmla="*/ 126 w 17"/>
                <a:gd name="T7" fmla="*/ 136 h 17"/>
                <a:gd name="T8" fmla="*/ 0 w 17"/>
                <a:gd name="T9" fmla="*/ 4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6" y="0"/>
                  </a:lnTo>
                  <a:lnTo>
                    <a:pt x="16" y="9"/>
                  </a:lnTo>
                  <a:lnTo>
                    <a:pt x="9" y="16"/>
                  </a:lnTo>
                  <a:lnTo>
                    <a:pt x="0" y="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04" name="Freeform 109"/>
            <p:cNvSpPr>
              <a:spLocks/>
            </p:cNvSpPr>
            <p:nvPr/>
          </p:nvSpPr>
          <p:spPr bwMode="auto">
            <a:xfrm>
              <a:off x="3426" y="2043"/>
              <a:ext cx="22" cy="21"/>
            </a:xfrm>
            <a:custGeom>
              <a:avLst/>
              <a:gdLst>
                <a:gd name="T0" fmla="*/ 0 w 17"/>
                <a:gd name="T1" fmla="*/ 49 h 17"/>
                <a:gd name="T2" fmla="*/ 79 w 17"/>
                <a:gd name="T3" fmla="*/ 0 h 17"/>
                <a:gd name="T4" fmla="*/ 211 w 17"/>
                <a:gd name="T5" fmla="*/ 75 h 17"/>
                <a:gd name="T6" fmla="*/ 126 w 17"/>
                <a:gd name="T7" fmla="*/ 136 h 17"/>
                <a:gd name="T8" fmla="*/ 0 w 17"/>
                <a:gd name="T9" fmla="*/ 4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6" y="0"/>
                  </a:lnTo>
                  <a:lnTo>
                    <a:pt x="16" y="9"/>
                  </a:lnTo>
                  <a:lnTo>
                    <a:pt x="9" y="16"/>
                  </a:lnTo>
                  <a:lnTo>
                    <a:pt x="0" y="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05" name="Freeform 110"/>
            <p:cNvSpPr>
              <a:spLocks/>
            </p:cNvSpPr>
            <p:nvPr/>
          </p:nvSpPr>
          <p:spPr bwMode="auto">
            <a:xfrm>
              <a:off x="3432" y="2036"/>
              <a:ext cx="22" cy="21"/>
            </a:xfrm>
            <a:custGeom>
              <a:avLst/>
              <a:gdLst>
                <a:gd name="T0" fmla="*/ 0 w 17"/>
                <a:gd name="T1" fmla="*/ 49 h 17"/>
                <a:gd name="T2" fmla="*/ 79 w 17"/>
                <a:gd name="T3" fmla="*/ 0 h 17"/>
                <a:gd name="T4" fmla="*/ 211 w 17"/>
                <a:gd name="T5" fmla="*/ 75 h 17"/>
                <a:gd name="T6" fmla="*/ 102 w 17"/>
                <a:gd name="T7" fmla="*/ 136 h 17"/>
                <a:gd name="T8" fmla="*/ 0 w 17"/>
                <a:gd name="T9" fmla="*/ 4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6" y="0"/>
                  </a:lnTo>
                  <a:lnTo>
                    <a:pt x="16" y="9"/>
                  </a:lnTo>
                  <a:lnTo>
                    <a:pt x="8" y="16"/>
                  </a:lnTo>
                  <a:lnTo>
                    <a:pt x="0" y="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06" name="Freeform 111"/>
            <p:cNvSpPr>
              <a:spLocks/>
            </p:cNvSpPr>
            <p:nvPr/>
          </p:nvSpPr>
          <p:spPr bwMode="auto">
            <a:xfrm>
              <a:off x="3440" y="2030"/>
              <a:ext cx="22" cy="21"/>
            </a:xfrm>
            <a:custGeom>
              <a:avLst/>
              <a:gdLst>
                <a:gd name="T0" fmla="*/ 0 w 17"/>
                <a:gd name="T1" fmla="*/ 49 h 17"/>
                <a:gd name="T2" fmla="*/ 79 w 17"/>
                <a:gd name="T3" fmla="*/ 0 h 17"/>
                <a:gd name="T4" fmla="*/ 211 w 17"/>
                <a:gd name="T5" fmla="*/ 65 h 17"/>
                <a:gd name="T6" fmla="*/ 141 w 17"/>
                <a:gd name="T7" fmla="*/ 136 h 17"/>
                <a:gd name="T8" fmla="*/ 0 w 17"/>
                <a:gd name="T9" fmla="*/ 4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6" y="0"/>
                  </a:lnTo>
                  <a:lnTo>
                    <a:pt x="16" y="8"/>
                  </a:lnTo>
                  <a:lnTo>
                    <a:pt x="11" y="16"/>
                  </a:lnTo>
                  <a:lnTo>
                    <a:pt x="0" y="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07" name="Freeform 112"/>
            <p:cNvSpPr>
              <a:spLocks/>
            </p:cNvSpPr>
            <p:nvPr/>
          </p:nvSpPr>
          <p:spPr bwMode="auto">
            <a:xfrm>
              <a:off x="3446" y="2021"/>
              <a:ext cx="22" cy="21"/>
            </a:xfrm>
            <a:custGeom>
              <a:avLst/>
              <a:gdLst>
                <a:gd name="T0" fmla="*/ 0 w 17"/>
                <a:gd name="T1" fmla="*/ 65 h 17"/>
                <a:gd name="T2" fmla="*/ 61 w 17"/>
                <a:gd name="T3" fmla="*/ 0 h 17"/>
                <a:gd name="T4" fmla="*/ 211 w 17"/>
                <a:gd name="T5" fmla="*/ 75 h 17"/>
                <a:gd name="T6" fmla="*/ 102 w 17"/>
                <a:gd name="T7" fmla="*/ 136 h 17"/>
                <a:gd name="T8" fmla="*/ 0 w 17"/>
                <a:gd name="T9" fmla="*/ 6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5" y="0"/>
                  </a:lnTo>
                  <a:lnTo>
                    <a:pt x="16" y="9"/>
                  </a:lnTo>
                  <a:lnTo>
                    <a:pt x="8" y="16"/>
                  </a:lnTo>
                  <a:lnTo>
                    <a:pt x="0" y="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08" name="Freeform 113"/>
            <p:cNvSpPr>
              <a:spLocks/>
            </p:cNvSpPr>
            <p:nvPr/>
          </p:nvSpPr>
          <p:spPr bwMode="auto">
            <a:xfrm>
              <a:off x="3453" y="2014"/>
              <a:ext cx="21" cy="21"/>
            </a:xfrm>
            <a:custGeom>
              <a:avLst/>
              <a:gdLst>
                <a:gd name="T0" fmla="*/ 0 w 17"/>
                <a:gd name="T1" fmla="*/ 49 h 17"/>
                <a:gd name="T2" fmla="*/ 49 w 17"/>
                <a:gd name="T3" fmla="*/ 0 h 17"/>
                <a:gd name="T4" fmla="*/ 136 w 17"/>
                <a:gd name="T5" fmla="*/ 65 h 17"/>
                <a:gd name="T6" fmla="*/ 80 w 17"/>
                <a:gd name="T7" fmla="*/ 136 h 17"/>
                <a:gd name="T8" fmla="*/ 0 w 17"/>
                <a:gd name="T9" fmla="*/ 4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6" y="0"/>
                  </a:lnTo>
                  <a:lnTo>
                    <a:pt x="16" y="8"/>
                  </a:lnTo>
                  <a:lnTo>
                    <a:pt x="10" y="16"/>
                  </a:lnTo>
                  <a:lnTo>
                    <a:pt x="0" y="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09" name="Freeform 114"/>
            <p:cNvSpPr>
              <a:spLocks/>
            </p:cNvSpPr>
            <p:nvPr/>
          </p:nvSpPr>
          <p:spPr bwMode="auto">
            <a:xfrm>
              <a:off x="3460" y="2005"/>
              <a:ext cx="22" cy="21"/>
            </a:xfrm>
            <a:custGeom>
              <a:avLst/>
              <a:gdLst>
                <a:gd name="T0" fmla="*/ 0 w 17"/>
                <a:gd name="T1" fmla="*/ 65 h 17"/>
                <a:gd name="T2" fmla="*/ 61 w 17"/>
                <a:gd name="T3" fmla="*/ 0 h 17"/>
                <a:gd name="T4" fmla="*/ 211 w 17"/>
                <a:gd name="T5" fmla="*/ 65 h 17"/>
                <a:gd name="T6" fmla="*/ 132 w 17"/>
                <a:gd name="T7" fmla="*/ 136 h 17"/>
                <a:gd name="T8" fmla="*/ 0 w 17"/>
                <a:gd name="T9" fmla="*/ 6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5" y="0"/>
                  </a:lnTo>
                  <a:lnTo>
                    <a:pt x="16" y="8"/>
                  </a:lnTo>
                  <a:lnTo>
                    <a:pt x="10" y="16"/>
                  </a:lnTo>
                  <a:lnTo>
                    <a:pt x="0" y="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10" name="Freeform 115"/>
            <p:cNvSpPr>
              <a:spLocks/>
            </p:cNvSpPr>
            <p:nvPr/>
          </p:nvSpPr>
          <p:spPr bwMode="auto">
            <a:xfrm>
              <a:off x="3467" y="1996"/>
              <a:ext cx="21" cy="21"/>
            </a:xfrm>
            <a:custGeom>
              <a:avLst/>
              <a:gdLst>
                <a:gd name="T0" fmla="*/ 0 w 17"/>
                <a:gd name="T1" fmla="*/ 65 h 17"/>
                <a:gd name="T2" fmla="*/ 49 w 17"/>
                <a:gd name="T3" fmla="*/ 0 h 17"/>
                <a:gd name="T4" fmla="*/ 136 w 17"/>
                <a:gd name="T5" fmla="*/ 65 h 17"/>
                <a:gd name="T6" fmla="*/ 75 w 17"/>
                <a:gd name="T7" fmla="*/ 136 h 17"/>
                <a:gd name="T8" fmla="*/ 0 w 17"/>
                <a:gd name="T9" fmla="*/ 6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6" y="0"/>
                  </a:lnTo>
                  <a:lnTo>
                    <a:pt x="16" y="8"/>
                  </a:lnTo>
                  <a:lnTo>
                    <a:pt x="9" y="16"/>
                  </a:lnTo>
                  <a:lnTo>
                    <a:pt x="0" y="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11" name="Freeform 116"/>
            <p:cNvSpPr>
              <a:spLocks/>
            </p:cNvSpPr>
            <p:nvPr/>
          </p:nvSpPr>
          <p:spPr bwMode="auto">
            <a:xfrm>
              <a:off x="3474" y="1986"/>
              <a:ext cx="22" cy="21"/>
            </a:xfrm>
            <a:custGeom>
              <a:avLst/>
              <a:gdLst>
                <a:gd name="T0" fmla="*/ 0 w 17"/>
                <a:gd name="T1" fmla="*/ 65 h 17"/>
                <a:gd name="T2" fmla="*/ 61 w 17"/>
                <a:gd name="T3" fmla="*/ 0 h 17"/>
                <a:gd name="T4" fmla="*/ 211 w 17"/>
                <a:gd name="T5" fmla="*/ 61 h 17"/>
                <a:gd name="T6" fmla="*/ 132 w 17"/>
                <a:gd name="T7" fmla="*/ 136 h 17"/>
                <a:gd name="T8" fmla="*/ 0 w 17"/>
                <a:gd name="T9" fmla="*/ 6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5" y="0"/>
                  </a:lnTo>
                  <a:lnTo>
                    <a:pt x="16" y="7"/>
                  </a:lnTo>
                  <a:lnTo>
                    <a:pt x="10" y="16"/>
                  </a:lnTo>
                  <a:lnTo>
                    <a:pt x="0" y="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12" name="Freeform 117"/>
            <p:cNvSpPr>
              <a:spLocks/>
            </p:cNvSpPr>
            <p:nvPr/>
          </p:nvSpPr>
          <p:spPr bwMode="auto">
            <a:xfrm>
              <a:off x="3481" y="1976"/>
              <a:ext cx="21" cy="21"/>
            </a:xfrm>
            <a:custGeom>
              <a:avLst/>
              <a:gdLst>
                <a:gd name="T0" fmla="*/ 0 w 17"/>
                <a:gd name="T1" fmla="*/ 65 h 17"/>
                <a:gd name="T2" fmla="*/ 49 w 17"/>
                <a:gd name="T3" fmla="*/ 0 h 17"/>
                <a:gd name="T4" fmla="*/ 136 w 17"/>
                <a:gd name="T5" fmla="*/ 49 h 17"/>
                <a:gd name="T6" fmla="*/ 75 w 17"/>
                <a:gd name="T7" fmla="*/ 136 h 17"/>
                <a:gd name="T8" fmla="*/ 0 w 17"/>
                <a:gd name="T9" fmla="*/ 6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6" y="0"/>
                  </a:lnTo>
                  <a:lnTo>
                    <a:pt x="16" y="6"/>
                  </a:lnTo>
                  <a:lnTo>
                    <a:pt x="9" y="16"/>
                  </a:lnTo>
                  <a:lnTo>
                    <a:pt x="0" y="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13" name="Freeform 118"/>
            <p:cNvSpPr>
              <a:spLocks/>
            </p:cNvSpPr>
            <p:nvPr/>
          </p:nvSpPr>
          <p:spPr bwMode="auto">
            <a:xfrm>
              <a:off x="3488" y="1967"/>
              <a:ext cx="22" cy="21"/>
            </a:xfrm>
            <a:custGeom>
              <a:avLst/>
              <a:gdLst>
                <a:gd name="T0" fmla="*/ 0 w 17"/>
                <a:gd name="T1" fmla="*/ 75 h 17"/>
                <a:gd name="T2" fmla="*/ 61 w 17"/>
                <a:gd name="T3" fmla="*/ 0 h 17"/>
                <a:gd name="T4" fmla="*/ 211 w 17"/>
                <a:gd name="T5" fmla="*/ 40 h 17"/>
                <a:gd name="T6" fmla="*/ 126 w 17"/>
                <a:gd name="T7" fmla="*/ 136 h 17"/>
                <a:gd name="T8" fmla="*/ 0 w 17"/>
                <a:gd name="T9" fmla="*/ 7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5" y="0"/>
                  </a:lnTo>
                  <a:lnTo>
                    <a:pt x="16" y="5"/>
                  </a:lnTo>
                  <a:lnTo>
                    <a:pt x="9" y="16"/>
                  </a:lnTo>
                  <a:lnTo>
                    <a:pt x="0" y="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14" name="Freeform 119"/>
            <p:cNvSpPr>
              <a:spLocks/>
            </p:cNvSpPr>
            <p:nvPr/>
          </p:nvSpPr>
          <p:spPr bwMode="auto">
            <a:xfrm>
              <a:off x="3495" y="1954"/>
              <a:ext cx="21" cy="21"/>
            </a:xfrm>
            <a:custGeom>
              <a:avLst/>
              <a:gdLst>
                <a:gd name="T0" fmla="*/ 0 w 17"/>
                <a:gd name="T1" fmla="*/ 80 h 17"/>
                <a:gd name="T2" fmla="*/ 49 w 17"/>
                <a:gd name="T3" fmla="*/ 0 h 17"/>
                <a:gd name="T4" fmla="*/ 136 w 17"/>
                <a:gd name="T5" fmla="*/ 49 h 17"/>
                <a:gd name="T6" fmla="*/ 80 w 17"/>
                <a:gd name="T7" fmla="*/ 136 h 17"/>
                <a:gd name="T8" fmla="*/ 0 w 17"/>
                <a:gd name="T9" fmla="*/ 8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6" y="0"/>
                  </a:lnTo>
                  <a:lnTo>
                    <a:pt x="16" y="6"/>
                  </a:lnTo>
                  <a:lnTo>
                    <a:pt x="10" y="16"/>
                  </a:lnTo>
                  <a:lnTo>
                    <a:pt x="0" y="1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15" name="Freeform 120"/>
            <p:cNvSpPr>
              <a:spLocks/>
            </p:cNvSpPr>
            <p:nvPr/>
          </p:nvSpPr>
          <p:spPr bwMode="auto">
            <a:xfrm>
              <a:off x="3502" y="1943"/>
              <a:ext cx="22" cy="21"/>
            </a:xfrm>
            <a:custGeom>
              <a:avLst/>
              <a:gdLst>
                <a:gd name="T0" fmla="*/ 0 w 17"/>
                <a:gd name="T1" fmla="*/ 75 h 17"/>
                <a:gd name="T2" fmla="*/ 47 w 17"/>
                <a:gd name="T3" fmla="*/ 0 h 17"/>
                <a:gd name="T4" fmla="*/ 211 w 17"/>
                <a:gd name="T5" fmla="*/ 49 h 17"/>
                <a:gd name="T6" fmla="*/ 126 w 17"/>
                <a:gd name="T7" fmla="*/ 136 h 17"/>
                <a:gd name="T8" fmla="*/ 0 w 17"/>
                <a:gd name="T9" fmla="*/ 7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4" y="0"/>
                  </a:lnTo>
                  <a:lnTo>
                    <a:pt x="16" y="6"/>
                  </a:lnTo>
                  <a:lnTo>
                    <a:pt x="9" y="16"/>
                  </a:lnTo>
                  <a:lnTo>
                    <a:pt x="0" y="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16" name="Freeform 121"/>
            <p:cNvSpPr>
              <a:spLocks/>
            </p:cNvSpPr>
            <p:nvPr/>
          </p:nvSpPr>
          <p:spPr bwMode="auto">
            <a:xfrm>
              <a:off x="3507" y="1932"/>
              <a:ext cx="22" cy="21"/>
            </a:xfrm>
            <a:custGeom>
              <a:avLst/>
              <a:gdLst>
                <a:gd name="T0" fmla="*/ 0 w 17"/>
                <a:gd name="T1" fmla="*/ 75 h 17"/>
                <a:gd name="T2" fmla="*/ 79 w 17"/>
                <a:gd name="T3" fmla="*/ 0 h 17"/>
                <a:gd name="T4" fmla="*/ 211 w 17"/>
                <a:gd name="T5" fmla="*/ 49 h 17"/>
                <a:gd name="T6" fmla="*/ 141 w 17"/>
                <a:gd name="T7" fmla="*/ 136 h 17"/>
                <a:gd name="T8" fmla="*/ 0 w 17"/>
                <a:gd name="T9" fmla="*/ 7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6" y="0"/>
                  </a:lnTo>
                  <a:lnTo>
                    <a:pt x="16" y="6"/>
                  </a:lnTo>
                  <a:lnTo>
                    <a:pt x="11" y="16"/>
                  </a:lnTo>
                  <a:lnTo>
                    <a:pt x="0" y="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17" name="Freeform 122"/>
            <p:cNvSpPr>
              <a:spLocks/>
            </p:cNvSpPr>
            <p:nvPr/>
          </p:nvSpPr>
          <p:spPr bwMode="auto">
            <a:xfrm>
              <a:off x="3515" y="1922"/>
              <a:ext cx="21" cy="21"/>
            </a:xfrm>
            <a:custGeom>
              <a:avLst/>
              <a:gdLst>
                <a:gd name="T0" fmla="*/ 0 w 17"/>
                <a:gd name="T1" fmla="*/ 75 h 17"/>
                <a:gd name="T2" fmla="*/ 40 w 17"/>
                <a:gd name="T3" fmla="*/ 0 h 17"/>
                <a:gd name="T4" fmla="*/ 136 w 17"/>
                <a:gd name="T5" fmla="*/ 32 h 17"/>
                <a:gd name="T6" fmla="*/ 80 w 17"/>
                <a:gd name="T7" fmla="*/ 136 h 17"/>
                <a:gd name="T8" fmla="*/ 0 w 17"/>
                <a:gd name="T9" fmla="*/ 7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5" y="0"/>
                  </a:lnTo>
                  <a:lnTo>
                    <a:pt x="16" y="4"/>
                  </a:lnTo>
                  <a:lnTo>
                    <a:pt x="10" y="16"/>
                  </a:lnTo>
                  <a:lnTo>
                    <a:pt x="0" y="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18" name="Freeform 123"/>
            <p:cNvSpPr>
              <a:spLocks/>
            </p:cNvSpPr>
            <p:nvPr/>
          </p:nvSpPr>
          <p:spPr bwMode="auto">
            <a:xfrm>
              <a:off x="3521" y="1911"/>
              <a:ext cx="22" cy="21"/>
            </a:xfrm>
            <a:custGeom>
              <a:avLst/>
              <a:gdLst>
                <a:gd name="T0" fmla="*/ 0 w 17"/>
                <a:gd name="T1" fmla="*/ 93 h 17"/>
                <a:gd name="T2" fmla="*/ 47 w 17"/>
                <a:gd name="T3" fmla="*/ 0 h 17"/>
                <a:gd name="T4" fmla="*/ 211 w 17"/>
                <a:gd name="T5" fmla="*/ 49 h 17"/>
                <a:gd name="T6" fmla="*/ 132 w 17"/>
                <a:gd name="T7" fmla="*/ 136 h 17"/>
                <a:gd name="T8" fmla="*/ 0 w 17"/>
                <a:gd name="T9" fmla="*/ 9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4" y="0"/>
                  </a:lnTo>
                  <a:lnTo>
                    <a:pt x="16" y="6"/>
                  </a:lnTo>
                  <a:lnTo>
                    <a:pt x="10" y="16"/>
                  </a:lnTo>
                  <a:lnTo>
                    <a:pt x="0" y="1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19" name="Freeform 124"/>
            <p:cNvSpPr>
              <a:spLocks/>
            </p:cNvSpPr>
            <p:nvPr/>
          </p:nvSpPr>
          <p:spPr bwMode="auto">
            <a:xfrm>
              <a:off x="3526" y="1900"/>
              <a:ext cx="22" cy="21"/>
            </a:xfrm>
            <a:custGeom>
              <a:avLst/>
              <a:gdLst>
                <a:gd name="T0" fmla="*/ 0 w 17"/>
                <a:gd name="T1" fmla="*/ 80 h 17"/>
                <a:gd name="T2" fmla="*/ 61 w 17"/>
                <a:gd name="T3" fmla="*/ 0 h 17"/>
                <a:gd name="T4" fmla="*/ 211 w 17"/>
                <a:gd name="T5" fmla="*/ 49 h 17"/>
                <a:gd name="T6" fmla="*/ 141 w 17"/>
                <a:gd name="T7" fmla="*/ 136 h 17"/>
                <a:gd name="T8" fmla="*/ 0 w 17"/>
                <a:gd name="T9" fmla="*/ 8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5" y="0"/>
                  </a:lnTo>
                  <a:lnTo>
                    <a:pt x="16" y="6"/>
                  </a:lnTo>
                  <a:lnTo>
                    <a:pt x="11" y="16"/>
                  </a:lnTo>
                  <a:lnTo>
                    <a:pt x="0" y="1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20" name="Freeform 125"/>
            <p:cNvSpPr>
              <a:spLocks/>
            </p:cNvSpPr>
            <p:nvPr/>
          </p:nvSpPr>
          <p:spPr bwMode="auto">
            <a:xfrm>
              <a:off x="3533" y="1891"/>
              <a:ext cx="21" cy="21"/>
            </a:xfrm>
            <a:custGeom>
              <a:avLst/>
              <a:gdLst>
                <a:gd name="T0" fmla="*/ 0 w 17"/>
                <a:gd name="T1" fmla="*/ 65 h 17"/>
                <a:gd name="T2" fmla="*/ 32 w 17"/>
                <a:gd name="T3" fmla="*/ 0 h 17"/>
                <a:gd name="T4" fmla="*/ 136 w 17"/>
                <a:gd name="T5" fmla="*/ 49 h 17"/>
                <a:gd name="T6" fmla="*/ 93 w 17"/>
                <a:gd name="T7" fmla="*/ 136 h 17"/>
                <a:gd name="T8" fmla="*/ 0 w 17"/>
                <a:gd name="T9" fmla="*/ 6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4" y="0"/>
                  </a:lnTo>
                  <a:lnTo>
                    <a:pt x="16" y="6"/>
                  </a:lnTo>
                  <a:lnTo>
                    <a:pt x="11" y="16"/>
                  </a:lnTo>
                  <a:lnTo>
                    <a:pt x="0" y="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21" name="Freeform 126"/>
            <p:cNvSpPr>
              <a:spLocks/>
            </p:cNvSpPr>
            <p:nvPr/>
          </p:nvSpPr>
          <p:spPr bwMode="auto">
            <a:xfrm>
              <a:off x="3538" y="1882"/>
              <a:ext cx="21" cy="21"/>
            </a:xfrm>
            <a:custGeom>
              <a:avLst/>
              <a:gdLst>
                <a:gd name="T0" fmla="*/ 0 w 17"/>
                <a:gd name="T1" fmla="*/ 75 h 17"/>
                <a:gd name="T2" fmla="*/ 26 w 17"/>
                <a:gd name="T3" fmla="*/ 0 h 17"/>
                <a:gd name="T4" fmla="*/ 136 w 17"/>
                <a:gd name="T5" fmla="*/ 40 h 17"/>
                <a:gd name="T6" fmla="*/ 99 w 17"/>
                <a:gd name="T7" fmla="*/ 136 h 17"/>
                <a:gd name="T8" fmla="*/ 0 w 17"/>
                <a:gd name="T9" fmla="*/ 7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3" y="0"/>
                  </a:lnTo>
                  <a:lnTo>
                    <a:pt x="16" y="5"/>
                  </a:lnTo>
                  <a:lnTo>
                    <a:pt x="12" y="16"/>
                  </a:lnTo>
                  <a:lnTo>
                    <a:pt x="0" y="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22" name="Freeform 127"/>
            <p:cNvSpPr>
              <a:spLocks/>
            </p:cNvSpPr>
            <p:nvPr/>
          </p:nvSpPr>
          <p:spPr bwMode="auto">
            <a:xfrm>
              <a:off x="3542" y="1873"/>
              <a:ext cx="21" cy="21"/>
            </a:xfrm>
            <a:custGeom>
              <a:avLst/>
              <a:gdLst>
                <a:gd name="T0" fmla="*/ 0 w 17"/>
                <a:gd name="T1" fmla="*/ 80 h 17"/>
                <a:gd name="T2" fmla="*/ 2 w 17"/>
                <a:gd name="T3" fmla="*/ 0 h 17"/>
                <a:gd name="T4" fmla="*/ 136 w 17"/>
                <a:gd name="T5" fmla="*/ 49 h 17"/>
                <a:gd name="T6" fmla="*/ 93 w 17"/>
                <a:gd name="T7" fmla="*/ 136 h 17"/>
                <a:gd name="T8" fmla="*/ 0 w 17"/>
                <a:gd name="T9" fmla="*/ 8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2" y="0"/>
                  </a:lnTo>
                  <a:lnTo>
                    <a:pt x="16" y="6"/>
                  </a:lnTo>
                  <a:lnTo>
                    <a:pt x="11" y="16"/>
                  </a:lnTo>
                  <a:lnTo>
                    <a:pt x="0" y="1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23" name="Freeform 128"/>
            <p:cNvSpPr>
              <a:spLocks/>
            </p:cNvSpPr>
            <p:nvPr/>
          </p:nvSpPr>
          <p:spPr bwMode="auto">
            <a:xfrm>
              <a:off x="3544" y="1865"/>
              <a:ext cx="22" cy="21"/>
            </a:xfrm>
            <a:custGeom>
              <a:avLst/>
              <a:gdLst>
                <a:gd name="T0" fmla="*/ 0 w 17"/>
                <a:gd name="T1" fmla="*/ 65 h 17"/>
                <a:gd name="T2" fmla="*/ 36 w 17"/>
                <a:gd name="T3" fmla="*/ 0 h 17"/>
                <a:gd name="T4" fmla="*/ 211 w 17"/>
                <a:gd name="T5" fmla="*/ 40 h 17"/>
                <a:gd name="T6" fmla="*/ 171 w 17"/>
                <a:gd name="T7" fmla="*/ 136 h 17"/>
                <a:gd name="T8" fmla="*/ 0 w 17"/>
                <a:gd name="T9" fmla="*/ 6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3" y="0"/>
                  </a:lnTo>
                  <a:lnTo>
                    <a:pt x="16" y="5"/>
                  </a:lnTo>
                  <a:lnTo>
                    <a:pt x="13" y="16"/>
                  </a:lnTo>
                  <a:lnTo>
                    <a:pt x="0" y="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24" name="Freeform 129"/>
            <p:cNvSpPr>
              <a:spLocks/>
            </p:cNvSpPr>
            <p:nvPr/>
          </p:nvSpPr>
          <p:spPr bwMode="auto">
            <a:xfrm>
              <a:off x="3548" y="1858"/>
              <a:ext cx="21" cy="21"/>
            </a:xfrm>
            <a:custGeom>
              <a:avLst/>
              <a:gdLst>
                <a:gd name="T0" fmla="*/ 0 w 17"/>
                <a:gd name="T1" fmla="*/ 75 h 17"/>
                <a:gd name="T2" fmla="*/ 26 w 17"/>
                <a:gd name="T3" fmla="*/ 0 h 17"/>
                <a:gd name="T4" fmla="*/ 136 w 17"/>
                <a:gd name="T5" fmla="*/ 49 h 17"/>
                <a:gd name="T6" fmla="*/ 110 w 17"/>
                <a:gd name="T7" fmla="*/ 136 h 17"/>
                <a:gd name="T8" fmla="*/ 0 w 17"/>
                <a:gd name="T9" fmla="*/ 7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3" y="0"/>
                  </a:lnTo>
                  <a:lnTo>
                    <a:pt x="16" y="6"/>
                  </a:lnTo>
                  <a:lnTo>
                    <a:pt x="13" y="16"/>
                  </a:lnTo>
                  <a:lnTo>
                    <a:pt x="0" y="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25" name="Freeform 130"/>
            <p:cNvSpPr>
              <a:spLocks/>
            </p:cNvSpPr>
            <p:nvPr/>
          </p:nvSpPr>
          <p:spPr bwMode="auto">
            <a:xfrm>
              <a:off x="3552" y="1849"/>
              <a:ext cx="21" cy="21"/>
            </a:xfrm>
            <a:custGeom>
              <a:avLst/>
              <a:gdLst>
                <a:gd name="T0" fmla="*/ 0 w 17"/>
                <a:gd name="T1" fmla="*/ 80 h 17"/>
                <a:gd name="T2" fmla="*/ 2 w 17"/>
                <a:gd name="T3" fmla="*/ 0 h 17"/>
                <a:gd name="T4" fmla="*/ 136 w 17"/>
                <a:gd name="T5" fmla="*/ 32 h 17"/>
                <a:gd name="T6" fmla="*/ 99 w 17"/>
                <a:gd name="T7" fmla="*/ 136 h 17"/>
                <a:gd name="T8" fmla="*/ 0 w 17"/>
                <a:gd name="T9" fmla="*/ 8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2" y="0"/>
                  </a:lnTo>
                  <a:lnTo>
                    <a:pt x="16" y="4"/>
                  </a:lnTo>
                  <a:lnTo>
                    <a:pt x="12" y="16"/>
                  </a:lnTo>
                  <a:lnTo>
                    <a:pt x="0" y="1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26" name="Freeform 131"/>
            <p:cNvSpPr>
              <a:spLocks/>
            </p:cNvSpPr>
            <p:nvPr/>
          </p:nvSpPr>
          <p:spPr bwMode="auto">
            <a:xfrm>
              <a:off x="3554" y="1840"/>
              <a:ext cx="22" cy="21"/>
            </a:xfrm>
            <a:custGeom>
              <a:avLst/>
              <a:gdLst>
                <a:gd name="T0" fmla="*/ 0 w 17"/>
                <a:gd name="T1" fmla="*/ 93 h 17"/>
                <a:gd name="T2" fmla="*/ 28 w 17"/>
                <a:gd name="T3" fmla="*/ 0 h 17"/>
                <a:gd name="T4" fmla="*/ 211 w 17"/>
                <a:gd name="T5" fmla="*/ 49 h 17"/>
                <a:gd name="T6" fmla="*/ 171 w 17"/>
                <a:gd name="T7" fmla="*/ 136 h 17"/>
                <a:gd name="T8" fmla="*/ 0 w 17"/>
                <a:gd name="T9" fmla="*/ 9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2" y="0"/>
                  </a:lnTo>
                  <a:lnTo>
                    <a:pt x="16" y="6"/>
                  </a:lnTo>
                  <a:lnTo>
                    <a:pt x="13" y="16"/>
                  </a:lnTo>
                  <a:lnTo>
                    <a:pt x="0" y="1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27" name="Freeform 132"/>
            <p:cNvSpPr>
              <a:spLocks/>
            </p:cNvSpPr>
            <p:nvPr/>
          </p:nvSpPr>
          <p:spPr bwMode="auto">
            <a:xfrm>
              <a:off x="3557" y="1833"/>
              <a:ext cx="21" cy="21"/>
            </a:xfrm>
            <a:custGeom>
              <a:avLst/>
              <a:gdLst>
                <a:gd name="T0" fmla="*/ 0 w 17"/>
                <a:gd name="T1" fmla="*/ 75 h 17"/>
                <a:gd name="T2" fmla="*/ 2 w 17"/>
                <a:gd name="T3" fmla="*/ 0 h 17"/>
                <a:gd name="T4" fmla="*/ 136 w 17"/>
                <a:gd name="T5" fmla="*/ 32 h 17"/>
                <a:gd name="T6" fmla="*/ 110 w 17"/>
                <a:gd name="T7" fmla="*/ 136 h 17"/>
                <a:gd name="T8" fmla="*/ 0 w 17"/>
                <a:gd name="T9" fmla="*/ 7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2" y="0"/>
                  </a:lnTo>
                  <a:lnTo>
                    <a:pt x="16" y="4"/>
                  </a:lnTo>
                  <a:lnTo>
                    <a:pt x="13" y="16"/>
                  </a:lnTo>
                  <a:lnTo>
                    <a:pt x="0" y="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28" name="Freeform 133"/>
            <p:cNvSpPr>
              <a:spLocks/>
            </p:cNvSpPr>
            <p:nvPr/>
          </p:nvSpPr>
          <p:spPr bwMode="auto">
            <a:xfrm>
              <a:off x="3559" y="1823"/>
              <a:ext cx="22" cy="21"/>
            </a:xfrm>
            <a:custGeom>
              <a:avLst/>
              <a:gdLst>
                <a:gd name="T0" fmla="*/ 0 w 17"/>
                <a:gd name="T1" fmla="*/ 93 h 17"/>
                <a:gd name="T2" fmla="*/ 28 w 17"/>
                <a:gd name="T3" fmla="*/ 0 h 17"/>
                <a:gd name="T4" fmla="*/ 211 w 17"/>
                <a:gd name="T5" fmla="*/ 40 h 17"/>
                <a:gd name="T6" fmla="*/ 171 w 17"/>
                <a:gd name="T7" fmla="*/ 136 h 17"/>
                <a:gd name="T8" fmla="*/ 0 w 17"/>
                <a:gd name="T9" fmla="*/ 9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2" y="0"/>
                  </a:lnTo>
                  <a:lnTo>
                    <a:pt x="16" y="5"/>
                  </a:lnTo>
                  <a:lnTo>
                    <a:pt x="13" y="16"/>
                  </a:lnTo>
                  <a:lnTo>
                    <a:pt x="0" y="1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29" name="Freeform 134"/>
            <p:cNvSpPr>
              <a:spLocks/>
            </p:cNvSpPr>
            <p:nvPr/>
          </p:nvSpPr>
          <p:spPr bwMode="auto">
            <a:xfrm>
              <a:off x="3562" y="1814"/>
              <a:ext cx="21" cy="21"/>
            </a:xfrm>
            <a:custGeom>
              <a:avLst/>
              <a:gdLst>
                <a:gd name="T0" fmla="*/ 0 w 17"/>
                <a:gd name="T1" fmla="*/ 80 h 17"/>
                <a:gd name="T2" fmla="*/ 2 w 17"/>
                <a:gd name="T3" fmla="*/ 0 h 17"/>
                <a:gd name="T4" fmla="*/ 136 w 17"/>
                <a:gd name="T5" fmla="*/ 32 h 17"/>
                <a:gd name="T6" fmla="*/ 99 w 17"/>
                <a:gd name="T7" fmla="*/ 136 h 17"/>
                <a:gd name="T8" fmla="*/ 0 w 17"/>
                <a:gd name="T9" fmla="*/ 8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2" y="0"/>
                  </a:lnTo>
                  <a:lnTo>
                    <a:pt x="16" y="4"/>
                  </a:lnTo>
                  <a:lnTo>
                    <a:pt x="12" y="16"/>
                  </a:lnTo>
                  <a:lnTo>
                    <a:pt x="0" y="1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30" name="Freeform 135"/>
            <p:cNvSpPr>
              <a:spLocks/>
            </p:cNvSpPr>
            <p:nvPr/>
          </p:nvSpPr>
          <p:spPr bwMode="auto">
            <a:xfrm>
              <a:off x="3564" y="1806"/>
              <a:ext cx="22" cy="21"/>
            </a:xfrm>
            <a:custGeom>
              <a:avLst/>
              <a:gdLst>
                <a:gd name="T0" fmla="*/ 0 w 17"/>
                <a:gd name="T1" fmla="*/ 93 h 17"/>
                <a:gd name="T2" fmla="*/ 28 w 17"/>
                <a:gd name="T3" fmla="*/ 0 h 17"/>
                <a:gd name="T4" fmla="*/ 211 w 17"/>
                <a:gd name="T5" fmla="*/ 26 h 17"/>
                <a:gd name="T6" fmla="*/ 182 w 17"/>
                <a:gd name="T7" fmla="*/ 136 h 17"/>
                <a:gd name="T8" fmla="*/ 0 w 17"/>
                <a:gd name="T9" fmla="*/ 9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2" y="0"/>
                  </a:lnTo>
                  <a:lnTo>
                    <a:pt x="16" y="3"/>
                  </a:lnTo>
                  <a:lnTo>
                    <a:pt x="14" y="16"/>
                  </a:lnTo>
                  <a:lnTo>
                    <a:pt x="0" y="1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31" name="Freeform 136"/>
            <p:cNvSpPr>
              <a:spLocks/>
            </p:cNvSpPr>
            <p:nvPr/>
          </p:nvSpPr>
          <p:spPr bwMode="auto">
            <a:xfrm>
              <a:off x="3567" y="1796"/>
              <a:ext cx="21" cy="21"/>
            </a:xfrm>
            <a:custGeom>
              <a:avLst/>
              <a:gdLst>
                <a:gd name="T0" fmla="*/ 0 w 17"/>
                <a:gd name="T1" fmla="*/ 99 h 17"/>
                <a:gd name="T2" fmla="*/ 2 w 17"/>
                <a:gd name="T3" fmla="*/ 0 h 17"/>
                <a:gd name="T4" fmla="*/ 136 w 17"/>
                <a:gd name="T5" fmla="*/ 26 h 17"/>
                <a:gd name="T6" fmla="*/ 99 w 17"/>
                <a:gd name="T7" fmla="*/ 136 h 17"/>
                <a:gd name="T8" fmla="*/ 0 w 17"/>
                <a:gd name="T9" fmla="*/ 9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2" y="0"/>
                  </a:lnTo>
                  <a:lnTo>
                    <a:pt x="16" y="3"/>
                  </a:lnTo>
                  <a:lnTo>
                    <a:pt x="12" y="16"/>
                  </a:lnTo>
                  <a:lnTo>
                    <a:pt x="0" y="1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32" name="Freeform 137"/>
            <p:cNvSpPr>
              <a:spLocks/>
            </p:cNvSpPr>
            <p:nvPr/>
          </p:nvSpPr>
          <p:spPr bwMode="auto">
            <a:xfrm>
              <a:off x="3569" y="1786"/>
              <a:ext cx="22" cy="21"/>
            </a:xfrm>
            <a:custGeom>
              <a:avLst/>
              <a:gdLst>
                <a:gd name="T0" fmla="*/ 0 w 17"/>
                <a:gd name="T1" fmla="*/ 99 h 17"/>
                <a:gd name="T2" fmla="*/ 28 w 17"/>
                <a:gd name="T3" fmla="*/ 0 h 17"/>
                <a:gd name="T4" fmla="*/ 211 w 17"/>
                <a:gd name="T5" fmla="*/ 26 h 17"/>
                <a:gd name="T6" fmla="*/ 182 w 17"/>
                <a:gd name="T7" fmla="*/ 136 h 17"/>
                <a:gd name="T8" fmla="*/ 0 w 17"/>
                <a:gd name="T9" fmla="*/ 9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2" y="0"/>
                  </a:lnTo>
                  <a:lnTo>
                    <a:pt x="16" y="3"/>
                  </a:lnTo>
                  <a:lnTo>
                    <a:pt x="14" y="16"/>
                  </a:lnTo>
                  <a:lnTo>
                    <a:pt x="0" y="1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33" name="Freeform 138"/>
            <p:cNvSpPr>
              <a:spLocks/>
            </p:cNvSpPr>
            <p:nvPr/>
          </p:nvSpPr>
          <p:spPr bwMode="auto">
            <a:xfrm>
              <a:off x="3572" y="1776"/>
              <a:ext cx="22" cy="21"/>
            </a:xfrm>
            <a:custGeom>
              <a:avLst/>
              <a:gdLst>
                <a:gd name="T0" fmla="*/ 0 w 17"/>
                <a:gd name="T1" fmla="*/ 99 h 17"/>
                <a:gd name="T2" fmla="*/ 1 w 17"/>
                <a:gd name="T3" fmla="*/ 0 h 17"/>
                <a:gd name="T4" fmla="*/ 211 w 17"/>
                <a:gd name="T5" fmla="*/ 26 h 17"/>
                <a:gd name="T6" fmla="*/ 171 w 17"/>
                <a:gd name="T7" fmla="*/ 136 h 17"/>
                <a:gd name="T8" fmla="*/ 0 w 17"/>
                <a:gd name="T9" fmla="*/ 9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1" y="0"/>
                  </a:lnTo>
                  <a:lnTo>
                    <a:pt x="16" y="3"/>
                  </a:lnTo>
                  <a:lnTo>
                    <a:pt x="13" y="16"/>
                  </a:lnTo>
                  <a:lnTo>
                    <a:pt x="0" y="1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34" name="Freeform 139"/>
            <p:cNvSpPr>
              <a:spLocks/>
            </p:cNvSpPr>
            <p:nvPr/>
          </p:nvSpPr>
          <p:spPr bwMode="auto">
            <a:xfrm>
              <a:off x="3573" y="1765"/>
              <a:ext cx="22" cy="21"/>
            </a:xfrm>
            <a:custGeom>
              <a:avLst/>
              <a:gdLst>
                <a:gd name="T0" fmla="*/ 0 w 17"/>
                <a:gd name="T1" fmla="*/ 110 h 17"/>
                <a:gd name="T2" fmla="*/ 28 w 17"/>
                <a:gd name="T3" fmla="*/ 0 h 17"/>
                <a:gd name="T4" fmla="*/ 211 w 17"/>
                <a:gd name="T5" fmla="*/ 32 h 17"/>
                <a:gd name="T6" fmla="*/ 182 w 17"/>
                <a:gd name="T7" fmla="*/ 136 h 17"/>
                <a:gd name="T8" fmla="*/ 0 w 17"/>
                <a:gd name="T9" fmla="*/ 1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3"/>
                  </a:moveTo>
                  <a:lnTo>
                    <a:pt x="2" y="0"/>
                  </a:lnTo>
                  <a:lnTo>
                    <a:pt x="16" y="4"/>
                  </a:lnTo>
                  <a:lnTo>
                    <a:pt x="14" y="16"/>
                  </a:lnTo>
                  <a:lnTo>
                    <a:pt x="0"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35" name="Freeform 140"/>
            <p:cNvSpPr>
              <a:spLocks/>
            </p:cNvSpPr>
            <p:nvPr/>
          </p:nvSpPr>
          <p:spPr bwMode="auto">
            <a:xfrm>
              <a:off x="3576" y="1754"/>
              <a:ext cx="21" cy="21"/>
            </a:xfrm>
            <a:custGeom>
              <a:avLst/>
              <a:gdLst>
                <a:gd name="T0" fmla="*/ 0 w 17"/>
                <a:gd name="T1" fmla="*/ 99 h 17"/>
                <a:gd name="T2" fmla="*/ 1 w 17"/>
                <a:gd name="T3" fmla="*/ 0 h 17"/>
                <a:gd name="T4" fmla="*/ 136 w 17"/>
                <a:gd name="T5" fmla="*/ 2 h 17"/>
                <a:gd name="T6" fmla="*/ 110 w 17"/>
                <a:gd name="T7" fmla="*/ 136 h 17"/>
                <a:gd name="T8" fmla="*/ 0 w 17"/>
                <a:gd name="T9" fmla="*/ 9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1" y="0"/>
                  </a:lnTo>
                  <a:lnTo>
                    <a:pt x="16" y="2"/>
                  </a:lnTo>
                  <a:lnTo>
                    <a:pt x="13" y="16"/>
                  </a:lnTo>
                  <a:lnTo>
                    <a:pt x="0" y="1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36" name="Freeform 141"/>
            <p:cNvSpPr>
              <a:spLocks/>
            </p:cNvSpPr>
            <p:nvPr/>
          </p:nvSpPr>
          <p:spPr bwMode="auto">
            <a:xfrm>
              <a:off x="3577" y="1744"/>
              <a:ext cx="22" cy="21"/>
            </a:xfrm>
            <a:custGeom>
              <a:avLst/>
              <a:gdLst>
                <a:gd name="T0" fmla="*/ 0 w 17"/>
                <a:gd name="T1" fmla="*/ 99 h 17"/>
                <a:gd name="T2" fmla="*/ 28 w 17"/>
                <a:gd name="T3" fmla="*/ 0 h 17"/>
                <a:gd name="T4" fmla="*/ 211 w 17"/>
                <a:gd name="T5" fmla="*/ 1 h 17"/>
                <a:gd name="T6" fmla="*/ 182 w 17"/>
                <a:gd name="T7" fmla="*/ 136 h 17"/>
                <a:gd name="T8" fmla="*/ 0 w 17"/>
                <a:gd name="T9" fmla="*/ 9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2" y="0"/>
                  </a:lnTo>
                  <a:lnTo>
                    <a:pt x="16" y="1"/>
                  </a:lnTo>
                  <a:lnTo>
                    <a:pt x="14" y="16"/>
                  </a:lnTo>
                  <a:lnTo>
                    <a:pt x="0" y="1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37" name="Freeform 142"/>
            <p:cNvSpPr>
              <a:spLocks/>
            </p:cNvSpPr>
            <p:nvPr/>
          </p:nvSpPr>
          <p:spPr bwMode="auto">
            <a:xfrm>
              <a:off x="3580" y="1733"/>
              <a:ext cx="21" cy="21"/>
            </a:xfrm>
            <a:custGeom>
              <a:avLst/>
              <a:gdLst>
                <a:gd name="T0" fmla="*/ 0 w 17"/>
                <a:gd name="T1" fmla="*/ 115 h 17"/>
                <a:gd name="T2" fmla="*/ 0 w 17"/>
                <a:gd name="T3" fmla="*/ 0 h 17"/>
                <a:gd name="T4" fmla="*/ 136 w 17"/>
                <a:gd name="T5" fmla="*/ 1 h 17"/>
                <a:gd name="T6" fmla="*/ 115 w 17"/>
                <a:gd name="T7" fmla="*/ 136 h 17"/>
                <a:gd name="T8" fmla="*/ 0 w 17"/>
                <a:gd name="T9" fmla="*/ 11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4"/>
                  </a:moveTo>
                  <a:lnTo>
                    <a:pt x="0" y="0"/>
                  </a:lnTo>
                  <a:lnTo>
                    <a:pt x="16" y="1"/>
                  </a:lnTo>
                  <a:lnTo>
                    <a:pt x="14" y="16"/>
                  </a:lnTo>
                  <a:lnTo>
                    <a:pt x="0" y="1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38" name="Freeform 143"/>
            <p:cNvSpPr>
              <a:spLocks/>
            </p:cNvSpPr>
            <p:nvPr/>
          </p:nvSpPr>
          <p:spPr bwMode="auto">
            <a:xfrm>
              <a:off x="3580" y="1722"/>
              <a:ext cx="21" cy="21"/>
            </a:xfrm>
            <a:custGeom>
              <a:avLst/>
              <a:gdLst>
                <a:gd name="T0" fmla="*/ 0 w 17"/>
                <a:gd name="T1" fmla="*/ 115 h 17"/>
                <a:gd name="T2" fmla="*/ 1 w 17"/>
                <a:gd name="T3" fmla="*/ 0 h 17"/>
                <a:gd name="T4" fmla="*/ 136 w 17"/>
                <a:gd name="T5" fmla="*/ 1 h 17"/>
                <a:gd name="T6" fmla="*/ 115 w 17"/>
                <a:gd name="T7" fmla="*/ 136 h 17"/>
                <a:gd name="T8" fmla="*/ 0 w 17"/>
                <a:gd name="T9" fmla="*/ 11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4"/>
                  </a:moveTo>
                  <a:lnTo>
                    <a:pt x="1" y="0"/>
                  </a:lnTo>
                  <a:lnTo>
                    <a:pt x="16" y="1"/>
                  </a:lnTo>
                  <a:lnTo>
                    <a:pt x="14" y="16"/>
                  </a:lnTo>
                  <a:lnTo>
                    <a:pt x="0" y="1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39" name="Freeform 144"/>
            <p:cNvSpPr>
              <a:spLocks/>
            </p:cNvSpPr>
            <p:nvPr/>
          </p:nvSpPr>
          <p:spPr bwMode="auto">
            <a:xfrm>
              <a:off x="3581" y="1709"/>
              <a:ext cx="21" cy="21"/>
            </a:xfrm>
            <a:custGeom>
              <a:avLst/>
              <a:gdLst>
                <a:gd name="T0" fmla="*/ 0 w 17"/>
                <a:gd name="T1" fmla="*/ 115 h 17"/>
                <a:gd name="T2" fmla="*/ 1 w 17"/>
                <a:gd name="T3" fmla="*/ 0 h 17"/>
                <a:gd name="T4" fmla="*/ 136 w 17"/>
                <a:gd name="T5" fmla="*/ 1 h 17"/>
                <a:gd name="T6" fmla="*/ 136 w 17"/>
                <a:gd name="T7" fmla="*/ 136 h 17"/>
                <a:gd name="T8" fmla="*/ 0 w 17"/>
                <a:gd name="T9" fmla="*/ 11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4"/>
                  </a:moveTo>
                  <a:lnTo>
                    <a:pt x="1" y="0"/>
                  </a:lnTo>
                  <a:lnTo>
                    <a:pt x="16" y="1"/>
                  </a:lnTo>
                  <a:lnTo>
                    <a:pt x="16" y="16"/>
                  </a:lnTo>
                  <a:lnTo>
                    <a:pt x="0" y="1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40" name="Freeform 145"/>
            <p:cNvSpPr>
              <a:spLocks/>
            </p:cNvSpPr>
            <p:nvPr/>
          </p:nvSpPr>
          <p:spPr bwMode="auto">
            <a:xfrm>
              <a:off x="3582" y="1699"/>
              <a:ext cx="22" cy="21"/>
            </a:xfrm>
            <a:custGeom>
              <a:avLst/>
              <a:gdLst>
                <a:gd name="T0" fmla="*/ 0 w 17"/>
                <a:gd name="T1" fmla="*/ 115 h 17"/>
                <a:gd name="T2" fmla="*/ 0 w 17"/>
                <a:gd name="T3" fmla="*/ 0 h 17"/>
                <a:gd name="T4" fmla="*/ 211 w 17"/>
                <a:gd name="T5" fmla="*/ 0 h 17"/>
                <a:gd name="T6" fmla="*/ 182 w 17"/>
                <a:gd name="T7" fmla="*/ 136 h 17"/>
                <a:gd name="T8" fmla="*/ 0 w 17"/>
                <a:gd name="T9" fmla="*/ 11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4"/>
                  </a:moveTo>
                  <a:lnTo>
                    <a:pt x="0" y="0"/>
                  </a:lnTo>
                  <a:lnTo>
                    <a:pt x="16" y="0"/>
                  </a:lnTo>
                  <a:lnTo>
                    <a:pt x="14" y="16"/>
                  </a:lnTo>
                  <a:lnTo>
                    <a:pt x="0" y="1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41" name="Freeform 146"/>
            <p:cNvSpPr>
              <a:spLocks/>
            </p:cNvSpPr>
            <p:nvPr/>
          </p:nvSpPr>
          <p:spPr bwMode="auto">
            <a:xfrm>
              <a:off x="3582" y="1688"/>
              <a:ext cx="22" cy="21"/>
            </a:xfrm>
            <a:custGeom>
              <a:avLst/>
              <a:gdLst>
                <a:gd name="T0" fmla="*/ 0 w 17"/>
                <a:gd name="T1" fmla="*/ 136 h 17"/>
                <a:gd name="T2" fmla="*/ 0 w 17"/>
                <a:gd name="T3" fmla="*/ 0 h 17"/>
                <a:gd name="T4" fmla="*/ 211 w 17"/>
                <a:gd name="T5" fmla="*/ 0 h 17"/>
                <a:gd name="T6" fmla="*/ 211 w 17"/>
                <a:gd name="T7" fmla="*/ 136 h 17"/>
                <a:gd name="T8" fmla="*/ 0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42" name="Freeform 147"/>
            <p:cNvSpPr>
              <a:spLocks/>
            </p:cNvSpPr>
            <p:nvPr/>
          </p:nvSpPr>
          <p:spPr bwMode="auto">
            <a:xfrm>
              <a:off x="3582" y="1677"/>
              <a:ext cx="22" cy="21"/>
            </a:xfrm>
            <a:custGeom>
              <a:avLst/>
              <a:gdLst>
                <a:gd name="T0" fmla="*/ 0 w 17"/>
                <a:gd name="T1" fmla="*/ 136 h 17"/>
                <a:gd name="T2" fmla="*/ 1 w 17"/>
                <a:gd name="T3" fmla="*/ 0 h 17"/>
                <a:gd name="T4" fmla="*/ 211 w 17"/>
                <a:gd name="T5" fmla="*/ 0 h 17"/>
                <a:gd name="T6" fmla="*/ 211 w 17"/>
                <a:gd name="T7" fmla="*/ 136 h 17"/>
                <a:gd name="T8" fmla="*/ 0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 y="0"/>
                  </a:lnTo>
                  <a:lnTo>
                    <a:pt x="16" y="0"/>
                  </a:lnTo>
                  <a:lnTo>
                    <a:pt x="16" y="16"/>
                  </a:lnTo>
                  <a:lnTo>
                    <a:pt x="0"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43" name="Freeform 148"/>
            <p:cNvSpPr>
              <a:spLocks/>
            </p:cNvSpPr>
            <p:nvPr/>
          </p:nvSpPr>
          <p:spPr bwMode="auto">
            <a:xfrm>
              <a:off x="3583" y="1665"/>
              <a:ext cx="22" cy="21"/>
            </a:xfrm>
            <a:custGeom>
              <a:avLst/>
              <a:gdLst>
                <a:gd name="T0" fmla="*/ 0 w 17"/>
                <a:gd name="T1" fmla="*/ 136 h 17"/>
                <a:gd name="T2" fmla="*/ 0 w 17"/>
                <a:gd name="T3" fmla="*/ 1 h 17"/>
                <a:gd name="T4" fmla="*/ 211 w 17"/>
                <a:gd name="T5" fmla="*/ 0 h 17"/>
                <a:gd name="T6" fmla="*/ 211 w 17"/>
                <a:gd name="T7" fmla="*/ 136 h 17"/>
                <a:gd name="T8" fmla="*/ 0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1"/>
                  </a:lnTo>
                  <a:lnTo>
                    <a:pt x="16" y="0"/>
                  </a:lnTo>
                  <a:lnTo>
                    <a:pt x="16" y="16"/>
                  </a:lnTo>
                  <a:lnTo>
                    <a:pt x="0"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44" name="Freeform 149"/>
            <p:cNvSpPr>
              <a:spLocks/>
            </p:cNvSpPr>
            <p:nvPr/>
          </p:nvSpPr>
          <p:spPr bwMode="auto">
            <a:xfrm>
              <a:off x="3582" y="1655"/>
              <a:ext cx="22" cy="21"/>
            </a:xfrm>
            <a:custGeom>
              <a:avLst/>
              <a:gdLst>
                <a:gd name="T0" fmla="*/ 1 w 17"/>
                <a:gd name="T1" fmla="*/ 136 h 17"/>
                <a:gd name="T2" fmla="*/ 0 w 17"/>
                <a:gd name="T3" fmla="*/ 1 h 17"/>
                <a:gd name="T4" fmla="*/ 211 w 17"/>
                <a:gd name="T5" fmla="*/ 0 h 17"/>
                <a:gd name="T6" fmla="*/ 211 w 17"/>
                <a:gd name="T7" fmla="*/ 115 h 17"/>
                <a:gd name="T8" fmla="*/ 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1"/>
                  </a:lnTo>
                  <a:lnTo>
                    <a:pt x="16" y="0"/>
                  </a:lnTo>
                  <a:lnTo>
                    <a:pt x="16" y="14"/>
                  </a:lnTo>
                  <a:lnTo>
                    <a:pt x="1"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45" name="Freeform 150"/>
            <p:cNvSpPr>
              <a:spLocks/>
            </p:cNvSpPr>
            <p:nvPr/>
          </p:nvSpPr>
          <p:spPr bwMode="auto">
            <a:xfrm>
              <a:off x="3582" y="1645"/>
              <a:ext cx="22" cy="21"/>
            </a:xfrm>
            <a:custGeom>
              <a:avLst/>
              <a:gdLst>
                <a:gd name="T0" fmla="*/ 0 w 17"/>
                <a:gd name="T1" fmla="*/ 136 h 17"/>
                <a:gd name="T2" fmla="*/ 0 w 17"/>
                <a:gd name="T3" fmla="*/ 1 h 17"/>
                <a:gd name="T4" fmla="*/ 182 w 17"/>
                <a:gd name="T5" fmla="*/ 0 h 17"/>
                <a:gd name="T6" fmla="*/ 211 w 17"/>
                <a:gd name="T7" fmla="*/ 115 h 17"/>
                <a:gd name="T8" fmla="*/ 0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1"/>
                  </a:lnTo>
                  <a:lnTo>
                    <a:pt x="14" y="0"/>
                  </a:lnTo>
                  <a:lnTo>
                    <a:pt x="16" y="14"/>
                  </a:lnTo>
                  <a:lnTo>
                    <a:pt x="0"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46" name="Freeform 151"/>
            <p:cNvSpPr>
              <a:spLocks/>
            </p:cNvSpPr>
            <p:nvPr/>
          </p:nvSpPr>
          <p:spPr bwMode="auto">
            <a:xfrm>
              <a:off x="3581" y="1635"/>
              <a:ext cx="21" cy="21"/>
            </a:xfrm>
            <a:custGeom>
              <a:avLst/>
              <a:gdLst>
                <a:gd name="T0" fmla="*/ 1 w 17"/>
                <a:gd name="T1" fmla="*/ 136 h 17"/>
                <a:gd name="T2" fmla="*/ 0 w 17"/>
                <a:gd name="T3" fmla="*/ 0 h 17"/>
                <a:gd name="T4" fmla="*/ 136 w 17"/>
                <a:gd name="T5" fmla="*/ 0 h 17"/>
                <a:gd name="T6" fmla="*/ 136 w 17"/>
                <a:gd name="T7" fmla="*/ 115 h 17"/>
                <a:gd name="T8" fmla="*/ 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0"/>
                  </a:lnTo>
                  <a:lnTo>
                    <a:pt x="16" y="0"/>
                  </a:lnTo>
                  <a:lnTo>
                    <a:pt x="16" y="14"/>
                  </a:lnTo>
                  <a:lnTo>
                    <a:pt x="1"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47" name="Freeform 152"/>
            <p:cNvSpPr>
              <a:spLocks/>
            </p:cNvSpPr>
            <p:nvPr/>
          </p:nvSpPr>
          <p:spPr bwMode="auto">
            <a:xfrm>
              <a:off x="3580" y="1625"/>
              <a:ext cx="21" cy="21"/>
            </a:xfrm>
            <a:custGeom>
              <a:avLst/>
              <a:gdLst>
                <a:gd name="T0" fmla="*/ 1 w 17"/>
                <a:gd name="T1" fmla="*/ 136 h 17"/>
                <a:gd name="T2" fmla="*/ 0 w 17"/>
                <a:gd name="T3" fmla="*/ 2 h 17"/>
                <a:gd name="T4" fmla="*/ 115 w 17"/>
                <a:gd name="T5" fmla="*/ 0 h 17"/>
                <a:gd name="T6" fmla="*/ 136 w 17"/>
                <a:gd name="T7" fmla="*/ 136 h 17"/>
                <a:gd name="T8" fmla="*/ 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2"/>
                  </a:lnTo>
                  <a:lnTo>
                    <a:pt x="14" y="0"/>
                  </a:lnTo>
                  <a:lnTo>
                    <a:pt x="16" y="16"/>
                  </a:lnTo>
                  <a:lnTo>
                    <a:pt x="1"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48" name="Freeform 153"/>
            <p:cNvSpPr>
              <a:spLocks/>
            </p:cNvSpPr>
            <p:nvPr/>
          </p:nvSpPr>
          <p:spPr bwMode="auto">
            <a:xfrm>
              <a:off x="3580" y="1615"/>
              <a:ext cx="21" cy="21"/>
            </a:xfrm>
            <a:custGeom>
              <a:avLst/>
              <a:gdLst>
                <a:gd name="T0" fmla="*/ 0 w 17"/>
                <a:gd name="T1" fmla="*/ 136 h 17"/>
                <a:gd name="T2" fmla="*/ 0 w 17"/>
                <a:gd name="T3" fmla="*/ 1 h 17"/>
                <a:gd name="T4" fmla="*/ 115 w 17"/>
                <a:gd name="T5" fmla="*/ 0 h 17"/>
                <a:gd name="T6" fmla="*/ 136 w 17"/>
                <a:gd name="T7" fmla="*/ 115 h 17"/>
                <a:gd name="T8" fmla="*/ 0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1"/>
                  </a:lnTo>
                  <a:lnTo>
                    <a:pt x="14" y="0"/>
                  </a:lnTo>
                  <a:lnTo>
                    <a:pt x="16" y="14"/>
                  </a:lnTo>
                  <a:lnTo>
                    <a:pt x="0"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49" name="Freeform 154"/>
            <p:cNvSpPr>
              <a:spLocks/>
            </p:cNvSpPr>
            <p:nvPr/>
          </p:nvSpPr>
          <p:spPr bwMode="auto">
            <a:xfrm>
              <a:off x="3577" y="1605"/>
              <a:ext cx="22" cy="21"/>
            </a:xfrm>
            <a:custGeom>
              <a:avLst/>
              <a:gdLst>
                <a:gd name="T0" fmla="*/ 28 w 17"/>
                <a:gd name="T1" fmla="*/ 136 h 17"/>
                <a:gd name="T2" fmla="*/ 0 w 17"/>
                <a:gd name="T3" fmla="*/ 1 h 17"/>
                <a:gd name="T4" fmla="*/ 182 w 17"/>
                <a:gd name="T5" fmla="*/ 0 h 17"/>
                <a:gd name="T6" fmla="*/ 211 w 17"/>
                <a:gd name="T7" fmla="*/ 115 h 17"/>
                <a:gd name="T8" fmla="*/ 28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1"/>
                  </a:lnTo>
                  <a:lnTo>
                    <a:pt x="14" y="0"/>
                  </a:lnTo>
                  <a:lnTo>
                    <a:pt x="16" y="14"/>
                  </a:lnTo>
                  <a:lnTo>
                    <a:pt x="2"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50" name="Freeform 155"/>
            <p:cNvSpPr>
              <a:spLocks/>
            </p:cNvSpPr>
            <p:nvPr/>
          </p:nvSpPr>
          <p:spPr bwMode="auto">
            <a:xfrm>
              <a:off x="3576" y="1594"/>
              <a:ext cx="21" cy="21"/>
            </a:xfrm>
            <a:custGeom>
              <a:avLst/>
              <a:gdLst>
                <a:gd name="T0" fmla="*/ 1 w 17"/>
                <a:gd name="T1" fmla="*/ 136 h 17"/>
                <a:gd name="T2" fmla="*/ 0 w 17"/>
                <a:gd name="T3" fmla="*/ 26 h 17"/>
                <a:gd name="T4" fmla="*/ 110 w 17"/>
                <a:gd name="T5" fmla="*/ 0 h 17"/>
                <a:gd name="T6" fmla="*/ 136 w 17"/>
                <a:gd name="T7" fmla="*/ 115 h 17"/>
                <a:gd name="T8" fmla="*/ 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3"/>
                  </a:lnTo>
                  <a:lnTo>
                    <a:pt x="13" y="0"/>
                  </a:lnTo>
                  <a:lnTo>
                    <a:pt x="16" y="14"/>
                  </a:lnTo>
                  <a:lnTo>
                    <a:pt x="1"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51" name="Freeform 156"/>
            <p:cNvSpPr>
              <a:spLocks/>
            </p:cNvSpPr>
            <p:nvPr/>
          </p:nvSpPr>
          <p:spPr bwMode="auto">
            <a:xfrm>
              <a:off x="3575" y="1584"/>
              <a:ext cx="21" cy="21"/>
            </a:xfrm>
            <a:custGeom>
              <a:avLst/>
              <a:gdLst>
                <a:gd name="T0" fmla="*/ 1 w 17"/>
                <a:gd name="T1" fmla="*/ 136 h 17"/>
                <a:gd name="T2" fmla="*/ 0 w 17"/>
                <a:gd name="T3" fmla="*/ 1 h 17"/>
                <a:gd name="T4" fmla="*/ 115 w 17"/>
                <a:gd name="T5" fmla="*/ 0 h 17"/>
                <a:gd name="T6" fmla="*/ 136 w 17"/>
                <a:gd name="T7" fmla="*/ 99 h 17"/>
                <a:gd name="T8" fmla="*/ 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1"/>
                  </a:lnTo>
                  <a:lnTo>
                    <a:pt x="14" y="0"/>
                  </a:lnTo>
                  <a:lnTo>
                    <a:pt x="16" y="12"/>
                  </a:lnTo>
                  <a:lnTo>
                    <a:pt x="1"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52" name="Freeform 157"/>
            <p:cNvSpPr>
              <a:spLocks/>
            </p:cNvSpPr>
            <p:nvPr/>
          </p:nvSpPr>
          <p:spPr bwMode="auto">
            <a:xfrm>
              <a:off x="3572" y="1572"/>
              <a:ext cx="22" cy="21"/>
            </a:xfrm>
            <a:custGeom>
              <a:avLst/>
              <a:gdLst>
                <a:gd name="T0" fmla="*/ 28 w 17"/>
                <a:gd name="T1" fmla="*/ 136 h 17"/>
                <a:gd name="T2" fmla="*/ 0 w 17"/>
                <a:gd name="T3" fmla="*/ 32 h 17"/>
                <a:gd name="T4" fmla="*/ 171 w 17"/>
                <a:gd name="T5" fmla="*/ 0 h 17"/>
                <a:gd name="T6" fmla="*/ 211 w 17"/>
                <a:gd name="T7" fmla="*/ 115 h 17"/>
                <a:gd name="T8" fmla="*/ 28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4"/>
                  </a:lnTo>
                  <a:lnTo>
                    <a:pt x="13" y="0"/>
                  </a:lnTo>
                  <a:lnTo>
                    <a:pt x="16" y="14"/>
                  </a:lnTo>
                  <a:lnTo>
                    <a:pt x="2"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53" name="Freeform 158"/>
            <p:cNvSpPr>
              <a:spLocks/>
            </p:cNvSpPr>
            <p:nvPr/>
          </p:nvSpPr>
          <p:spPr bwMode="auto">
            <a:xfrm>
              <a:off x="3569" y="1561"/>
              <a:ext cx="22" cy="21"/>
            </a:xfrm>
            <a:custGeom>
              <a:avLst/>
              <a:gdLst>
                <a:gd name="T0" fmla="*/ 28 w 17"/>
                <a:gd name="T1" fmla="*/ 136 h 17"/>
                <a:gd name="T2" fmla="*/ 0 w 17"/>
                <a:gd name="T3" fmla="*/ 32 h 17"/>
                <a:gd name="T4" fmla="*/ 182 w 17"/>
                <a:gd name="T5" fmla="*/ 0 h 17"/>
                <a:gd name="T6" fmla="*/ 211 w 17"/>
                <a:gd name="T7" fmla="*/ 99 h 17"/>
                <a:gd name="T8" fmla="*/ 28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4"/>
                  </a:lnTo>
                  <a:lnTo>
                    <a:pt x="14" y="0"/>
                  </a:lnTo>
                  <a:lnTo>
                    <a:pt x="16" y="12"/>
                  </a:lnTo>
                  <a:lnTo>
                    <a:pt x="2"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54" name="Freeform 159"/>
            <p:cNvSpPr>
              <a:spLocks/>
            </p:cNvSpPr>
            <p:nvPr/>
          </p:nvSpPr>
          <p:spPr bwMode="auto">
            <a:xfrm>
              <a:off x="3567" y="1550"/>
              <a:ext cx="21" cy="21"/>
            </a:xfrm>
            <a:custGeom>
              <a:avLst/>
              <a:gdLst>
                <a:gd name="T0" fmla="*/ 2 w 17"/>
                <a:gd name="T1" fmla="*/ 136 h 17"/>
                <a:gd name="T2" fmla="*/ 0 w 17"/>
                <a:gd name="T3" fmla="*/ 2 h 17"/>
                <a:gd name="T4" fmla="*/ 99 w 17"/>
                <a:gd name="T5" fmla="*/ 0 h 17"/>
                <a:gd name="T6" fmla="*/ 136 w 17"/>
                <a:gd name="T7" fmla="*/ 99 h 17"/>
                <a:gd name="T8" fmla="*/ 2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2"/>
                  </a:lnTo>
                  <a:lnTo>
                    <a:pt x="12" y="0"/>
                  </a:lnTo>
                  <a:lnTo>
                    <a:pt x="16" y="12"/>
                  </a:lnTo>
                  <a:lnTo>
                    <a:pt x="2"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55" name="Freeform 160"/>
            <p:cNvSpPr>
              <a:spLocks/>
            </p:cNvSpPr>
            <p:nvPr/>
          </p:nvSpPr>
          <p:spPr bwMode="auto">
            <a:xfrm>
              <a:off x="3564" y="1537"/>
              <a:ext cx="22" cy="21"/>
            </a:xfrm>
            <a:custGeom>
              <a:avLst/>
              <a:gdLst>
                <a:gd name="T0" fmla="*/ 28 w 17"/>
                <a:gd name="T1" fmla="*/ 136 h 17"/>
                <a:gd name="T2" fmla="*/ 0 w 17"/>
                <a:gd name="T3" fmla="*/ 40 h 17"/>
                <a:gd name="T4" fmla="*/ 171 w 17"/>
                <a:gd name="T5" fmla="*/ 0 h 17"/>
                <a:gd name="T6" fmla="*/ 211 w 17"/>
                <a:gd name="T7" fmla="*/ 110 h 17"/>
                <a:gd name="T8" fmla="*/ 28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5"/>
                  </a:lnTo>
                  <a:lnTo>
                    <a:pt x="13" y="0"/>
                  </a:lnTo>
                  <a:lnTo>
                    <a:pt x="16" y="13"/>
                  </a:lnTo>
                  <a:lnTo>
                    <a:pt x="2"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56" name="Freeform 161"/>
            <p:cNvSpPr>
              <a:spLocks/>
            </p:cNvSpPr>
            <p:nvPr/>
          </p:nvSpPr>
          <p:spPr bwMode="auto">
            <a:xfrm>
              <a:off x="3561" y="1526"/>
              <a:ext cx="21" cy="21"/>
            </a:xfrm>
            <a:custGeom>
              <a:avLst/>
              <a:gdLst>
                <a:gd name="T0" fmla="*/ 26 w 17"/>
                <a:gd name="T1" fmla="*/ 136 h 17"/>
                <a:gd name="T2" fmla="*/ 0 w 17"/>
                <a:gd name="T3" fmla="*/ 26 h 17"/>
                <a:gd name="T4" fmla="*/ 99 w 17"/>
                <a:gd name="T5" fmla="*/ 0 h 17"/>
                <a:gd name="T6" fmla="*/ 136 w 17"/>
                <a:gd name="T7" fmla="*/ 93 h 17"/>
                <a:gd name="T8" fmla="*/ 26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16"/>
                  </a:moveTo>
                  <a:lnTo>
                    <a:pt x="0" y="3"/>
                  </a:lnTo>
                  <a:lnTo>
                    <a:pt x="12" y="0"/>
                  </a:lnTo>
                  <a:lnTo>
                    <a:pt x="16" y="11"/>
                  </a:lnTo>
                  <a:lnTo>
                    <a:pt x="3"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57" name="Freeform 162"/>
            <p:cNvSpPr>
              <a:spLocks/>
            </p:cNvSpPr>
            <p:nvPr/>
          </p:nvSpPr>
          <p:spPr bwMode="auto">
            <a:xfrm>
              <a:off x="3558" y="1513"/>
              <a:ext cx="22" cy="21"/>
            </a:xfrm>
            <a:custGeom>
              <a:avLst/>
              <a:gdLst>
                <a:gd name="T0" fmla="*/ 28 w 17"/>
                <a:gd name="T1" fmla="*/ 136 h 17"/>
                <a:gd name="T2" fmla="*/ 0 w 17"/>
                <a:gd name="T3" fmla="*/ 32 h 17"/>
                <a:gd name="T4" fmla="*/ 171 w 17"/>
                <a:gd name="T5" fmla="*/ 0 h 17"/>
                <a:gd name="T6" fmla="*/ 211 w 17"/>
                <a:gd name="T7" fmla="*/ 99 h 17"/>
                <a:gd name="T8" fmla="*/ 28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4"/>
                  </a:lnTo>
                  <a:lnTo>
                    <a:pt x="13" y="0"/>
                  </a:lnTo>
                  <a:lnTo>
                    <a:pt x="16" y="12"/>
                  </a:lnTo>
                  <a:lnTo>
                    <a:pt x="2"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58" name="Freeform 163"/>
            <p:cNvSpPr>
              <a:spLocks/>
            </p:cNvSpPr>
            <p:nvPr/>
          </p:nvSpPr>
          <p:spPr bwMode="auto">
            <a:xfrm>
              <a:off x="3554" y="1502"/>
              <a:ext cx="22" cy="21"/>
            </a:xfrm>
            <a:custGeom>
              <a:avLst/>
              <a:gdLst>
                <a:gd name="T0" fmla="*/ 36 w 17"/>
                <a:gd name="T1" fmla="*/ 136 h 17"/>
                <a:gd name="T2" fmla="*/ 0 w 17"/>
                <a:gd name="T3" fmla="*/ 26 h 17"/>
                <a:gd name="T4" fmla="*/ 163 w 17"/>
                <a:gd name="T5" fmla="*/ 0 h 17"/>
                <a:gd name="T6" fmla="*/ 211 w 17"/>
                <a:gd name="T7" fmla="*/ 93 h 17"/>
                <a:gd name="T8" fmla="*/ 36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16"/>
                  </a:moveTo>
                  <a:lnTo>
                    <a:pt x="0" y="3"/>
                  </a:lnTo>
                  <a:lnTo>
                    <a:pt x="12" y="0"/>
                  </a:lnTo>
                  <a:lnTo>
                    <a:pt x="16" y="11"/>
                  </a:lnTo>
                  <a:lnTo>
                    <a:pt x="3"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59" name="Freeform 164"/>
            <p:cNvSpPr>
              <a:spLocks/>
            </p:cNvSpPr>
            <p:nvPr/>
          </p:nvSpPr>
          <p:spPr bwMode="auto">
            <a:xfrm>
              <a:off x="3549" y="1488"/>
              <a:ext cx="22" cy="21"/>
            </a:xfrm>
            <a:custGeom>
              <a:avLst/>
              <a:gdLst>
                <a:gd name="T0" fmla="*/ 47 w 17"/>
                <a:gd name="T1" fmla="*/ 136 h 17"/>
                <a:gd name="T2" fmla="*/ 0 w 17"/>
                <a:gd name="T3" fmla="*/ 32 h 17"/>
                <a:gd name="T4" fmla="*/ 163 w 17"/>
                <a:gd name="T5" fmla="*/ 0 h 17"/>
                <a:gd name="T6" fmla="*/ 211 w 17"/>
                <a:gd name="T7" fmla="*/ 99 h 17"/>
                <a:gd name="T8" fmla="*/ 47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4"/>
                  </a:lnTo>
                  <a:lnTo>
                    <a:pt x="12" y="0"/>
                  </a:lnTo>
                  <a:lnTo>
                    <a:pt x="16" y="12"/>
                  </a:lnTo>
                  <a:lnTo>
                    <a:pt x="4"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60" name="Freeform 165"/>
            <p:cNvSpPr>
              <a:spLocks/>
            </p:cNvSpPr>
            <p:nvPr/>
          </p:nvSpPr>
          <p:spPr bwMode="auto">
            <a:xfrm>
              <a:off x="3545" y="1476"/>
              <a:ext cx="22" cy="21"/>
            </a:xfrm>
            <a:custGeom>
              <a:avLst/>
              <a:gdLst>
                <a:gd name="T0" fmla="*/ 36 w 17"/>
                <a:gd name="T1" fmla="*/ 136 h 17"/>
                <a:gd name="T2" fmla="*/ 0 w 17"/>
                <a:gd name="T3" fmla="*/ 32 h 17"/>
                <a:gd name="T4" fmla="*/ 141 w 17"/>
                <a:gd name="T5" fmla="*/ 0 h 17"/>
                <a:gd name="T6" fmla="*/ 211 w 17"/>
                <a:gd name="T7" fmla="*/ 93 h 17"/>
                <a:gd name="T8" fmla="*/ 36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16"/>
                  </a:moveTo>
                  <a:lnTo>
                    <a:pt x="0" y="4"/>
                  </a:lnTo>
                  <a:lnTo>
                    <a:pt x="11" y="0"/>
                  </a:lnTo>
                  <a:lnTo>
                    <a:pt x="16" y="11"/>
                  </a:lnTo>
                  <a:lnTo>
                    <a:pt x="3"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61" name="Freeform 166"/>
            <p:cNvSpPr>
              <a:spLocks/>
            </p:cNvSpPr>
            <p:nvPr/>
          </p:nvSpPr>
          <p:spPr bwMode="auto">
            <a:xfrm>
              <a:off x="3542" y="1463"/>
              <a:ext cx="21" cy="21"/>
            </a:xfrm>
            <a:custGeom>
              <a:avLst/>
              <a:gdLst>
                <a:gd name="T0" fmla="*/ 26 w 17"/>
                <a:gd name="T1" fmla="*/ 136 h 17"/>
                <a:gd name="T2" fmla="*/ 0 w 17"/>
                <a:gd name="T3" fmla="*/ 32 h 17"/>
                <a:gd name="T4" fmla="*/ 99 w 17"/>
                <a:gd name="T5" fmla="*/ 0 h 17"/>
                <a:gd name="T6" fmla="*/ 136 w 17"/>
                <a:gd name="T7" fmla="*/ 93 h 17"/>
                <a:gd name="T8" fmla="*/ 26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16"/>
                  </a:moveTo>
                  <a:lnTo>
                    <a:pt x="0" y="4"/>
                  </a:lnTo>
                  <a:lnTo>
                    <a:pt x="12" y="0"/>
                  </a:lnTo>
                  <a:lnTo>
                    <a:pt x="16" y="11"/>
                  </a:lnTo>
                  <a:lnTo>
                    <a:pt x="3"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62" name="Freeform 167"/>
            <p:cNvSpPr>
              <a:spLocks/>
            </p:cNvSpPr>
            <p:nvPr/>
          </p:nvSpPr>
          <p:spPr bwMode="auto">
            <a:xfrm>
              <a:off x="3538" y="1451"/>
              <a:ext cx="21" cy="21"/>
            </a:xfrm>
            <a:custGeom>
              <a:avLst/>
              <a:gdLst>
                <a:gd name="T0" fmla="*/ 26 w 17"/>
                <a:gd name="T1" fmla="*/ 136 h 17"/>
                <a:gd name="T2" fmla="*/ 0 w 17"/>
                <a:gd name="T3" fmla="*/ 26 h 17"/>
                <a:gd name="T4" fmla="*/ 93 w 17"/>
                <a:gd name="T5" fmla="*/ 0 h 17"/>
                <a:gd name="T6" fmla="*/ 136 w 17"/>
                <a:gd name="T7" fmla="*/ 93 h 17"/>
                <a:gd name="T8" fmla="*/ 26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16"/>
                  </a:moveTo>
                  <a:lnTo>
                    <a:pt x="0" y="3"/>
                  </a:lnTo>
                  <a:lnTo>
                    <a:pt x="11" y="0"/>
                  </a:lnTo>
                  <a:lnTo>
                    <a:pt x="16" y="11"/>
                  </a:lnTo>
                  <a:lnTo>
                    <a:pt x="3"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63" name="Freeform 168"/>
            <p:cNvSpPr>
              <a:spLocks/>
            </p:cNvSpPr>
            <p:nvPr/>
          </p:nvSpPr>
          <p:spPr bwMode="auto">
            <a:xfrm>
              <a:off x="3533" y="1438"/>
              <a:ext cx="21" cy="21"/>
            </a:xfrm>
            <a:custGeom>
              <a:avLst/>
              <a:gdLst>
                <a:gd name="T0" fmla="*/ 32 w 17"/>
                <a:gd name="T1" fmla="*/ 136 h 17"/>
                <a:gd name="T2" fmla="*/ 0 w 17"/>
                <a:gd name="T3" fmla="*/ 32 h 17"/>
                <a:gd name="T4" fmla="*/ 93 w 17"/>
                <a:gd name="T5" fmla="*/ 0 h 17"/>
                <a:gd name="T6" fmla="*/ 136 w 17"/>
                <a:gd name="T7" fmla="*/ 99 h 17"/>
                <a:gd name="T8" fmla="*/ 32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4"/>
                  </a:lnTo>
                  <a:lnTo>
                    <a:pt x="11" y="0"/>
                  </a:lnTo>
                  <a:lnTo>
                    <a:pt x="16" y="12"/>
                  </a:lnTo>
                  <a:lnTo>
                    <a:pt x="4"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64" name="Freeform 169"/>
            <p:cNvSpPr>
              <a:spLocks/>
            </p:cNvSpPr>
            <p:nvPr/>
          </p:nvSpPr>
          <p:spPr bwMode="auto">
            <a:xfrm>
              <a:off x="3528" y="1425"/>
              <a:ext cx="21" cy="21"/>
            </a:xfrm>
            <a:custGeom>
              <a:avLst/>
              <a:gdLst>
                <a:gd name="T0" fmla="*/ 32 w 17"/>
                <a:gd name="T1" fmla="*/ 136 h 17"/>
                <a:gd name="T2" fmla="*/ 0 w 17"/>
                <a:gd name="T3" fmla="*/ 32 h 17"/>
                <a:gd name="T4" fmla="*/ 93 w 17"/>
                <a:gd name="T5" fmla="*/ 0 h 17"/>
                <a:gd name="T6" fmla="*/ 136 w 17"/>
                <a:gd name="T7" fmla="*/ 93 h 17"/>
                <a:gd name="T8" fmla="*/ 32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4"/>
                  </a:lnTo>
                  <a:lnTo>
                    <a:pt x="11" y="0"/>
                  </a:lnTo>
                  <a:lnTo>
                    <a:pt x="16" y="11"/>
                  </a:lnTo>
                  <a:lnTo>
                    <a:pt x="4"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65" name="Freeform 170"/>
            <p:cNvSpPr>
              <a:spLocks/>
            </p:cNvSpPr>
            <p:nvPr/>
          </p:nvSpPr>
          <p:spPr bwMode="auto">
            <a:xfrm>
              <a:off x="3522" y="1412"/>
              <a:ext cx="22" cy="22"/>
            </a:xfrm>
            <a:custGeom>
              <a:avLst/>
              <a:gdLst>
                <a:gd name="T0" fmla="*/ 47 w 17"/>
                <a:gd name="T1" fmla="*/ 211 h 17"/>
                <a:gd name="T2" fmla="*/ 0 w 17"/>
                <a:gd name="T3" fmla="*/ 47 h 17"/>
                <a:gd name="T4" fmla="*/ 141 w 17"/>
                <a:gd name="T5" fmla="*/ 0 h 17"/>
                <a:gd name="T6" fmla="*/ 211 w 17"/>
                <a:gd name="T7" fmla="*/ 141 h 17"/>
                <a:gd name="T8" fmla="*/ 47 w 17"/>
                <a:gd name="T9" fmla="*/ 2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4"/>
                  </a:lnTo>
                  <a:lnTo>
                    <a:pt x="11" y="0"/>
                  </a:lnTo>
                  <a:lnTo>
                    <a:pt x="16" y="11"/>
                  </a:lnTo>
                  <a:lnTo>
                    <a:pt x="4"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66" name="Freeform 171"/>
            <p:cNvSpPr>
              <a:spLocks/>
            </p:cNvSpPr>
            <p:nvPr/>
          </p:nvSpPr>
          <p:spPr bwMode="auto">
            <a:xfrm>
              <a:off x="3516" y="1399"/>
              <a:ext cx="22" cy="21"/>
            </a:xfrm>
            <a:custGeom>
              <a:avLst/>
              <a:gdLst>
                <a:gd name="T0" fmla="*/ 61 w 17"/>
                <a:gd name="T1" fmla="*/ 136 h 17"/>
                <a:gd name="T2" fmla="*/ 0 w 17"/>
                <a:gd name="T3" fmla="*/ 40 h 17"/>
                <a:gd name="T4" fmla="*/ 132 w 17"/>
                <a:gd name="T5" fmla="*/ 0 h 17"/>
                <a:gd name="T6" fmla="*/ 211 w 17"/>
                <a:gd name="T7" fmla="*/ 93 h 17"/>
                <a:gd name="T8" fmla="*/ 6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0" y="5"/>
                  </a:lnTo>
                  <a:lnTo>
                    <a:pt x="10" y="0"/>
                  </a:lnTo>
                  <a:lnTo>
                    <a:pt x="16" y="11"/>
                  </a:lnTo>
                  <a:lnTo>
                    <a:pt x="5"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67" name="Freeform 172"/>
            <p:cNvSpPr>
              <a:spLocks/>
            </p:cNvSpPr>
            <p:nvPr/>
          </p:nvSpPr>
          <p:spPr bwMode="auto">
            <a:xfrm>
              <a:off x="3511" y="1387"/>
              <a:ext cx="22" cy="21"/>
            </a:xfrm>
            <a:custGeom>
              <a:avLst/>
              <a:gdLst>
                <a:gd name="T0" fmla="*/ 47 w 17"/>
                <a:gd name="T1" fmla="*/ 136 h 17"/>
                <a:gd name="T2" fmla="*/ 0 w 17"/>
                <a:gd name="T3" fmla="*/ 40 h 17"/>
                <a:gd name="T4" fmla="*/ 141 w 17"/>
                <a:gd name="T5" fmla="*/ 0 h 17"/>
                <a:gd name="T6" fmla="*/ 211 w 17"/>
                <a:gd name="T7" fmla="*/ 80 h 17"/>
                <a:gd name="T8" fmla="*/ 47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5"/>
                  </a:lnTo>
                  <a:lnTo>
                    <a:pt x="11" y="0"/>
                  </a:lnTo>
                  <a:lnTo>
                    <a:pt x="16" y="10"/>
                  </a:lnTo>
                  <a:lnTo>
                    <a:pt x="4"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68" name="Freeform 173"/>
            <p:cNvSpPr>
              <a:spLocks/>
            </p:cNvSpPr>
            <p:nvPr/>
          </p:nvSpPr>
          <p:spPr bwMode="auto">
            <a:xfrm>
              <a:off x="3503" y="1374"/>
              <a:ext cx="22" cy="21"/>
            </a:xfrm>
            <a:custGeom>
              <a:avLst/>
              <a:gdLst>
                <a:gd name="T0" fmla="*/ 79 w 17"/>
                <a:gd name="T1" fmla="*/ 136 h 17"/>
                <a:gd name="T2" fmla="*/ 0 w 17"/>
                <a:gd name="T3" fmla="*/ 40 h 17"/>
                <a:gd name="T4" fmla="*/ 141 w 17"/>
                <a:gd name="T5" fmla="*/ 0 h 17"/>
                <a:gd name="T6" fmla="*/ 211 w 17"/>
                <a:gd name="T7" fmla="*/ 80 h 17"/>
                <a:gd name="T8" fmla="*/ 79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16"/>
                  </a:moveTo>
                  <a:lnTo>
                    <a:pt x="0" y="5"/>
                  </a:lnTo>
                  <a:lnTo>
                    <a:pt x="11" y="0"/>
                  </a:lnTo>
                  <a:lnTo>
                    <a:pt x="16" y="10"/>
                  </a:lnTo>
                  <a:lnTo>
                    <a:pt x="6"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69" name="Freeform 174"/>
            <p:cNvSpPr>
              <a:spLocks/>
            </p:cNvSpPr>
            <p:nvPr/>
          </p:nvSpPr>
          <p:spPr bwMode="auto">
            <a:xfrm>
              <a:off x="3497" y="1362"/>
              <a:ext cx="22" cy="21"/>
            </a:xfrm>
            <a:custGeom>
              <a:avLst/>
              <a:gdLst>
                <a:gd name="T0" fmla="*/ 61 w 17"/>
                <a:gd name="T1" fmla="*/ 136 h 17"/>
                <a:gd name="T2" fmla="*/ 0 w 17"/>
                <a:gd name="T3" fmla="*/ 49 h 17"/>
                <a:gd name="T4" fmla="*/ 141 w 17"/>
                <a:gd name="T5" fmla="*/ 0 h 17"/>
                <a:gd name="T6" fmla="*/ 211 w 17"/>
                <a:gd name="T7" fmla="*/ 80 h 17"/>
                <a:gd name="T8" fmla="*/ 6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0" y="6"/>
                  </a:lnTo>
                  <a:lnTo>
                    <a:pt x="11" y="0"/>
                  </a:lnTo>
                  <a:lnTo>
                    <a:pt x="16" y="10"/>
                  </a:lnTo>
                  <a:lnTo>
                    <a:pt x="5"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70" name="Freeform 175"/>
            <p:cNvSpPr>
              <a:spLocks/>
            </p:cNvSpPr>
            <p:nvPr/>
          </p:nvSpPr>
          <p:spPr bwMode="auto">
            <a:xfrm>
              <a:off x="3491" y="1349"/>
              <a:ext cx="21" cy="21"/>
            </a:xfrm>
            <a:custGeom>
              <a:avLst/>
              <a:gdLst>
                <a:gd name="T0" fmla="*/ 40 w 17"/>
                <a:gd name="T1" fmla="*/ 136 h 17"/>
                <a:gd name="T2" fmla="*/ 0 w 17"/>
                <a:gd name="T3" fmla="*/ 40 h 17"/>
                <a:gd name="T4" fmla="*/ 80 w 17"/>
                <a:gd name="T5" fmla="*/ 0 h 17"/>
                <a:gd name="T6" fmla="*/ 136 w 17"/>
                <a:gd name="T7" fmla="*/ 80 h 17"/>
                <a:gd name="T8" fmla="*/ 40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0" y="5"/>
                  </a:lnTo>
                  <a:lnTo>
                    <a:pt x="10" y="0"/>
                  </a:lnTo>
                  <a:lnTo>
                    <a:pt x="16" y="10"/>
                  </a:lnTo>
                  <a:lnTo>
                    <a:pt x="5"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71" name="Freeform 176"/>
            <p:cNvSpPr>
              <a:spLocks/>
            </p:cNvSpPr>
            <p:nvPr/>
          </p:nvSpPr>
          <p:spPr bwMode="auto">
            <a:xfrm>
              <a:off x="3484" y="1337"/>
              <a:ext cx="22" cy="21"/>
            </a:xfrm>
            <a:custGeom>
              <a:avLst/>
              <a:gdLst>
                <a:gd name="T0" fmla="*/ 61 w 17"/>
                <a:gd name="T1" fmla="*/ 136 h 17"/>
                <a:gd name="T2" fmla="*/ 0 w 17"/>
                <a:gd name="T3" fmla="*/ 49 h 17"/>
                <a:gd name="T4" fmla="*/ 132 w 17"/>
                <a:gd name="T5" fmla="*/ 0 h 17"/>
                <a:gd name="T6" fmla="*/ 211 w 17"/>
                <a:gd name="T7" fmla="*/ 80 h 17"/>
                <a:gd name="T8" fmla="*/ 6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0" y="6"/>
                  </a:lnTo>
                  <a:lnTo>
                    <a:pt x="10" y="0"/>
                  </a:lnTo>
                  <a:lnTo>
                    <a:pt x="16" y="10"/>
                  </a:lnTo>
                  <a:lnTo>
                    <a:pt x="5"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72" name="Freeform 177"/>
            <p:cNvSpPr>
              <a:spLocks/>
            </p:cNvSpPr>
            <p:nvPr/>
          </p:nvSpPr>
          <p:spPr bwMode="auto">
            <a:xfrm>
              <a:off x="3477" y="1325"/>
              <a:ext cx="21" cy="21"/>
            </a:xfrm>
            <a:custGeom>
              <a:avLst/>
              <a:gdLst>
                <a:gd name="T0" fmla="*/ 49 w 17"/>
                <a:gd name="T1" fmla="*/ 136 h 17"/>
                <a:gd name="T2" fmla="*/ 0 w 17"/>
                <a:gd name="T3" fmla="*/ 49 h 17"/>
                <a:gd name="T4" fmla="*/ 80 w 17"/>
                <a:gd name="T5" fmla="*/ 0 h 17"/>
                <a:gd name="T6" fmla="*/ 136 w 17"/>
                <a:gd name="T7" fmla="*/ 80 h 17"/>
                <a:gd name="T8" fmla="*/ 49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16"/>
                  </a:moveTo>
                  <a:lnTo>
                    <a:pt x="0" y="6"/>
                  </a:lnTo>
                  <a:lnTo>
                    <a:pt x="10" y="0"/>
                  </a:lnTo>
                  <a:lnTo>
                    <a:pt x="16" y="10"/>
                  </a:lnTo>
                  <a:lnTo>
                    <a:pt x="6"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73" name="Freeform 178"/>
            <p:cNvSpPr>
              <a:spLocks/>
            </p:cNvSpPr>
            <p:nvPr/>
          </p:nvSpPr>
          <p:spPr bwMode="auto">
            <a:xfrm>
              <a:off x="3469" y="1314"/>
              <a:ext cx="22" cy="21"/>
            </a:xfrm>
            <a:custGeom>
              <a:avLst/>
              <a:gdLst>
                <a:gd name="T0" fmla="*/ 79 w 17"/>
                <a:gd name="T1" fmla="*/ 136 h 17"/>
                <a:gd name="T2" fmla="*/ 0 w 17"/>
                <a:gd name="T3" fmla="*/ 40 h 17"/>
                <a:gd name="T4" fmla="*/ 132 w 17"/>
                <a:gd name="T5" fmla="*/ 0 h 17"/>
                <a:gd name="T6" fmla="*/ 211 w 17"/>
                <a:gd name="T7" fmla="*/ 75 h 17"/>
                <a:gd name="T8" fmla="*/ 79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16"/>
                  </a:moveTo>
                  <a:lnTo>
                    <a:pt x="0" y="5"/>
                  </a:lnTo>
                  <a:lnTo>
                    <a:pt x="10" y="0"/>
                  </a:lnTo>
                  <a:lnTo>
                    <a:pt x="16" y="9"/>
                  </a:lnTo>
                  <a:lnTo>
                    <a:pt x="6"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74" name="Freeform 179"/>
            <p:cNvSpPr>
              <a:spLocks/>
            </p:cNvSpPr>
            <p:nvPr/>
          </p:nvSpPr>
          <p:spPr bwMode="auto">
            <a:xfrm>
              <a:off x="3462" y="1301"/>
              <a:ext cx="21" cy="21"/>
            </a:xfrm>
            <a:custGeom>
              <a:avLst/>
              <a:gdLst>
                <a:gd name="T0" fmla="*/ 49 w 17"/>
                <a:gd name="T1" fmla="*/ 136 h 17"/>
                <a:gd name="T2" fmla="*/ 0 w 17"/>
                <a:gd name="T3" fmla="*/ 61 h 17"/>
                <a:gd name="T4" fmla="*/ 80 w 17"/>
                <a:gd name="T5" fmla="*/ 0 h 17"/>
                <a:gd name="T6" fmla="*/ 136 w 17"/>
                <a:gd name="T7" fmla="*/ 80 h 17"/>
                <a:gd name="T8" fmla="*/ 49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16"/>
                  </a:moveTo>
                  <a:lnTo>
                    <a:pt x="0" y="7"/>
                  </a:lnTo>
                  <a:lnTo>
                    <a:pt x="10" y="0"/>
                  </a:lnTo>
                  <a:lnTo>
                    <a:pt x="16" y="10"/>
                  </a:lnTo>
                  <a:lnTo>
                    <a:pt x="6"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75" name="Freeform 180"/>
            <p:cNvSpPr>
              <a:spLocks/>
            </p:cNvSpPr>
            <p:nvPr/>
          </p:nvSpPr>
          <p:spPr bwMode="auto">
            <a:xfrm>
              <a:off x="3455" y="1290"/>
              <a:ext cx="22" cy="21"/>
            </a:xfrm>
            <a:custGeom>
              <a:avLst/>
              <a:gdLst>
                <a:gd name="T0" fmla="*/ 61 w 17"/>
                <a:gd name="T1" fmla="*/ 136 h 17"/>
                <a:gd name="T2" fmla="*/ 0 w 17"/>
                <a:gd name="T3" fmla="*/ 49 h 17"/>
                <a:gd name="T4" fmla="*/ 126 w 17"/>
                <a:gd name="T5" fmla="*/ 0 h 17"/>
                <a:gd name="T6" fmla="*/ 211 w 17"/>
                <a:gd name="T7" fmla="*/ 75 h 17"/>
                <a:gd name="T8" fmla="*/ 6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0" y="6"/>
                  </a:lnTo>
                  <a:lnTo>
                    <a:pt x="9" y="0"/>
                  </a:lnTo>
                  <a:lnTo>
                    <a:pt x="16" y="9"/>
                  </a:lnTo>
                  <a:lnTo>
                    <a:pt x="5"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76" name="Freeform 181"/>
            <p:cNvSpPr>
              <a:spLocks/>
            </p:cNvSpPr>
            <p:nvPr/>
          </p:nvSpPr>
          <p:spPr bwMode="auto">
            <a:xfrm>
              <a:off x="3446" y="1278"/>
              <a:ext cx="22" cy="21"/>
            </a:xfrm>
            <a:custGeom>
              <a:avLst/>
              <a:gdLst>
                <a:gd name="T0" fmla="*/ 97 w 17"/>
                <a:gd name="T1" fmla="*/ 136 h 17"/>
                <a:gd name="T2" fmla="*/ 0 w 17"/>
                <a:gd name="T3" fmla="*/ 61 h 17"/>
                <a:gd name="T4" fmla="*/ 132 w 17"/>
                <a:gd name="T5" fmla="*/ 0 h 17"/>
                <a:gd name="T6" fmla="*/ 211 w 17"/>
                <a:gd name="T7" fmla="*/ 80 h 17"/>
                <a:gd name="T8" fmla="*/ 97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7" y="16"/>
                  </a:moveTo>
                  <a:lnTo>
                    <a:pt x="0" y="7"/>
                  </a:lnTo>
                  <a:lnTo>
                    <a:pt x="10" y="0"/>
                  </a:lnTo>
                  <a:lnTo>
                    <a:pt x="16" y="10"/>
                  </a:lnTo>
                  <a:lnTo>
                    <a:pt x="7"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77" name="Freeform 182"/>
            <p:cNvSpPr>
              <a:spLocks/>
            </p:cNvSpPr>
            <p:nvPr/>
          </p:nvSpPr>
          <p:spPr bwMode="auto">
            <a:xfrm>
              <a:off x="3437" y="1267"/>
              <a:ext cx="23" cy="21"/>
            </a:xfrm>
            <a:custGeom>
              <a:avLst/>
              <a:gdLst>
                <a:gd name="T0" fmla="*/ 83 w 18"/>
                <a:gd name="T1" fmla="*/ 136 h 17"/>
                <a:gd name="T2" fmla="*/ 0 w 18"/>
                <a:gd name="T3" fmla="*/ 61 h 17"/>
                <a:gd name="T4" fmla="*/ 123 w 18"/>
                <a:gd name="T5" fmla="*/ 0 h 17"/>
                <a:gd name="T6" fmla="*/ 201 w 18"/>
                <a:gd name="T7" fmla="*/ 75 h 17"/>
                <a:gd name="T8" fmla="*/ 83 w 18"/>
                <a:gd name="T9" fmla="*/ 136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7" y="16"/>
                  </a:moveTo>
                  <a:lnTo>
                    <a:pt x="0" y="7"/>
                  </a:lnTo>
                  <a:lnTo>
                    <a:pt x="10" y="0"/>
                  </a:lnTo>
                  <a:lnTo>
                    <a:pt x="17" y="9"/>
                  </a:lnTo>
                  <a:lnTo>
                    <a:pt x="7"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78" name="Freeform 183"/>
            <p:cNvSpPr>
              <a:spLocks/>
            </p:cNvSpPr>
            <p:nvPr/>
          </p:nvSpPr>
          <p:spPr bwMode="auto">
            <a:xfrm>
              <a:off x="3430" y="1255"/>
              <a:ext cx="21" cy="21"/>
            </a:xfrm>
            <a:custGeom>
              <a:avLst/>
              <a:gdLst>
                <a:gd name="T0" fmla="*/ 49 w 17"/>
                <a:gd name="T1" fmla="*/ 136 h 17"/>
                <a:gd name="T2" fmla="*/ 0 w 17"/>
                <a:gd name="T3" fmla="*/ 61 h 17"/>
                <a:gd name="T4" fmla="*/ 75 w 17"/>
                <a:gd name="T5" fmla="*/ 0 h 17"/>
                <a:gd name="T6" fmla="*/ 136 w 17"/>
                <a:gd name="T7" fmla="*/ 75 h 17"/>
                <a:gd name="T8" fmla="*/ 49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16"/>
                  </a:moveTo>
                  <a:lnTo>
                    <a:pt x="0" y="7"/>
                  </a:lnTo>
                  <a:lnTo>
                    <a:pt x="9" y="0"/>
                  </a:lnTo>
                  <a:lnTo>
                    <a:pt x="16" y="9"/>
                  </a:lnTo>
                  <a:lnTo>
                    <a:pt x="6"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79" name="Freeform 184"/>
            <p:cNvSpPr>
              <a:spLocks/>
            </p:cNvSpPr>
            <p:nvPr/>
          </p:nvSpPr>
          <p:spPr bwMode="auto">
            <a:xfrm>
              <a:off x="3421" y="1244"/>
              <a:ext cx="22" cy="21"/>
            </a:xfrm>
            <a:custGeom>
              <a:avLst/>
              <a:gdLst>
                <a:gd name="T0" fmla="*/ 97 w 17"/>
                <a:gd name="T1" fmla="*/ 136 h 17"/>
                <a:gd name="T2" fmla="*/ 0 w 17"/>
                <a:gd name="T3" fmla="*/ 61 h 17"/>
                <a:gd name="T4" fmla="*/ 126 w 17"/>
                <a:gd name="T5" fmla="*/ 0 h 17"/>
                <a:gd name="T6" fmla="*/ 211 w 17"/>
                <a:gd name="T7" fmla="*/ 75 h 17"/>
                <a:gd name="T8" fmla="*/ 97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7" y="16"/>
                  </a:moveTo>
                  <a:lnTo>
                    <a:pt x="0" y="7"/>
                  </a:lnTo>
                  <a:lnTo>
                    <a:pt x="9" y="0"/>
                  </a:lnTo>
                  <a:lnTo>
                    <a:pt x="16" y="9"/>
                  </a:lnTo>
                  <a:lnTo>
                    <a:pt x="7"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80" name="Freeform 185"/>
            <p:cNvSpPr>
              <a:spLocks/>
            </p:cNvSpPr>
            <p:nvPr/>
          </p:nvSpPr>
          <p:spPr bwMode="auto">
            <a:xfrm>
              <a:off x="3412" y="1233"/>
              <a:ext cx="22" cy="21"/>
            </a:xfrm>
            <a:custGeom>
              <a:avLst/>
              <a:gdLst>
                <a:gd name="T0" fmla="*/ 97 w 17"/>
                <a:gd name="T1" fmla="*/ 136 h 17"/>
                <a:gd name="T2" fmla="*/ 0 w 17"/>
                <a:gd name="T3" fmla="*/ 61 h 17"/>
                <a:gd name="T4" fmla="*/ 126 w 17"/>
                <a:gd name="T5" fmla="*/ 0 h 17"/>
                <a:gd name="T6" fmla="*/ 211 w 17"/>
                <a:gd name="T7" fmla="*/ 75 h 17"/>
                <a:gd name="T8" fmla="*/ 97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7" y="16"/>
                  </a:moveTo>
                  <a:lnTo>
                    <a:pt x="0" y="7"/>
                  </a:lnTo>
                  <a:lnTo>
                    <a:pt x="9" y="0"/>
                  </a:lnTo>
                  <a:lnTo>
                    <a:pt x="16" y="9"/>
                  </a:lnTo>
                  <a:lnTo>
                    <a:pt x="7"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81" name="Freeform 186"/>
            <p:cNvSpPr>
              <a:spLocks/>
            </p:cNvSpPr>
            <p:nvPr/>
          </p:nvSpPr>
          <p:spPr bwMode="auto">
            <a:xfrm>
              <a:off x="3403" y="1222"/>
              <a:ext cx="22" cy="21"/>
            </a:xfrm>
            <a:custGeom>
              <a:avLst/>
              <a:gdLst>
                <a:gd name="T0" fmla="*/ 97 w 17"/>
                <a:gd name="T1" fmla="*/ 136 h 17"/>
                <a:gd name="T2" fmla="*/ 0 w 17"/>
                <a:gd name="T3" fmla="*/ 65 h 17"/>
                <a:gd name="T4" fmla="*/ 126 w 17"/>
                <a:gd name="T5" fmla="*/ 0 h 17"/>
                <a:gd name="T6" fmla="*/ 211 w 17"/>
                <a:gd name="T7" fmla="*/ 75 h 17"/>
                <a:gd name="T8" fmla="*/ 97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7" y="16"/>
                  </a:moveTo>
                  <a:lnTo>
                    <a:pt x="0" y="8"/>
                  </a:lnTo>
                  <a:lnTo>
                    <a:pt x="9" y="0"/>
                  </a:lnTo>
                  <a:lnTo>
                    <a:pt x="16" y="9"/>
                  </a:lnTo>
                  <a:lnTo>
                    <a:pt x="7"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82" name="Freeform 187"/>
            <p:cNvSpPr>
              <a:spLocks/>
            </p:cNvSpPr>
            <p:nvPr/>
          </p:nvSpPr>
          <p:spPr bwMode="auto">
            <a:xfrm>
              <a:off x="3394" y="1211"/>
              <a:ext cx="22" cy="22"/>
            </a:xfrm>
            <a:custGeom>
              <a:avLst/>
              <a:gdLst>
                <a:gd name="T0" fmla="*/ 97 w 17"/>
                <a:gd name="T1" fmla="*/ 132 h 18"/>
                <a:gd name="T2" fmla="*/ 0 w 17"/>
                <a:gd name="T3" fmla="*/ 60 h 18"/>
                <a:gd name="T4" fmla="*/ 102 w 17"/>
                <a:gd name="T5" fmla="*/ 0 h 18"/>
                <a:gd name="T6" fmla="*/ 211 w 17"/>
                <a:gd name="T7" fmla="*/ 65 h 18"/>
                <a:gd name="T8" fmla="*/ 97 w 17"/>
                <a:gd name="T9" fmla="*/ 132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7" y="17"/>
                  </a:moveTo>
                  <a:lnTo>
                    <a:pt x="0" y="8"/>
                  </a:lnTo>
                  <a:lnTo>
                    <a:pt x="8" y="0"/>
                  </a:lnTo>
                  <a:lnTo>
                    <a:pt x="16" y="9"/>
                  </a:lnTo>
                  <a:lnTo>
                    <a:pt x="7" y="1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83" name="Freeform 188"/>
            <p:cNvSpPr>
              <a:spLocks/>
            </p:cNvSpPr>
            <p:nvPr/>
          </p:nvSpPr>
          <p:spPr bwMode="auto">
            <a:xfrm>
              <a:off x="3384" y="1201"/>
              <a:ext cx="22" cy="21"/>
            </a:xfrm>
            <a:custGeom>
              <a:avLst/>
              <a:gdLst>
                <a:gd name="T0" fmla="*/ 102 w 17"/>
                <a:gd name="T1" fmla="*/ 136 h 17"/>
                <a:gd name="T2" fmla="*/ 0 w 17"/>
                <a:gd name="T3" fmla="*/ 65 h 17"/>
                <a:gd name="T4" fmla="*/ 126 w 17"/>
                <a:gd name="T5" fmla="*/ 0 h 17"/>
                <a:gd name="T6" fmla="*/ 211 w 17"/>
                <a:gd name="T7" fmla="*/ 65 h 17"/>
                <a:gd name="T8" fmla="*/ 102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8"/>
                  </a:lnTo>
                  <a:lnTo>
                    <a:pt x="9" y="0"/>
                  </a:lnTo>
                  <a:lnTo>
                    <a:pt x="16" y="8"/>
                  </a:lnTo>
                  <a:lnTo>
                    <a:pt x="8"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84" name="Freeform 189"/>
            <p:cNvSpPr>
              <a:spLocks/>
            </p:cNvSpPr>
            <p:nvPr/>
          </p:nvSpPr>
          <p:spPr bwMode="auto">
            <a:xfrm>
              <a:off x="3374" y="1191"/>
              <a:ext cx="23" cy="21"/>
            </a:xfrm>
            <a:custGeom>
              <a:avLst/>
              <a:gdLst>
                <a:gd name="T0" fmla="*/ 96 w 18"/>
                <a:gd name="T1" fmla="*/ 136 h 17"/>
                <a:gd name="T2" fmla="*/ 0 w 18"/>
                <a:gd name="T3" fmla="*/ 65 h 17"/>
                <a:gd name="T4" fmla="*/ 96 w 18"/>
                <a:gd name="T5" fmla="*/ 0 h 17"/>
                <a:gd name="T6" fmla="*/ 201 w 18"/>
                <a:gd name="T7" fmla="*/ 65 h 17"/>
                <a:gd name="T8" fmla="*/ 96 w 18"/>
                <a:gd name="T9" fmla="*/ 136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8" y="16"/>
                  </a:moveTo>
                  <a:lnTo>
                    <a:pt x="0" y="8"/>
                  </a:lnTo>
                  <a:lnTo>
                    <a:pt x="8" y="0"/>
                  </a:lnTo>
                  <a:lnTo>
                    <a:pt x="17" y="8"/>
                  </a:lnTo>
                  <a:lnTo>
                    <a:pt x="8"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85" name="Freeform 190"/>
            <p:cNvSpPr>
              <a:spLocks/>
            </p:cNvSpPr>
            <p:nvPr/>
          </p:nvSpPr>
          <p:spPr bwMode="auto">
            <a:xfrm>
              <a:off x="3363" y="1180"/>
              <a:ext cx="22" cy="22"/>
            </a:xfrm>
            <a:custGeom>
              <a:avLst/>
              <a:gdLst>
                <a:gd name="T0" fmla="*/ 65 w 18"/>
                <a:gd name="T1" fmla="*/ 132 h 18"/>
                <a:gd name="T2" fmla="*/ 0 w 18"/>
                <a:gd name="T3" fmla="*/ 65 h 18"/>
                <a:gd name="T4" fmla="*/ 65 w 18"/>
                <a:gd name="T5" fmla="*/ 0 h 18"/>
                <a:gd name="T6" fmla="*/ 132 w 18"/>
                <a:gd name="T7" fmla="*/ 65 h 18"/>
                <a:gd name="T8" fmla="*/ 65 w 18"/>
                <a:gd name="T9" fmla="*/ 132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9" y="17"/>
                  </a:moveTo>
                  <a:lnTo>
                    <a:pt x="0" y="9"/>
                  </a:lnTo>
                  <a:lnTo>
                    <a:pt x="9" y="0"/>
                  </a:lnTo>
                  <a:lnTo>
                    <a:pt x="17" y="9"/>
                  </a:lnTo>
                  <a:lnTo>
                    <a:pt x="9" y="1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86" name="Freeform 191"/>
            <p:cNvSpPr>
              <a:spLocks/>
            </p:cNvSpPr>
            <p:nvPr/>
          </p:nvSpPr>
          <p:spPr bwMode="auto">
            <a:xfrm>
              <a:off x="3352" y="1170"/>
              <a:ext cx="23" cy="22"/>
            </a:xfrm>
            <a:custGeom>
              <a:avLst/>
              <a:gdLst>
                <a:gd name="T0" fmla="*/ 96 w 18"/>
                <a:gd name="T1" fmla="*/ 132 h 18"/>
                <a:gd name="T2" fmla="*/ 0 w 18"/>
                <a:gd name="T3" fmla="*/ 60 h 18"/>
                <a:gd name="T4" fmla="*/ 96 w 18"/>
                <a:gd name="T5" fmla="*/ 0 h 18"/>
                <a:gd name="T6" fmla="*/ 201 w 18"/>
                <a:gd name="T7" fmla="*/ 60 h 18"/>
                <a:gd name="T8" fmla="*/ 96 w 18"/>
                <a:gd name="T9" fmla="*/ 132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8" y="17"/>
                  </a:moveTo>
                  <a:lnTo>
                    <a:pt x="0" y="8"/>
                  </a:lnTo>
                  <a:lnTo>
                    <a:pt x="8" y="0"/>
                  </a:lnTo>
                  <a:lnTo>
                    <a:pt x="17" y="8"/>
                  </a:lnTo>
                  <a:lnTo>
                    <a:pt x="8" y="1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87" name="Freeform 192"/>
            <p:cNvSpPr>
              <a:spLocks/>
            </p:cNvSpPr>
            <p:nvPr/>
          </p:nvSpPr>
          <p:spPr bwMode="auto">
            <a:xfrm>
              <a:off x="3342" y="1160"/>
              <a:ext cx="22" cy="21"/>
            </a:xfrm>
            <a:custGeom>
              <a:avLst/>
              <a:gdLst>
                <a:gd name="T0" fmla="*/ 102 w 17"/>
                <a:gd name="T1" fmla="*/ 136 h 17"/>
                <a:gd name="T2" fmla="*/ 0 w 17"/>
                <a:gd name="T3" fmla="*/ 75 h 17"/>
                <a:gd name="T4" fmla="*/ 97 w 17"/>
                <a:gd name="T5" fmla="*/ 0 h 17"/>
                <a:gd name="T6" fmla="*/ 211 w 17"/>
                <a:gd name="T7" fmla="*/ 65 h 17"/>
                <a:gd name="T8" fmla="*/ 102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9"/>
                  </a:lnTo>
                  <a:lnTo>
                    <a:pt x="7" y="0"/>
                  </a:lnTo>
                  <a:lnTo>
                    <a:pt x="16" y="8"/>
                  </a:lnTo>
                  <a:lnTo>
                    <a:pt x="8"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88" name="Freeform 193"/>
            <p:cNvSpPr>
              <a:spLocks/>
            </p:cNvSpPr>
            <p:nvPr/>
          </p:nvSpPr>
          <p:spPr bwMode="auto">
            <a:xfrm>
              <a:off x="3330" y="1150"/>
              <a:ext cx="22" cy="23"/>
            </a:xfrm>
            <a:custGeom>
              <a:avLst/>
              <a:gdLst>
                <a:gd name="T0" fmla="*/ 73 w 18"/>
                <a:gd name="T1" fmla="*/ 201 h 18"/>
                <a:gd name="T2" fmla="*/ 0 w 18"/>
                <a:gd name="T3" fmla="*/ 106 h 18"/>
                <a:gd name="T4" fmla="*/ 60 w 18"/>
                <a:gd name="T5" fmla="*/ 0 h 18"/>
                <a:gd name="T6" fmla="*/ 132 w 18"/>
                <a:gd name="T7" fmla="*/ 96 h 18"/>
                <a:gd name="T8" fmla="*/ 73 w 18"/>
                <a:gd name="T9" fmla="*/ 201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0" y="17"/>
                  </a:moveTo>
                  <a:lnTo>
                    <a:pt x="0" y="9"/>
                  </a:lnTo>
                  <a:lnTo>
                    <a:pt x="8" y="0"/>
                  </a:lnTo>
                  <a:lnTo>
                    <a:pt x="17" y="8"/>
                  </a:lnTo>
                  <a:lnTo>
                    <a:pt x="10" y="1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89" name="Freeform 194"/>
            <p:cNvSpPr>
              <a:spLocks/>
            </p:cNvSpPr>
            <p:nvPr/>
          </p:nvSpPr>
          <p:spPr bwMode="auto">
            <a:xfrm>
              <a:off x="3319" y="1142"/>
              <a:ext cx="22" cy="21"/>
            </a:xfrm>
            <a:custGeom>
              <a:avLst/>
              <a:gdLst>
                <a:gd name="T0" fmla="*/ 102 w 17"/>
                <a:gd name="T1" fmla="*/ 136 h 17"/>
                <a:gd name="T2" fmla="*/ 0 w 17"/>
                <a:gd name="T3" fmla="*/ 65 h 17"/>
                <a:gd name="T4" fmla="*/ 97 w 17"/>
                <a:gd name="T5" fmla="*/ 0 h 17"/>
                <a:gd name="T6" fmla="*/ 211 w 17"/>
                <a:gd name="T7" fmla="*/ 61 h 17"/>
                <a:gd name="T8" fmla="*/ 102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8"/>
                  </a:lnTo>
                  <a:lnTo>
                    <a:pt x="7" y="0"/>
                  </a:lnTo>
                  <a:lnTo>
                    <a:pt x="16" y="7"/>
                  </a:lnTo>
                  <a:lnTo>
                    <a:pt x="8"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90" name="Freeform 195"/>
            <p:cNvSpPr>
              <a:spLocks/>
            </p:cNvSpPr>
            <p:nvPr/>
          </p:nvSpPr>
          <p:spPr bwMode="auto">
            <a:xfrm>
              <a:off x="3307" y="1132"/>
              <a:ext cx="23" cy="21"/>
            </a:xfrm>
            <a:custGeom>
              <a:avLst/>
              <a:gdLst>
                <a:gd name="T0" fmla="*/ 123 w 18"/>
                <a:gd name="T1" fmla="*/ 136 h 17"/>
                <a:gd name="T2" fmla="*/ 0 w 18"/>
                <a:gd name="T3" fmla="*/ 65 h 17"/>
                <a:gd name="T4" fmla="*/ 83 w 18"/>
                <a:gd name="T5" fmla="*/ 0 h 17"/>
                <a:gd name="T6" fmla="*/ 201 w 18"/>
                <a:gd name="T7" fmla="*/ 65 h 17"/>
                <a:gd name="T8" fmla="*/ 123 w 18"/>
                <a:gd name="T9" fmla="*/ 136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0" y="16"/>
                  </a:moveTo>
                  <a:lnTo>
                    <a:pt x="0" y="8"/>
                  </a:lnTo>
                  <a:lnTo>
                    <a:pt x="7" y="0"/>
                  </a:lnTo>
                  <a:lnTo>
                    <a:pt x="17" y="8"/>
                  </a:lnTo>
                  <a:lnTo>
                    <a:pt x="10"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91" name="Freeform 196"/>
            <p:cNvSpPr>
              <a:spLocks/>
            </p:cNvSpPr>
            <p:nvPr/>
          </p:nvSpPr>
          <p:spPr bwMode="auto">
            <a:xfrm>
              <a:off x="3295" y="1122"/>
              <a:ext cx="22" cy="21"/>
            </a:xfrm>
            <a:custGeom>
              <a:avLst/>
              <a:gdLst>
                <a:gd name="T0" fmla="*/ 126 w 17"/>
                <a:gd name="T1" fmla="*/ 136 h 17"/>
                <a:gd name="T2" fmla="*/ 0 w 17"/>
                <a:gd name="T3" fmla="*/ 80 h 17"/>
                <a:gd name="T4" fmla="*/ 97 w 17"/>
                <a:gd name="T5" fmla="*/ 0 h 17"/>
                <a:gd name="T6" fmla="*/ 211 w 17"/>
                <a:gd name="T7" fmla="*/ 65 h 17"/>
                <a:gd name="T8" fmla="*/ 126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16"/>
                  </a:moveTo>
                  <a:lnTo>
                    <a:pt x="0" y="10"/>
                  </a:lnTo>
                  <a:lnTo>
                    <a:pt x="7" y="0"/>
                  </a:lnTo>
                  <a:lnTo>
                    <a:pt x="16" y="8"/>
                  </a:lnTo>
                  <a:lnTo>
                    <a:pt x="9"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92" name="Freeform 197"/>
            <p:cNvSpPr>
              <a:spLocks/>
            </p:cNvSpPr>
            <p:nvPr/>
          </p:nvSpPr>
          <p:spPr bwMode="auto">
            <a:xfrm>
              <a:off x="3284" y="1114"/>
              <a:ext cx="22" cy="21"/>
            </a:xfrm>
            <a:custGeom>
              <a:avLst/>
              <a:gdLst>
                <a:gd name="T0" fmla="*/ 126 w 17"/>
                <a:gd name="T1" fmla="*/ 136 h 17"/>
                <a:gd name="T2" fmla="*/ 0 w 17"/>
                <a:gd name="T3" fmla="*/ 75 h 17"/>
                <a:gd name="T4" fmla="*/ 79 w 17"/>
                <a:gd name="T5" fmla="*/ 0 h 17"/>
                <a:gd name="T6" fmla="*/ 211 w 17"/>
                <a:gd name="T7" fmla="*/ 49 h 17"/>
                <a:gd name="T8" fmla="*/ 126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16"/>
                  </a:moveTo>
                  <a:lnTo>
                    <a:pt x="0" y="9"/>
                  </a:lnTo>
                  <a:lnTo>
                    <a:pt x="6" y="0"/>
                  </a:lnTo>
                  <a:lnTo>
                    <a:pt x="16" y="6"/>
                  </a:lnTo>
                  <a:lnTo>
                    <a:pt x="9"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93" name="Freeform 198"/>
            <p:cNvSpPr>
              <a:spLocks/>
            </p:cNvSpPr>
            <p:nvPr/>
          </p:nvSpPr>
          <p:spPr bwMode="auto">
            <a:xfrm>
              <a:off x="3270" y="1106"/>
              <a:ext cx="23" cy="21"/>
            </a:xfrm>
            <a:custGeom>
              <a:avLst/>
              <a:gdLst>
                <a:gd name="T0" fmla="*/ 125 w 18"/>
                <a:gd name="T1" fmla="*/ 136 h 17"/>
                <a:gd name="T2" fmla="*/ 0 w 18"/>
                <a:gd name="T3" fmla="*/ 80 h 17"/>
                <a:gd name="T4" fmla="*/ 83 w 18"/>
                <a:gd name="T5" fmla="*/ 0 h 17"/>
                <a:gd name="T6" fmla="*/ 201 w 18"/>
                <a:gd name="T7" fmla="*/ 61 h 17"/>
                <a:gd name="T8" fmla="*/ 125 w 18"/>
                <a:gd name="T9" fmla="*/ 136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1" y="16"/>
                  </a:moveTo>
                  <a:lnTo>
                    <a:pt x="0" y="10"/>
                  </a:lnTo>
                  <a:lnTo>
                    <a:pt x="7" y="0"/>
                  </a:lnTo>
                  <a:lnTo>
                    <a:pt x="17" y="7"/>
                  </a:lnTo>
                  <a:lnTo>
                    <a:pt x="11"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94" name="Freeform 199"/>
            <p:cNvSpPr>
              <a:spLocks/>
            </p:cNvSpPr>
            <p:nvPr/>
          </p:nvSpPr>
          <p:spPr bwMode="auto">
            <a:xfrm>
              <a:off x="3259" y="1097"/>
              <a:ext cx="21" cy="22"/>
            </a:xfrm>
            <a:custGeom>
              <a:avLst/>
              <a:gdLst>
                <a:gd name="T0" fmla="*/ 75 w 17"/>
                <a:gd name="T1" fmla="*/ 132 h 18"/>
                <a:gd name="T2" fmla="*/ 0 w 17"/>
                <a:gd name="T3" fmla="*/ 79 h 18"/>
                <a:gd name="T4" fmla="*/ 40 w 17"/>
                <a:gd name="T5" fmla="*/ 0 h 18"/>
                <a:gd name="T6" fmla="*/ 136 w 17"/>
                <a:gd name="T7" fmla="*/ 53 h 18"/>
                <a:gd name="T8" fmla="*/ 75 w 17"/>
                <a:gd name="T9" fmla="*/ 132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9" y="17"/>
                  </a:moveTo>
                  <a:lnTo>
                    <a:pt x="0" y="11"/>
                  </a:lnTo>
                  <a:lnTo>
                    <a:pt x="5" y="0"/>
                  </a:lnTo>
                  <a:lnTo>
                    <a:pt x="16" y="7"/>
                  </a:lnTo>
                  <a:lnTo>
                    <a:pt x="9" y="1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95" name="Freeform 200"/>
            <p:cNvSpPr>
              <a:spLocks/>
            </p:cNvSpPr>
            <p:nvPr/>
          </p:nvSpPr>
          <p:spPr bwMode="auto">
            <a:xfrm>
              <a:off x="3245" y="1091"/>
              <a:ext cx="21" cy="21"/>
            </a:xfrm>
            <a:custGeom>
              <a:avLst/>
              <a:gdLst>
                <a:gd name="T0" fmla="*/ 93 w 17"/>
                <a:gd name="T1" fmla="*/ 136 h 17"/>
                <a:gd name="T2" fmla="*/ 0 w 17"/>
                <a:gd name="T3" fmla="*/ 75 h 17"/>
                <a:gd name="T4" fmla="*/ 61 w 17"/>
                <a:gd name="T5" fmla="*/ 0 h 17"/>
                <a:gd name="T6" fmla="*/ 136 w 17"/>
                <a:gd name="T7" fmla="*/ 40 h 17"/>
                <a:gd name="T8" fmla="*/ 93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9"/>
                  </a:lnTo>
                  <a:lnTo>
                    <a:pt x="7" y="0"/>
                  </a:lnTo>
                  <a:lnTo>
                    <a:pt x="16" y="5"/>
                  </a:lnTo>
                  <a:lnTo>
                    <a:pt x="11"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96" name="Freeform 201"/>
            <p:cNvSpPr>
              <a:spLocks/>
            </p:cNvSpPr>
            <p:nvPr/>
          </p:nvSpPr>
          <p:spPr bwMode="auto">
            <a:xfrm>
              <a:off x="3232" y="1082"/>
              <a:ext cx="23" cy="21"/>
            </a:xfrm>
            <a:custGeom>
              <a:avLst/>
              <a:gdLst>
                <a:gd name="T0" fmla="*/ 123 w 18"/>
                <a:gd name="T1" fmla="*/ 136 h 17"/>
                <a:gd name="T2" fmla="*/ 0 w 18"/>
                <a:gd name="T3" fmla="*/ 93 h 17"/>
                <a:gd name="T4" fmla="*/ 75 w 18"/>
                <a:gd name="T5" fmla="*/ 0 h 17"/>
                <a:gd name="T6" fmla="*/ 201 w 18"/>
                <a:gd name="T7" fmla="*/ 61 h 17"/>
                <a:gd name="T8" fmla="*/ 123 w 18"/>
                <a:gd name="T9" fmla="*/ 136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0" y="16"/>
                  </a:moveTo>
                  <a:lnTo>
                    <a:pt x="0" y="11"/>
                  </a:lnTo>
                  <a:lnTo>
                    <a:pt x="6" y="0"/>
                  </a:lnTo>
                  <a:lnTo>
                    <a:pt x="17" y="7"/>
                  </a:lnTo>
                  <a:lnTo>
                    <a:pt x="10"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97" name="Freeform 202"/>
            <p:cNvSpPr>
              <a:spLocks/>
            </p:cNvSpPr>
            <p:nvPr/>
          </p:nvSpPr>
          <p:spPr bwMode="auto">
            <a:xfrm>
              <a:off x="3219" y="1076"/>
              <a:ext cx="22" cy="21"/>
            </a:xfrm>
            <a:custGeom>
              <a:avLst/>
              <a:gdLst>
                <a:gd name="T0" fmla="*/ 132 w 17"/>
                <a:gd name="T1" fmla="*/ 136 h 17"/>
                <a:gd name="T2" fmla="*/ 0 w 17"/>
                <a:gd name="T3" fmla="*/ 75 h 17"/>
                <a:gd name="T4" fmla="*/ 79 w 17"/>
                <a:gd name="T5" fmla="*/ 0 h 17"/>
                <a:gd name="T6" fmla="*/ 211 w 17"/>
                <a:gd name="T7" fmla="*/ 40 h 17"/>
                <a:gd name="T8" fmla="*/ 132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16"/>
                  </a:moveTo>
                  <a:lnTo>
                    <a:pt x="0" y="9"/>
                  </a:lnTo>
                  <a:lnTo>
                    <a:pt x="6" y="0"/>
                  </a:lnTo>
                  <a:lnTo>
                    <a:pt x="16" y="5"/>
                  </a:lnTo>
                  <a:lnTo>
                    <a:pt x="10"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98" name="Freeform 203"/>
            <p:cNvSpPr>
              <a:spLocks/>
            </p:cNvSpPr>
            <p:nvPr/>
          </p:nvSpPr>
          <p:spPr bwMode="auto">
            <a:xfrm>
              <a:off x="3207" y="1069"/>
              <a:ext cx="21" cy="21"/>
            </a:xfrm>
            <a:custGeom>
              <a:avLst/>
              <a:gdLst>
                <a:gd name="T0" fmla="*/ 80 w 17"/>
                <a:gd name="T1" fmla="*/ 136 h 17"/>
                <a:gd name="T2" fmla="*/ 0 w 17"/>
                <a:gd name="T3" fmla="*/ 93 h 17"/>
                <a:gd name="T4" fmla="*/ 40 w 17"/>
                <a:gd name="T5" fmla="*/ 0 h 17"/>
                <a:gd name="T6" fmla="*/ 136 w 17"/>
                <a:gd name="T7" fmla="*/ 49 h 17"/>
                <a:gd name="T8" fmla="*/ 80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16"/>
                  </a:moveTo>
                  <a:lnTo>
                    <a:pt x="0" y="11"/>
                  </a:lnTo>
                  <a:lnTo>
                    <a:pt x="5" y="0"/>
                  </a:lnTo>
                  <a:lnTo>
                    <a:pt x="16" y="6"/>
                  </a:lnTo>
                  <a:lnTo>
                    <a:pt x="10"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399" name="Freeform 204"/>
            <p:cNvSpPr>
              <a:spLocks/>
            </p:cNvSpPr>
            <p:nvPr/>
          </p:nvSpPr>
          <p:spPr bwMode="auto">
            <a:xfrm>
              <a:off x="3193" y="1062"/>
              <a:ext cx="21" cy="21"/>
            </a:xfrm>
            <a:custGeom>
              <a:avLst/>
              <a:gdLst>
                <a:gd name="T0" fmla="*/ 93 w 17"/>
                <a:gd name="T1" fmla="*/ 136 h 17"/>
                <a:gd name="T2" fmla="*/ 0 w 17"/>
                <a:gd name="T3" fmla="*/ 80 h 17"/>
                <a:gd name="T4" fmla="*/ 40 w 17"/>
                <a:gd name="T5" fmla="*/ 0 h 17"/>
                <a:gd name="T6" fmla="*/ 136 w 17"/>
                <a:gd name="T7" fmla="*/ 40 h 17"/>
                <a:gd name="T8" fmla="*/ 93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0"/>
                  </a:lnTo>
                  <a:lnTo>
                    <a:pt x="5" y="0"/>
                  </a:lnTo>
                  <a:lnTo>
                    <a:pt x="16" y="5"/>
                  </a:lnTo>
                  <a:lnTo>
                    <a:pt x="11"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00" name="Freeform 205"/>
            <p:cNvSpPr>
              <a:spLocks/>
            </p:cNvSpPr>
            <p:nvPr/>
          </p:nvSpPr>
          <p:spPr bwMode="auto">
            <a:xfrm>
              <a:off x="3180" y="1056"/>
              <a:ext cx="21" cy="21"/>
            </a:xfrm>
            <a:custGeom>
              <a:avLst/>
              <a:gdLst>
                <a:gd name="T0" fmla="*/ 80 w 17"/>
                <a:gd name="T1" fmla="*/ 136 h 17"/>
                <a:gd name="T2" fmla="*/ 0 w 17"/>
                <a:gd name="T3" fmla="*/ 80 h 17"/>
                <a:gd name="T4" fmla="*/ 40 w 17"/>
                <a:gd name="T5" fmla="*/ 0 h 17"/>
                <a:gd name="T6" fmla="*/ 136 w 17"/>
                <a:gd name="T7" fmla="*/ 40 h 17"/>
                <a:gd name="T8" fmla="*/ 80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16"/>
                  </a:moveTo>
                  <a:lnTo>
                    <a:pt x="0" y="10"/>
                  </a:lnTo>
                  <a:lnTo>
                    <a:pt x="5" y="0"/>
                  </a:lnTo>
                  <a:lnTo>
                    <a:pt x="16" y="5"/>
                  </a:lnTo>
                  <a:lnTo>
                    <a:pt x="10"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01" name="Freeform 206"/>
            <p:cNvSpPr>
              <a:spLocks/>
            </p:cNvSpPr>
            <p:nvPr/>
          </p:nvSpPr>
          <p:spPr bwMode="auto">
            <a:xfrm>
              <a:off x="3167" y="1049"/>
              <a:ext cx="22" cy="21"/>
            </a:xfrm>
            <a:custGeom>
              <a:avLst/>
              <a:gdLst>
                <a:gd name="T0" fmla="*/ 132 w 17"/>
                <a:gd name="T1" fmla="*/ 136 h 17"/>
                <a:gd name="T2" fmla="*/ 0 w 17"/>
                <a:gd name="T3" fmla="*/ 93 h 17"/>
                <a:gd name="T4" fmla="*/ 47 w 17"/>
                <a:gd name="T5" fmla="*/ 0 h 17"/>
                <a:gd name="T6" fmla="*/ 211 w 17"/>
                <a:gd name="T7" fmla="*/ 49 h 17"/>
                <a:gd name="T8" fmla="*/ 132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16"/>
                  </a:moveTo>
                  <a:lnTo>
                    <a:pt x="0" y="11"/>
                  </a:lnTo>
                  <a:lnTo>
                    <a:pt x="4" y="0"/>
                  </a:lnTo>
                  <a:lnTo>
                    <a:pt x="16" y="6"/>
                  </a:lnTo>
                  <a:lnTo>
                    <a:pt x="10"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02" name="Freeform 207"/>
            <p:cNvSpPr>
              <a:spLocks/>
            </p:cNvSpPr>
            <p:nvPr/>
          </p:nvSpPr>
          <p:spPr bwMode="auto">
            <a:xfrm>
              <a:off x="3153" y="1043"/>
              <a:ext cx="22" cy="21"/>
            </a:xfrm>
            <a:custGeom>
              <a:avLst/>
              <a:gdLst>
                <a:gd name="T0" fmla="*/ 141 w 17"/>
                <a:gd name="T1" fmla="*/ 136 h 17"/>
                <a:gd name="T2" fmla="*/ 0 w 17"/>
                <a:gd name="T3" fmla="*/ 93 h 17"/>
                <a:gd name="T4" fmla="*/ 61 w 17"/>
                <a:gd name="T5" fmla="*/ 0 h 17"/>
                <a:gd name="T6" fmla="*/ 211 w 17"/>
                <a:gd name="T7" fmla="*/ 40 h 17"/>
                <a:gd name="T8" fmla="*/ 14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1"/>
                  </a:lnTo>
                  <a:lnTo>
                    <a:pt x="5" y="0"/>
                  </a:lnTo>
                  <a:lnTo>
                    <a:pt x="16" y="5"/>
                  </a:lnTo>
                  <a:lnTo>
                    <a:pt x="11"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03" name="Freeform 208"/>
            <p:cNvSpPr>
              <a:spLocks/>
            </p:cNvSpPr>
            <p:nvPr/>
          </p:nvSpPr>
          <p:spPr bwMode="auto">
            <a:xfrm>
              <a:off x="3141" y="1038"/>
              <a:ext cx="21" cy="21"/>
            </a:xfrm>
            <a:custGeom>
              <a:avLst/>
              <a:gdLst>
                <a:gd name="T0" fmla="*/ 80 w 17"/>
                <a:gd name="T1" fmla="*/ 136 h 17"/>
                <a:gd name="T2" fmla="*/ 0 w 17"/>
                <a:gd name="T3" fmla="*/ 80 h 17"/>
                <a:gd name="T4" fmla="*/ 32 w 17"/>
                <a:gd name="T5" fmla="*/ 0 h 17"/>
                <a:gd name="T6" fmla="*/ 136 w 17"/>
                <a:gd name="T7" fmla="*/ 32 h 17"/>
                <a:gd name="T8" fmla="*/ 80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16"/>
                  </a:moveTo>
                  <a:lnTo>
                    <a:pt x="0" y="10"/>
                  </a:lnTo>
                  <a:lnTo>
                    <a:pt x="4" y="0"/>
                  </a:lnTo>
                  <a:lnTo>
                    <a:pt x="16" y="4"/>
                  </a:lnTo>
                  <a:lnTo>
                    <a:pt x="10"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04" name="Freeform 209"/>
            <p:cNvSpPr>
              <a:spLocks/>
            </p:cNvSpPr>
            <p:nvPr/>
          </p:nvSpPr>
          <p:spPr bwMode="auto">
            <a:xfrm>
              <a:off x="3127" y="1033"/>
              <a:ext cx="21" cy="21"/>
            </a:xfrm>
            <a:custGeom>
              <a:avLst/>
              <a:gdLst>
                <a:gd name="T0" fmla="*/ 93 w 17"/>
                <a:gd name="T1" fmla="*/ 136 h 17"/>
                <a:gd name="T2" fmla="*/ 0 w 17"/>
                <a:gd name="T3" fmla="*/ 93 h 17"/>
                <a:gd name="T4" fmla="*/ 32 w 17"/>
                <a:gd name="T5" fmla="*/ 0 h 17"/>
                <a:gd name="T6" fmla="*/ 136 w 17"/>
                <a:gd name="T7" fmla="*/ 32 h 17"/>
                <a:gd name="T8" fmla="*/ 93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1"/>
                  </a:lnTo>
                  <a:lnTo>
                    <a:pt x="4" y="0"/>
                  </a:lnTo>
                  <a:lnTo>
                    <a:pt x="16" y="4"/>
                  </a:lnTo>
                  <a:lnTo>
                    <a:pt x="11"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05" name="Freeform 210"/>
            <p:cNvSpPr>
              <a:spLocks/>
            </p:cNvSpPr>
            <p:nvPr/>
          </p:nvSpPr>
          <p:spPr bwMode="auto">
            <a:xfrm>
              <a:off x="3114" y="1028"/>
              <a:ext cx="21" cy="21"/>
            </a:xfrm>
            <a:custGeom>
              <a:avLst/>
              <a:gdLst>
                <a:gd name="T0" fmla="*/ 93 w 17"/>
                <a:gd name="T1" fmla="*/ 136 h 17"/>
                <a:gd name="T2" fmla="*/ 0 w 17"/>
                <a:gd name="T3" fmla="*/ 93 h 17"/>
                <a:gd name="T4" fmla="*/ 32 w 17"/>
                <a:gd name="T5" fmla="*/ 0 h 17"/>
                <a:gd name="T6" fmla="*/ 136 w 17"/>
                <a:gd name="T7" fmla="*/ 32 h 17"/>
                <a:gd name="T8" fmla="*/ 93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1"/>
                  </a:lnTo>
                  <a:lnTo>
                    <a:pt x="4" y="0"/>
                  </a:lnTo>
                  <a:lnTo>
                    <a:pt x="16" y="4"/>
                  </a:lnTo>
                  <a:lnTo>
                    <a:pt x="11"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06" name="Freeform 211"/>
            <p:cNvSpPr>
              <a:spLocks/>
            </p:cNvSpPr>
            <p:nvPr/>
          </p:nvSpPr>
          <p:spPr bwMode="auto">
            <a:xfrm>
              <a:off x="3101" y="1023"/>
              <a:ext cx="22" cy="21"/>
            </a:xfrm>
            <a:custGeom>
              <a:avLst/>
              <a:gdLst>
                <a:gd name="T0" fmla="*/ 141 w 17"/>
                <a:gd name="T1" fmla="*/ 136 h 17"/>
                <a:gd name="T2" fmla="*/ 0 w 17"/>
                <a:gd name="T3" fmla="*/ 93 h 17"/>
                <a:gd name="T4" fmla="*/ 47 w 17"/>
                <a:gd name="T5" fmla="*/ 0 h 17"/>
                <a:gd name="T6" fmla="*/ 211 w 17"/>
                <a:gd name="T7" fmla="*/ 32 h 17"/>
                <a:gd name="T8" fmla="*/ 14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1"/>
                  </a:lnTo>
                  <a:lnTo>
                    <a:pt x="4" y="0"/>
                  </a:lnTo>
                  <a:lnTo>
                    <a:pt x="16" y="4"/>
                  </a:lnTo>
                  <a:lnTo>
                    <a:pt x="11"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07" name="Freeform 212"/>
            <p:cNvSpPr>
              <a:spLocks/>
            </p:cNvSpPr>
            <p:nvPr/>
          </p:nvSpPr>
          <p:spPr bwMode="auto">
            <a:xfrm>
              <a:off x="3089" y="1018"/>
              <a:ext cx="21" cy="21"/>
            </a:xfrm>
            <a:custGeom>
              <a:avLst/>
              <a:gdLst>
                <a:gd name="T0" fmla="*/ 93 w 17"/>
                <a:gd name="T1" fmla="*/ 136 h 17"/>
                <a:gd name="T2" fmla="*/ 0 w 17"/>
                <a:gd name="T3" fmla="*/ 99 h 17"/>
                <a:gd name="T4" fmla="*/ 32 w 17"/>
                <a:gd name="T5" fmla="*/ 0 h 17"/>
                <a:gd name="T6" fmla="*/ 136 w 17"/>
                <a:gd name="T7" fmla="*/ 32 h 17"/>
                <a:gd name="T8" fmla="*/ 93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2"/>
                  </a:lnTo>
                  <a:lnTo>
                    <a:pt x="4" y="0"/>
                  </a:lnTo>
                  <a:lnTo>
                    <a:pt x="16" y="4"/>
                  </a:lnTo>
                  <a:lnTo>
                    <a:pt x="11"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08" name="Freeform 213"/>
            <p:cNvSpPr>
              <a:spLocks/>
            </p:cNvSpPr>
            <p:nvPr/>
          </p:nvSpPr>
          <p:spPr bwMode="auto">
            <a:xfrm>
              <a:off x="3076" y="1013"/>
              <a:ext cx="21" cy="21"/>
            </a:xfrm>
            <a:custGeom>
              <a:avLst/>
              <a:gdLst>
                <a:gd name="T0" fmla="*/ 93 w 17"/>
                <a:gd name="T1" fmla="*/ 136 h 17"/>
                <a:gd name="T2" fmla="*/ 0 w 17"/>
                <a:gd name="T3" fmla="*/ 99 h 17"/>
                <a:gd name="T4" fmla="*/ 32 w 17"/>
                <a:gd name="T5" fmla="*/ 0 h 17"/>
                <a:gd name="T6" fmla="*/ 136 w 17"/>
                <a:gd name="T7" fmla="*/ 32 h 17"/>
                <a:gd name="T8" fmla="*/ 93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2"/>
                  </a:lnTo>
                  <a:lnTo>
                    <a:pt x="4" y="0"/>
                  </a:lnTo>
                  <a:lnTo>
                    <a:pt x="16" y="4"/>
                  </a:lnTo>
                  <a:lnTo>
                    <a:pt x="11"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09" name="Freeform 214"/>
            <p:cNvSpPr>
              <a:spLocks/>
            </p:cNvSpPr>
            <p:nvPr/>
          </p:nvSpPr>
          <p:spPr bwMode="auto">
            <a:xfrm>
              <a:off x="3064" y="1009"/>
              <a:ext cx="22" cy="21"/>
            </a:xfrm>
            <a:custGeom>
              <a:avLst/>
              <a:gdLst>
                <a:gd name="T0" fmla="*/ 141 w 17"/>
                <a:gd name="T1" fmla="*/ 136 h 17"/>
                <a:gd name="T2" fmla="*/ 0 w 17"/>
                <a:gd name="T3" fmla="*/ 93 h 17"/>
                <a:gd name="T4" fmla="*/ 36 w 17"/>
                <a:gd name="T5" fmla="*/ 0 h 17"/>
                <a:gd name="T6" fmla="*/ 211 w 17"/>
                <a:gd name="T7" fmla="*/ 26 h 17"/>
                <a:gd name="T8" fmla="*/ 14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1"/>
                  </a:lnTo>
                  <a:lnTo>
                    <a:pt x="3" y="0"/>
                  </a:lnTo>
                  <a:lnTo>
                    <a:pt x="16" y="3"/>
                  </a:lnTo>
                  <a:lnTo>
                    <a:pt x="11"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10" name="Freeform 215"/>
            <p:cNvSpPr>
              <a:spLocks/>
            </p:cNvSpPr>
            <p:nvPr/>
          </p:nvSpPr>
          <p:spPr bwMode="auto">
            <a:xfrm>
              <a:off x="3052" y="1006"/>
              <a:ext cx="21" cy="21"/>
            </a:xfrm>
            <a:custGeom>
              <a:avLst/>
              <a:gdLst>
                <a:gd name="T0" fmla="*/ 99 w 17"/>
                <a:gd name="T1" fmla="*/ 136 h 17"/>
                <a:gd name="T2" fmla="*/ 0 w 17"/>
                <a:gd name="T3" fmla="*/ 99 h 17"/>
                <a:gd name="T4" fmla="*/ 26 w 17"/>
                <a:gd name="T5" fmla="*/ 0 h 17"/>
                <a:gd name="T6" fmla="*/ 136 w 17"/>
                <a:gd name="T7" fmla="*/ 26 h 17"/>
                <a:gd name="T8" fmla="*/ 99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2"/>
                  </a:lnTo>
                  <a:lnTo>
                    <a:pt x="3" y="0"/>
                  </a:lnTo>
                  <a:lnTo>
                    <a:pt x="16" y="3"/>
                  </a:lnTo>
                  <a:lnTo>
                    <a:pt x="12"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11" name="Freeform 216"/>
            <p:cNvSpPr>
              <a:spLocks/>
            </p:cNvSpPr>
            <p:nvPr/>
          </p:nvSpPr>
          <p:spPr bwMode="auto">
            <a:xfrm>
              <a:off x="3039" y="1003"/>
              <a:ext cx="22" cy="21"/>
            </a:xfrm>
            <a:custGeom>
              <a:avLst/>
              <a:gdLst>
                <a:gd name="T0" fmla="*/ 163 w 17"/>
                <a:gd name="T1" fmla="*/ 136 h 17"/>
                <a:gd name="T2" fmla="*/ 0 w 17"/>
                <a:gd name="T3" fmla="*/ 110 h 17"/>
                <a:gd name="T4" fmla="*/ 47 w 17"/>
                <a:gd name="T5" fmla="*/ 0 h 17"/>
                <a:gd name="T6" fmla="*/ 211 w 17"/>
                <a:gd name="T7" fmla="*/ 2 h 17"/>
                <a:gd name="T8" fmla="*/ 163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3"/>
                  </a:lnTo>
                  <a:lnTo>
                    <a:pt x="4" y="0"/>
                  </a:lnTo>
                  <a:lnTo>
                    <a:pt x="16" y="2"/>
                  </a:lnTo>
                  <a:lnTo>
                    <a:pt x="12"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12" name="Freeform 217"/>
            <p:cNvSpPr>
              <a:spLocks/>
            </p:cNvSpPr>
            <p:nvPr/>
          </p:nvSpPr>
          <p:spPr bwMode="auto">
            <a:xfrm>
              <a:off x="3028" y="999"/>
              <a:ext cx="21" cy="21"/>
            </a:xfrm>
            <a:custGeom>
              <a:avLst/>
              <a:gdLst>
                <a:gd name="T0" fmla="*/ 93 w 17"/>
                <a:gd name="T1" fmla="*/ 136 h 17"/>
                <a:gd name="T2" fmla="*/ 0 w 17"/>
                <a:gd name="T3" fmla="*/ 99 h 17"/>
                <a:gd name="T4" fmla="*/ 2 w 17"/>
                <a:gd name="T5" fmla="*/ 0 h 17"/>
                <a:gd name="T6" fmla="*/ 136 w 17"/>
                <a:gd name="T7" fmla="*/ 26 h 17"/>
                <a:gd name="T8" fmla="*/ 93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2"/>
                  </a:lnTo>
                  <a:lnTo>
                    <a:pt x="2" y="0"/>
                  </a:lnTo>
                  <a:lnTo>
                    <a:pt x="16" y="3"/>
                  </a:lnTo>
                  <a:lnTo>
                    <a:pt x="11"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13" name="Freeform 218"/>
            <p:cNvSpPr>
              <a:spLocks/>
            </p:cNvSpPr>
            <p:nvPr/>
          </p:nvSpPr>
          <p:spPr bwMode="auto">
            <a:xfrm>
              <a:off x="3015" y="997"/>
              <a:ext cx="22" cy="21"/>
            </a:xfrm>
            <a:custGeom>
              <a:avLst/>
              <a:gdLst>
                <a:gd name="T0" fmla="*/ 171 w 17"/>
                <a:gd name="T1" fmla="*/ 136 h 17"/>
                <a:gd name="T2" fmla="*/ 0 w 17"/>
                <a:gd name="T3" fmla="*/ 110 h 17"/>
                <a:gd name="T4" fmla="*/ 47 w 17"/>
                <a:gd name="T5" fmla="*/ 0 h 17"/>
                <a:gd name="T6" fmla="*/ 211 w 17"/>
                <a:gd name="T7" fmla="*/ 2 h 17"/>
                <a:gd name="T8" fmla="*/ 17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3"/>
                  </a:lnTo>
                  <a:lnTo>
                    <a:pt x="4" y="0"/>
                  </a:lnTo>
                  <a:lnTo>
                    <a:pt x="16" y="2"/>
                  </a:lnTo>
                  <a:lnTo>
                    <a:pt x="13"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14" name="Freeform 219"/>
            <p:cNvSpPr>
              <a:spLocks/>
            </p:cNvSpPr>
            <p:nvPr/>
          </p:nvSpPr>
          <p:spPr bwMode="auto">
            <a:xfrm>
              <a:off x="3004" y="993"/>
              <a:ext cx="21" cy="21"/>
            </a:xfrm>
            <a:custGeom>
              <a:avLst/>
              <a:gdLst>
                <a:gd name="T0" fmla="*/ 99 w 17"/>
                <a:gd name="T1" fmla="*/ 136 h 17"/>
                <a:gd name="T2" fmla="*/ 0 w 17"/>
                <a:gd name="T3" fmla="*/ 110 h 17"/>
                <a:gd name="T4" fmla="*/ 32 w 17"/>
                <a:gd name="T5" fmla="*/ 0 h 17"/>
                <a:gd name="T6" fmla="*/ 136 w 17"/>
                <a:gd name="T7" fmla="*/ 26 h 17"/>
                <a:gd name="T8" fmla="*/ 99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3"/>
                  </a:lnTo>
                  <a:lnTo>
                    <a:pt x="4" y="0"/>
                  </a:lnTo>
                  <a:lnTo>
                    <a:pt x="16" y="3"/>
                  </a:lnTo>
                  <a:lnTo>
                    <a:pt x="12"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15" name="Freeform 220"/>
            <p:cNvSpPr>
              <a:spLocks/>
            </p:cNvSpPr>
            <p:nvPr/>
          </p:nvSpPr>
          <p:spPr bwMode="auto">
            <a:xfrm>
              <a:off x="2992" y="992"/>
              <a:ext cx="22" cy="21"/>
            </a:xfrm>
            <a:custGeom>
              <a:avLst/>
              <a:gdLst>
                <a:gd name="T0" fmla="*/ 163 w 17"/>
                <a:gd name="T1" fmla="*/ 136 h 17"/>
                <a:gd name="T2" fmla="*/ 0 w 17"/>
                <a:gd name="T3" fmla="*/ 110 h 17"/>
                <a:gd name="T4" fmla="*/ 28 w 17"/>
                <a:gd name="T5" fmla="*/ 0 h 17"/>
                <a:gd name="T6" fmla="*/ 211 w 17"/>
                <a:gd name="T7" fmla="*/ 1 h 17"/>
                <a:gd name="T8" fmla="*/ 163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3"/>
                  </a:lnTo>
                  <a:lnTo>
                    <a:pt x="2" y="0"/>
                  </a:lnTo>
                  <a:lnTo>
                    <a:pt x="16" y="1"/>
                  </a:lnTo>
                  <a:lnTo>
                    <a:pt x="12"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16" name="Freeform 221"/>
            <p:cNvSpPr>
              <a:spLocks/>
            </p:cNvSpPr>
            <p:nvPr/>
          </p:nvSpPr>
          <p:spPr bwMode="auto">
            <a:xfrm>
              <a:off x="2979" y="988"/>
              <a:ext cx="22" cy="21"/>
            </a:xfrm>
            <a:custGeom>
              <a:avLst/>
              <a:gdLst>
                <a:gd name="T0" fmla="*/ 171 w 17"/>
                <a:gd name="T1" fmla="*/ 136 h 17"/>
                <a:gd name="T2" fmla="*/ 0 w 17"/>
                <a:gd name="T3" fmla="*/ 110 h 17"/>
                <a:gd name="T4" fmla="*/ 47 w 17"/>
                <a:gd name="T5" fmla="*/ 0 h 17"/>
                <a:gd name="T6" fmla="*/ 211 w 17"/>
                <a:gd name="T7" fmla="*/ 26 h 17"/>
                <a:gd name="T8" fmla="*/ 17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3"/>
                  </a:lnTo>
                  <a:lnTo>
                    <a:pt x="4" y="0"/>
                  </a:lnTo>
                  <a:lnTo>
                    <a:pt x="16" y="3"/>
                  </a:lnTo>
                  <a:lnTo>
                    <a:pt x="13"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17" name="Freeform 222"/>
            <p:cNvSpPr>
              <a:spLocks/>
            </p:cNvSpPr>
            <p:nvPr/>
          </p:nvSpPr>
          <p:spPr bwMode="auto">
            <a:xfrm>
              <a:off x="2968" y="987"/>
              <a:ext cx="22" cy="21"/>
            </a:xfrm>
            <a:custGeom>
              <a:avLst/>
              <a:gdLst>
                <a:gd name="T0" fmla="*/ 163 w 17"/>
                <a:gd name="T1" fmla="*/ 136 h 17"/>
                <a:gd name="T2" fmla="*/ 0 w 17"/>
                <a:gd name="T3" fmla="*/ 110 h 17"/>
                <a:gd name="T4" fmla="*/ 28 w 17"/>
                <a:gd name="T5" fmla="*/ 0 h 17"/>
                <a:gd name="T6" fmla="*/ 211 w 17"/>
                <a:gd name="T7" fmla="*/ 1 h 17"/>
                <a:gd name="T8" fmla="*/ 163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3"/>
                  </a:lnTo>
                  <a:lnTo>
                    <a:pt x="2" y="0"/>
                  </a:lnTo>
                  <a:lnTo>
                    <a:pt x="16" y="1"/>
                  </a:lnTo>
                  <a:lnTo>
                    <a:pt x="12"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18" name="Freeform 223"/>
            <p:cNvSpPr>
              <a:spLocks/>
            </p:cNvSpPr>
            <p:nvPr/>
          </p:nvSpPr>
          <p:spPr bwMode="auto">
            <a:xfrm>
              <a:off x="2955" y="985"/>
              <a:ext cx="22" cy="21"/>
            </a:xfrm>
            <a:custGeom>
              <a:avLst/>
              <a:gdLst>
                <a:gd name="T0" fmla="*/ 171 w 17"/>
                <a:gd name="T1" fmla="*/ 136 h 17"/>
                <a:gd name="T2" fmla="*/ 0 w 17"/>
                <a:gd name="T3" fmla="*/ 110 h 17"/>
                <a:gd name="T4" fmla="*/ 28 w 17"/>
                <a:gd name="T5" fmla="*/ 0 h 17"/>
                <a:gd name="T6" fmla="*/ 211 w 17"/>
                <a:gd name="T7" fmla="*/ 2 h 17"/>
                <a:gd name="T8" fmla="*/ 17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3"/>
                  </a:lnTo>
                  <a:lnTo>
                    <a:pt x="2" y="0"/>
                  </a:lnTo>
                  <a:lnTo>
                    <a:pt x="16" y="2"/>
                  </a:lnTo>
                  <a:lnTo>
                    <a:pt x="13"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19" name="Freeform 224"/>
            <p:cNvSpPr>
              <a:spLocks/>
            </p:cNvSpPr>
            <p:nvPr/>
          </p:nvSpPr>
          <p:spPr bwMode="auto">
            <a:xfrm>
              <a:off x="2943" y="983"/>
              <a:ext cx="21" cy="21"/>
            </a:xfrm>
            <a:custGeom>
              <a:avLst/>
              <a:gdLst>
                <a:gd name="T0" fmla="*/ 110 w 17"/>
                <a:gd name="T1" fmla="*/ 136 h 17"/>
                <a:gd name="T2" fmla="*/ 0 w 17"/>
                <a:gd name="T3" fmla="*/ 115 h 17"/>
                <a:gd name="T4" fmla="*/ 2 w 17"/>
                <a:gd name="T5" fmla="*/ 0 h 17"/>
                <a:gd name="T6" fmla="*/ 136 w 17"/>
                <a:gd name="T7" fmla="*/ 1 h 17"/>
                <a:gd name="T8" fmla="*/ 110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4"/>
                  </a:lnTo>
                  <a:lnTo>
                    <a:pt x="2" y="0"/>
                  </a:lnTo>
                  <a:lnTo>
                    <a:pt x="16" y="1"/>
                  </a:lnTo>
                  <a:lnTo>
                    <a:pt x="13"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20" name="Freeform 225"/>
            <p:cNvSpPr>
              <a:spLocks/>
            </p:cNvSpPr>
            <p:nvPr/>
          </p:nvSpPr>
          <p:spPr bwMode="auto">
            <a:xfrm>
              <a:off x="2931" y="981"/>
              <a:ext cx="22" cy="21"/>
            </a:xfrm>
            <a:custGeom>
              <a:avLst/>
              <a:gdLst>
                <a:gd name="T0" fmla="*/ 171 w 17"/>
                <a:gd name="T1" fmla="*/ 136 h 17"/>
                <a:gd name="T2" fmla="*/ 0 w 17"/>
                <a:gd name="T3" fmla="*/ 110 h 17"/>
                <a:gd name="T4" fmla="*/ 1 w 17"/>
                <a:gd name="T5" fmla="*/ 0 h 17"/>
                <a:gd name="T6" fmla="*/ 211 w 17"/>
                <a:gd name="T7" fmla="*/ 2 h 17"/>
                <a:gd name="T8" fmla="*/ 17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3"/>
                  </a:lnTo>
                  <a:lnTo>
                    <a:pt x="1" y="0"/>
                  </a:lnTo>
                  <a:lnTo>
                    <a:pt x="16" y="2"/>
                  </a:lnTo>
                  <a:lnTo>
                    <a:pt x="13"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21" name="Freeform 226"/>
            <p:cNvSpPr>
              <a:spLocks/>
            </p:cNvSpPr>
            <p:nvPr/>
          </p:nvSpPr>
          <p:spPr bwMode="auto">
            <a:xfrm>
              <a:off x="2918" y="978"/>
              <a:ext cx="22" cy="21"/>
            </a:xfrm>
            <a:custGeom>
              <a:avLst/>
              <a:gdLst>
                <a:gd name="T0" fmla="*/ 182 w 17"/>
                <a:gd name="T1" fmla="*/ 136 h 17"/>
                <a:gd name="T2" fmla="*/ 0 w 17"/>
                <a:gd name="T3" fmla="*/ 115 h 17"/>
                <a:gd name="T4" fmla="*/ 28 w 17"/>
                <a:gd name="T5" fmla="*/ 0 h 17"/>
                <a:gd name="T6" fmla="*/ 211 w 17"/>
                <a:gd name="T7" fmla="*/ 2 h 17"/>
                <a:gd name="T8" fmla="*/ 182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4"/>
                  </a:lnTo>
                  <a:lnTo>
                    <a:pt x="2" y="0"/>
                  </a:lnTo>
                  <a:lnTo>
                    <a:pt x="16" y="2"/>
                  </a:lnTo>
                  <a:lnTo>
                    <a:pt x="14"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22" name="Freeform 227"/>
            <p:cNvSpPr>
              <a:spLocks/>
            </p:cNvSpPr>
            <p:nvPr/>
          </p:nvSpPr>
          <p:spPr bwMode="auto">
            <a:xfrm>
              <a:off x="2907" y="978"/>
              <a:ext cx="22" cy="21"/>
            </a:xfrm>
            <a:custGeom>
              <a:avLst/>
              <a:gdLst>
                <a:gd name="T0" fmla="*/ 171 w 17"/>
                <a:gd name="T1" fmla="*/ 136 h 17"/>
                <a:gd name="T2" fmla="*/ 0 w 17"/>
                <a:gd name="T3" fmla="*/ 136 h 17"/>
                <a:gd name="T4" fmla="*/ 1 w 17"/>
                <a:gd name="T5" fmla="*/ 0 h 17"/>
                <a:gd name="T6" fmla="*/ 211 w 17"/>
                <a:gd name="T7" fmla="*/ 0 h 17"/>
                <a:gd name="T8" fmla="*/ 17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6"/>
                  </a:lnTo>
                  <a:lnTo>
                    <a:pt x="1" y="0"/>
                  </a:lnTo>
                  <a:lnTo>
                    <a:pt x="16" y="0"/>
                  </a:lnTo>
                  <a:lnTo>
                    <a:pt x="13"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23" name="Freeform 228"/>
            <p:cNvSpPr>
              <a:spLocks/>
            </p:cNvSpPr>
            <p:nvPr/>
          </p:nvSpPr>
          <p:spPr bwMode="auto">
            <a:xfrm>
              <a:off x="2896" y="977"/>
              <a:ext cx="21" cy="21"/>
            </a:xfrm>
            <a:custGeom>
              <a:avLst/>
              <a:gdLst>
                <a:gd name="T0" fmla="*/ 115 w 17"/>
                <a:gd name="T1" fmla="*/ 136 h 17"/>
                <a:gd name="T2" fmla="*/ 0 w 17"/>
                <a:gd name="T3" fmla="*/ 110 h 17"/>
                <a:gd name="T4" fmla="*/ 1 w 17"/>
                <a:gd name="T5" fmla="*/ 0 h 17"/>
                <a:gd name="T6" fmla="*/ 136 w 17"/>
                <a:gd name="T7" fmla="*/ 1 h 17"/>
                <a:gd name="T8" fmla="*/ 115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3"/>
                  </a:lnTo>
                  <a:lnTo>
                    <a:pt x="1" y="0"/>
                  </a:lnTo>
                  <a:lnTo>
                    <a:pt x="16" y="1"/>
                  </a:lnTo>
                  <a:lnTo>
                    <a:pt x="14"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24" name="Freeform 229"/>
            <p:cNvSpPr>
              <a:spLocks/>
            </p:cNvSpPr>
            <p:nvPr/>
          </p:nvSpPr>
          <p:spPr bwMode="auto">
            <a:xfrm>
              <a:off x="2883" y="976"/>
              <a:ext cx="22" cy="21"/>
            </a:xfrm>
            <a:custGeom>
              <a:avLst/>
              <a:gdLst>
                <a:gd name="T0" fmla="*/ 182 w 17"/>
                <a:gd name="T1" fmla="*/ 136 h 17"/>
                <a:gd name="T2" fmla="*/ 0 w 17"/>
                <a:gd name="T3" fmla="*/ 136 h 17"/>
                <a:gd name="T4" fmla="*/ 0 w 17"/>
                <a:gd name="T5" fmla="*/ 0 h 17"/>
                <a:gd name="T6" fmla="*/ 211 w 17"/>
                <a:gd name="T7" fmla="*/ 1 h 17"/>
                <a:gd name="T8" fmla="*/ 182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6"/>
                  </a:lnTo>
                  <a:lnTo>
                    <a:pt x="0" y="0"/>
                  </a:lnTo>
                  <a:lnTo>
                    <a:pt x="16" y="1"/>
                  </a:lnTo>
                  <a:lnTo>
                    <a:pt x="14"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25" name="Freeform 230"/>
            <p:cNvSpPr>
              <a:spLocks/>
            </p:cNvSpPr>
            <p:nvPr/>
          </p:nvSpPr>
          <p:spPr bwMode="auto">
            <a:xfrm>
              <a:off x="2872" y="976"/>
              <a:ext cx="21" cy="21"/>
            </a:xfrm>
            <a:custGeom>
              <a:avLst/>
              <a:gdLst>
                <a:gd name="T0" fmla="*/ 136 w 17"/>
                <a:gd name="T1" fmla="*/ 136 h 17"/>
                <a:gd name="T2" fmla="*/ 0 w 17"/>
                <a:gd name="T3" fmla="*/ 115 h 17"/>
                <a:gd name="T4" fmla="*/ 0 w 17"/>
                <a:gd name="T5" fmla="*/ 0 h 17"/>
                <a:gd name="T6" fmla="*/ 136 w 17"/>
                <a:gd name="T7" fmla="*/ 0 h 17"/>
                <a:gd name="T8" fmla="*/ 136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4"/>
                  </a:lnTo>
                  <a:lnTo>
                    <a:pt x="0" y="0"/>
                  </a:lnTo>
                  <a:lnTo>
                    <a:pt x="16" y="0"/>
                  </a:lnTo>
                  <a:lnTo>
                    <a:pt x="16"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26" name="Freeform 231"/>
            <p:cNvSpPr>
              <a:spLocks/>
            </p:cNvSpPr>
            <p:nvPr/>
          </p:nvSpPr>
          <p:spPr bwMode="auto">
            <a:xfrm>
              <a:off x="2859" y="976"/>
              <a:ext cx="21" cy="21"/>
            </a:xfrm>
            <a:custGeom>
              <a:avLst/>
              <a:gdLst>
                <a:gd name="T0" fmla="*/ 136 w 17"/>
                <a:gd name="T1" fmla="*/ 136 h 17"/>
                <a:gd name="T2" fmla="*/ 0 w 17"/>
                <a:gd name="T3" fmla="*/ 136 h 17"/>
                <a:gd name="T4" fmla="*/ 0 w 17"/>
                <a:gd name="T5" fmla="*/ 0 h 17"/>
                <a:gd name="T6" fmla="*/ 136 w 17"/>
                <a:gd name="T7" fmla="*/ 0 h 17"/>
                <a:gd name="T8" fmla="*/ 136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27" name="Freeform 232"/>
            <p:cNvSpPr>
              <a:spLocks/>
            </p:cNvSpPr>
            <p:nvPr/>
          </p:nvSpPr>
          <p:spPr bwMode="auto">
            <a:xfrm>
              <a:off x="2846" y="976"/>
              <a:ext cx="22" cy="21"/>
            </a:xfrm>
            <a:custGeom>
              <a:avLst/>
              <a:gdLst>
                <a:gd name="T0" fmla="*/ 211 w 17"/>
                <a:gd name="T1" fmla="*/ 136 h 17"/>
                <a:gd name="T2" fmla="*/ 0 w 17"/>
                <a:gd name="T3" fmla="*/ 136 h 17"/>
                <a:gd name="T4" fmla="*/ 0 w 17"/>
                <a:gd name="T5" fmla="*/ 0 h 17"/>
                <a:gd name="T6" fmla="*/ 211 w 17"/>
                <a:gd name="T7" fmla="*/ 0 h 17"/>
                <a:gd name="T8" fmla="*/ 21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28" name="Freeform 233"/>
            <p:cNvSpPr>
              <a:spLocks/>
            </p:cNvSpPr>
            <p:nvPr/>
          </p:nvSpPr>
          <p:spPr bwMode="auto">
            <a:xfrm>
              <a:off x="2833" y="976"/>
              <a:ext cx="22" cy="21"/>
            </a:xfrm>
            <a:custGeom>
              <a:avLst/>
              <a:gdLst>
                <a:gd name="T0" fmla="*/ 211 w 17"/>
                <a:gd name="T1" fmla="*/ 136 h 17"/>
                <a:gd name="T2" fmla="*/ 0 w 17"/>
                <a:gd name="T3" fmla="*/ 136 h 17"/>
                <a:gd name="T4" fmla="*/ 0 w 17"/>
                <a:gd name="T5" fmla="*/ 0 h 17"/>
                <a:gd name="T6" fmla="*/ 211 w 17"/>
                <a:gd name="T7" fmla="*/ 0 h 17"/>
                <a:gd name="T8" fmla="*/ 21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29" name="Freeform 234"/>
            <p:cNvSpPr>
              <a:spLocks/>
            </p:cNvSpPr>
            <p:nvPr/>
          </p:nvSpPr>
          <p:spPr bwMode="auto">
            <a:xfrm>
              <a:off x="2821" y="976"/>
              <a:ext cx="21" cy="21"/>
            </a:xfrm>
            <a:custGeom>
              <a:avLst/>
              <a:gdLst>
                <a:gd name="T0" fmla="*/ 136 w 17"/>
                <a:gd name="T1" fmla="*/ 136 h 17"/>
                <a:gd name="T2" fmla="*/ 1 w 17"/>
                <a:gd name="T3" fmla="*/ 136 h 17"/>
                <a:gd name="T4" fmla="*/ 0 w 17"/>
                <a:gd name="T5" fmla="*/ 0 h 17"/>
                <a:gd name="T6" fmla="*/ 136 w 17"/>
                <a:gd name="T7" fmla="*/ 0 h 17"/>
                <a:gd name="T8" fmla="*/ 136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 y="16"/>
                  </a:lnTo>
                  <a:lnTo>
                    <a:pt x="0" y="0"/>
                  </a:lnTo>
                  <a:lnTo>
                    <a:pt x="16" y="0"/>
                  </a:lnTo>
                  <a:lnTo>
                    <a:pt x="16"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30" name="Freeform 235"/>
            <p:cNvSpPr>
              <a:spLocks/>
            </p:cNvSpPr>
            <p:nvPr/>
          </p:nvSpPr>
          <p:spPr bwMode="auto">
            <a:xfrm>
              <a:off x="2808" y="976"/>
              <a:ext cx="22" cy="21"/>
            </a:xfrm>
            <a:custGeom>
              <a:avLst/>
              <a:gdLst>
                <a:gd name="T0" fmla="*/ 211 w 17"/>
                <a:gd name="T1" fmla="*/ 115 h 17"/>
                <a:gd name="T2" fmla="*/ 1 w 17"/>
                <a:gd name="T3" fmla="*/ 136 h 17"/>
                <a:gd name="T4" fmla="*/ 0 w 17"/>
                <a:gd name="T5" fmla="*/ 1 h 17"/>
                <a:gd name="T6" fmla="*/ 182 w 17"/>
                <a:gd name="T7" fmla="*/ 0 h 17"/>
                <a:gd name="T8" fmla="*/ 211 w 17"/>
                <a:gd name="T9" fmla="*/ 11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1" y="16"/>
                  </a:lnTo>
                  <a:lnTo>
                    <a:pt x="0" y="1"/>
                  </a:lnTo>
                  <a:lnTo>
                    <a:pt x="14" y="0"/>
                  </a:lnTo>
                  <a:lnTo>
                    <a:pt x="16" y="1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31" name="Freeform 236"/>
            <p:cNvSpPr>
              <a:spLocks/>
            </p:cNvSpPr>
            <p:nvPr/>
          </p:nvSpPr>
          <p:spPr bwMode="auto">
            <a:xfrm>
              <a:off x="2795" y="977"/>
              <a:ext cx="22" cy="21"/>
            </a:xfrm>
            <a:custGeom>
              <a:avLst/>
              <a:gdLst>
                <a:gd name="T0" fmla="*/ 211 w 17"/>
                <a:gd name="T1" fmla="*/ 115 h 17"/>
                <a:gd name="T2" fmla="*/ 1 w 17"/>
                <a:gd name="T3" fmla="*/ 136 h 17"/>
                <a:gd name="T4" fmla="*/ 0 w 17"/>
                <a:gd name="T5" fmla="*/ 0 h 17"/>
                <a:gd name="T6" fmla="*/ 182 w 17"/>
                <a:gd name="T7" fmla="*/ 0 h 17"/>
                <a:gd name="T8" fmla="*/ 211 w 17"/>
                <a:gd name="T9" fmla="*/ 11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1" y="16"/>
                  </a:lnTo>
                  <a:lnTo>
                    <a:pt x="0" y="0"/>
                  </a:lnTo>
                  <a:lnTo>
                    <a:pt x="14" y="0"/>
                  </a:lnTo>
                  <a:lnTo>
                    <a:pt x="16" y="1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32" name="Freeform 237"/>
            <p:cNvSpPr>
              <a:spLocks/>
            </p:cNvSpPr>
            <p:nvPr/>
          </p:nvSpPr>
          <p:spPr bwMode="auto">
            <a:xfrm>
              <a:off x="2781" y="977"/>
              <a:ext cx="22" cy="21"/>
            </a:xfrm>
            <a:custGeom>
              <a:avLst/>
              <a:gdLst>
                <a:gd name="T0" fmla="*/ 211 w 17"/>
                <a:gd name="T1" fmla="*/ 115 h 17"/>
                <a:gd name="T2" fmla="*/ 28 w 17"/>
                <a:gd name="T3" fmla="*/ 136 h 17"/>
                <a:gd name="T4" fmla="*/ 0 w 17"/>
                <a:gd name="T5" fmla="*/ 1 h 17"/>
                <a:gd name="T6" fmla="*/ 182 w 17"/>
                <a:gd name="T7" fmla="*/ 0 h 17"/>
                <a:gd name="T8" fmla="*/ 211 w 17"/>
                <a:gd name="T9" fmla="*/ 11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2" y="16"/>
                  </a:lnTo>
                  <a:lnTo>
                    <a:pt x="0" y="1"/>
                  </a:lnTo>
                  <a:lnTo>
                    <a:pt x="14" y="0"/>
                  </a:lnTo>
                  <a:lnTo>
                    <a:pt x="16" y="1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33" name="Freeform 238"/>
            <p:cNvSpPr>
              <a:spLocks/>
            </p:cNvSpPr>
            <p:nvPr/>
          </p:nvSpPr>
          <p:spPr bwMode="auto">
            <a:xfrm>
              <a:off x="2769" y="978"/>
              <a:ext cx="21" cy="21"/>
            </a:xfrm>
            <a:custGeom>
              <a:avLst/>
              <a:gdLst>
                <a:gd name="T0" fmla="*/ 136 w 17"/>
                <a:gd name="T1" fmla="*/ 136 h 17"/>
                <a:gd name="T2" fmla="*/ 1 w 17"/>
                <a:gd name="T3" fmla="*/ 136 h 17"/>
                <a:gd name="T4" fmla="*/ 0 w 17"/>
                <a:gd name="T5" fmla="*/ 0 h 17"/>
                <a:gd name="T6" fmla="*/ 110 w 17"/>
                <a:gd name="T7" fmla="*/ 0 h 17"/>
                <a:gd name="T8" fmla="*/ 136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 y="16"/>
                  </a:lnTo>
                  <a:lnTo>
                    <a:pt x="0" y="0"/>
                  </a:lnTo>
                  <a:lnTo>
                    <a:pt x="13" y="0"/>
                  </a:lnTo>
                  <a:lnTo>
                    <a:pt x="16"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34" name="Freeform 239"/>
            <p:cNvSpPr>
              <a:spLocks/>
            </p:cNvSpPr>
            <p:nvPr/>
          </p:nvSpPr>
          <p:spPr bwMode="auto">
            <a:xfrm>
              <a:off x="2755" y="978"/>
              <a:ext cx="21" cy="21"/>
            </a:xfrm>
            <a:custGeom>
              <a:avLst/>
              <a:gdLst>
                <a:gd name="T0" fmla="*/ 136 w 17"/>
                <a:gd name="T1" fmla="*/ 115 h 17"/>
                <a:gd name="T2" fmla="*/ 2 w 17"/>
                <a:gd name="T3" fmla="*/ 136 h 17"/>
                <a:gd name="T4" fmla="*/ 0 w 17"/>
                <a:gd name="T5" fmla="*/ 2 h 17"/>
                <a:gd name="T6" fmla="*/ 115 w 17"/>
                <a:gd name="T7" fmla="*/ 0 h 17"/>
                <a:gd name="T8" fmla="*/ 136 w 17"/>
                <a:gd name="T9" fmla="*/ 11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2" y="16"/>
                  </a:lnTo>
                  <a:lnTo>
                    <a:pt x="0" y="2"/>
                  </a:lnTo>
                  <a:lnTo>
                    <a:pt x="14" y="0"/>
                  </a:lnTo>
                  <a:lnTo>
                    <a:pt x="16" y="1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35" name="Freeform 240"/>
            <p:cNvSpPr>
              <a:spLocks/>
            </p:cNvSpPr>
            <p:nvPr/>
          </p:nvSpPr>
          <p:spPr bwMode="auto">
            <a:xfrm>
              <a:off x="2742" y="981"/>
              <a:ext cx="22" cy="21"/>
            </a:xfrm>
            <a:custGeom>
              <a:avLst/>
              <a:gdLst>
                <a:gd name="T0" fmla="*/ 211 w 17"/>
                <a:gd name="T1" fmla="*/ 115 h 17"/>
                <a:gd name="T2" fmla="*/ 28 w 17"/>
                <a:gd name="T3" fmla="*/ 136 h 17"/>
                <a:gd name="T4" fmla="*/ 0 w 17"/>
                <a:gd name="T5" fmla="*/ 1 h 17"/>
                <a:gd name="T6" fmla="*/ 171 w 17"/>
                <a:gd name="T7" fmla="*/ 0 h 17"/>
                <a:gd name="T8" fmla="*/ 211 w 17"/>
                <a:gd name="T9" fmla="*/ 11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2" y="16"/>
                  </a:lnTo>
                  <a:lnTo>
                    <a:pt x="0" y="1"/>
                  </a:lnTo>
                  <a:lnTo>
                    <a:pt x="13" y="0"/>
                  </a:lnTo>
                  <a:lnTo>
                    <a:pt x="16" y="1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36" name="Freeform 241"/>
            <p:cNvSpPr>
              <a:spLocks/>
            </p:cNvSpPr>
            <p:nvPr/>
          </p:nvSpPr>
          <p:spPr bwMode="auto">
            <a:xfrm>
              <a:off x="2729" y="982"/>
              <a:ext cx="22" cy="21"/>
            </a:xfrm>
            <a:custGeom>
              <a:avLst/>
              <a:gdLst>
                <a:gd name="T0" fmla="*/ 211 w 17"/>
                <a:gd name="T1" fmla="*/ 110 h 17"/>
                <a:gd name="T2" fmla="*/ 1 w 17"/>
                <a:gd name="T3" fmla="*/ 136 h 17"/>
                <a:gd name="T4" fmla="*/ 0 w 17"/>
                <a:gd name="T5" fmla="*/ 1 h 17"/>
                <a:gd name="T6" fmla="*/ 171 w 17"/>
                <a:gd name="T7" fmla="*/ 0 h 17"/>
                <a:gd name="T8" fmla="*/ 211 w 17"/>
                <a:gd name="T9" fmla="*/ 1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1" y="16"/>
                  </a:lnTo>
                  <a:lnTo>
                    <a:pt x="0" y="1"/>
                  </a:lnTo>
                  <a:lnTo>
                    <a:pt x="13" y="0"/>
                  </a:lnTo>
                  <a:lnTo>
                    <a:pt x="16"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37" name="Freeform 242"/>
            <p:cNvSpPr>
              <a:spLocks/>
            </p:cNvSpPr>
            <p:nvPr/>
          </p:nvSpPr>
          <p:spPr bwMode="auto">
            <a:xfrm>
              <a:off x="2715" y="983"/>
              <a:ext cx="22" cy="21"/>
            </a:xfrm>
            <a:custGeom>
              <a:avLst/>
              <a:gdLst>
                <a:gd name="T0" fmla="*/ 211 w 17"/>
                <a:gd name="T1" fmla="*/ 115 h 17"/>
                <a:gd name="T2" fmla="*/ 28 w 17"/>
                <a:gd name="T3" fmla="*/ 136 h 17"/>
                <a:gd name="T4" fmla="*/ 0 w 17"/>
                <a:gd name="T5" fmla="*/ 2 h 17"/>
                <a:gd name="T6" fmla="*/ 182 w 17"/>
                <a:gd name="T7" fmla="*/ 0 h 17"/>
                <a:gd name="T8" fmla="*/ 211 w 17"/>
                <a:gd name="T9" fmla="*/ 11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2" y="16"/>
                  </a:lnTo>
                  <a:lnTo>
                    <a:pt x="0" y="2"/>
                  </a:lnTo>
                  <a:lnTo>
                    <a:pt x="14" y="0"/>
                  </a:lnTo>
                  <a:lnTo>
                    <a:pt x="16" y="1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38" name="Freeform 243"/>
            <p:cNvSpPr>
              <a:spLocks/>
            </p:cNvSpPr>
            <p:nvPr/>
          </p:nvSpPr>
          <p:spPr bwMode="auto">
            <a:xfrm>
              <a:off x="2703" y="986"/>
              <a:ext cx="21" cy="21"/>
            </a:xfrm>
            <a:custGeom>
              <a:avLst/>
              <a:gdLst>
                <a:gd name="T0" fmla="*/ 136 w 17"/>
                <a:gd name="T1" fmla="*/ 110 h 17"/>
                <a:gd name="T2" fmla="*/ 1 w 17"/>
                <a:gd name="T3" fmla="*/ 136 h 17"/>
                <a:gd name="T4" fmla="*/ 0 w 17"/>
                <a:gd name="T5" fmla="*/ 2 h 17"/>
                <a:gd name="T6" fmla="*/ 110 w 17"/>
                <a:gd name="T7" fmla="*/ 0 h 17"/>
                <a:gd name="T8" fmla="*/ 136 w 17"/>
                <a:gd name="T9" fmla="*/ 1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1" y="16"/>
                  </a:lnTo>
                  <a:lnTo>
                    <a:pt x="0" y="2"/>
                  </a:lnTo>
                  <a:lnTo>
                    <a:pt x="13" y="0"/>
                  </a:lnTo>
                  <a:lnTo>
                    <a:pt x="16"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39" name="Freeform 244"/>
            <p:cNvSpPr>
              <a:spLocks/>
            </p:cNvSpPr>
            <p:nvPr/>
          </p:nvSpPr>
          <p:spPr bwMode="auto">
            <a:xfrm>
              <a:off x="2690" y="988"/>
              <a:ext cx="22" cy="21"/>
            </a:xfrm>
            <a:custGeom>
              <a:avLst/>
              <a:gdLst>
                <a:gd name="T0" fmla="*/ 211 w 17"/>
                <a:gd name="T1" fmla="*/ 115 h 17"/>
                <a:gd name="T2" fmla="*/ 28 w 17"/>
                <a:gd name="T3" fmla="*/ 136 h 17"/>
                <a:gd name="T4" fmla="*/ 0 w 17"/>
                <a:gd name="T5" fmla="*/ 1 h 17"/>
                <a:gd name="T6" fmla="*/ 182 w 17"/>
                <a:gd name="T7" fmla="*/ 0 h 17"/>
                <a:gd name="T8" fmla="*/ 211 w 17"/>
                <a:gd name="T9" fmla="*/ 11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2" y="16"/>
                  </a:lnTo>
                  <a:lnTo>
                    <a:pt x="0" y="1"/>
                  </a:lnTo>
                  <a:lnTo>
                    <a:pt x="14" y="0"/>
                  </a:lnTo>
                  <a:lnTo>
                    <a:pt x="16" y="1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40" name="Freeform 245"/>
            <p:cNvSpPr>
              <a:spLocks/>
            </p:cNvSpPr>
            <p:nvPr/>
          </p:nvSpPr>
          <p:spPr bwMode="auto">
            <a:xfrm>
              <a:off x="2677" y="989"/>
              <a:ext cx="22" cy="22"/>
            </a:xfrm>
            <a:custGeom>
              <a:avLst/>
              <a:gdLst>
                <a:gd name="T0" fmla="*/ 211 w 17"/>
                <a:gd name="T1" fmla="*/ 163 h 17"/>
                <a:gd name="T2" fmla="*/ 28 w 17"/>
                <a:gd name="T3" fmla="*/ 211 h 17"/>
                <a:gd name="T4" fmla="*/ 0 w 17"/>
                <a:gd name="T5" fmla="*/ 36 h 17"/>
                <a:gd name="T6" fmla="*/ 171 w 17"/>
                <a:gd name="T7" fmla="*/ 0 h 17"/>
                <a:gd name="T8" fmla="*/ 211 w 17"/>
                <a:gd name="T9" fmla="*/ 16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2" y="16"/>
                  </a:lnTo>
                  <a:lnTo>
                    <a:pt x="0" y="3"/>
                  </a:lnTo>
                  <a:lnTo>
                    <a:pt x="13" y="0"/>
                  </a:lnTo>
                  <a:lnTo>
                    <a:pt x="16" y="1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41" name="Freeform 246"/>
            <p:cNvSpPr>
              <a:spLocks/>
            </p:cNvSpPr>
            <p:nvPr/>
          </p:nvSpPr>
          <p:spPr bwMode="auto">
            <a:xfrm>
              <a:off x="2665" y="993"/>
              <a:ext cx="21" cy="21"/>
            </a:xfrm>
            <a:custGeom>
              <a:avLst/>
              <a:gdLst>
                <a:gd name="T0" fmla="*/ 136 w 17"/>
                <a:gd name="T1" fmla="*/ 110 h 17"/>
                <a:gd name="T2" fmla="*/ 32 w 17"/>
                <a:gd name="T3" fmla="*/ 136 h 17"/>
                <a:gd name="T4" fmla="*/ 0 w 17"/>
                <a:gd name="T5" fmla="*/ 1 h 17"/>
                <a:gd name="T6" fmla="*/ 110 w 17"/>
                <a:gd name="T7" fmla="*/ 0 h 17"/>
                <a:gd name="T8" fmla="*/ 136 w 17"/>
                <a:gd name="T9" fmla="*/ 1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4" y="16"/>
                  </a:lnTo>
                  <a:lnTo>
                    <a:pt x="0" y="1"/>
                  </a:lnTo>
                  <a:lnTo>
                    <a:pt x="13" y="0"/>
                  </a:lnTo>
                  <a:lnTo>
                    <a:pt x="16"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42" name="Freeform 247"/>
            <p:cNvSpPr>
              <a:spLocks/>
            </p:cNvSpPr>
            <p:nvPr/>
          </p:nvSpPr>
          <p:spPr bwMode="auto">
            <a:xfrm>
              <a:off x="2653" y="994"/>
              <a:ext cx="22" cy="21"/>
            </a:xfrm>
            <a:custGeom>
              <a:avLst/>
              <a:gdLst>
                <a:gd name="T0" fmla="*/ 211 w 17"/>
                <a:gd name="T1" fmla="*/ 110 h 17"/>
                <a:gd name="T2" fmla="*/ 28 w 17"/>
                <a:gd name="T3" fmla="*/ 136 h 17"/>
                <a:gd name="T4" fmla="*/ 0 w 17"/>
                <a:gd name="T5" fmla="*/ 26 h 17"/>
                <a:gd name="T6" fmla="*/ 163 w 17"/>
                <a:gd name="T7" fmla="*/ 0 h 17"/>
                <a:gd name="T8" fmla="*/ 211 w 17"/>
                <a:gd name="T9" fmla="*/ 1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2" y="16"/>
                  </a:lnTo>
                  <a:lnTo>
                    <a:pt x="0" y="3"/>
                  </a:lnTo>
                  <a:lnTo>
                    <a:pt x="12" y="0"/>
                  </a:lnTo>
                  <a:lnTo>
                    <a:pt x="16"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43" name="Freeform 248"/>
            <p:cNvSpPr>
              <a:spLocks/>
            </p:cNvSpPr>
            <p:nvPr/>
          </p:nvSpPr>
          <p:spPr bwMode="auto">
            <a:xfrm>
              <a:off x="2641" y="998"/>
              <a:ext cx="21" cy="21"/>
            </a:xfrm>
            <a:custGeom>
              <a:avLst/>
              <a:gdLst>
                <a:gd name="T0" fmla="*/ 136 w 17"/>
                <a:gd name="T1" fmla="*/ 110 h 17"/>
                <a:gd name="T2" fmla="*/ 32 w 17"/>
                <a:gd name="T3" fmla="*/ 136 h 17"/>
                <a:gd name="T4" fmla="*/ 0 w 17"/>
                <a:gd name="T5" fmla="*/ 26 h 17"/>
                <a:gd name="T6" fmla="*/ 110 w 17"/>
                <a:gd name="T7" fmla="*/ 0 h 17"/>
                <a:gd name="T8" fmla="*/ 136 w 17"/>
                <a:gd name="T9" fmla="*/ 1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4" y="16"/>
                  </a:lnTo>
                  <a:lnTo>
                    <a:pt x="0" y="3"/>
                  </a:lnTo>
                  <a:lnTo>
                    <a:pt x="13" y="0"/>
                  </a:lnTo>
                  <a:lnTo>
                    <a:pt x="16"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44" name="Freeform 249"/>
            <p:cNvSpPr>
              <a:spLocks/>
            </p:cNvSpPr>
            <p:nvPr/>
          </p:nvSpPr>
          <p:spPr bwMode="auto">
            <a:xfrm>
              <a:off x="2629" y="1002"/>
              <a:ext cx="22" cy="21"/>
            </a:xfrm>
            <a:custGeom>
              <a:avLst/>
              <a:gdLst>
                <a:gd name="T0" fmla="*/ 211 w 17"/>
                <a:gd name="T1" fmla="*/ 99 h 17"/>
                <a:gd name="T2" fmla="*/ 47 w 17"/>
                <a:gd name="T3" fmla="*/ 136 h 17"/>
                <a:gd name="T4" fmla="*/ 0 w 17"/>
                <a:gd name="T5" fmla="*/ 1 h 17"/>
                <a:gd name="T6" fmla="*/ 163 w 17"/>
                <a:gd name="T7" fmla="*/ 0 h 17"/>
                <a:gd name="T8" fmla="*/ 211 w 17"/>
                <a:gd name="T9" fmla="*/ 9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4" y="16"/>
                  </a:lnTo>
                  <a:lnTo>
                    <a:pt x="0" y="1"/>
                  </a:lnTo>
                  <a:lnTo>
                    <a:pt x="12" y="0"/>
                  </a:lnTo>
                  <a:lnTo>
                    <a:pt x="16" y="1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45" name="Freeform 250"/>
            <p:cNvSpPr>
              <a:spLocks/>
            </p:cNvSpPr>
            <p:nvPr/>
          </p:nvSpPr>
          <p:spPr bwMode="auto">
            <a:xfrm>
              <a:off x="2618" y="1003"/>
              <a:ext cx="21" cy="21"/>
            </a:xfrm>
            <a:custGeom>
              <a:avLst/>
              <a:gdLst>
                <a:gd name="T0" fmla="*/ 136 w 17"/>
                <a:gd name="T1" fmla="*/ 110 h 17"/>
                <a:gd name="T2" fmla="*/ 32 w 17"/>
                <a:gd name="T3" fmla="*/ 136 h 17"/>
                <a:gd name="T4" fmla="*/ 0 w 17"/>
                <a:gd name="T5" fmla="*/ 32 h 17"/>
                <a:gd name="T6" fmla="*/ 99 w 17"/>
                <a:gd name="T7" fmla="*/ 0 h 17"/>
                <a:gd name="T8" fmla="*/ 136 w 17"/>
                <a:gd name="T9" fmla="*/ 1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4" y="16"/>
                  </a:lnTo>
                  <a:lnTo>
                    <a:pt x="0" y="4"/>
                  </a:lnTo>
                  <a:lnTo>
                    <a:pt x="12" y="0"/>
                  </a:lnTo>
                  <a:lnTo>
                    <a:pt x="16"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46" name="Freeform 251"/>
            <p:cNvSpPr>
              <a:spLocks/>
            </p:cNvSpPr>
            <p:nvPr/>
          </p:nvSpPr>
          <p:spPr bwMode="auto">
            <a:xfrm>
              <a:off x="2606" y="1008"/>
              <a:ext cx="22" cy="21"/>
            </a:xfrm>
            <a:custGeom>
              <a:avLst/>
              <a:gdLst>
                <a:gd name="T0" fmla="*/ 211 w 17"/>
                <a:gd name="T1" fmla="*/ 99 h 17"/>
                <a:gd name="T2" fmla="*/ 61 w 17"/>
                <a:gd name="T3" fmla="*/ 136 h 17"/>
                <a:gd name="T4" fmla="*/ 0 w 17"/>
                <a:gd name="T5" fmla="*/ 2 h 17"/>
                <a:gd name="T6" fmla="*/ 163 w 17"/>
                <a:gd name="T7" fmla="*/ 0 h 17"/>
                <a:gd name="T8" fmla="*/ 211 w 17"/>
                <a:gd name="T9" fmla="*/ 9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5" y="16"/>
                  </a:lnTo>
                  <a:lnTo>
                    <a:pt x="0" y="2"/>
                  </a:lnTo>
                  <a:lnTo>
                    <a:pt x="12" y="0"/>
                  </a:lnTo>
                  <a:lnTo>
                    <a:pt x="16" y="1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47" name="Freeform 252"/>
            <p:cNvSpPr>
              <a:spLocks/>
            </p:cNvSpPr>
            <p:nvPr/>
          </p:nvSpPr>
          <p:spPr bwMode="auto">
            <a:xfrm>
              <a:off x="2595" y="1011"/>
              <a:ext cx="21" cy="21"/>
            </a:xfrm>
            <a:custGeom>
              <a:avLst/>
              <a:gdLst>
                <a:gd name="T0" fmla="*/ 136 w 17"/>
                <a:gd name="T1" fmla="*/ 99 h 17"/>
                <a:gd name="T2" fmla="*/ 26 w 17"/>
                <a:gd name="T3" fmla="*/ 136 h 17"/>
                <a:gd name="T4" fmla="*/ 0 w 17"/>
                <a:gd name="T5" fmla="*/ 26 h 17"/>
                <a:gd name="T6" fmla="*/ 93 w 17"/>
                <a:gd name="T7" fmla="*/ 0 h 17"/>
                <a:gd name="T8" fmla="*/ 136 w 17"/>
                <a:gd name="T9" fmla="*/ 9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3" y="16"/>
                  </a:lnTo>
                  <a:lnTo>
                    <a:pt x="0" y="3"/>
                  </a:lnTo>
                  <a:lnTo>
                    <a:pt x="11" y="0"/>
                  </a:lnTo>
                  <a:lnTo>
                    <a:pt x="16" y="1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48" name="Freeform 253"/>
            <p:cNvSpPr>
              <a:spLocks/>
            </p:cNvSpPr>
            <p:nvPr/>
          </p:nvSpPr>
          <p:spPr bwMode="auto">
            <a:xfrm>
              <a:off x="2584" y="1014"/>
              <a:ext cx="21" cy="21"/>
            </a:xfrm>
            <a:custGeom>
              <a:avLst/>
              <a:gdLst>
                <a:gd name="T0" fmla="*/ 136 w 17"/>
                <a:gd name="T1" fmla="*/ 93 h 17"/>
                <a:gd name="T2" fmla="*/ 32 w 17"/>
                <a:gd name="T3" fmla="*/ 136 h 17"/>
                <a:gd name="T4" fmla="*/ 0 w 17"/>
                <a:gd name="T5" fmla="*/ 26 h 17"/>
                <a:gd name="T6" fmla="*/ 99 w 17"/>
                <a:gd name="T7" fmla="*/ 0 h 17"/>
                <a:gd name="T8" fmla="*/ 136 w 17"/>
                <a:gd name="T9" fmla="*/ 9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4" y="16"/>
                  </a:lnTo>
                  <a:lnTo>
                    <a:pt x="0" y="3"/>
                  </a:lnTo>
                  <a:lnTo>
                    <a:pt x="12" y="0"/>
                  </a:lnTo>
                  <a:lnTo>
                    <a:pt x="16" y="1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49" name="Freeform 254"/>
            <p:cNvSpPr>
              <a:spLocks/>
            </p:cNvSpPr>
            <p:nvPr/>
          </p:nvSpPr>
          <p:spPr bwMode="auto">
            <a:xfrm>
              <a:off x="2572" y="1018"/>
              <a:ext cx="22" cy="21"/>
            </a:xfrm>
            <a:custGeom>
              <a:avLst/>
              <a:gdLst>
                <a:gd name="T0" fmla="*/ 211 w 17"/>
                <a:gd name="T1" fmla="*/ 110 h 17"/>
                <a:gd name="T2" fmla="*/ 61 w 17"/>
                <a:gd name="T3" fmla="*/ 136 h 17"/>
                <a:gd name="T4" fmla="*/ 0 w 17"/>
                <a:gd name="T5" fmla="*/ 32 h 17"/>
                <a:gd name="T6" fmla="*/ 163 w 17"/>
                <a:gd name="T7" fmla="*/ 0 h 17"/>
                <a:gd name="T8" fmla="*/ 211 w 17"/>
                <a:gd name="T9" fmla="*/ 1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5" y="16"/>
                  </a:lnTo>
                  <a:lnTo>
                    <a:pt x="0" y="4"/>
                  </a:lnTo>
                  <a:lnTo>
                    <a:pt x="12" y="0"/>
                  </a:lnTo>
                  <a:lnTo>
                    <a:pt x="16"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50" name="Freeform 255"/>
            <p:cNvSpPr>
              <a:spLocks/>
            </p:cNvSpPr>
            <p:nvPr/>
          </p:nvSpPr>
          <p:spPr bwMode="auto">
            <a:xfrm>
              <a:off x="2561" y="1023"/>
              <a:ext cx="21" cy="21"/>
            </a:xfrm>
            <a:custGeom>
              <a:avLst/>
              <a:gdLst>
                <a:gd name="T0" fmla="*/ 136 w 17"/>
                <a:gd name="T1" fmla="*/ 99 h 17"/>
                <a:gd name="T2" fmla="*/ 32 w 17"/>
                <a:gd name="T3" fmla="*/ 136 h 17"/>
                <a:gd name="T4" fmla="*/ 0 w 17"/>
                <a:gd name="T5" fmla="*/ 26 h 17"/>
                <a:gd name="T6" fmla="*/ 93 w 17"/>
                <a:gd name="T7" fmla="*/ 0 h 17"/>
                <a:gd name="T8" fmla="*/ 136 w 17"/>
                <a:gd name="T9" fmla="*/ 9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4" y="16"/>
                  </a:lnTo>
                  <a:lnTo>
                    <a:pt x="0" y="3"/>
                  </a:lnTo>
                  <a:lnTo>
                    <a:pt x="11" y="0"/>
                  </a:lnTo>
                  <a:lnTo>
                    <a:pt x="16" y="1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51" name="Freeform 256"/>
            <p:cNvSpPr>
              <a:spLocks/>
            </p:cNvSpPr>
            <p:nvPr/>
          </p:nvSpPr>
          <p:spPr bwMode="auto">
            <a:xfrm>
              <a:off x="2549" y="1027"/>
              <a:ext cx="22" cy="21"/>
            </a:xfrm>
            <a:custGeom>
              <a:avLst/>
              <a:gdLst>
                <a:gd name="T0" fmla="*/ 211 w 17"/>
                <a:gd name="T1" fmla="*/ 93 h 17"/>
                <a:gd name="T2" fmla="*/ 79 w 17"/>
                <a:gd name="T3" fmla="*/ 136 h 17"/>
                <a:gd name="T4" fmla="*/ 0 w 17"/>
                <a:gd name="T5" fmla="*/ 26 h 17"/>
                <a:gd name="T6" fmla="*/ 141 w 17"/>
                <a:gd name="T7" fmla="*/ 0 h 17"/>
                <a:gd name="T8" fmla="*/ 211 w 17"/>
                <a:gd name="T9" fmla="*/ 9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6" y="16"/>
                  </a:lnTo>
                  <a:lnTo>
                    <a:pt x="0" y="3"/>
                  </a:lnTo>
                  <a:lnTo>
                    <a:pt x="11" y="0"/>
                  </a:lnTo>
                  <a:lnTo>
                    <a:pt x="16" y="1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52" name="Freeform 257"/>
            <p:cNvSpPr>
              <a:spLocks/>
            </p:cNvSpPr>
            <p:nvPr/>
          </p:nvSpPr>
          <p:spPr bwMode="auto">
            <a:xfrm>
              <a:off x="2539" y="1030"/>
              <a:ext cx="22" cy="21"/>
            </a:xfrm>
            <a:custGeom>
              <a:avLst/>
              <a:gdLst>
                <a:gd name="T0" fmla="*/ 211 w 17"/>
                <a:gd name="T1" fmla="*/ 99 h 17"/>
                <a:gd name="T2" fmla="*/ 47 w 17"/>
                <a:gd name="T3" fmla="*/ 136 h 17"/>
                <a:gd name="T4" fmla="*/ 0 w 17"/>
                <a:gd name="T5" fmla="*/ 32 h 17"/>
                <a:gd name="T6" fmla="*/ 126 w 17"/>
                <a:gd name="T7" fmla="*/ 0 h 17"/>
                <a:gd name="T8" fmla="*/ 211 w 17"/>
                <a:gd name="T9" fmla="*/ 9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4" y="16"/>
                  </a:lnTo>
                  <a:lnTo>
                    <a:pt x="0" y="4"/>
                  </a:lnTo>
                  <a:lnTo>
                    <a:pt x="9" y="0"/>
                  </a:lnTo>
                  <a:lnTo>
                    <a:pt x="16" y="1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53" name="Freeform 258"/>
            <p:cNvSpPr>
              <a:spLocks/>
            </p:cNvSpPr>
            <p:nvPr/>
          </p:nvSpPr>
          <p:spPr bwMode="auto">
            <a:xfrm>
              <a:off x="2528" y="1035"/>
              <a:ext cx="21" cy="21"/>
            </a:xfrm>
            <a:custGeom>
              <a:avLst/>
              <a:gdLst>
                <a:gd name="T0" fmla="*/ 136 w 17"/>
                <a:gd name="T1" fmla="*/ 93 h 17"/>
                <a:gd name="T2" fmla="*/ 49 w 17"/>
                <a:gd name="T3" fmla="*/ 136 h 17"/>
                <a:gd name="T4" fmla="*/ 0 w 17"/>
                <a:gd name="T5" fmla="*/ 26 h 17"/>
                <a:gd name="T6" fmla="*/ 93 w 17"/>
                <a:gd name="T7" fmla="*/ 0 h 17"/>
                <a:gd name="T8" fmla="*/ 136 w 17"/>
                <a:gd name="T9" fmla="*/ 9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6" y="16"/>
                  </a:lnTo>
                  <a:lnTo>
                    <a:pt x="0" y="3"/>
                  </a:lnTo>
                  <a:lnTo>
                    <a:pt x="11" y="0"/>
                  </a:lnTo>
                  <a:lnTo>
                    <a:pt x="16" y="1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54" name="Freeform 259"/>
            <p:cNvSpPr>
              <a:spLocks/>
            </p:cNvSpPr>
            <p:nvPr/>
          </p:nvSpPr>
          <p:spPr bwMode="auto">
            <a:xfrm>
              <a:off x="2516" y="1039"/>
              <a:ext cx="22" cy="21"/>
            </a:xfrm>
            <a:custGeom>
              <a:avLst/>
              <a:gdLst>
                <a:gd name="T0" fmla="*/ 211 w 17"/>
                <a:gd name="T1" fmla="*/ 93 h 17"/>
                <a:gd name="T2" fmla="*/ 61 w 17"/>
                <a:gd name="T3" fmla="*/ 136 h 17"/>
                <a:gd name="T4" fmla="*/ 0 w 17"/>
                <a:gd name="T5" fmla="*/ 32 h 17"/>
                <a:gd name="T6" fmla="*/ 132 w 17"/>
                <a:gd name="T7" fmla="*/ 0 h 17"/>
                <a:gd name="T8" fmla="*/ 211 w 17"/>
                <a:gd name="T9" fmla="*/ 9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5" y="16"/>
                  </a:lnTo>
                  <a:lnTo>
                    <a:pt x="0" y="4"/>
                  </a:lnTo>
                  <a:lnTo>
                    <a:pt x="10" y="0"/>
                  </a:lnTo>
                  <a:lnTo>
                    <a:pt x="16" y="1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55" name="Freeform 260"/>
            <p:cNvSpPr>
              <a:spLocks/>
            </p:cNvSpPr>
            <p:nvPr/>
          </p:nvSpPr>
          <p:spPr bwMode="auto">
            <a:xfrm>
              <a:off x="2506" y="1044"/>
              <a:ext cx="22" cy="21"/>
            </a:xfrm>
            <a:custGeom>
              <a:avLst/>
              <a:gdLst>
                <a:gd name="T0" fmla="*/ 211 w 17"/>
                <a:gd name="T1" fmla="*/ 93 h 17"/>
                <a:gd name="T2" fmla="*/ 79 w 17"/>
                <a:gd name="T3" fmla="*/ 136 h 17"/>
                <a:gd name="T4" fmla="*/ 0 w 17"/>
                <a:gd name="T5" fmla="*/ 32 h 17"/>
                <a:gd name="T6" fmla="*/ 126 w 17"/>
                <a:gd name="T7" fmla="*/ 0 h 17"/>
                <a:gd name="T8" fmla="*/ 211 w 17"/>
                <a:gd name="T9" fmla="*/ 9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6" y="16"/>
                  </a:lnTo>
                  <a:lnTo>
                    <a:pt x="0" y="4"/>
                  </a:lnTo>
                  <a:lnTo>
                    <a:pt x="9" y="0"/>
                  </a:lnTo>
                  <a:lnTo>
                    <a:pt x="16" y="1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56" name="Freeform 261"/>
            <p:cNvSpPr>
              <a:spLocks/>
            </p:cNvSpPr>
            <p:nvPr/>
          </p:nvSpPr>
          <p:spPr bwMode="auto">
            <a:xfrm>
              <a:off x="2496" y="1049"/>
              <a:ext cx="22" cy="21"/>
            </a:xfrm>
            <a:custGeom>
              <a:avLst/>
              <a:gdLst>
                <a:gd name="T0" fmla="*/ 211 w 17"/>
                <a:gd name="T1" fmla="*/ 93 h 17"/>
                <a:gd name="T2" fmla="*/ 79 w 17"/>
                <a:gd name="T3" fmla="*/ 136 h 17"/>
                <a:gd name="T4" fmla="*/ 0 w 17"/>
                <a:gd name="T5" fmla="*/ 32 h 17"/>
                <a:gd name="T6" fmla="*/ 126 w 17"/>
                <a:gd name="T7" fmla="*/ 0 h 17"/>
                <a:gd name="T8" fmla="*/ 211 w 17"/>
                <a:gd name="T9" fmla="*/ 9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6" y="16"/>
                  </a:lnTo>
                  <a:lnTo>
                    <a:pt x="0" y="4"/>
                  </a:lnTo>
                  <a:lnTo>
                    <a:pt x="9" y="0"/>
                  </a:lnTo>
                  <a:lnTo>
                    <a:pt x="16" y="1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57" name="Freeform 262"/>
            <p:cNvSpPr>
              <a:spLocks/>
            </p:cNvSpPr>
            <p:nvPr/>
          </p:nvSpPr>
          <p:spPr bwMode="auto">
            <a:xfrm>
              <a:off x="2485" y="1054"/>
              <a:ext cx="21" cy="21"/>
            </a:xfrm>
            <a:custGeom>
              <a:avLst/>
              <a:gdLst>
                <a:gd name="T0" fmla="*/ 136 w 17"/>
                <a:gd name="T1" fmla="*/ 93 h 17"/>
                <a:gd name="T2" fmla="*/ 49 w 17"/>
                <a:gd name="T3" fmla="*/ 136 h 17"/>
                <a:gd name="T4" fmla="*/ 0 w 17"/>
                <a:gd name="T5" fmla="*/ 32 h 17"/>
                <a:gd name="T6" fmla="*/ 80 w 17"/>
                <a:gd name="T7" fmla="*/ 0 h 17"/>
                <a:gd name="T8" fmla="*/ 136 w 17"/>
                <a:gd name="T9" fmla="*/ 9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6" y="16"/>
                  </a:lnTo>
                  <a:lnTo>
                    <a:pt x="0" y="4"/>
                  </a:lnTo>
                  <a:lnTo>
                    <a:pt x="10" y="0"/>
                  </a:lnTo>
                  <a:lnTo>
                    <a:pt x="16" y="1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58" name="Freeform 263"/>
            <p:cNvSpPr>
              <a:spLocks/>
            </p:cNvSpPr>
            <p:nvPr/>
          </p:nvSpPr>
          <p:spPr bwMode="auto">
            <a:xfrm>
              <a:off x="2474" y="1059"/>
              <a:ext cx="22" cy="21"/>
            </a:xfrm>
            <a:custGeom>
              <a:avLst/>
              <a:gdLst>
                <a:gd name="T0" fmla="*/ 211 w 17"/>
                <a:gd name="T1" fmla="*/ 93 h 17"/>
                <a:gd name="T2" fmla="*/ 79 w 17"/>
                <a:gd name="T3" fmla="*/ 136 h 17"/>
                <a:gd name="T4" fmla="*/ 0 w 17"/>
                <a:gd name="T5" fmla="*/ 40 h 17"/>
                <a:gd name="T6" fmla="*/ 126 w 17"/>
                <a:gd name="T7" fmla="*/ 0 h 17"/>
                <a:gd name="T8" fmla="*/ 211 w 17"/>
                <a:gd name="T9" fmla="*/ 9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6" y="16"/>
                  </a:lnTo>
                  <a:lnTo>
                    <a:pt x="0" y="5"/>
                  </a:lnTo>
                  <a:lnTo>
                    <a:pt x="9" y="0"/>
                  </a:lnTo>
                  <a:lnTo>
                    <a:pt x="16" y="1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59" name="Freeform 264"/>
            <p:cNvSpPr>
              <a:spLocks/>
            </p:cNvSpPr>
            <p:nvPr/>
          </p:nvSpPr>
          <p:spPr bwMode="auto">
            <a:xfrm>
              <a:off x="2464" y="1065"/>
              <a:ext cx="22" cy="21"/>
            </a:xfrm>
            <a:custGeom>
              <a:avLst/>
              <a:gdLst>
                <a:gd name="T0" fmla="*/ 211 w 17"/>
                <a:gd name="T1" fmla="*/ 93 h 17"/>
                <a:gd name="T2" fmla="*/ 79 w 17"/>
                <a:gd name="T3" fmla="*/ 136 h 17"/>
                <a:gd name="T4" fmla="*/ 0 w 17"/>
                <a:gd name="T5" fmla="*/ 32 h 17"/>
                <a:gd name="T6" fmla="*/ 126 w 17"/>
                <a:gd name="T7" fmla="*/ 0 h 17"/>
                <a:gd name="T8" fmla="*/ 211 w 17"/>
                <a:gd name="T9" fmla="*/ 9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6" y="16"/>
                  </a:lnTo>
                  <a:lnTo>
                    <a:pt x="0" y="4"/>
                  </a:lnTo>
                  <a:lnTo>
                    <a:pt x="9" y="0"/>
                  </a:lnTo>
                  <a:lnTo>
                    <a:pt x="16" y="1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60" name="Freeform 265"/>
            <p:cNvSpPr>
              <a:spLocks/>
            </p:cNvSpPr>
            <p:nvPr/>
          </p:nvSpPr>
          <p:spPr bwMode="auto">
            <a:xfrm>
              <a:off x="2454" y="1070"/>
              <a:ext cx="22" cy="21"/>
            </a:xfrm>
            <a:custGeom>
              <a:avLst/>
              <a:gdLst>
                <a:gd name="T0" fmla="*/ 211 w 17"/>
                <a:gd name="T1" fmla="*/ 93 h 17"/>
                <a:gd name="T2" fmla="*/ 102 w 17"/>
                <a:gd name="T3" fmla="*/ 136 h 17"/>
                <a:gd name="T4" fmla="*/ 0 w 17"/>
                <a:gd name="T5" fmla="*/ 40 h 17"/>
                <a:gd name="T6" fmla="*/ 126 w 17"/>
                <a:gd name="T7" fmla="*/ 0 h 17"/>
                <a:gd name="T8" fmla="*/ 211 w 17"/>
                <a:gd name="T9" fmla="*/ 9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8" y="16"/>
                  </a:lnTo>
                  <a:lnTo>
                    <a:pt x="0" y="5"/>
                  </a:lnTo>
                  <a:lnTo>
                    <a:pt x="9" y="0"/>
                  </a:lnTo>
                  <a:lnTo>
                    <a:pt x="16" y="1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61" name="Freeform 266"/>
            <p:cNvSpPr>
              <a:spLocks/>
            </p:cNvSpPr>
            <p:nvPr/>
          </p:nvSpPr>
          <p:spPr bwMode="auto">
            <a:xfrm>
              <a:off x="2445" y="1076"/>
              <a:ext cx="22" cy="21"/>
            </a:xfrm>
            <a:custGeom>
              <a:avLst/>
              <a:gdLst>
                <a:gd name="T0" fmla="*/ 211 w 17"/>
                <a:gd name="T1" fmla="*/ 80 h 17"/>
                <a:gd name="T2" fmla="*/ 79 w 17"/>
                <a:gd name="T3" fmla="*/ 136 h 17"/>
                <a:gd name="T4" fmla="*/ 0 w 17"/>
                <a:gd name="T5" fmla="*/ 40 h 17"/>
                <a:gd name="T6" fmla="*/ 102 w 17"/>
                <a:gd name="T7" fmla="*/ 0 h 17"/>
                <a:gd name="T8" fmla="*/ 211 w 17"/>
                <a:gd name="T9" fmla="*/ 8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6" y="16"/>
                  </a:lnTo>
                  <a:lnTo>
                    <a:pt x="0" y="5"/>
                  </a:lnTo>
                  <a:lnTo>
                    <a:pt x="8" y="0"/>
                  </a:lnTo>
                  <a:lnTo>
                    <a:pt x="16" y="1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62" name="Freeform 267"/>
            <p:cNvSpPr>
              <a:spLocks/>
            </p:cNvSpPr>
            <p:nvPr/>
          </p:nvSpPr>
          <p:spPr bwMode="auto">
            <a:xfrm>
              <a:off x="2435" y="1082"/>
              <a:ext cx="22" cy="21"/>
            </a:xfrm>
            <a:custGeom>
              <a:avLst/>
              <a:gdLst>
                <a:gd name="T0" fmla="*/ 211 w 17"/>
                <a:gd name="T1" fmla="*/ 80 h 17"/>
                <a:gd name="T2" fmla="*/ 102 w 17"/>
                <a:gd name="T3" fmla="*/ 136 h 17"/>
                <a:gd name="T4" fmla="*/ 0 w 17"/>
                <a:gd name="T5" fmla="*/ 32 h 17"/>
                <a:gd name="T6" fmla="*/ 126 w 17"/>
                <a:gd name="T7" fmla="*/ 0 h 17"/>
                <a:gd name="T8" fmla="*/ 211 w 17"/>
                <a:gd name="T9" fmla="*/ 8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8" y="16"/>
                  </a:lnTo>
                  <a:lnTo>
                    <a:pt x="0" y="4"/>
                  </a:lnTo>
                  <a:lnTo>
                    <a:pt x="9" y="0"/>
                  </a:lnTo>
                  <a:lnTo>
                    <a:pt x="16" y="1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63" name="Freeform 268"/>
            <p:cNvSpPr>
              <a:spLocks/>
            </p:cNvSpPr>
            <p:nvPr/>
          </p:nvSpPr>
          <p:spPr bwMode="auto">
            <a:xfrm>
              <a:off x="2425" y="1087"/>
              <a:ext cx="21" cy="21"/>
            </a:xfrm>
            <a:custGeom>
              <a:avLst/>
              <a:gdLst>
                <a:gd name="T0" fmla="*/ 136 w 17"/>
                <a:gd name="T1" fmla="*/ 80 h 17"/>
                <a:gd name="T2" fmla="*/ 61 w 17"/>
                <a:gd name="T3" fmla="*/ 136 h 17"/>
                <a:gd name="T4" fmla="*/ 0 w 17"/>
                <a:gd name="T5" fmla="*/ 49 h 17"/>
                <a:gd name="T6" fmla="*/ 65 w 17"/>
                <a:gd name="T7" fmla="*/ 0 h 17"/>
                <a:gd name="T8" fmla="*/ 136 w 17"/>
                <a:gd name="T9" fmla="*/ 8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7" y="16"/>
                  </a:lnTo>
                  <a:lnTo>
                    <a:pt x="0" y="6"/>
                  </a:lnTo>
                  <a:lnTo>
                    <a:pt x="8" y="0"/>
                  </a:lnTo>
                  <a:lnTo>
                    <a:pt x="16" y="1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64" name="Freeform 269"/>
            <p:cNvSpPr>
              <a:spLocks/>
            </p:cNvSpPr>
            <p:nvPr/>
          </p:nvSpPr>
          <p:spPr bwMode="auto">
            <a:xfrm>
              <a:off x="2415" y="1095"/>
              <a:ext cx="21" cy="21"/>
            </a:xfrm>
            <a:custGeom>
              <a:avLst/>
              <a:gdLst>
                <a:gd name="T0" fmla="*/ 136 w 17"/>
                <a:gd name="T1" fmla="*/ 93 h 17"/>
                <a:gd name="T2" fmla="*/ 61 w 17"/>
                <a:gd name="T3" fmla="*/ 136 h 17"/>
                <a:gd name="T4" fmla="*/ 0 w 17"/>
                <a:gd name="T5" fmla="*/ 40 h 17"/>
                <a:gd name="T6" fmla="*/ 65 w 17"/>
                <a:gd name="T7" fmla="*/ 0 h 17"/>
                <a:gd name="T8" fmla="*/ 136 w 17"/>
                <a:gd name="T9" fmla="*/ 9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7" y="16"/>
                  </a:lnTo>
                  <a:lnTo>
                    <a:pt x="0" y="5"/>
                  </a:lnTo>
                  <a:lnTo>
                    <a:pt x="8" y="0"/>
                  </a:lnTo>
                  <a:lnTo>
                    <a:pt x="16" y="1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65" name="Freeform 270"/>
            <p:cNvSpPr>
              <a:spLocks/>
            </p:cNvSpPr>
            <p:nvPr/>
          </p:nvSpPr>
          <p:spPr bwMode="auto">
            <a:xfrm>
              <a:off x="2406" y="1101"/>
              <a:ext cx="21" cy="21"/>
            </a:xfrm>
            <a:custGeom>
              <a:avLst/>
              <a:gdLst>
                <a:gd name="T0" fmla="*/ 136 w 17"/>
                <a:gd name="T1" fmla="*/ 80 h 17"/>
                <a:gd name="T2" fmla="*/ 49 w 17"/>
                <a:gd name="T3" fmla="*/ 136 h 17"/>
                <a:gd name="T4" fmla="*/ 0 w 17"/>
                <a:gd name="T5" fmla="*/ 40 h 17"/>
                <a:gd name="T6" fmla="*/ 65 w 17"/>
                <a:gd name="T7" fmla="*/ 0 h 17"/>
                <a:gd name="T8" fmla="*/ 136 w 17"/>
                <a:gd name="T9" fmla="*/ 8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6" y="16"/>
                  </a:lnTo>
                  <a:lnTo>
                    <a:pt x="0" y="5"/>
                  </a:lnTo>
                  <a:lnTo>
                    <a:pt x="8" y="0"/>
                  </a:lnTo>
                  <a:lnTo>
                    <a:pt x="16" y="1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66" name="Freeform 271"/>
            <p:cNvSpPr>
              <a:spLocks/>
            </p:cNvSpPr>
            <p:nvPr/>
          </p:nvSpPr>
          <p:spPr bwMode="auto">
            <a:xfrm>
              <a:off x="2397" y="1107"/>
              <a:ext cx="22" cy="21"/>
            </a:xfrm>
            <a:custGeom>
              <a:avLst/>
              <a:gdLst>
                <a:gd name="T0" fmla="*/ 211 w 17"/>
                <a:gd name="T1" fmla="*/ 75 h 17"/>
                <a:gd name="T2" fmla="*/ 97 w 17"/>
                <a:gd name="T3" fmla="*/ 136 h 17"/>
                <a:gd name="T4" fmla="*/ 0 w 17"/>
                <a:gd name="T5" fmla="*/ 40 h 17"/>
                <a:gd name="T6" fmla="*/ 102 w 17"/>
                <a:gd name="T7" fmla="*/ 0 h 17"/>
                <a:gd name="T8" fmla="*/ 211 w 17"/>
                <a:gd name="T9" fmla="*/ 7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7" y="16"/>
                  </a:lnTo>
                  <a:lnTo>
                    <a:pt x="0" y="5"/>
                  </a:lnTo>
                  <a:lnTo>
                    <a:pt x="8" y="0"/>
                  </a:lnTo>
                  <a:lnTo>
                    <a:pt x="16" y="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67" name="Freeform 272"/>
            <p:cNvSpPr>
              <a:spLocks/>
            </p:cNvSpPr>
            <p:nvPr/>
          </p:nvSpPr>
          <p:spPr bwMode="auto">
            <a:xfrm>
              <a:off x="2388" y="1113"/>
              <a:ext cx="22" cy="21"/>
            </a:xfrm>
            <a:custGeom>
              <a:avLst/>
              <a:gdLst>
                <a:gd name="T0" fmla="*/ 211 w 17"/>
                <a:gd name="T1" fmla="*/ 80 h 17"/>
                <a:gd name="T2" fmla="*/ 97 w 17"/>
                <a:gd name="T3" fmla="*/ 136 h 17"/>
                <a:gd name="T4" fmla="*/ 0 w 17"/>
                <a:gd name="T5" fmla="*/ 49 h 17"/>
                <a:gd name="T6" fmla="*/ 102 w 17"/>
                <a:gd name="T7" fmla="*/ 0 h 17"/>
                <a:gd name="T8" fmla="*/ 211 w 17"/>
                <a:gd name="T9" fmla="*/ 8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7" y="16"/>
                  </a:lnTo>
                  <a:lnTo>
                    <a:pt x="0" y="6"/>
                  </a:lnTo>
                  <a:lnTo>
                    <a:pt x="8" y="0"/>
                  </a:lnTo>
                  <a:lnTo>
                    <a:pt x="16" y="1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68" name="Freeform 273"/>
            <p:cNvSpPr>
              <a:spLocks/>
            </p:cNvSpPr>
            <p:nvPr/>
          </p:nvSpPr>
          <p:spPr bwMode="auto">
            <a:xfrm>
              <a:off x="2378" y="1121"/>
              <a:ext cx="22" cy="21"/>
            </a:xfrm>
            <a:custGeom>
              <a:avLst/>
              <a:gdLst>
                <a:gd name="T0" fmla="*/ 211 w 17"/>
                <a:gd name="T1" fmla="*/ 80 h 17"/>
                <a:gd name="T2" fmla="*/ 102 w 17"/>
                <a:gd name="T3" fmla="*/ 136 h 17"/>
                <a:gd name="T4" fmla="*/ 0 w 17"/>
                <a:gd name="T5" fmla="*/ 40 h 17"/>
                <a:gd name="T6" fmla="*/ 126 w 17"/>
                <a:gd name="T7" fmla="*/ 0 h 17"/>
                <a:gd name="T8" fmla="*/ 211 w 17"/>
                <a:gd name="T9" fmla="*/ 8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8" y="16"/>
                  </a:lnTo>
                  <a:lnTo>
                    <a:pt x="0" y="5"/>
                  </a:lnTo>
                  <a:lnTo>
                    <a:pt x="9" y="0"/>
                  </a:lnTo>
                  <a:lnTo>
                    <a:pt x="16" y="1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69" name="Freeform 274"/>
            <p:cNvSpPr>
              <a:spLocks/>
            </p:cNvSpPr>
            <p:nvPr/>
          </p:nvSpPr>
          <p:spPr bwMode="auto">
            <a:xfrm>
              <a:off x="2368" y="1127"/>
              <a:ext cx="21" cy="21"/>
            </a:xfrm>
            <a:custGeom>
              <a:avLst/>
              <a:gdLst>
                <a:gd name="T0" fmla="*/ 136 w 17"/>
                <a:gd name="T1" fmla="*/ 75 h 17"/>
                <a:gd name="T2" fmla="*/ 65 w 17"/>
                <a:gd name="T3" fmla="*/ 136 h 17"/>
                <a:gd name="T4" fmla="*/ 0 w 17"/>
                <a:gd name="T5" fmla="*/ 49 h 17"/>
                <a:gd name="T6" fmla="*/ 65 w 17"/>
                <a:gd name="T7" fmla="*/ 0 h 17"/>
                <a:gd name="T8" fmla="*/ 136 w 17"/>
                <a:gd name="T9" fmla="*/ 7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8" y="16"/>
                  </a:lnTo>
                  <a:lnTo>
                    <a:pt x="0" y="6"/>
                  </a:lnTo>
                  <a:lnTo>
                    <a:pt x="8" y="0"/>
                  </a:lnTo>
                  <a:lnTo>
                    <a:pt x="16" y="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70" name="Freeform 275"/>
            <p:cNvSpPr>
              <a:spLocks/>
            </p:cNvSpPr>
            <p:nvPr/>
          </p:nvSpPr>
          <p:spPr bwMode="auto">
            <a:xfrm>
              <a:off x="2359" y="1134"/>
              <a:ext cx="21" cy="21"/>
            </a:xfrm>
            <a:custGeom>
              <a:avLst/>
              <a:gdLst>
                <a:gd name="T0" fmla="*/ 136 w 17"/>
                <a:gd name="T1" fmla="*/ 80 h 17"/>
                <a:gd name="T2" fmla="*/ 65 w 17"/>
                <a:gd name="T3" fmla="*/ 136 h 17"/>
                <a:gd name="T4" fmla="*/ 0 w 17"/>
                <a:gd name="T5" fmla="*/ 49 h 17"/>
                <a:gd name="T6" fmla="*/ 61 w 17"/>
                <a:gd name="T7" fmla="*/ 0 h 17"/>
                <a:gd name="T8" fmla="*/ 136 w 17"/>
                <a:gd name="T9" fmla="*/ 8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8" y="16"/>
                  </a:lnTo>
                  <a:lnTo>
                    <a:pt x="0" y="6"/>
                  </a:lnTo>
                  <a:lnTo>
                    <a:pt x="7" y="0"/>
                  </a:lnTo>
                  <a:lnTo>
                    <a:pt x="16" y="1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71" name="Freeform 276"/>
            <p:cNvSpPr>
              <a:spLocks/>
            </p:cNvSpPr>
            <p:nvPr/>
          </p:nvSpPr>
          <p:spPr bwMode="auto">
            <a:xfrm>
              <a:off x="2351" y="1142"/>
              <a:ext cx="22" cy="21"/>
            </a:xfrm>
            <a:custGeom>
              <a:avLst/>
              <a:gdLst>
                <a:gd name="T0" fmla="*/ 211 w 17"/>
                <a:gd name="T1" fmla="*/ 75 h 17"/>
                <a:gd name="T2" fmla="*/ 102 w 17"/>
                <a:gd name="T3" fmla="*/ 136 h 17"/>
                <a:gd name="T4" fmla="*/ 0 w 17"/>
                <a:gd name="T5" fmla="*/ 40 h 17"/>
                <a:gd name="T6" fmla="*/ 79 w 17"/>
                <a:gd name="T7" fmla="*/ 0 h 17"/>
                <a:gd name="T8" fmla="*/ 211 w 17"/>
                <a:gd name="T9" fmla="*/ 7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8" y="16"/>
                  </a:lnTo>
                  <a:lnTo>
                    <a:pt x="0" y="5"/>
                  </a:lnTo>
                  <a:lnTo>
                    <a:pt x="6" y="0"/>
                  </a:lnTo>
                  <a:lnTo>
                    <a:pt x="16" y="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72" name="Freeform 277"/>
            <p:cNvSpPr>
              <a:spLocks/>
            </p:cNvSpPr>
            <p:nvPr/>
          </p:nvSpPr>
          <p:spPr bwMode="auto">
            <a:xfrm>
              <a:off x="2342" y="1148"/>
              <a:ext cx="22" cy="21"/>
            </a:xfrm>
            <a:custGeom>
              <a:avLst/>
              <a:gdLst>
                <a:gd name="T0" fmla="*/ 211 w 17"/>
                <a:gd name="T1" fmla="*/ 75 h 17"/>
                <a:gd name="T2" fmla="*/ 126 w 17"/>
                <a:gd name="T3" fmla="*/ 136 h 17"/>
                <a:gd name="T4" fmla="*/ 0 w 17"/>
                <a:gd name="T5" fmla="*/ 61 h 17"/>
                <a:gd name="T6" fmla="*/ 102 w 17"/>
                <a:gd name="T7" fmla="*/ 0 h 17"/>
                <a:gd name="T8" fmla="*/ 211 w 17"/>
                <a:gd name="T9" fmla="*/ 7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9" y="16"/>
                  </a:lnTo>
                  <a:lnTo>
                    <a:pt x="0" y="7"/>
                  </a:lnTo>
                  <a:lnTo>
                    <a:pt x="8" y="0"/>
                  </a:lnTo>
                  <a:lnTo>
                    <a:pt x="16" y="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73" name="Freeform 278"/>
            <p:cNvSpPr>
              <a:spLocks/>
            </p:cNvSpPr>
            <p:nvPr/>
          </p:nvSpPr>
          <p:spPr bwMode="auto">
            <a:xfrm>
              <a:off x="2336" y="1156"/>
              <a:ext cx="22" cy="21"/>
            </a:xfrm>
            <a:custGeom>
              <a:avLst/>
              <a:gdLst>
                <a:gd name="T0" fmla="*/ 211 w 17"/>
                <a:gd name="T1" fmla="*/ 75 h 17"/>
                <a:gd name="T2" fmla="*/ 102 w 17"/>
                <a:gd name="T3" fmla="*/ 136 h 17"/>
                <a:gd name="T4" fmla="*/ 0 w 17"/>
                <a:gd name="T5" fmla="*/ 40 h 17"/>
                <a:gd name="T6" fmla="*/ 79 w 17"/>
                <a:gd name="T7" fmla="*/ 0 h 17"/>
                <a:gd name="T8" fmla="*/ 211 w 17"/>
                <a:gd name="T9" fmla="*/ 7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8" y="16"/>
                  </a:lnTo>
                  <a:lnTo>
                    <a:pt x="0" y="5"/>
                  </a:lnTo>
                  <a:lnTo>
                    <a:pt x="6" y="0"/>
                  </a:lnTo>
                  <a:lnTo>
                    <a:pt x="16" y="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74" name="Freeform 279"/>
            <p:cNvSpPr>
              <a:spLocks/>
            </p:cNvSpPr>
            <p:nvPr/>
          </p:nvSpPr>
          <p:spPr bwMode="auto">
            <a:xfrm>
              <a:off x="2327" y="1163"/>
              <a:ext cx="22" cy="21"/>
            </a:xfrm>
            <a:custGeom>
              <a:avLst/>
              <a:gdLst>
                <a:gd name="T0" fmla="*/ 211 w 17"/>
                <a:gd name="T1" fmla="*/ 80 h 17"/>
                <a:gd name="T2" fmla="*/ 126 w 17"/>
                <a:gd name="T3" fmla="*/ 136 h 17"/>
                <a:gd name="T4" fmla="*/ 0 w 17"/>
                <a:gd name="T5" fmla="*/ 65 h 17"/>
                <a:gd name="T6" fmla="*/ 102 w 17"/>
                <a:gd name="T7" fmla="*/ 0 h 17"/>
                <a:gd name="T8" fmla="*/ 211 w 17"/>
                <a:gd name="T9" fmla="*/ 8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9" y="16"/>
                  </a:lnTo>
                  <a:lnTo>
                    <a:pt x="0" y="8"/>
                  </a:lnTo>
                  <a:lnTo>
                    <a:pt x="8" y="0"/>
                  </a:lnTo>
                  <a:lnTo>
                    <a:pt x="16" y="1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75" name="Freeform 280"/>
            <p:cNvSpPr>
              <a:spLocks/>
            </p:cNvSpPr>
            <p:nvPr/>
          </p:nvSpPr>
          <p:spPr bwMode="auto">
            <a:xfrm>
              <a:off x="2320" y="1171"/>
              <a:ext cx="21" cy="21"/>
            </a:xfrm>
            <a:custGeom>
              <a:avLst/>
              <a:gdLst>
                <a:gd name="T0" fmla="*/ 136 w 17"/>
                <a:gd name="T1" fmla="*/ 65 h 17"/>
                <a:gd name="T2" fmla="*/ 80 w 17"/>
                <a:gd name="T3" fmla="*/ 136 h 17"/>
                <a:gd name="T4" fmla="*/ 0 w 17"/>
                <a:gd name="T5" fmla="*/ 49 h 17"/>
                <a:gd name="T6" fmla="*/ 49 w 17"/>
                <a:gd name="T7" fmla="*/ 0 h 17"/>
                <a:gd name="T8" fmla="*/ 136 w 17"/>
                <a:gd name="T9" fmla="*/ 6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0" y="16"/>
                  </a:lnTo>
                  <a:lnTo>
                    <a:pt x="0" y="6"/>
                  </a:lnTo>
                  <a:lnTo>
                    <a:pt x="6" y="0"/>
                  </a:lnTo>
                  <a:lnTo>
                    <a:pt x="16" y="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76" name="Freeform 281"/>
            <p:cNvSpPr>
              <a:spLocks/>
            </p:cNvSpPr>
            <p:nvPr/>
          </p:nvSpPr>
          <p:spPr bwMode="auto">
            <a:xfrm>
              <a:off x="2312" y="1177"/>
              <a:ext cx="22" cy="22"/>
            </a:xfrm>
            <a:custGeom>
              <a:avLst/>
              <a:gdLst>
                <a:gd name="T0" fmla="*/ 211 w 17"/>
                <a:gd name="T1" fmla="*/ 102 h 17"/>
                <a:gd name="T2" fmla="*/ 126 w 17"/>
                <a:gd name="T3" fmla="*/ 211 h 17"/>
                <a:gd name="T4" fmla="*/ 0 w 17"/>
                <a:gd name="T5" fmla="*/ 97 h 17"/>
                <a:gd name="T6" fmla="*/ 79 w 17"/>
                <a:gd name="T7" fmla="*/ 0 h 17"/>
                <a:gd name="T8" fmla="*/ 211 w 17"/>
                <a:gd name="T9" fmla="*/ 10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9" y="16"/>
                  </a:lnTo>
                  <a:lnTo>
                    <a:pt x="0" y="7"/>
                  </a:lnTo>
                  <a:lnTo>
                    <a:pt x="6" y="0"/>
                  </a:lnTo>
                  <a:lnTo>
                    <a:pt x="16" y="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77" name="Freeform 282"/>
            <p:cNvSpPr>
              <a:spLocks/>
            </p:cNvSpPr>
            <p:nvPr/>
          </p:nvSpPr>
          <p:spPr bwMode="auto">
            <a:xfrm>
              <a:off x="2306" y="1186"/>
              <a:ext cx="21" cy="21"/>
            </a:xfrm>
            <a:custGeom>
              <a:avLst/>
              <a:gdLst>
                <a:gd name="T0" fmla="*/ 136 w 17"/>
                <a:gd name="T1" fmla="*/ 75 h 17"/>
                <a:gd name="T2" fmla="*/ 80 w 17"/>
                <a:gd name="T3" fmla="*/ 136 h 17"/>
                <a:gd name="T4" fmla="*/ 0 w 17"/>
                <a:gd name="T5" fmla="*/ 61 h 17"/>
                <a:gd name="T6" fmla="*/ 40 w 17"/>
                <a:gd name="T7" fmla="*/ 0 h 17"/>
                <a:gd name="T8" fmla="*/ 136 w 17"/>
                <a:gd name="T9" fmla="*/ 7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0" y="16"/>
                  </a:lnTo>
                  <a:lnTo>
                    <a:pt x="0" y="7"/>
                  </a:lnTo>
                  <a:lnTo>
                    <a:pt x="5" y="0"/>
                  </a:lnTo>
                  <a:lnTo>
                    <a:pt x="16" y="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78" name="Freeform 283"/>
            <p:cNvSpPr>
              <a:spLocks/>
            </p:cNvSpPr>
            <p:nvPr/>
          </p:nvSpPr>
          <p:spPr bwMode="auto">
            <a:xfrm>
              <a:off x="2298" y="1194"/>
              <a:ext cx="22" cy="21"/>
            </a:xfrm>
            <a:custGeom>
              <a:avLst/>
              <a:gdLst>
                <a:gd name="T0" fmla="*/ 211 w 17"/>
                <a:gd name="T1" fmla="*/ 65 h 17"/>
                <a:gd name="T2" fmla="*/ 132 w 17"/>
                <a:gd name="T3" fmla="*/ 136 h 17"/>
                <a:gd name="T4" fmla="*/ 0 w 17"/>
                <a:gd name="T5" fmla="*/ 49 h 17"/>
                <a:gd name="T6" fmla="*/ 79 w 17"/>
                <a:gd name="T7" fmla="*/ 0 h 17"/>
                <a:gd name="T8" fmla="*/ 211 w 17"/>
                <a:gd name="T9" fmla="*/ 6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0" y="16"/>
                  </a:lnTo>
                  <a:lnTo>
                    <a:pt x="0" y="6"/>
                  </a:lnTo>
                  <a:lnTo>
                    <a:pt x="6" y="0"/>
                  </a:lnTo>
                  <a:lnTo>
                    <a:pt x="16" y="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79" name="Freeform 284"/>
            <p:cNvSpPr>
              <a:spLocks/>
            </p:cNvSpPr>
            <p:nvPr/>
          </p:nvSpPr>
          <p:spPr bwMode="auto">
            <a:xfrm>
              <a:off x="2292" y="1201"/>
              <a:ext cx="21" cy="21"/>
            </a:xfrm>
            <a:custGeom>
              <a:avLst/>
              <a:gdLst>
                <a:gd name="T0" fmla="*/ 136 w 17"/>
                <a:gd name="T1" fmla="*/ 65 h 17"/>
                <a:gd name="T2" fmla="*/ 75 w 17"/>
                <a:gd name="T3" fmla="*/ 136 h 17"/>
                <a:gd name="T4" fmla="*/ 0 w 17"/>
                <a:gd name="T5" fmla="*/ 61 h 17"/>
                <a:gd name="T6" fmla="*/ 40 w 17"/>
                <a:gd name="T7" fmla="*/ 0 h 17"/>
                <a:gd name="T8" fmla="*/ 136 w 17"/>
                <a:gd name="T9" fmla="*/ 6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9" y="16"/>
                  </a:lnTo>
                  <a:lnTo>
                    <a:pt x="0" y="7"/>
                  </a:lnTo>
                  <a:lnTo>
                    <a:pt x="5" y="0"/>
                  </a:lnTo>
                  <a:lnTo>
                    <a:pt x="16" y="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80" name="Freeform 285"/>
            <p:cNvSpPr>
              <a:spLocks/>
            </p:cNvSpPr>
            <p:nvPr/>
          </p:nvSpPr>
          <p:spPr bwMode="auto">
            <a:xfrm>
              <a:off x="2285" y="1210"/>
              <a:ext cx="22" cy="21"/>
            </a:xfrm>
            <a:custGeom>
              <a:avLst/>
              <a:gdLst>
                <a:gd name="T0" fmla="*/ 211 w 17"/>
                <a:gd name="T1" fmla="*/ 75 h 17"/>
                <a:gd name="T2" fmla="*/ 132 w 17"/>
                <a:gd name="T3" fmla="*/ 136 h 17"/>
                <a:gd name="T4" fmla="*/ 0 w 17"/>
                <a:gd name="T5" fmla="*/ 65 h 17"/>
                <a:gd name="T6" fmla="*/ 61 w 17"/>
                <a:gd name="T7" fmla="*/ 0 h 17"/>
                <a:gd name="T8" fmla="*/ 211 w 17"/>
                <a:gd name="T9" fmla="*/ 7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10" y="16"/>
                  </a:lnTo>
                  <a:lnTo>
                    <a:pt x="0" y="8"/>
                  </a:lnTo>
                  <a:lnTo>
                    <a:pt x="5" y="0"/>
                  </a:lnTo>
                  <a:lnTo>
                    <a:pt x="16" y="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81" name="Freeform 286"/>
            <p:cNvSpPr>
              <a:spLocks/>
            </p:cNvSpPr>
            <p:nvPr/>
          </p:nvSpPr>
          <p:spPr bwMode="auto">
            <a:xfrm>
              <a:off x="2278" y="1218"/>
              <a:ext cx="21" cy="21"/>
            </a:xfrm>
            <a:custGeom>
              <a:avLst/>
              <a:gdLst>
                <a:gd name="T0" fmla="*/ 136 w 17"/>
                <a:gd name="T1" fmla="*/ 65 h 17"/>
                <a:gd name="T2" fmla="*/ 80 w 17"/>
                <a:gd name="T3" fmla="*/ 136 h 17"/>
                <a:gd name="T4" fmla="*/ 0 w 17"/>
                <a:gd name="T5" fmla="*/ 65 h 17"/>
                <a:gd name="T6" fmla="*/ 49 w 17"/>
                <a:gd name="T7" fmla="*/ 0 h 17"/>
                <a:gd name="T8" fmla="*/ 136 w 17"/>
                <a:gd name="T9" fmla="*/ 6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0" y="16"/>
                  </a:lnTo>
                  <a:lnTo>
                    <a:pt x="0" y="8"/>
                  </a:lnTo>
                  <a:lnTo>
                    <a:pt x="6" y="0"/>
                  </a:lnTo>
                  <a:lnTo>
                    <a:pt x="16" y="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82" name="Freeform 287"/>
            <p:cNvSpPr>
              <a:spLocks/>
            </p:cNvSpPr>
            <p:nvPr/>
          </p:nvSpPr>
          <p:spPr bwMode="auto">
            <a:xfrm>
              <a:off x="2271" y="1227"/>
              <a:ext cx="22" cy="21"/>
            </a:xfrm>
            <a:custGeom>
              <a:avLst/>
              <a:gdLst>
                <a:gd name="T0" fmla="*/ 211 w 17"/>
                <a:gd name="T1" fmla="*/ 61 h 17"/>
                <a:gd name="T2" fmla="*/ 126 w 17"/>
                <a:gd name="T3" fmla="*/ 136 h 17"/>
                <a:gd name="T4" fmla="*/ 0 w 17"/>
                <a:gd name="T5" fmla="*/ 61 h 17"/>
                <a:gd name="T6" fmla="*/ 61 w 17"/>
                <a:gd name="T7" fmla="*/ 0 h 17"/>
                <a:gd name="T8" fmla="*/ 211 w 17"/>
                <a:gd name="T9" fmla="*/ 6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9" y="16"/>
                  </a:lnTo>
                  <a:lnTo>
                    <a:pt x="0" y="7"/>
                  </a:lnTo>
                  <a:lnTo>
                    <a:pt x="5" y="0"/>
                  </a:lnTo>
                  <a:lnTo>
                    <a:pt x="16" y="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83" name="Freeform 288"/>
            <p:cNvSpPr>
              <a:spLocks/>
            </p:cNvSpPr>
            <p:nvPr/>
          </p:nvSpPr>
          <p:spPr bwMode="auto">
            <a:xfrm>
              <a:off x="2265" y="1236"/>
              <a:ext cx="22" cy="21"/>
            </a:xfrm>
            <a:custGeom>
              <a:avLst/>
              <a:gdLst>
                <a:gd name="T0" fmla="*/ 211 w 17"/>
                <a:gd name="T1" fmla="*/ 65 h 17"/>
                <a:gd name="T2" fmla="*/ 132 w 17"/>
                <a:gd name="T3" fmla="*/ 136 h 17"/>
                <a:gd name="T4" fmla="*/ 0 w 17"/>
                <a:gd name="T5" fmla="*/ 65 h 17"/>
                <a:gd name="T6" fmla="*/ 61 w 17"/>
                <a:gd name="T7" fmla="*/ 0 h 17"/>
                <a:gd name="T8" fmla="*/ 211 w 17"/>
                <a:gd name="T9" fmla="*/ 6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0" y="16"/>
                  </a:lnTo>
                  <a:lnTo>
                    <a:pt x="0" y="8"/>
                  </a:lnTo>
                  <a:lnTo>
                    <a:pt x="5" y="0"/>
                  </a:lnTo>
                  <a:lnTo>
                    <a:pt x="16" y="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84" name="Freeform 289"/>
            <p:cNvSpPr>
              <a:spLocks/>
            </p:cNvSpPr>
            <p:nvPr/>
          </p:nvSpPr>
          <p:spPr bwMode="auto">
            <a:xfrm>
              <a:off x="2257" y="1246"/>
              <a:ext cx="22" cy="21"/>
            </a:xfrm>
            <a:custGeom>
              <a:avLst/>
              <a:gdLst>
                <a:gd name="T0" fmla="*/ 211 w 17"/>
                <a:gd name="T1" fmla="*/ 65 h 17"/>
                <a:gd name="T2" fmla="*/ 132 w 17"/>
                <a:gd name="T3" fmla="*/ 136 h 17"/>
                <a:gd name="T4" fmla="*/ 0 w 17"/>
                <a:gd name="T5" fmla="*/ 65 h 17"/>
                <a:gd name="T6" fmla="*/ 79 w 17"/>
                <a:gd name="T7" fmla="*/ 0 h 17"/>
                <a:gd name="T8" fmla="*/ 211 w 17"/>
                <a:gd name="T9" fmla="*/ 6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0" y="16"/>
                  </a:lnTo>
                  <a:lnTo>
                    <a:pt x="0" y="8"/>
                  </a:lnTo>
                  <a:lnTo>
                    <a:pt x="6" y="0"/>
                  </a:lnTo>
                  <a:lnTo>
                    <a:pt x="16" y="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85" name="Freeform 290"/>
            <p:cNvSpPr>
              <a:spLocks/>
            </p:cNvSpPr>
            <p:nvPr/>
          </p:nvSpPr>
          <p:spPr bwMode="auto">
            <a:xfrm>
              <a:off x="2251" y="1254"/>
              <a:ext cx="22" cy="21"/>
            </a:xfrm>
            <a:custGeom>
              <a:avLst/>
              <a:gdLst>
                <a:gd name="T0" fmla="*/ 211 w 17"/>
                <a:gd name="T1" fmla="*/ 65 h 17"/>
                <a:gd name="T2" fmla="*/ 132 w 17"/>
                <a:gd name="T3" fmla="*/ 136 h 17"/>
                <a:gd name="T4" fmla="*/ 0 w 17"/>
                <a:gd name="T5" fmla="*/ 65 h 17"/>
                <a:gd name="T6" fmla="*/ 61 w 17"/>
                <a:gd name="T7" fmla="*/ 0 h 17"/>
                <a:gd name="T8" fmla="*/ 211 w 17"/>
                <a:gd name="T9" fmla="*/ 6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0" y="16"/>
                  </a:lnTo>
                  <a:lnTo>
                    <a:pt x="0" y="8"/>
                  </a:lnTo>
                  <a:lnTo>
                    <a:pt x="5" y="0"/>
                  </a:lnTo>
                  <a:lnTo>
                    <a:pt x="16" y="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86" name="Freeform 291"/>
            <p:cNvSpPr>
              <a:spLocks/>
            </p:cNvSpPr>
            <p:nvPr/>
          </p:nvSpPr>
          <p:spPr bwMode="auto">
            <a:xfrm>
              <a:off x="2246" y="1263"/>
              <a:ext cx="22" cy="21"/>
            </a:xfrm>
            <a:custGeom>
              <a:avLst/>
              <a:gdLst>
                <a:gd name="T0" fmla="*/ 211 w 17"/>
                <a:gd name="T1" fmla="*/ 65 h 17"/>
                <a:gd name="T2" fmla="*/ 126 w 17"/>
                <a:gd name="T3" fmla="*/ 136 h 17"/>
                <a:gd name="T4" fmla="*/ 0 w 17"/>
                <a:gd name="T5" fmla="*/ 75 h 17"/>
                <a:gd name="T6" fmla="*/ 47 w 17"/>
                <a:gd name="T7" fmla="*/ 0 h 17"/>
                <a:gd name="T8" fmla="*/ 211 w 17"/>
                <a:gd name="T9" fmla="*/ 6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9" y="16"/>
                  </a:lnTo>
                  <a:lnTo>
                    <a:pt x="0" y="9"/>
                  </a:lnTo>
                  <a:lnTo>
                    <a:pt x="4" y="0"/>
                  </a:lnTo>
                  <a:lnTo>
                    <a:pt x="16" y="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87" name="Freeform 292"/>
            <p:cNvSpPr>
              <a:spLocks/>
            </p:cNvSpPr>
            <p:nvPr/>
          </p:nvSpPr>
          <p:spPr bwMode="auto">
            <a:xfrm>
              <a:off x="2238" y="1273"/>
              <a:ext cx="22" cy="21"/>
            </a:xfrm>
            <a:custGeom>
              <a:avLst/>
              <a:gdLst>
                <a:gd name="T0" fmla="*/ 211 w 17"/>
                <a:gd name="T1" fmla="*/ 49 h 17"/>
                <a:gd name="T2" fmla="*/ 141 w 17"/>
                <a:gd name="T3" fmla="*/ 136 h 17"/>
                <a:gd name="T4" fmla="*/ 0 w 17"/>
                <a:gd name="T5" fmla="*/ 65 h 17"/>
                <a:gd name="T6" fmla="*/ 79 w 17"/>
                <a:gd name="T7" fmla="*/ 0 h 17"/>
                <a:gd name="T8" fmla="*/ 211 w 17"/>
                <a:gd name="T9" fmla="*/ 4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6"/>
                  </a:moveTo>
                  <a:lnTo>
                    <a:pt x="11" y="16"/>
                  </a:lnTo>
                  <a:lnTo>
                    <a:pt x="0" y="8"/>
                  </a:lnTo>
                  <a:lnTo>
                    <a:pt x="6" y="0"/>
                  </a:lnTo>
                  <a:lnTo>
                    <a:pt x="16" y="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88" name="Freeform 293"/>
            <p:cNvSpPr>
              <a:spLocks/>
            </p:cNvSpPr>
            <p:nvPr/>
          </p:nvSpPr>
          <p:spPr bwMode="auto">
            <a:xfrm>
              <a:off x="2232" y="1281"/>
              <a:ext cx="22" cy="21"/>
            </a:xfrm>
            <a:custGeom>
              <a:avLst/>
              <a:gdLst>
                <a:gd name="T0" fmla="*/ 211 w 17"/>
                <a:gd name="T1" fmla="*/ 65 h 17"/>
                <a:gd name="T2" fmla="*/ 132 w 17"/>
                <a:gd name="T3" fmla="*/ 136 h 17"/>
                <a:gd name="T4" fmla="*/ 0 w 17"/>
                <a:gd name="T5" fmla="*/ 65 h 17"/>
                <a:gd name="T6" fmla="*/ 61 w 17"/>
                <a:gd name="T7" fmla="*/ 0 h 17"/>
                <a:gd name="T8" fmla="*/ 211 w 17"/>
                <a:gd name="T9" fmla="*/ 6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0" y="16"/>
                  </a:lnTo>
                  <a:lnTo>
                    <a:pt x="0" y="8"/>
                  </a:lnTo>
                  <a:lnTo>
                    <a:pt x="5" y="0"/>
                  </a:lnTo>
                  <a:lnTo>
                    <a:pt x="16" y="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89" name="Freeform 294"/>
            <p:cNvSpPr>
              <a:spLocks/>
            </p:cNvSpPr>
            <p:nvPr/>
          </p:nvSpPr>
          <p:spPr bwMode="auto">
            <a:xfrm>
              <a:off x="2226" y="1290"/>
              <a:ext cx="21" cy="21"/>
            </a:xfrm>
            <a:custGeom>
              <a:avLst/>
              <a:gdLst>
                <a:gd name="T0" fmla="*/ 136 w 17"/>
                <a:gd name="T1" fmla="*/ 65 h 17"/>
                <a:gd name="T2" fmla="*/ 80 w 17"/>
                <a:gd name="T3" fmla="*/ 136 h 17"/>
                <a:gd name="T4" fmla="*/ 0 w 17"/>
                <a:gd name="T5" fmla="*/ 75 h 17"/>
                <a:gd name="T6" fmla="*/ 40 w 17"/>
                <a:gd name="T7" fmla="*/ 0 h 17"/>
                <a:gd name="T8" fmla="*/ 136 w 17"/>
                <a:gd name="T9" fmla="*/ 6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0" y="16"/>
                  </a:lnTo>
                  <a:lnTo>
                    <a:pt x="0" y="9"/>
                  </a:lnTo>
                  <a:lnTo>
                    <a:pt x="5" y="0"/>
                  </a:lnTo>
                  <a:lnTo>
                    <a:pt x="16" y="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90" name="Freeform 295"/>
            <p:cNvSpPr>
              <a:spLocks/>
            </p:cNvSpPr>
            <p:nvPr/>
          </p:nvSpPr>
          <p:spPr bwMode="auto">
            <a:xfrm>
              <a:off x="2221" y="1300"/>
              <a:ext cx="21" cy="21"/>
            </a:xfrm>
            <a:custGeom>
              <a:avLst/>
              <a:gdLst>
                <a:gd name="T0" fmla="*/ 136 w 17"/>
                <a:gd name="T1" fmla="*/ 61 h 17"/>
                <a:gd name="T2" fmla="*/ 80 w 17"/>
                <a:gd name="T3" fmla="*/ 136 h 17"/>
                <a:gd name="T4" fmla="*/ 0 w 17"/>
                <a:gd name="T5" fmla="*/ 75 h 17"/>
                <a:gd name="T6" fmla="*/ 32 w 17"/>
                <a:gd name="T7" fmla="*/ 0 h 17"/>
                <a:gd name="T8" fmla="*/ 136 w 17"/>
                <a:gd name="T9" fmla="*/ 6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0" y="16"/>
                  </a:lnTo>
                  <a:lnTo>
                    <a:pt x="0" y="9"/>
                  </a:lnTo>
                  <a:lnTo>
                    <a:pt x="4" y="0"/>
                  </a:lnTo>
                  <a:lnTo>
                    <a:pt x="16" y="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91" name="Freeform 296"/>
            <p:cNvSpPr>
              <a:spLocks/>
            </p:cNvSpPr>
            <p:nvPr/>
          </p:nvSpPr>
          <p:spPr bwMode="auto">
            <a:xfrm>
              <a:off x="2214" y="1310"/>
              <a:ext cx="22" cy="21"/>
            </a:xfrm>
            <a:custGeom>
              <a:avLst/>
              <a:gdLst>
                <a:gd name="T0" fmla="*/ 211 w 17"/>
                <a:gd name="T1" fmla="*/ 49 h 17"/>
                <a:gd name="T2" fmla="*/ 132 w 17"/>
                <a:gd name="T3" fmla="*/ 136 h 17"/>
                <a:gd name="T4" fmla="*/ 0 w 17"/>
                <a:gd name="T5" fmla="*/ 75 h 17"/>
                <a:gd name="T6" fmla="*/ 61 w 17"/>
                <a:gd name="T7" fmla="*/ 0 h 17"/>
                <a:gd name="T8" fmla="*/ 211 w 17"/>
                <a:gd name="T9" fmla="*/ 4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6"/>
                  </a:moveTo>
                  <a:lnTo>
                    <a:pt x="10" y="16"/>
                  </a:lnTo>
                  <a:lnTo>
                    <a:pt x="0" y="9"/>
                  </a:lnTo>
                  <a:lnTo>
                    <a:pt x="5" y="0"/>
                  </a:lnTo>
                  <a:lnTo>
                    <a:pt x="16" y="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92" name="Freeform 297"/>
            <p:cNvSpPr>
              <a:spLocks/>
            </p:cNvSpPr>
            <p:nvPr/>
          </p:nvSpPr>
          <p:spPr bwMode="auto">
            <a:xfrm>
              <a:off x="2209" y="1318"/>
              <a:ext cx="22" cy="22"/>
            </a:xfrm>
            <a:custGeom>
              <a:avLst/>
              <a:gdLst>
                <a:gd name="T0" fmla="*/ 211 w 17"/>
                <a:gd name="T1" fmla="*/ 79 h 17"/>
                <a:gd name="T2" fmla="*/ 141 w 17"/>
                <a:gd name="T3" fmla="*/ 211 h 17"/>
                <a:gd name="T4" fmla="*/ 0 w 17"/>
                <a:gd name="T5" fmla="*/ 102 h 17"/>
                <a:gd name="T6" fmla="*/ 47 w 17"/>
                <a:gd name="T7" fmla="*/ 0 h 17"/>
                <a:gd name="T8" fmla="*/ 211 w 17"/>
                <a:gd name="T9" fmla="*/ 7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6"/>
                  </a:moveTo>
                  <a:lnTo>
                    <a:pt x="11" y="16"/>
                  </a:lnTo>
                  <a:lnTo>
                    <a:pt x="0" y="8"/>
                  </a:lnTo>
                  <a:lnTo>
                    <a:pt x="4" y="0"/>
                  </a:lnTo>
                  <a:lnTo>
                    <a:pt x="16" y="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93" name="Freeform 298"/>
            <p:cNvSpPr>
              <a:spLocks/>
            </p:cNvSpPr>
            <p:nvPr/>
          </p:nvSpPr>
          <p:spPr bwMode="auto">
            <a:xfrm>
              <a:off x="2203" y="1327"/>
              <a:ext cx="21" cy="21"/>
            </a:xfrm>
            <a:custGeom>
              <a:avLst/>
              <a:gdLst>
                <a:gd name="T0" fmla="*/ 136 w 17"/>
                <a:gd name="T1" fmla="*/ 61 h 17"/>
                <a:gd name="T2" fmla="*/ 93 w 17"/>
                <a:gd name="T3" fmla="*/ 136 h 17"/>
                <a:gd name="T4" fmla="*/ 0 w 17"/>
                <a:gd name="T5" fmla="*/ 65 h 17"/>
                <a:gd name="T6" fmla="*/ 40 w 17"/>
                <a:gd name="T7" fmla="*/ 0 h 17"/>
                <a:gd name="T8" fmla="*/ 136 w 17"/>
                <a:gd name="T9" fmla="*/ 6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1" y="16"/>
                  </a:lnTo>
                  <a:lnTo>
                    <a:pt x="0" y="8"/>
                  </a:lnTo>
                  <a:lnTo>
                    <a:pt x="5" y="0"/>
                  </a:lnTo>
                  <a:lnTo>
                    <a:pt x="16" y="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94" name="Freeform 299"/>
            <p:cNvSpPr>
              <a:spLocks/>
            </p:cNvSpPr>
            <p:nvPr/>
          </p:nvSpPr>
          <p:spPr bwMode="auto">
            <a:xfrm>
              <a:off x="2198" y="1336"/>
              <a:ext cx="21" cy="21"/>
            </a:xfrm>
            <a:custGeom>
              <a:avLst/>
              <a:gdLst>
                <a:gd name="T0" fmla="*/ 136 w 17"/>
                <a:gd name="T1" fmla="*/ 61 h 17"/>
                <a:gd name="T2" fmla="*/ 93 w 17"/>
                <a:gd name="T3" fmla="*/ 136 h 17"/>
                <a:gd name="T4" fmla="*/ 0 w 17"/>
                <a:gd name="T5" fmla="*/ 75 h 17"/>
                <a:gd name="T6" fmla="*/ 32 w 17"/>
                <a:gd name="T7" fmla="*/ 0 h 17"/>
                <a:gd name="T8" fmla="*/ 136 w 17"/>
                <a:gd name="T9" fmla="*/ 6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1" y="16"/>
                  </a:lnTo>
                  <a:lnTo>
                    <a:pt x="0" y="9"/>
                  </a:lnTo>
                  <a:lnTo>
                    <a:pt x="4" y="0"/>
                  </a:lnTo>
                  <a:lnTo>
                    <a:pt x="16" y="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95" name="Freeform 300"/>
            <p:cNvSpPr>
              <a:spLocks/>
            </p:cNvSpPr>
            <p:nvPr/>
          </p:nvSpPr>
          <p:spPr bwMode="auto">
            <a:xfrm>
              <a:off x="2193" y="1346"/>
              <a:ext cx="21" cy="21"/>
            </a:xfrm>
            <a:custGeom>
              <a:avLst/>
              <a:gdLst>
                <a:gd name="T0" fmla="*/ 136 w 17"/>
                <a:gd name="T1" fmla="*/ 49 h 17"/>
                <a:gd name="T2" fmla="*/ 93 w 17"/>
                <a:gd name="T3" fmla="*/ 136 h 17"/>
                <a:gd name="T4" fmla="*/ 0 w 17"/>
                <a:gd name="T5" fmla="*/ 65 h 17"/>
                <a:gd name="T6" fmla="*/ 32 w 17"/>
                <a:gd name="T7" fmla="*/ 0 h 17"/>
                <a:gd name="T8" fmla="*/ 136 w 17"/>
                <a:gd name="T9" fmla="*/ 4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6"/>
                  </a:moveTo>
                  <a:lnTo>
                    <a:pt x="11" y="16"/>
                  </a:lnTo>
                  <a:lnTo>
                    <a:pt x="0" y="8"/>
                  </a:lnTo>
                  <a:lnTo>
                    <a:pt x="4" y="0"/>
                  </a:lnTo>
                  <a:lnTo>
                    <a:pt x="16" y="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96" name="Freeform 301"/>
            <p:cNvSpPr>
              <a:spLocks/>
            </p:cNvSpPr>
            <p:nvPr/>
          </p:nvSpPr>
          <p:spPr bwMode="auto">
            <a:xfrm>
              <a:off x="2188" y="1354"/>
              <a:ext cx="21" cy="21"/>
            </a:xfrm>
            <a:custGeom>
              <a:avLst/>
              <a:gdLst>
                <a:gd name="T0" fmla="*/ 136 w 17"/>
                <a:gd name="T1" fmla="*/ 61 h 17"/>
                <a:gd name="T2" fmla="*/ 93 w 17"/>
                <a:gd name="T3" fmla="*/ 136 h 17"/>
                <a:gd name="T4" fmla="*/ 0 w 17"/>
                <a:gd name="T5" fmla="*/ 75 h 17"/>
                <a:gd name="T6" fmla="*/ 32 w 17"/>
                <a:gd name="T7" fmla="*/ 0 h 17"/>
                <a:gd name="T8" fmla="*/ 136 w 17"/>
                <a:gd name="T9" fmla="*/ 6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1" y="16"/>
                  </a:lnTo>
                  <a:lnTo>
                    <a:pt x="0" y="9"/>
                  </a:lnTo>
                  <a:lnTo>
                    <a:pt x="4" y="0"/>
                  </a:lnTo>
                  <a:lnTo>
                    <a:pt x="16" y="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97" name="Freeform 302"/>
            <p:cNvSpPr>
              <a:spLocks/>
            </p:cNvSpPr>
            <p:nvPr/>
          </p:nvSpPr>
          <p:spPr bwMode="auto">
            <a:xfrm>
              <a:off x="2183" y="1364"/>
              <a:ext cx="21" cy="21"/>
            </a:xfrm>
            <a:custGeom>
              <a:avLst/>
              <a:gdLst>
                <a:gd name="T0" fmla="*/ 136 w 17"/>
                <a:gd name="T1" fmla="*/ 49 h 17"/>
                <a:gd name="T2" fmla="*/ 93 w 17"/>
                <a:gd name="T3" fmla="*/ 136 h 17"/>
                <a:gd name="T4" fmla="*/ 0 w 17"/>
                <a:gd name="T5" fmla="*/ 80 h 17"/>
                <a:gd name="T6" fmla="*/ 32 w 17"/>
                <a:gd name="T7" fmla="*/ 0 h 17"/>
                <a:gd name="T8" fmla="*/ 136 w 17"/>
                <a:gd name="T9" fmla="*/ 4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6"/>
                  </a:moveTo>
                  <a:lnTo>
                    <a:pt x="11" y="16"/>
                  </a:lnTo>
                  <a:lnTo>
                    <a:pt x="0" y="10"/>
                  </a:lnTo>
                  <a:lnTo>
                    <a:pt x="4" y="0"/>
                  </a:lnTo>
                  <a:lnTo>
                    <a:pt x="16" y="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98" name="Freeform 303"/>
            <p:cNvSpPr>
              <a:spLocks/>
            </p:cNvSpPr>
            <p:nvPr/>
          </p:nvSpPr>
          <p:spPr bwMode="auto">
            <a:xfrm>
              <a:off x="2177" y="1374"/>
              <a:ext cx="22" cy="21"/>
            </a:xfrm>
            <a:custGeom>
              <a:avLst/>
              <a:gdLst>
                <a:gd name="T0" fmla="*/ 211 w 17"/>
                <a:gd name="T1" fmla="*/ 40 h 17"/>
                <a:gd name="T2" fmla="*/ 141 w 17"/>
                <a:gd name="T3" fmla="*/ 136 h 17"/>
                <a:gd name="T4" fmla="*/ 0 w 17"/>
                <a:gd name="T5" fmla="*/ 80 h 17"/>
                <a:gd name="T6" fmla="*/ 47 w 17"/>
                <a:gd name="T7" fmla="*/ 0 h 17"/>
                <a:gd name="T8" fmla="*/ 211 w 17"/>
                <a:gd name="T9" fmla="*/ 4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1" y="16"/>
                  </a:lnTo>
                  <a:lnTo>
                    <a:pt x="0" y="10"/>
                  </a:lnTo>
                  <a:lnTo>
                    <a:pt x="4" y="0"/>
                  </a:lnTo>
                  <a:lnTo>
                    <a:pt x="16" y="5"/>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499" name="Freeform 304"/>
            <p:cNvSpPr>
              <a:spLocks/>
            </p:cNvSpPr>
            <p:nvPr/>
          </p:nvSpPr>
          <p:spPr bwMode="auto">
            <a:xfrm>
              <a:off x="2174" y="1384"/>
              <a:ext cx="21" cy="21"/>
            </a:xfrm>
            <a:custGeom>
              <a:avLst/>
              <a:gdLst>
                <a:gd name="T0" fmla="*/ 136 w 17"/>
                <a:gd name="T1" fmla="*/ 40 h 17"/>
                <a:gd name="T2" fmla="*/ 99 w 17"/>
                <a:gd name="T3" fmla="*/ 136 h 17"/>
                <a:gd name="T4" fmla="*/ 0 w 17"/>
                <a:gd name="T5" fmla="*/ 75 h 17"/>
                <a:gd name="T6" fmla="*/ 26 w 17"/>
                <a:gd name="T7" fmla="*/ 0 h 17"/>
                <a:gd name="T8" fmla="*/ 136 w 17"/>
                <a:gd name="T9" fmla="*/ 4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2" y="16"/>
                  </a:lnTo>
                  <a:lnTo>
                    <a:pt x="0" y="9"/>
                  </a:lnTo>
                  <a:lnTo>
                    <a:pt x="3" y="0"/>
                  </a:lnTo>
                  <a:lnTo>
                    <a:pt x="16" y="5"/>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00" name="Freeform 305"/>
            <p:cNvSpPr>
              <a:spLocks/>
            </p:cNvSpPr>
            <p:nvPr/>
          </p:nvSpPr>
          <p:spPr bwMode="auto">
            <a:xfrm>
              <a:off x="2169" y="1393"/>
              <a:ext cx="21" cy="21"/>
            </a:xfrm>
            <a:custGeom>
              <a:avLst/>
              <a:gdLst>
                <a:gd name="T0" fmla="*/ 136 w 17"/>
                <a:gd name="T1" fmla="*/ 49 h 17"/>
                <a:gd name="T2" fmla="*/ 99 w 17"/>
                <a:gd name="T3" fmla="*/ 136 h 17"/>
                <a:gd name="T4" fmla="*/ 0 w 17"/>
                <a:gd name="T5" fmla="*/ 75 h 17"/>
                <a:gd name="T6" fmla="*/ 32 w 17"/>
                <a:gd name="T7" fmla="*/ 0 h 17"/>
                <a:gd name="T8" fmla="*/ 136 w 17"/>
                <a:gd name="T9" fmla="*/ 4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6"/>
                  </a:moveTo>
                  <a:lnTo>
                    <a:pt x="12" y="16"/>
                  </a:lnTo>
                  <a:lnTo>
                    <a:pt x="0" y="9"/>
                  </a:lnTo>
                  <a:lnTo>
                    <a:pt x="4" y="0"/>
                  </a:lnTo>
                  <a:lnTo>
                    <a:pt x="16" y="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01" name="Freeform 306"/>
            <p:cNvSpPr>
              <a:spLocks/>
            </p:cNvSpPr>
            <p:nvPr/>
          </p:nvSpPr>
          <p:spPr bwMode="auto">
            <a:xfrm>
              <a:off x="2165" y="1403"/>
              <a:ext cx="21" cy="21"/>
            </a:xfrm>
            <a:custGeom>
              <a:avLst/>
              <a:gdLst>
                <a:gd name="T0" fmla="*/ 136 w 17"/>
                <a:gd name="T1" fmla="*/ 49 h 17"/>
                <a:gd name="T2" fmla="*/ 93 w 17"/>
                <a:gd name="T3" fmla="*/ 136 h 17"/>
                <a:gd name="T4" fmla="*/ 0 w 17"/>
                <a:gd name="T5" fmla="*/ 75 h 17"/>
                <a:gd name="T6" fmla="*/ 26 w 17"/>
                <a:gd name="T7" fmla="*/ 0 h 17"/>
                <a:gd name="T8" fmla="*/ 136 w 17"/>
                <a:gd name="T9" fmla="*/ 4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6"/>
                  </a:moveTo>
                  <a:lnTo>
                    <a:pt x="11" y="16"/>
                  </a:lnTo>
                  <a:lnTo>
                    <a:pt x="0" y="9"/>
                  </a:lnTo>
                  <a:lnTo>
                    <a:pt x="3" y="0"/>
                  </a:lnTo>
                  <a:lnTo>
                    <a:pt x="16" y="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02" name="Freeform 307"/>
            <p:cNvSpPr>
              <a:spLocks/>
            </p:cNvSpPr>
            <p:nvPr/>
          </p:nvSpPr>
          <p:spPr bwMode="auto">
            <a:xfrm>
              <a:off x="2160" y="1412"/>
              <a:ext cx="21" cy="22"/>
            </a:xfrm>
            <a:custGeom>
              <a:avLst/>
              <a:gdLst>
                <a:gd name="T0" fmla="*/ 136 w 17"/>
                <a:gd name="T1" fmla="*/ 79 h 17"/>
                <a:gd name="T2" fmla="*/ 99 w 17"/>
                <a:gd name="T3" fmla="*/ 211 h 17"/>
                <a:gd name="T4" fmla="*/ 0 w 17"/>
                <a:gd name="T5" fmla="*/ 132 h 17"/>
                <a:gd name="T6" fmla="*/ 32 w 17"/>
                <a:gd name="T7" fmla="*/ 0 h 17"/>
                <a:gd name="T8" fmla="*/ 136 w 17"/>
                <a:gd name="T9" fmla="*/ 7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6"/>
                  </a:moveTo>
                  <a:lnTo>
                    <a:pt x="12" y="16"/>
                  </a:lnTo>
                  <a:lnTo>
                    <a:pt x="0" y="10"/>
                  </a:lnTo>
                  <a:lnTo>
                    <a:pt x="4" y="0"/>
                  </a:lnTo>
                  <a:lnTo>
                    <a:pt x="16" y="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03" name="Freeform 308"/>
            <p:cNvSpPr>
              <a:spLocks/>
            </p:cNvSpPr>
            <p:nvPr/>
          </p:nvSpPr>
          <p:spPr bwMode="auto">
            <a:xfrm>
              <a:off x="2156" y="1422"/>
              <a:ext cx="21" cy="21"/>
            </a:xfrm>
            <a:custGeom>
              <a:avLst/>
              <a:gdLst>
                <a:gd name="T0" fmla="*/ 136 w 17"/>
                <a:gd name="T1" fmla="*/ 40 h 17"/>
                <a:gd name="T2" fmla="*/ 99 w 17"/>
                <a:gd name="T3" fmla="*/ 136 h 17"/>
                <a:gd name="T4" fmla="*/ 0 w 17"/>
                <a:gd name="T5" fmla="*/ 75 h 17"/>
                <a:gd name="T6" fmla="*/ 26 w 17"/>
                <a:gd name="T7" fmla="*/ 0 h 17"/>
                <a:gd name="T8" fmla="*/ 136 w 17"/>
                <a:gd name="T9" fmla="*/ 4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2" y="16"/>
                  </a:lnTo>
                  <a:lnTo>
                    <a:pt x="0" y="9"/>
                  </a:lnTo>
                  <a:lnTo>
                    <a:pt x="3" y="0"/>
                  </a:lnTo>
                  <a:lnTo>
                    <a:pt x="16" y="5"/>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04" name="Freeform 309"/>
            <p:cNvSpPr>
              <a:spLocks/>
            </p:cNvSpPr>
            <p:nvPr/>
          </p:nvSpPr>
          <p:spPr bwMode="auto">
            <a:xfrm>
              <a:off x="2152" y="1431"/>
              <a:ext cx="22" cy="21"/>
            </a:xfrm>
            <a:custGeom>
              <a:avLst/>
              <a:gdLst>
                <a:gd name="T0" fmla="*/ 211 w 17"/>
                <a:gd name="T1" fmla="*/ 49 h 17"/>
                <a:gd name="T2" fmla="*/ 163 w 17"/>
                <a:gd name="T3" fmla="*/ 136 h 17"/>
                <a:gd name="T4" fmla="*/ 0 w 17"/>
                <a:gd name="T5" fmla="*/ 93 h 17"/>
                <a:gd name="T6" fmla="*/ 36 w 17"/>
                <a:gd name="T7" fmla="*/ 0 h 17"/>
                <a:gd name="T8" fmla="*/ 211 w 17"/>
                <a:gd name="T9" fmla="*/ 4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6"/>
                  </a:moveTo>
                  <a:lnTo>
                    <a:pt x="12" y="16"/>
                  </a:lnTo>
                  <a:lnTo>
                    <a:pt x="0" y="11"/>
                  </a:lnTo>
                  <a:lnTo>
                    <a:pt x="3" y="0"/>
                  </a:lnTo>
                  <a:lnTo>
                    <a:pt x="16" y="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05" name="Freeform 310"/>
            <p:cNvSpPr>
              <a:spLocks/>
            </p:cNvSpPr>
            <p:nvPr/>
          </p:nvSpPr>
          <p:spPr bwMode="auto">
            <a:xfrm>
              <a:off x="2148" y="1442"/>
              <a:ext cx="22" cy="21"/>
            </a:xfrm>
            <a:custGeom>
              <a:avLst/>
              <a:gdLst>
                <a:gd name="T0" fmla="*/ 211 w 17"/>
                <a:gd name="T1" fmla="*/ 40 h 17"/>
                <a:gd name="T2" fmla="*/ 163 w 17"/>
                <a:gd name="T3" fmla="*/ 136 h 17"/>
                <a:gd name="T4" fmla="*/ 0 w 17"/>
                <a:gd name="T5" fmla="*/ 93 h 17"/>
                <a:gd name="T6" fmla="*/ 36 w 17"/>
                <a:gd name="T7" fmla="*/ 0 h 17"/>
                <a:gd name="T8" fmla="*/ 211 w 17"/>
                <a:gd name="T9" fmla="*/ 4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2" y="16"/>
                  </a:lnTo>
                  <a:lnTo>
                    <a:pt x="0" y="11"/>
                  </a:lnTo>
                  <a:lnTo>
                    <a:pt x="3" y="0"/>
                  </a:lnTo>
                  <a:lnTo>
                    <a:pt x="16" y="5"/>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06" name="Freeform 311"/>
            <p:cNvSpPr>
              <a:spLocks/>
            </p:cNvSpPr>
            <p:nvPr/>
          </p:nvSpPr>
          <p:spPr bwMode="auto">
            <a:xfrm>
              <a:off x="2144" y="1452"/>
              <a:ext cx="22" cy="21"/>
            </a:xfrm>
            <a:custGeom>
              <a:avLst/>
              <a:gdLst>
                <a:gd name="T0" fmla="*/ 211 w 17"/>
                <a:gd name="T1" fmla="*/ 32 h 17"/>
                <a:gd name="T2" fmla="*/ 163 w 17"/>
                <a:gd name="T3" fmla="*/ 136 h 17"/>
                <a:gd name="T4" fmla="*/ 0 w 17"/>
                <a:gd name="T5" fmla="*/ 80 h 17"/>
                <a:gd name="T6" fmla="*/ 36 w 17"/>
                <a:gd name="T7" fmla="*/ 0 h 17"/>
                <a:gd name="T8" fmla="*/ 211 w 17"/>
                <a:gd name="T9" fmla="*/ 3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4"/>
                  </a:moveTo>
                  <a:lnTo>
                    <a:pt x="12" y="16"/>
                  </a:lnTo>
                  <a:lnTo>
                    <a:pt x="0" y="10"/>
                  </a:lnTo>
                  <a:lnTo>
                    <a:pt x="3" y="0"/>
                  </a:lnTo>
                  <a:lnTo>
                    <a:pt x="16" y="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07" name="Freeform 312"/>
            <p:cNvSpPr>
              <a:spLocks/>
            </p:cNvSpPr>
            <p:nvPr/>
          </p:nvSpPr>
          <p:spPr bwMode="auto">
            <a:xfrm>
              <a:off x="2141" y="1462"/>
              <a:ext cx="21" cy="21"/>
            </a:xfrm>
            <a:custGeom>
              <a:avLst/>
              <a:gdLst>
                <a:gd name="T0" fmla="*/ 136 w 17"/>
                <a:gd name="T1" fmla="*/ 40 h 17"/>
                <a:gd name="T2" fmla="*/ 99 w 17"/>
                <a:gd name="T3" fmla="*/ 136 h 17"/>
                <a:gd name="T4" fmla="*/ 0 w 17"/>
                <a:gd name="T5" fmla="*/ 80 h 17"/>
                <a:gd name="T6" fmla="*/ 26 w 17"/>
                <a:gd name="T7" fmla="*/ 0 h 17"/>
                <a:gd name="T8" fmla="*/ 136 w 17"/>
                <a:gd name="T9" fmla="*/ 4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2" y="16"/>
                  </a:lnTo>
                  <a:lnTo>
                    <a:pt x="0" y="10"/>
                  </a:lnTo>
                  <a:lnTo>
                    <a:pt x="3" y="0"/>
                  </a:lnTo>
                  <a:lnTo>
                    <a:pt x="16" y="5"/>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08" name="Freeform 313"/>
            <p:cNvSpPr>
              <a:spLocks/>
            </p:cNvSpPr>
            <p:nvPr/>
          </p:nvSpPr>
          <p:spPr bwMode="auto">
            <a:xfrm>
              <a:off x="2138" y="1472"/>
              <a:ext cx="22" cy="21"/>
            </a:xfrm>
            <a:custGeom>
              <a:avLst/>
              <a:gdLst>
                <a:gd name="T0" fmla="*/ 211 w 17"/>
                <a:gd name="T1" fmla="*/ 40 h 17"/>
                <a:gd name="T2" fmla="*/ 171 w 17"/>
                <a:gd name="T3" fmla="*/ 136 h 17"/>
                <a:gd name="T4" fmla="*/ 0 w 17"/>
                <a:gd name="T5" fmla="*/ 99 h 17"/>
                <a:gd name="T6" fmla="*/ 28 w 17"/>
                <a:gd name="T7" fmla="*/ 0 h 17"/>
                <a:gd name="T8" fmla="*/ 211 w 17"/>
                <a:gd name="T9" fmla="*/ 4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3" y="16"/>
                  </a:lnTo>
                  <a:lnTo>
                    <a:pt x="0" y="12"/>
                  </a:lnTo>
                  <a:lnTo>
                    <a:pt x="2" y="0"/>
                  </a:lnTo>
                  <a:lnTo>
                    <a:pt x="16" y="5"/>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09" name="Freeform 314"/>
            <p:cNvSpPr>
              <a:spLocks/>
            </p:cNvSpPr>
            <p:nvPr/>
          </p:nvSpPr>
          <p:spPr bwMode="auto">
            <a:xfrm>
              <a:off x="2134" y="1483"/>
              <a:ext cx="22" cy="21"/>
            </a:xfrm>
            <a:custGeom>
              <a:avLst/>
              <a:gdLst>
                <a:gd name="T0" fmla="*/ 211 w 17"/>
                <a:gd name="T1" fmla="*/ 32 h 17"/>
                <a:gd name="T2" fmla="*/ 171 w 17"/>
                <a:gd name="T3" fmla="*/ 136 h 17"/>
                <a:gd name="T4" fmla="*/ 0 w 17"/>
                <a:gd name="T5" fmla="*/ 80 h 17"/>
                <a:gd name="T6" fmla="*/ 36 w 17"/>
                <a:gd name="T7" fmla="*/ 0 h 17"/>
                <a:gd name="T8" fmla="*/ 211 w 17"/>
                <a:gd name="T9" fmla="*/ 3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4"/>
                  </a:moveTo>
                  <a:lnTo>
                    <a:pt x="13" y="16"/>
                  </a:lnTo>
                  <a:lnTo>
                    <a:pt x="0" y="10"/>
                  </a:lnTo>
                  <a:lnTo>
                    <a:pt x="3" y="0"/>
                  </a:lnTo>
                  <a:lnTo>
                    <a:pt x="16" y="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10" name="Freeform 315"/>
            <p:cNvSpPr>
              <a:spLocks/>
            </p:cNvSpPr>
            <p:nvPr/>
          </p:nvSpPr>
          <p:spPr bwMode="auto">
            <a:xfrm>
              <a:off x="2132" y="1493"/>
              <a:ext cx="21" cy="21"/>
            </a:xfrm>
            <a:custGeom>
              <a:avLst/>
              <a:gdLst>
                <a:gd name="T0" fmla="*/ 136 w 17"/>
                <a:gd name="T1" fmla="*/ 40 h 17"/>
                <a:gd name="T2" fmla="*/ 99 w 17"/>
                <a:gd name="T3" fmla="*/ 136 h 17"/>
                <a:gd name="T4" fmla="*/ 0 w 17"/>
                <a:gd name="T5" fmla="*/ 110 h 17"/>
                <a:gd name="T6" fmla="*/ 2 w 17"/>
                <a:gd name="T7" fmla="*/ 0 h 17"/>
                <a:gd name="T8" fmla="*/ 136 w 17"/>
                <a:gd name="T9" fmla="*/ 4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2" y="16"/>
                  </a:lnTo>
                  <a:lnTo>
                    <a:pt x="0" y="13"/>
                  </a:lnTo>
                  <a:lnTo>
                    <a:pt x="2" y="0"/>
                  </a:lnTo>
                  <a:lnTo>
                    <a:pt x="16" y="5"/>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11" name="Freeform 316"/>
            <p:cNvSpPr>
              <a:spLocks/>
            </p:cNvSpPr>
            <p:nvPr/>
          </p:nvSpPr>
          <p:spPr bwMode="auto">
            <a:xfrm>
              <a:off x="2129" y="1505"/>
              <a:ext cx="22" cy="21"/>
            </a:xfrm>
            <a:custGeom>
              <a:avLst/>
              <a:gdLst>
                <a:gd name="T0" fmla="*/ 211 w 17"/>
                <a:gd name="T1" fmla="*/ 2 h 17"/>
                <a:gd name="T2" fmla="*/ 171 w 17"/>
                <a:gd name="T3" fmla="*/ 136 h 17"/>
                <a:gd name="T4" fmla="*/ 0 w 17"/>
                <a:gd name="T5" fmla="*/ 115 h 17"/>
                <a:gd name="T6" fmla="*/ 28 w 17"/>
                <a:gd name="T7" fmla="*/ 0 h 17"/>
                <a:gd name="T8" fmla="*/ 211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2"/>
                  </a:moveTo>
                  <a:lnTo>
                    <a:pt x="13" y="16"/>
                  </a:lnTo>
                  <a:lnTo>
                    <a:pt x="0" y="14"/>
                  </a:lnTo>
                  <a:lnTo>
                    <a:pt x="2" y="0"/>
                  </a:lnTo>
                  <a:lnTo>
                    <a:pt x="16"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12" name="Freeform 317"/>
            <p:cNvSpPr>
              <a:spLocks/>
            </p:cNvSpPr>
            <p:nvPr/>
          </p:nvSpPr>
          <p:spPr bwMode="auto">
            <a:xfrm>
              <a:off x="2127" y="1518"/>
              <a:ext cx="21" cy="21"/>
            </a:xfrm>
            <a:custGeom>
              <a:avLst/>
              <a:gdLst>
                <a:gd name="T0" fmla="*/ 136 w 17"/>
                <a:gd name="T1" fmla="*/ 1 h 17"/>
                <a:gd name="T2" fmla="*/ 110 w 17"/>
                <a:gd name="T3" fmla="*/ 136 h 17"/>
                <a:gd name="T4" fmla="*/ 0 w 17"/>
                <a:gd name="T5" fmla="*/ 99 h 17"/>
                <a:gd name="T6" fmla="*/ 2 w 17"/>
                <a:gd name="T7" fmla="*/ 0 h 17"/>
                <a:gd name="T8" fmla="*/ 136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
                  </a:moveTo>
                  <a:lnTo>
                    <a:pt x="13" y="16"/>
                  </a:lnTo>
                  <a:lnTo>
                    <a:pt x="0" y="12"/>
                  </a:lnTo>
                  <a:lnTo>
                    <a:pt x="2" y="0"/>
                  </a:lnTo>
                  <a:lnTo>
                    <a:pt x="16"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13" name="Freeform 318"/>
            <p:cNvSpPr>
              <a:spLocks/>
            </p:cNvSpPr>
            <p:nvPr/>
          </p:nvSpPr>
          <p:spPr bwMode="auto">
            <a:xfrm>
              <a:off x="2124" y="1529"/>
              <a:ext cx="22" cy="21"/>
            </a:xfrm>
            <a:custGeom>
              <a:avLst/>
              <a:gdLst>
                <a:gd name="T0" fmla="*/ 211 w 17"/>
                <a:gd name="T1" fmla="*/ 32 h 17"/>
                <a:gd name="T2" fmla="*/ 171 w 17"/>
                <a:gd name="T3" fmla="*/ 136 h 17"/>
                <a:gd name="T4" fmla="*/ 0 w 17"/>
                <a:gd name="T5" fmla="*/ 115 h 17"/>
                <a:gd name="T6" fmla="*/ 28 w 17"/>
                <a:gd name="T7" fmla="*/ 0 h 17"/>
                <a:gd name="T8" fmla="*/ 211 w 17"/>
                <a:gd name="T9" fmla="*/ 3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4"/>
                  </a:moveTo>
                  <a:lnTo>
                    <a:pt x="13" y="16"/>
                  </a:lnTo>
                  <a:lnTo>
                    <a:pt x="0" y="14"/>
                  </a:lnTo>
                  <a:lnTo>
                    <a:pt x="2" y="0"/>
                  </a:lnTo>
                  <a:lnTo>
                    <a:pt x="16" y="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14" name="Freeform 319"/>
            <p:cNvSpPr>
              <a:spLocks/>
            </p:cNvSpPr>
            <p:nvPr/>
          </p:nvSpPr>
          <p:spPr bwMode="auto">
            <a:xfrm>
              <a:off x="2122" y="1542"/>
              <a:ext cx="21" cy="21"/>
            </a:xfrm>
            <a:custGeom>
              <a:avLst/>
              <a:gdLst>
                <a:gd name="T0" fmla="*/ 136 w 17"/>
                <a:gd name="T1" fmla="*/ 1 h 17"/>
                <a:gd name="T2" fmla="*/ 110 w 17"/>
                <a:gd name="T3" fmla="*/ 136 h 17"/>
                <a:gd name="T4" fmla="*/ 0 w 17"/>
                <a:gd name="T5" fmla="*/ 115 h 17"/>
                <a:gd name="T6" fmla="*/ 2 w 17"/>
                <a:gd name="T7" fmla="*/ 0 h 17"/>
                <a:gd name="T8" fmla="*/ 136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
                  </a:moveTo>
                  <a:lnTo>
                    <a:pt x="13" y="16"/>
                  </a:lnTo>
                  <a:lnTo>
                    <a:pt x="0" y="14"/>
                  </a:lnTo>
                  <a:lnTo>
                    <a:pt x="2" y="0"/>
                  </a:lnTo>
                  <a:lnTo>
                    <a:pt x="16"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15" name="Freeform 320"/>
            <p:cNvSpPr>
              <a:spLocks/>
            </p:cNvSpPr>
            <p:nvPr/>
          </p:nvSpPr>
          <p:spPr bwMode="auto">
            <a:xfrm>
              <a:off x="2119" y="1555"/>
              <a:ext cx="22" cy="21"/>
            </a:xfrm>
            <a:custGeom>
              <a:avLst/>
              <a:gdLst>
                <a:gd name="T0" fmla="*/ 211 w 17"/>
                <a:gd name="T1" fmla="*/ 1 h 17"/>
                <a:gd name="T2" fmla="*/ 182 w 17"/>
                <a:gd name="T3" fmla="*/ 136 h 17"/>
                <a:gd name="T4" fmla="*/ 0 w 17"/>
                <a:gd name="T5" fmla="*/ 110 h 17"/>
                <a:gd name="T6" fmla="*/ 28 w 17"/>
                <a:gd name="T7" fmla="*/ 0 h 17"/>
                <a:gd name="T8" fmla="*/ 211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
                  </a:moveTo>
                  <a:lnTo>
                    <a:pt x="14" y="16"/>
                  </a:lnTo>
                  <a:lnTo>
                    <a:pt x="0" y="13"/>
                  </a:lnTo>
                  <a:lnTo>
                    <a:pt x="2" y="0"/>
                  </a:lnTo>
                  <a:lnTo>
                    <a:pt x="16"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16" name="Freeform 321"/>
            <p:cNvSpPr>
              <a:spLocks/>
            </p:cNvSpPr>
            <p:nvPr/>
          </p:nvSpPr>
          <p:spPr bwMode="auto">
            <a:xfrm>
              <a:off x="2118" y="1567"/>
              <a:ext cx="21" cy="21"/>
            </a:xfrm>
            <a:custGeom>
              <a:avLst/>
              <a:gdLst>
                <a:gd name="T0" fmla="*/ 136 w 17"/>
                <a:gd name="T1" fmla="*/ 2 h 17"/>
                <a:gd name="T2" fmla="*/ 110 w 17"/>
                <a:gd name="T3" fmla="*/ 136 h 17"/>
                <a:gd name="T4" fmla="*/ 0 w 17"/>
                <a:gd name="T5" fmla="*/ 115 h 17"/>
                <a:gd name="T6" fmla="*/ 1 w 17"/>
                <a:gd name="T7" fmla="*/ 0 h 17"/>
                <a:gd name="T8" fmla="*/ 136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2"/>
                  </a:moveTo>
                  <a:lnTo>
                    <a:pt x="13" y="16"/>
                  </a:lnTo>
                  <a:lnTo>
                    <a:pt x="0" y="14"/>
                  </a:lnTo>
                  <a:lnTo>
                    <a:pt x="1" y="0"/>
                  </a:lnTo>
                  <a:lnTo>
                    <a:pt x="16"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17" name="Freeform 322"/>
            <p:cNvSpPr>
              <a:spLocks/>
            </p:cNvSpPr>
            <p:nvPr/>
          </p:nvSpPr>
          <p:spPr bwMode="auto">
            <a:xfrm>
              <a:off x="2115" y="1581"/>
              <a:ext cx="22" cy="21"/>
            </a:xfrm>
            <a:custGeom>
              <a:avLst/>
              <a:gdLst>
                <a:gd name="T0" fmla="*/ 211 w 17"/>
                <a:gd name="T1" fmla="*/ 1 h 17"/>
                <a:gd name="T2" fmla="*/ 171 w 17"/>
                <a:gd name="T3" fmla="*/ 136 h 17"/>
                <a:gd name="T4" fmla="*/ 0 w 17"/>
                <a:gd name="T5" fmla="*/ 110 h 17"/>
                <a:gd name="T6" fmla="*/ 28 w 17"/>
                <a:gd name="T7" fmla="*/ 0 h 17"/>
                <a:gd name="T8" fmla="*/ 211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
                  </a:moveTo>
                  <a:lnTo>
                    <a:pt x="13" y="16"/>
                  </a:lnTo>
                  <a:lnTo>
                    <a:pt x="0" y="13"/>
                  </a:lnTo>
                  <a:lnTo>
                    <a:pt x="2" y="0"/>
                  </a:lnTo>
                  <a:lnTo>
                    <a:pt x="16"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18" name="Freeform 323"/>
            <p:cNvSpPr>
              <a:spLocks/>
            </p:cNvSpPr>
            <p:nvPr/>
          </p:nvSpPr>
          <p:spPr bwMode="auto">
            <a:xfrm>
              <a:off x="2114" y="1593"/>
              <a:ext cx="22" cy="21"/>
            </a:xfrm>
            <a:custGeom>
              <a:avLst/>
              <a:gdLst>
                <a:gd name="T0" fmla="*/ 211 w 17"/>
                <a:gd name="T1" fmla="*/ 2 h 17"/>
                <a:gd name="T2" fmla="*/ 182 w 17"/>
                <a:gd name="T3" fmla="*/ 136 h 17"/>
                <a:gd name="T4" fmla="*/ 0 w 17"/>
                <a:gd name="T5" fmla="*/ 110 h 17"/>
                <a:gd name="T6" fmla="*/ 1 w 17"/>
                <a:gd name="T7" fmla="*/ 0 h 17"/>
                <a:gd name="T8" fmla="*/ 211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2"/>
                  </a:moveTo>
                  <a:lnTo>
                    <a:pt x="14" y="16"/>
                  </a:lnTo>
                  <a:lnTo>
                    <a:pt x="0" y="13"/>
                  </a:lnTo>
                  <a:lnTo>
                    <a:pt x="1" y="0"/>
                  </a:lnTo>
                  <a:lnTo>
                    <a:pt x="16"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19" name="Freeform 324"/>
            <p:cNvSpPr>
              <a:spLocks/>
            </p:cNvSpPr>
            <p:nvPr/>
          </p:nvSpPr>
          <p:spPr bwMode="auto">
            <a:xfrm>
              <a:off x="2113" y="1607"/>
              <a:ext cx="21" cy="21"/>
            </a:xfrm>
            <a:custGeom>
              <a:avLst/>
              <a:gdLst>
                <a:gd name="T0" fmla="*/ 136 w 17"/>
                <a:gd name="T1" fmla="*/ 2 h 17"/>
                <a:gd name="T2" fmla="*/ 115 w 17"/>
                <a:gd name="T3" fmla="*/ 136 h 17"/>
                <a:gd name="T4" fmla="*/ 0 w 17"/>
                <a:gd name="T5" fmla="*/ 115 h 17"/>
                <a:gd name="T6" fmla="*/ 1 w 17"/>
                <a:gd name="T7" fmla="*/ 0 h 17"/>
                <a:gd name="T8" fmla="*/ 136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2"/>
                  </a:moveTo>
                  <a:lnTo>
                    <a:pt x="14" y="16"/>
                  </a:lnTo>
                  <a:lnTo>
                    <a:pt x="0" y="14"/>
                  </a:lnTo>
                  <a:lnTo>
                    <a:pt x="1" y="0"/>
                  </a:lnTo>
                  <a:lnTo>
                    <a:pt x="16"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20" name="Freeform 325"/>
            <p:cNvSpPr>
              <a:spLocks/>
            </p:cNvSpPr>
            <p:nvPr/>
          </p:nvSpPr>
          <p:spPr bwMode="auto">
            <a:xfrm>
              <a:off x="2110" y="1620"/>
              <a:ext cx="22" cy="21"/>
            </a:xfrm>
            <a:custGeom>
              <a:avLst/>
              <a:gdLst>
                <a:gd name="T0" fmla="*/ 211 w 17"/>
                <a:gd name="T1" fmla="*/ 1 h 17"/>
                <a:gd name="T2" fmla="*/ 182 w 17"/>
                <a:gd name="T3" fmla="*/ 136 h 17"/>
                <a:gd name="T4" fmla="*/ 0 w 17"/>
                <a:gd name="T5" fmla="*/ 110 h 17"/>
                <a:gd name="T6" fmla="*/ 28 w 17"/>
                <a:gd name="T7" fmla="*/ 0 h 17"/>
                <a:gd name="T8" fmla="*/ 211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
                  </a:moveTo>
                  <a:lnTo>
                    <a:pt x="14" y="16"/>
                  </a:lnTo>
                  <a:lnTo>
                    <a:pt x="0" y="13"/>
                  </a:lnTo>
                  <a:lnTo>
                    <a:pt x="2" y="0"/>
                  </a:lnTo>
                  <a:lnTo>
                    <a:pt x="16"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21" name="Freeform 326"/>
            <p:cNvSpPr>
              <a:spLocks/>
            </p:cNvSpPr>
            <p:nvPr/>
          </p:nvSpPr>
          <p:spPr bwMode="auto">
            <a:xfrm>
              <a:off x="2109" y="1633"/>
              <a:ext cx="22" cy="21"/>
            </a:xfrm>
            <a:custGeom>
              <a:avLst/>
              <a:gdLst>
                <a:gd name="T0" fmla="*/ 211 w 17"/>
                <a:gd name="T1" fmla="*/ 2 h 17"/>
                <a:gd name="T2" fmla="*/ 182 w 17"/>
                <a:gd name="T3" fmla="*/ 136 h 17"/>
                <a:gd name="T4" fmla="*/ 0 w 17"/>
                <a:gd name="T5" fmla="*/ 115 h 17"/>
                <a:gd name="T6" fmla="*/ 1 w 17"/>
                <a:gd name="T7" fmla="*/ 0 h 17"/>
                <a:gd name="T8" fmla="*/ 211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2"/>
                  </a:moveTo>
                  <a:lnTo>
                    <a:pt x="14" y="16"/>
                  </a:lnTo>
                  <a:lnTo>
                    <a:pt x="0" y="14"/>
                  </a:lnTo>
                  <a:lnTo>
                    <a:pt x="1" y="0"/>
                  </a:lnTo>
                  <a:lnTo>
                    <a:pt x="16"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22" name="Freeform 327"/>
            <p:cNvSpPr>
              <a:spLocks/>
            </p:cNvSpPr>
            <p:nvPr/>
          </p:nvSpPr>
          <p:spPr bwMode="auto">
            <a:xfrm>
              <a:off x="2109" y="1645"/>
              <a:ext cx="22" cy="21"/>
            </a:xfrm>
            <a:custGeom>
              <a:avLst/>
              <a:gdLst>
                <a:gd name="T0" fmla="*/ 211 w 17"/>
                <a:gd name="T1" fmla="*/ 1 h 17"/>
                <a:gd name="T2" fmla="*/ 182 w 17"/>
                <a:gd name="T3" fmla="*/ 136 h 17"/>
                <a:gd name="T4" fmla="*/ 0 w 17"/>
                <a:gd name="T5" fmla="*/ 115 h 17"/>
                <a:gd name="T6" fmla="*/ 0 w 17"/>
                <a:gd name="T7" fmla="*/ 0 h 17"/>
                <a:gd name="T8" fmla="*/ 211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
                  </a:moveTo>
                  <a:lnTo>
                    <a:pt x="14" y="16"/>
                  </a:lnTo>
                  <a:lnTo>
                    <a:pt x="0" y="14"/>
                  </a:lnTo>
                  <a:lnTo>
                    <a:pt x="0" y="0"/>
                  </a:lnTo>
                  <a:lnTo>
                    <a:pt x="16"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23" name="Freeform 328"/>
            <p:cNvSpPr>
              <a:spLocks/>
            </p:cNvSpPr>
            <p:nvPr/>
          </p:nvSpPr>
          <p:spPr bwMode="auto">
            <a:xfrm>
              <a:off x="2109" y="1659"/>
              <a:ext cx="22" cy="21"/>
            </a:xfrm>
            <a:custGeom>
              <a:avLst/>
              <a:gdLst>
                <a:gd name="T0" fmla="*/ 211 w 17"/>
                <a:gd name="T1" fmla="*/ 1 h 17"/>
                <a:gd name="T2" fmla="*/ 211 w 17"/>
                <a:gd name="T3" fmla="*/ 136 h 17"/>
                <a:gd name="T4" fmla="*/ 0 w 17"/>
                <a:gd name="T5" fmla="*/ 115 h 17"/>
                <a:gd name="T6" fmla="*/ 0 w 17"/>
                <a:gd name="T7" fmla="*/ 0 h 17"/>
                <a:gd name="T8" fmla="*/ 211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
                  </a:moveTo>
                  <a:lnTo>
                    <a:pt x="16" y="16"/>
                  </a:lnTo>
                  <a:lnTo>
                    <a:pt x="0" y="14"/>
                  </a:lnTo>
                  <a:lnTo>
                    <a:pt x="0" y="0"/>
                  </a:lnTo>
                  <a:lnTo>
                    <a:pt x="16"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24" name="Freeform 329"/>
            <p:cNvSpPr>
              <a:spLocks/>
            </p:cNvSpPr>
            <p:nvPr/>
          </p:nvSpPr>
          <p:spPr bwMode="auto">
            <a:xfrm>
              <a:off x="2108" y="1671"/>
              <a:ext cx="21" cy="21"/>
            </a:xfrm>
            <a:custGeom>
              <a:avLst/>
              <a:gdLst>
                <a:gd name="T0" fmla="*/ 136 w 17"/>
                <a:gd name="T1" fmla="*/ 1 h 17"/>
                <a:gd name="T2" fmla="*/ 115 w 17"/>
                <a:gd name="T3" fmla="*/ 136 h 17"/>
                <a:gd name="T4" fmla="*/ 0 w 17"/>
                <a:gd name="T5" fmla="*/ 136 h 17"/>
                <a:gd name="T6" fmla="*/ 1 w 17"/>
                <a:gd name="T7" fmla="*/ 0 h 17"/>
                <a:gd name="T8" fmla="*/ 136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
                  </a:moveTo>
                  <a:lnTo>
                    <a:pt x="14" y="16"/>
                  </a:lnTo>
                  <a:lnTo>
                    <a:pt x="0" y="16"/>
                  </a:lnTo>
                  <a:lnTo>
                    <a:pt x="1" y="0"/>
                  </a:lnTo>
                  <a:lnTo>
                    <a:pt x="16"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25" name="Freeform 330"/>
            <p:cNvSpPr>
              <a:spLocks/>
            </p:cNvSpPr>
            <p:nvPr/>
          </p:nvSpPr>
          <p:spPr bwMode="auto">
            <a:xfrm>
              <a:off x="2108" y="1685"/>
              <a:ext cx="21" cy="21"/>
            </a:xfrm>
            <a:custGeom>
              <a:avLst/>
              <a:gdLst>
                <a:gd name="T0" fmla="*/ 136 w 17"/>
                <a:gd name="T1" fmla="*/ 0 h 17"/>
                <a:gd name="T2" fmla="*/ 136 w 17"/>
                <a:gd name="T3" fmla="*/ 136 h 17"/>
                <a:gd name="T4" fmla="*/ 0 w 17"/>
                <a:gd name="T5" fmla="*/ 136 h 17"/>
                <a:gd name="T6" fmla="*/ 0 w 17"/>
                <a:gd name="T7" fmla="*/ 0 h 17"/>
                <a:gd name="T8" fmla="*/ 13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26" name="Freeform 331"/>
            <p:cNvSpPr>
              <a:spLocks/>
            </p:cNvSpPr>
            <p:nvPr/>
          </p:nvSpPr>
          <p:spPr bwMode="auto">
            <a:xfrm>
              <a:off x="2108" y="1697"/>
              <a:ext cx="21" cy="21"/>
            </a:xfrm>
            <a:custGeom>
              <a:avLst/>
              <a:gdLst>
                <a:gd name="T0" fmla="*/ 115 w 17"/>
                <a:gd name="T1" fmla="*/ 0 h 17"/>
                <a:gd name="T2" fmla="*/ 136 w 17"/>
                <a:gd name="T3" fmla="*/ 136 h 17"/>
                <a:gd name="T4" fmla="*/ 0 w 17"/>
                <a:gd name="T5" fmla="*/ 136 h 17"/>
                <a:gd name="T6" fmla="*/ 0 w 17"/>
                <a:gd name="T7" fmla="*/ 0 h 17"/>
                <a:gd name="T8" fmla="*/ 11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6"/>
                  </a:lnTo>
                  <a:lnTo>
                    <a:pt x="0" y="16"/>
                  </a:lnTo>
                  <a:lnTo>
                    <a:pt x="0" y="0"/>
                  </a:lnTo>
                  <a:lnTo>
                    <a:pt x="14"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27" name="Freeform 332"/>
            <p:cNvSpPr>
              <a:spLocks/>
            </p:cNvSpPr>
            <p:nvPr/>
          </p:nvSpPr>
          <p:spPr bwMode="auto">
            <a:xfrm>
              <a:off x="2108" y="1709"/>
              <a:ext cx="21" cy="21"/>
            </a:xfrm>
            <a:custGeom>
              <a:avLst/>
              <a:gdLst>
                <a:gd name="T0" fmla="*/ 136 w 17"/>
                <a:gd name="T1" fmla="*/ 0 h 17"/>
                <a:gd name="T2" fmla="*/ 136 w 17"/>
                <a:gd name="T3" fmla="*/ 115 h 17"/>
                <a:gd name="T4" fmla="*/ 1 w 17"/>
                <a:gd name="T5" fmla="*/ 136 h 17"/>
                <a:gd name="T6" fmla="*/ 0 w 17"/>
                <a:gd name="T7" fmla="*/ 0 h 17"/>
                <a:gd name="T8" fmla="*/ 13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4"/>
                  </a:lnTo>
                  <a:lnTo>
                    <a:pt x="1" y="16"/>
                  </a:lnTo>
                  <a:lnTo>
                    <a:pt x="0" y="0"/>
                  </a:lnTo>
                  <a:lnTo>
                    <a:pt x="16"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28" name="Freeform 333"/>
            <p:cNvSpPr>
              <a:spLocks/>
            </p:cNvSpPr>
            <p:nvPr/>
          </p:nvSpPr>
          <p:spPr bwMode="auto">
            <a:xfrm>
              <a:off x="2109" y="1722"/>
              <a:ext cx="22" cy="21"/>
            </a:xfrm>
            <a:custGeom>
              <a:avLst/>
              <a:gdLst>
                <a:gd name="T0" fmla="*/ 182 w 17"/>
                <a:gd name="T1" fmla="*/ 0 h 17"/>
                <a:gd name="T2" fmla="*/ 211 w 17"/>
                <a:gd name="T3" fmla="*/ 115 h 17"/>
                <a:gd name="T4" fmla="*/ 0 w 17"/>
                <a:gd name="T5" fmla="*/ 136 h 17"/>
                <a:gd name="T6" fmla="*/ 0 w 17"/>
                <a:gd name="T7" fmla="*/ 1 h 17"/>
                <a:gd name="T8" fmla="*/ 18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4"/>
                  </a:lnTo>
                  <a:lnTo>
                    <a:pt x="0" y="16"/>
                  </a:lnTo>
                  <a:lnTo>
                    <a:pt x="0" y="1"/>
                  </a:lnTo>
                  <a:lnTo>
                    <a:pt x="14"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29" name="Freeform 334"/>
            <p:cNvSpPr>
              <a:spLocks/>
            </p:cNvSpPr>
            <p:nvPr/>
          </p:nvSpPr>
          <p:spPr bwMode="auto">
            <a:xfrm>
              <a:off x="2109" y="1734"/>
              <a:ext cx="22" cy="21"/>
            </a:xfrm>
            <a:custGeom>
              <a:avLst/>
              <a:gdLst>
                <a:gd name="T0" fmla="*/ 182 w 17"/>
                <a:gd name="T1" fmla="*/ 0 h 17"/>
                <a:gd name="T2" fmla="*/ 211 w 17"/>
                <a:gd name="T3" fmla="*/ 115 h 17"/>
                <a:gd name="T4" fmla="*/ 1 w 17"/>
                <a:gd name="T5" fmla="*/ 136 h 17"/>
                <a:gd name="T6" fmla="*/ 0 w 17"/>
                <a:gd name="T7" fmla="*/ 1 h 17"/>
                <a:gd name="T8" fmla="*/ 18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4"/>
                  </a:lnTo>
                  <a:lnTo>
                    <a:pt x="1" y="16"/>
                  </a:lnTo>
                  <a:lnTo>
                    <a:pt x="0" y="1"/>
                  </a:lnTo>
                  <a:lnTo>
                    <a:pt x="14"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30" name="Freeform 335"/>
            <p:cNvSpPr>
              <a:spLocks/>
            </p:cNvSpPr>
            <p:nvPr/>
          </p:nvSpPr>
          <p:spPr bwMode="auto">
            <a:xfrm>
              <a:off x="2110" y="1748"/>
              <a:ext cx="22" cy="21"/>
            </a:xfrm>
            <a:custGeom>
              <a:avLst/>
              <a:gdLst>
                <a:gd name="T0" fmla="*/ 182 w 17"/>
                <a:gd name="T1" fmla="*/ 0 h 17"/>
                <a:gd name="T2" fmla="*/ 211 w 17"/>
                <a:gd name="T3" fmla="*/ 110 h 17"/>
                <a:gd name="T4" fmla="*/ 28 w 17"/>
                <a:gd name="T5" fmla="*/ 136 h 17"/>
                <a:gd name="T6" fmla="*/ 0 w 17"/>
                <a:gd name="T7" fmla="*/ 1 h 17"/>
                <a:gd name="T8" fmla="*/ 18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3"/>
                  </a:lnTo>
                  <a:lnTo>
                    <a:pt x="2" y="16"/>
                  </a:lnTo>
                  <a:lnTo>
                    <a:pt x="0" y="1"/>
                  </a:lnTo>
                  <a:lnTo>
                    <a:pt x="14"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31" name="Freeform 336"/>
            <p:cNvSpPr>
              <a:spLocks/>
            </p:cNvSpPr>
            <p:nvPr/>
          </p:nvSpPr>
          <p:spPr bwMode="auto">
            <a:xfrm>
              <a:off x="2113" y="1760"/>
              <a:ext cx="21" cy="21"/>
            </a:xfrm>
            <a:custGeom>
              <a:avLst/>
              <a:gdLst>
                <a:gd name="T0" fmla="*/ 110 w 17"/>
                <a:gd name="T1" fmla="*/ 0 h 17"/>
                <a:gd name="T2" fmla="*/ 136 w 17"/>
                <a:gd name="T3" fmla="*/ 110 h 17"/>
                <a:gd name="T4" fmla="*/ 1 w 17"/>
                <a:gd name="T5" fmla="*/ 136 h 17"/>
                <a:gd name="T6" fmla="*/ 0 w 17"/>
                <a:gd name="T7" fmla="*/ 2 h 17"/>
                <a:gd name="T8" fmla="*/ 11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13"/>
                  </a:lnTo>
                  <a:lnTo>
                    <a:pt x="1" y="16"/>
                  </a:lnTo>
                  <a:lnTo>
                    <a:pt x="0" y="2"/>
                  </a:lnTo>
                  <a:lnTo>
                    <a:pt x="13"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32" name="Freeform 337"/>
            <p:cNvSpPr>
              <a:spLocks/>
            </p:cNvSpPr>
            <p:nvPr/>
          </p:nvSpPr>
          <p:spPr bwMode="auto">
            <a:xfrm>
              <a:off x="2114" y="1774"/>
              <a:ext cx="22" cy="21"/>
            </a:xfrm>
            <a:custGeom>
              <a:avLst/>
              <a:gdLst>
                <a:gd name="T0" fmla="*/ 171 w 17"/>
                <a:gd name="T1" fmla="*/ 0 h 17"/>
                <a:gd name="T2" fmla="*/ 211 w 17"/>
                <a:gd name="T3" fmla="*/ 110 h 17"/>
                <a:gd name="T4" fmla="*/ 36 w 17"/>
                <a:gd name="T5" fmla="*/ 136 h 17"/>
                <a:gd name="T6" fmla="*/ 0 w 17"/>
                <a:gd name="T7" fmla="*/ 2 h 17"/>
                <a:gd name="T8" fmla="*/ 17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13"/>
                  </a:lnTo>
                  <a:lnTo>
                    <a:pt x="3" y="16"/>
                  </a:lnTo>
                  <a:lnTo>
                    <a:pt x="0" y="2"/>
                  </a:lnTo>
                  <a:lnTo>
                    <a:pt x="13"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33" name="Freeform 338"/>
            <p:cNvSpPr>
              <a:spLocks/>
            </p:cNvSpPr>
            <p:nvPr/>
          </p:nvSpPr>
          <p:spPr bwMode="auto">
            <a:xfrm>
              <a:off x="2118" y="1787"/>
              <a:ext cx="21" cy="21"/>
            </a:xfrm>
            <a:custGeom>
              <a:avLst/>
              <a:gdLst>
                <a:gd name="T0" fmla="*/ 110 w 17"/>
                <a:gd name="T1" fmla="*/ 0 h 17"/>
                <a:gd name="T2" fmla="*/ 136 w 17"/>
                <a:gd name="T3" fmla="*/ 99 h 17"/>
                <a:gd name="T4" fmla="*/ 2 w 17"/>
                <a:gd name="T5" fmla="*/ 136 h 17"/>
                <a:gd name="T6" fmla="*/ 0 w 17"/>
                <a:gd name="T7" fmla="*/ 2 h 17"/>
                <a:gd name="T8" fmla="*/ 11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12"/>
                  </a:lnTo>
                  <a:lnTo>
                    <a:pt x="2" y="16"/>
                  </a:lnTo>
                  <a:lnTo>
                    <a:pt x="0" y="2"/>
                  </a:lnTo>
                  <a:lnTo>
                    <a:pt x="13"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34" name="Freeform 339"/>
            <p:cNvSpPr>
              <a:spLocks/>
            </p:cNvSpPr>
            <p:nvPr/>
          </p:nvSpPr>
          <p:spPr bwMode="auto">
            <a:xfrm>
              <a:off x="2120" y="1800"/>
              <a:ext cx="22" cy="21"/>
            </a:xfrm>
            <a:custGeom>
              <a:avLst/>
              <a:gdLst>
                <a:gd name="T0" fmla="*/ 163 w 17"/>
                <a:gd name="T1" fmla="*/ 0 h 17"/>
                <a:gd name="T2" fmla="*/ 211 w 17"/>
                <a:gd name="T3" fmla="*/ 99 h 17"/>
                <a:gd name="T4" fmla="*/ 36 w 17"/>
                <a:gd name="T5" fmla="*/ 136 h 17"/>
                <a:gd name="T6" fmla="*/ 0 w 17"/>
                <a:gd name="T7" fmla="*/ 26 h 17"/>
                <a:gd name="T8" fmla="*/ 16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0"/>
                  </a:moveTo>
                  <a:lnTo>
                    <a:pt x="16" y="12"/>
                  </a:lnTo>
                  <a:lnTo>
                    <a:pt x="3" y="16"/>
                  </a:lnTo>
                  <a:lnTo>
                    <a:pt x="0" y="3"/>
                  </a:lnTo>
                  <a:lnTo>
                    <a:pt x="12"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35" name="Freeform 340"/>
            <p:cNvSpPr>
              <a:spLocks/>
            </p:cNvSpPr>
            <p:nvPr/>
          </p:nvSpPr>
          <p:spPr bwMode="auto">
            <a:xfrm>
              <a:off x="2124" y="1813"/>
              <a:ext cx="22" cy="21"/>
            </a:xfrm>
            <a:custGeom>
              <a:avLst/>
              <a:gdLst>
                <a:gd name="T0" fmla="*/ 171 w 17"/>
                <a:gd name="T1" fmla="*/ 0 h 17"/>
                <a:gd name="T2" fmla="*/ 211 w 17"/>
                <a:gd name="T3" fmla="*/ 99 h 17"/>
                <a:gd name="T4" fmla="*/ 36 w 17"/>
                <a:gd name="T5" fmla="*/ 136 h 17"/>
                <a:gd name="T6" fmla="*/ 0 w 17"/>
                <a:gd name="T7" fmla="*/ 26 h 17"/>
                <a:gd name="T8" fmla="*/ 17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12"/>
                  </a:lnTo>
                  <a:lnTo>
                    <a:pt x="3" y="16"/>
                  </a:lnTo>
                  <a:lnTo>
                    <a:pt x="0" y="3"/>
                  </a:lnTo>
                  <a:lnTo>
                    <a:pt x="13"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36" name="Freeform 341"/>
            <p:cNvSpPr>
              <a:spLocks/>
            </p:cNvSpPr>
            <p:nvPr/>
          </p:nvSpPr>
          <p:spPr bwMode="auto">
            <a:xfrm>
              <a:off x="2128" y="1827"/>
              <a:ext cx="22" cy="21"/>
            </a:xfrm>
            <a:custGeom>
              <a:avLst/>
              <a:gdLst>
                <a:gd name="T0" fmla="*/ 163 w 17"/>
                <a:gd name="T1" fmla="*/ 0 h 17"/>
                <a:gd name="T2" fmla="*/ 211 w 17"/>
                <a:gd name="T3" fmla="*/ 93 h 17"/>
                <a:gd name="T4" fmla="*/ 36 w 17"/>
                <a:gd name="T5" fmla="*/ 136 h 17"/>
                <a:gd name="T6" fmla="*/ 0 w 17"/>
                <a:gd name="T7" fmla="*/ 26 h 17"/>
                <a:gd name="T8" fmla="*/ 16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0"/>
                  </a:moveTo>
                  <a:lnTo>
                    <a:pt x="16" y="11"/>
                  </a:lnTo>
                  <a:lnTo>
                    <a:pt x="3" y="16"/>
                  </a:lnTo>
                  <a:lnTo>
                    <a:pt x="0" y="3"/>
                  </a:lnTo>
                  <a:lnTo>
                    <a:pt x="12"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37" name="Freeform 342"/>
            <p:cNvSpPr>
              <a:spLocks/>
            </p:cNvSpPr>
            <p:nvPr/>
          </p:nvSpPr>
          <p:spPr bwMode="auto">
            <a:xfrm>
              <a:off x="2132" y="1839"/>
              <a:ext cx="21" cy="21"/>
            </a:xfrm>
            <a:custGeom>
              <a:avLst/>
              <a:gdLst>
                <a:gd name="T0" fmla="*/ 93 w 17"/>
                <a:gd name="T1" fmla="*/ 0 h 17"/>
                <a:gd name="T2" fmla="*/ 136 w 17"/>
                <a:gd name="T3" fmla="*/ 93 h 17"/>
                <a:gd name="T4" fmla="*/ 26 w 17"/>
                <a:gd name="T5" fmla="*/ 136 h 17"/>
                <a:gd name="T6" fmla="*/ 0 w 17"/>
                <a:gd name="T7" fmla="*/ 32 h 17"/>
                <a:gd name="T8" fmla="*/ 9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16" y="11"/>
                  </a:lnTo>
                  <a:lnTo>
                    <a:pt x="3" y="16"/>
                  </a:lnTo>
                  <a:lnTo>
                    <a:pt x="0" y="4"/>
                  </a:lnTo>
                  <a:lnTo>
                    <a:pt x="1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38" name="Freeform 343"/>
            <p:cNvSpPr>
              <a:spLocks/>
            </p:cNvSpPr>
            <p:nvPr/>
          </p:nvSpPr>
          <p:spPr bwMode="auto">
            <a:xfrm>
              <a:off x="2136" y="1853"/>
              <a:ext cx="21" cy="21"/>
            </a:xfrm>
            <a:custGeom>
              <a:avLst/>
              <a:gdLst>
                <a:gd name="T0" fmla="*/ 93 w 17"/>
                <a:gd name="T1" fmla="*/ 0 h 17"/>
                <a:gd name="T2" fmla="*/ 136 w 17"/>
                <a:gd name="T3" fmla="*/ 99 h 17"/>
                <a:gd name="T4" fmla="*/ 26 w 17"/>
                <a:gd name="T5" fmla="*/ 136 h 17"/>
                <a:gd name="T6" fmla="*/ 0 w 17"/>
                <a:gd name="T7" fmla="*/ 32 h 17"/>
                <a:gd name="T8" fmla="*/ 9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16" y="12"/>
                  </a:lnTo>
                  <a:lnTo>
                    <a:pt x="3" y="16"/>
                  </a:lnTo>
                  <a:lnTo>
                    <a:pt x="0" y="4"/>
                  </a:lnTo>
                  <a:lnTo>
                    <a:pt x="1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39" name="Freeform 344"/>
            <p:cNvSpPr>
              <a:spLocks/>
            </p:cNvSpPr>
            <p:nvPr/>
          </p:nvSpPr>
          <p:spPr bwMode="auto">
            <a:xfrm>
              <a:off x="2139" y="1866"/>
              <a:ext cx="22" cy="21"/>
            </a:xfrm>
            <a:custGeom>
              <a:avLst/>
              <a:gdLst>
                <a:gd name="T0" fmla="*/ 163 w 17"/>
                <a:gd name="T1" fmla="*/ 0 h 17"/>
                <a:gd name="T2" fmla="*/ 211 w 17"/>
                <a:gd name="T3" fmla="*/ 93 h 17"/>
                <a:gd name="T4" fmla="*/ 47 w 17"/>
                <a:gd name="T5" fmla="*/ 136 h 17"/>
                <a:gd name="T6" fmla="*/ 0 w 17"/>
                <a:gd name="T7" fmla="*/ 26 h 17"/>
                <a:gd name="T8" fmla="*/ 16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0"/>
                  </a:moveTo>
                  <a:lnTo>
                    <a:pt x="16" y="11"/>
                  </a:lnTo>
                  <a:lnTo>
                    <a:pt x="4" y="16"/>
                  </a:lnTo>
                  <a:lnTo>
                    <a:pt x="0" y="3"/>
                  </a:lnTo>
                  <a:lnTo>
                    <a:pt x="12"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40" name="Freeform 345"/>
            <p:cNvSpPr>
              <a:spLocks/>
            </p:cNvSpPr>
            <p:nvPr/>
          </p:nvSpPr>
          <p:spPr bwMode="auto">
            <a:xfrm>
              <a:off x="2144" y="1879"/>
              <a:ext cx="22" cy="21"/>
            </a:xfrm>
            <a:custGeom>
              <a:avLst/>
              <a:gdLst>
                <a:gd name="T0" fmla="*/ 163 w 17"/>
                <a:gd name="T1" fmla="*/ 0 h 17"/>
                <a:gd name="T2" fmla="*/ 211 w 17"/>
                <a:gd name="T3" fmla="*/ 93 h 17"/>
                <a:gd name="T4" fmla="*/ 61 w 17"/>
                <a:gd name="T5" fmla="*/ 136 h 17"/>
                <a:gd name="T6" fmla="*/ 0 w 17"/>
                <a:gd name="T7" fmla="*/ 32 h 17"/>
                <a:gd name="T8" fmla="*/ 16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0"/>
                  </a:moveTo>
                  <a:lnTo>
                    <a:pt x="16" y="11"/>
                  </a:lnTo>
                  <a:lnTo>
                    <a:pt x="5" y="16"/>
                  </a:lnTo>
                  <a:lnTo>
                    <a:pt x="0" y="4"/>
                  </a:lnTo>
                  <a:lnTo>
                    <a:pt x="12"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41" name="Freeform 346"/>
            <p:cNvSpPr>
              <a:spLocks/>
            </p:cNvSpPr>
            <p:nvPr/>
          </p:nvSpPr>
          <p:spPr bwMode="auto">
            <a:xfrm>
              <a:off x="2151" y="1892"/>
              <a:ext cx="21" cy="21"/>
            </a:xfrm>
            <a:custGeom>
              <a:avLst/>
              <a:gdLst>
                <a:gd name="T0" fmla="*/ 93 w 17"/>
                <a:gd name="T1" fmla="*/ 0 h 17"/>
                <a:gd name="T2" fmla="*/ 136 w 17"/>
                <a:gd name="T3" fmla="*/ 80 h 17"/>
                <a:gd name="T4" fmla="*/ 32 w 17"/>
                <a:gd name="T5" fmla="*/ 136 h 17"/>
                <a:gd name="T6" fmla="*/ 0 w 17"/>
                <a:gd name="T7" fmla="*/ 32 h 17"/>
                <a:gd name="T8" fmla="*/ 9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16" y="10"/>
                  </a:lnTo>
                  <a:lnTo>
                    <a:pt x="4" y="16"/>
                  </a:lnTo>
                  <a:lnTo>
                    <a:pt x="0" y="4"/>
                  </a:lnTo>
                  <a:lnTo>
                    <a:pt x="1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42" name="Freeform 347"/>
            <p:cNvSpPr>
              <a:spLocks/>
            </p:cNvSpPr>
            <p:nvPr/>
          </p:nvSpPr>
          <p:spPr bwMode="auto">
            <a:xfrm>
              <a:off x="2156" y="1903"/>
              <a:ext cx="21" cy="22"/>
            </a:xfrm>
            <a:custGeom>
              <a:avLst/>
              <a:gdLst>
                <a:gd name="T0" fmla="*/ 93 w 17"/>
                <a:gd name="T1" fmla="*/ 0 h 17"/>
                <a:gd name="T2" fmla="*/ 136 w 17"/>
                <a:gd name="T3" fmla="*/ 141 h 17"/>
                <a:gd name="T4" fmla="*/ 32 w 17"/>
                <a:gd name="T5" fmla="*/ 211 h 17"/>
                <a:gd name="T6" fmla="*/ 0 w 17"/>
                <a:gd name="T7" fmla="*/ 61 h 17"/>
                <a:gd name="T8" fmla="*/ 9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16" y="11"/>
                  </a:lnTo>
                  <a:lnTo>
                    <a:pt x="4" y="16"/>
                  </a:lnTo>
                  <a:lnTo>
                    <a:pt x="0" y="5"/>
                  </a:lnTo>
                  <a:lnTo>
                    <a:pt x="1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43" name="Freeform 348"/>
            <p:cNvSpPr>
              <a:spLocks/>
            </p:cNvSpPr>
            <p:nvPr/>
          </p:nvSpPr>
          <p:spPr bwMode="auto">
            <a:xfrm>
              <a:off x="2161" y="1917"/>
              <a:ext cx="22" cy="21"/>
            </a:xfrm>
            <a:custGeom>
              <a:avLst/>
              <a:gdLst>
                <a:gd name="T0" fmla="*/ 141 w 17"/>
                <a:gd name="T1" fmla="*/ 0 h 17"/>
                <a:gd name="T2" fmla="*/ 211 w 17"/>
                <a:gd name="T3" fmla="*/ 75 h 17"/>
                <a:gd name="T4" fmla="*/ 61 w 17"/>
                <a:gd name="T5" fmla="*/ 136 h 17"/>
                <a:gd name="T6" fmla="*/ 0 w 17"/>
                <a:gd name="T7" fmla="*/ 32 h 17"/>
                <a:gd name="T8" fmla="*/ 14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16" y="9"/>
                  </a:lnTo>
                  <a:lnTo>
                    <a:pt x="5" y="16"/>
                  </a:lnTo>
                  <a:lnTo>
                    <a:pt x="0" y="4"/>
                  </a:lnTo>
                  <a:lnTo>
                    <a:pt x="1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44" name="Freeform 349"/>
            <p:cNvSpPr>
              <a:spLocks/>
            </p:cNvSpPr>
            <p:nvPr/>
          </p:nvSpPr>
          <p:spPr bwMode="auto">
            <a:xfrm>
              <a:off x="2167" y="1928"/>
              <a:ext cx="22" cy="21"/>
            </a:xfrm>
            <a:custGeom>
              <a:avLst/>
              <a:gdLst>
                <a:gd name="T0" fmla="*/ 132 w 17"/>
                <a:gd name="T1" fmla="*/ 0 h 17"/>
                <a:gd name="T2" fmla="*/ 211 w 17"/>
                <a:gd name="T3" fmla="*/ 80 h 17"/>
                <a:gd name="T4" fmla="*/ 61 w 17"/>
                <a:gd name="T5" fmla="*/ 136 h 17"/>
                <a:gd name="T6" fmla="*/ 0 w 17"/>
                <a:gd name="T7" fmla="*/ 49 h 17"/>
                <a:gd name="T8" fmla="*/ 13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0"/>
                  </a:moveTo>
                  <a:lnTo>
                    <a:pt x="16" y="10"/>
                  </a:lnTo>
                  <a:lnTo>
                    <a:pt x="5" y="16"/>
                  </a:lnTo>
                  <a:lnTo>
                    <a:pt x="0" y="6"/>
                  </a:lnTo>
                  <a:lnTo>
                    <a:pt x="10"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45" name="Freeform 350"/>
            <p:cNvSpPr>
              <a:spLocks/>
            </p:cNvSpPr>
            <p:nvPr/>
          </p:nvSpPr>
          <p:spPr bwMode="auto">
            <a:xfrm>
              <a:off x="2174" y="1941"/>
              <a:ext cx="21" cy="21"/>
            </a:xfrm>
            <a:custGeom>
              <a:avLst/>
              <a:gdLst>
                <a:gd name="T0" fmla="*/ 80 w 17"/>
                <a:gd name="T1" fmla="*/ 0 h 17"/>
                <a:gd name="T2" fmla="*/ 136 w 17"/>
                <a:gd name="T3" fmla="*/ 75 h 17"/>
                <a:gd name="T4" fmla="*/ 40 w 17"/>
                <a:gd name="T5" fmla="*/ 136 h 17"/>
                <a:gd name="T6" fmla="*/ 0 w 17"/>
                <a:gd name="T7" fmla="*/ 40 h 17"/>
                <a:gd name="T8" fmla="*/ 8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0"/>
                  </a:moveTo>
                  <a:lnTo>
                    <a:pt x="16" y="9"/>
                  </a:lnTo>
                  <a:lnTo>
                    <a:pt x="5" y="16"/>
                  </a:lnTo>
                  <a:lnTo>
                    <a:pt x="0" y="5"/>
                  </a:lnTo>
                  <a:lnTo>
                    <a:pt x="10"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46" name="Freeform 351"/>
            <p:cNvSpPr>
              <a:spLocks/>
            </p:cNvSpPr>
            <p:nvPr/>
          </p:nvSpPr>
          <p:spPr bwMode="auto">
            <a:xfrm>
              <a:off x="2180" y="1952"/>
              <a:ext cx="22" cy="21"/>
            </a:xfrm>
            <a:custGeom>
              <a:avLst/>
              <a:gdLst>
                <a:gd name="T0" fmla="*/ 132 w 17"/>
                <a:gd name="T1" fmla="*/ 0 h 17"/>
                <a:gd name="T2" fmla="*/ 211 w 17"/>
                <a:gd name="T3" fmla="*/ 75 h 17"/>
                <a:gd name="T4" fmla="*/ 61 w 17"/>
                <a:gd name="T5" fmla="*/ 136 h 17"/>
                <a:gd name="T6" fmla="*/ 0 w 17"/>
                <a:gd name="T7" fmla="*/ 49 h 17"/>
                <a:gd name="T8" fmla="*/ 13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0"/>
                  </a:moveTo>
                  <a:lnTo>
                    <a:pt x="16" y="9"/>
                  </a:lnTo>
                  <a:lnTo>
                    <a:pt x="5" y="16"/>
                  </a:lnTo>
                  <a:lnTo>
                    <a:pt x="0" y="6"/>
                  </a:lnTo>
                  <a:lnTo>
                    <a:pt x="10"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47" name="Freeform 352"/>
            <p:cNvSpPr>
              <a:spLocks/>
            </p:cNvSpPr>
            <p:nvPr/>
          </p:nvSpPr>
          <p:spPr bwMode="auto">
            <a:xfrm>
              <a:off x="2186" y="1963"/>
              <a:ext cx="22" cy="21"/>
            </a:xfrm>
            <a:custGeom>
              <a:avLst/>
              <a:gdLst>
                <a:gd name="T0" fmla="*/ 132 w 17"/>
                <a:gd name="T1" fmla="*/ 0 h 17"/>
                <a:gd name="T2" fmla="*/ 211 w 17"/>
                <a:gd name="T3" fmla="*/ 80 h 17"/>
                <a:gd name="T4" fmla="*/ 61 w 17"/>
                <a:gd name="T5" fmla="*/ 136 h 17"/>
                <a:gd name="T6" fmla="*/ 0 w 17"/>
                <a:gd name="T7" fmla="*/ 49 h 17"/>
                <a:gd name="T8" fmla="*/ 13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0"/>
                  </a:moveTo>
                  <a:lnTo>
                    <a:pt x="16" y="10"/>
                  </a:lnTo>
                  <a:lnTo>
                    <a:pt x="5" y="16"/>
                  </a:lnTo>
                  <a:lnTo>
                    <a:pt x="0" y="6"/>
                  </a:lnTo>
                  <a:lnTo>
                    <a:pt x="10"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48" name="Freeform 353"/>
            <p:cNvSpPr>
              <a:spLocks/>
            </p:cNvSpPr>
            <p:nvPr/>
          </p:nvSpPr>
          <p:spPr bwMode="auto">
            <a:xfrm>
              <a:off x="2193" y="1975"/>
              <a:ext cx="21" cy="21"/>
            </a:xfrm>
            <a:custGeom>
              <a:avLst/>
              <a:gdLst>
                <a:gd name="T0" fmla="*/ 80 w 17"/>
                <a:gd name="T1" fmla="*/ 0 h 17"/>
                <a:gd name="T2" fmla="*/ 136 w 17"/>
                <a:gd name="T3" fmla="*/ 80 h 17"/>
                <a:gd name="T4" fmla="*/ 49 w 17"/>
                <a:gd name="T5" fmla="*/ 136 h 17"/>
                <a:gd name="T6" fmla="*/ 0 w 17"/>
                <a:gd name="T7" fmla="*/ 40 h 17"/>
                <a:gd name="T8" fmla="*/ 8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0"/>
                  </a:moveTo>
                  <a:lnTo>
                    <a:pt x="16" y="10"/>
                  </a:lnTo>
                  <a:lnTo>
                    <a:pt x="6" y="16"/>
                  </a:lnTo>
                  <a:lnTo>
                    <a:pt x="0" y="5"/>
                  </a:lnTo>
                  <a:lnTo>
                    <a:pt x="10"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49" name="Freeform 354"/>
            <p:cNvSpPr>
              <a:spLocks/>
            </p:cNvSpPr>
            <p:nvPr/>
          </p:nvSpPr>
          <p:spPr bwMode="auto">
            <a:xfrm>
              <a:off x="2200" y="1986"/>
              <a:ext cx="22" cy="21"/>
            </a:xfrm>
            <a:custGeom>
              <a:avLst/>
              <a:gdLst>
                <a:gd name="T0" fmla="*/ 126 w 17"/>
                <a:gd name="T1" fmla="*/ 0 h 17"/>
                <a:gd name="T2" fmla="*/ 211 w 17"/>
                <a:gd name="T3" fmla="*/ 75 h 17"/>
                <a:gd name="T4" fmla="*/ 61 w 17"/>
                <a:gd name="T5" fmla="*/ 136 h 17"/>
                <a:gd name="T6" fmla="*/ 0 w 17"/>
                <a:gd name="T7" fmla="*/ 40 h 17"/>
                <a:gd name="T8" fmla="*/ 12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0"/>
                  </a:moveTo>
                  <a:lnTo>
                    <a:pt x="16" y="9"/>
                  </a:lnTo>
                  <a:lnTo>
                    <a:pt x="5" y="16"/>
                  </a:lnTo>
                  <a:lnTo>
                    <a:pt x="0" y="5"/>
                  </a:lnTo>
                  <a:lnTo>
                    <a:pt x="9"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50" name="Freeform 355"/>
            <p:cNvSpPr>
              <a:spLocks/>
            </p:cNvSpPr>
            <p:nvPr/>
          </p:nvSpPr>
          <p:spPr bwMode="auto">
            <a:xfrm>
              <a:off x="2207" y="1996"/>
              <a:ext cx="21" cy="21"/>
            </a:xfrm>
            <a:custGeom>
              <a:avLst/>
              <a:gdLst>
                <a:gd name="T0" fmla="*/ 80 w 17"/>
                <a:gd name="T1" fmla="*/ 0 h 17"/>
                <a:gd name="T2" fmla="*/ 136 w 17"/>
                <a:gd name="T3" fmla="*/ 65 h 17"/>
                <a:gd name="T4" fmla="*/ 49 w 17"/>
                <a:gd name="T5" fmla="*/ 136 h 17"/>
                <a:gd name="T6" fmla="*/ 0 w 17"/>
                <a:gd name="T7" fmla="*/ 49 h 17"/>
                <a:gd name="T8" fmla="*/ 8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0"/>
                  </a:moveTo>
                  <a:lnTo>
                    <a:pt x="16" y="8"/>
                  </a:lnTo>
                  <a:lnTo>
                    <a:pt x="6" y="16"/>
                  </a:lnTo>
                  <a:lnTo>
                    <a:pt x="0" y="6"/>
                  </a:lnTo>
                  <a:lnTo>
                    <a:pt x="10"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51" name="Freeform 356"/>
            <p:cNvSpPr>
              <a:spLocks/>
            </p:cNvSpPr>
            <p:nvPr/>
          </p:nvSpPr>
          <p:spPr bwMode="auto">
            <a:xfrm>
              <a:off x="2214" y="2006"/>
              <a:ext cx="22" cy="21"/>
            </a:xfrm>
            <a:custGeom>
              <a:avLst/>
              <a:gdLst>
                <a:gd name="T0" fmla="*/ 126 w 17"/>
                <a:gd name="T1" fmla="*/ 0 h 17"/>
                <a:gd name="T2" fmla="*/ 211 w 17"/>
                <a:gd name="T3" fmla="*/ 65 h 17"/>
                <a:gd name="T4" fmla="*/ 61 w 17"/>
                <a:gd name="T5" fmla="*/ 136 h 17"/>
                <a:gd name="T6" fmla="*/ 0 w 17"/>
                <a:gd name="T7" fmla="*/ 61 h 17"/>
                <a:gd name="T8" fmla="*/ 12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0"/>
                  </a:moveTo>
                  <a:lnTo>
                    <a:pt x="16" y="8"/>
                  </a:lnTo>
                  <a:lnTo>
                    <a:pt x="5" y="16"/>
                  </a:lnTo>
                  <a:lnTo>
                    <a:pt x="0" y="7"/>
                  </a:lnTo>
                  <a:lnTo>
                    <a:pt x="9"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52" name="Freeform 357"/>
            <p:cNvSpPr>
              <a:spLocks/>
            </p:cNvSpPr>
            <p:nvPr/>
          </p:nvSpPr>
          <p:spPr bwMode="auto">
            <a:xfrm>
              <a:off x="2221" y="2016"/>
              <a:ext cx="21" cy="21"/>
            </a:xfrm>
            <a:custGeom>
              <a:avLst/>
              <a:gdLst>
                <a:gd name="T0" fmla="*/ 80 w 17"/>
                <a:gd name="T1" fmla="*/ 0 h 17"/>
                <a:gd name="T2" fmla="*/ 136 w 17"/>
                <a:gd name="T3" fmla="*/ 65 h 17"/>
                <a:gd name="T4" fmla="*/ 61 w 17"/>
                <a:gd name="T5" fmla="*/ 136 h 17"/>
                <a:gd name="T6" fmla="*/ 0 w 17"/>
                <a:gd name="T7" fmla="*/ 61 h 17"/>
                <a:gd name="T8" fmla="*/ 8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0"/>
                  </a:moveTo>
                  <a:lnTo>
                    <a:pt x="16" y="8"/>
                  </a:lnTo>
                  <a:lnTo>
                    <a:pt x="7" y="16"/>
                  </a:lnTo>
                  <a:lnTo>
                    <a:pt x="0" y="7"/>
                  </a:lnTo>
                  <a:lnTo>
                    <a:pt x="10"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53" name="Freeform 358"/>
            <p:cNvSpPr>
              <a:spLocks/>
            </p:cNvSpPr>
            <p:nvPr/>
          </p:nvSpPr>
          <p:spPr bwMode="auto">
            <a:xfrm>
              <a:off x="2229" y="2026"/>
              <a:ext cx="22" cy="21"/>
            </a:xfrm>
            <a:custGeom>
              <a:avLst/>
              <a:gdLst>
                <a:gd name="T0" fmla="*/ 126 w 17"/>
                <a:gd name="T1" fmla="*/ 0 h 17"/>
                <a:gd name="T2" fmla="*/ 211 w 17"/>
                <a:gd name="T3" fmla="*/ 65 h 17"/>
                <a:gd name="T4" fmla="*/ 79 w 17"/>
                <a:gd name="T5" fmla="*/ 136 h 17"/>
                <a:gd name="T6" fmla="*/ 0 w 17"/>
                <a:gd name="T7" fmla="*/ 61 h 17"/>
                <a:gd name="T8" fmla="*/ 12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0"/>
                  </a:moveTo>
                  <a:lnTo>
                    <a:pt x="16" y="8"/>
                  </a:lnTo>
                  <a:lnTo>
                    <a:pt x="6" y="16"/>
                  </a:lnTo>
                  <a:lnTo>
                    <a:pt x="0" y="7"/>
                  </a:lnTo>
                  <a:lnTo>
                    <a:pt x="9"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54" name="Freeform 359"/>
            <p:cNvSpPr>
              <a:spLocks/>
            </p:cNvSpPr>
            <p:nvPr/>
          </p:nvSpPr>
          <p:spPr bwMode="auto">
            <a:xfrm>
              <a:off x="2237" y="2036"/>
              <a:ext cx="22" cy="21"/>
            </a:xfrm>
            <a:custGeom>
              <a:avLst/>
              <a:gdLst>
                <a:gd name="T0" fmla="*/ 126 w 17"/>
                <a:gd name="T1" fmla="*/ 0 h 17"/>
                <a:gd name="T2" fmla="*/ 211 w 17"/>
                <a:gd name="T3" fmla="*/ 61 h 17"/>
                <a:gd name="T4" fmla="*/ 97 w 17"/>
                <a:gd name="T5" fmla="*/ 136 h 17"/>
                <a:gd name="T6" fmla="*/ 0 w 17"/>
                <a:gd name="T7" fmla="*/ 61 h 17"/>
                <a:gd name="T8" fmla="*/ 12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0"/>
                  </a:moveTo>
                  <a:lnTo>
                    <a:pt x="16" y="7"/>
                  </a:lnTo>
                  <a:lnTo>
                    <a:pt x="7" y="16"/>
                  </a:lnTo>
                  <a:lnTo>
                    <a:pt x="0" y="7"/>
                  </a:lnTo>
                  <a:lnTo>
                    <a:pt x="9"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55" name="Freeform 360"/>
            <p:cNvSpPr>
              <a:spLocks/>
            </p:cNvSpPr>
            <p:nvPr/>
          </p:nvSpPr>
          <p:spPr bwMode="auto">
            <a:xfrm>
              <a:off x="2246" y="2044"/>
              <a:ext cx="22" cy="22"/>
            </a:xfrm>
            <a:custGeom>
              <a:avLst/>
              <a:gdLst>
                <a:gd name="T0" fmla="*/ 102 w 17"/>
                <a:gd name="T1" fmla="*/ 0 h 17"/>
                <a:gd name="T2" fmla="*/ 211 w 17"/>
                <a:gd name="T3" fmla="*/ 97 h 17"/>
                <a:gd name="T4" fmla="*/ 79 w 17"/>
                <a:gd name="T5" fmla="*/ 211 h 17"/>
                <a:gd name="T6" fmla="*/ 0 w 17"/>
                <a:gd name="T7" fmla="*/ 102 h 17"/>
                <a:gd name="T8" fmla="*/ 10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7"/>
                  </a:lnTo>
                  <a:lnTo>
                    <a:pt x="6" y="16"/>
                  </a:lnTo>
                  <a:lnTo>
                    <a:pt x="0" y="8"/>
                  </a:lnTo>
                  <a:lnTo>
                    <a:pt x="8"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56" name="Freeform 361"/>
            <p:cNvSpPr>
              <a:spLocks/>
            </p:cNvSpPr>
            <p:nvPr/>
          </p:nvSpPr>
          <p:spPr bwMode="auto">
            <a:xfrm>
              <a:off x="2254" y="2053"/>
              <a:ext cx="21" cy="21"/>
            </a:xfrm>
            <a:custGeom>
              <a:avLst/>
              <a:gdLst>
                <a:gd name="T0" fmla="*/ 75 w 17"/>
                <a:gd name="T1" fmla="*/ 0 h 17"/>
                <a:gd name="T2" fmla="*/ 136 w 17"/>
                <a:gd name="T3" fmla="*/ 61 h 17"/>
                <a:gd name="T4" fmla="*/ 61 w 17"/>
                <a:gd name="T5" fmla="*/ 136 h 17"/>
                <a:gd name="T6" fmla="*/ 0 w 17"/>
                <a:gd name="T7" fmla="*/ 65 h 17"/>
                <a:gd name="T8" fmla="*/ 7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0"/>
                  </a:moveTo>
                  <a:lnTo>
                    <a:pt x="16" y="7"/>
                  </a:lnTo>
                  <a:lnTo>
                    <a:pt x="7" y="16"/>
                  </a:lnTo>
                  <a:lnTo>
                    <a:pt x="0" y="8"/>
                  </a:lnTo>
                  <a:lnTo>
                    <a:pt x="9"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57" name="Freeform 362"/>
            <p:cNvSpPr>
              <a:spLocks/>
            </p:cNvSpPr>
            <p:nvPr/>
          </p:nvSpPr>
          <p:spPr bwMode="auto">
            <a:xfrm>
              <a:off x="2262" y="2062"/>
              <a:ext cx="22" cy="21"/>
            </a:xfrm>
            <a:custGeom>
              <a:avLst/>
              <a:gdLst>
                <a:gd name="T0" fmla="*/ 102 w 17"/>
                <a:gd name="T1" fmla="*/ 0 h 17"/>
                <a:gd name="T2" fmla="*/ 211 w 17"/>
                <a:gd name="T3" fmla="*/ 61 h 17"/>
                <a:gd name="T4" fmla="*/ 97 w 17"/>
                <a:gd name="T5" fmla="*/ 136 h 17"/>
                <a:gd name="T6" fmla="*/ 0 w 17"/>
                <a:gd name="T7" fmla="*/ 65 h 17"/>
                <a:gd name="T8" fmla="*/ 10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7"/>
                  </a:lnTo>
                  <a:lnTo>
                    <a:pt x="7" y="16"/>
                  </a:lnTo>
                  <a:lnTo>
                    <a:pt x="0" y="8"/>
                  </a:lnTo>
                  <a:lnTo>
                    <a:pt x="8"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58" name="Freeform 363"/>
            <p:cNvSpPr>
              <a:spLocks/>
            </p:cNvSpPr>
            <p:nvPr/>
          </p:nvSpPr>
          <p:spPr bwMode="auto">
            <a:xfrm>
              <a:off x="2271" y="2070"/>
              <a:ext cx="22" cy="21"/>
            </a:xfrm>
            <a:custGeom>
              <a:avLst/>
              <a:gdLst>
                <a:gd name="T0" fmla="*/ 102 w 17"/>
                <a:gd name="T1" fmla="*/ 0 h 17"/>
                <a:gd name="T2" fmla="*/ 211 w 17"/>
                <a:gd name="T3" fmla="*/ 61 h 17"/>
                <a:gd name="T4" fmla="*/ 102 w 17"/>
                <a:gd name="T5" fmla="*/ 136 h 17"/>
                <a:gd name="T6" fmla="*/ 0 w 17"/>
                <a:gd name="T7" fmla="*/ 65 h 17"/>
                <a:gd name="T8" fmla="*/ 10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7"/>
                  </a:lnTo>
                  <a:lnTo>
                    <a:pt x="8" y="16"/>
                  </a:lnTo>
                  <a:lnTo>
                    <a:pt x="0" y="8"/>
                  </a:lnTo>
                  <a:lnTo>
                    <a:pt x="8"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59" name="Freeform 364"/>
            <p:cNvSpPr>
              <a:spLocks/>
            </p:cNvSpPr>
            <p:nvPr/>
          </p:nvSpPr>
          <p:spPr bwMode="auto">
            <a:xfrm>
              <a:off x="2282" y="2079"/>
              <a:ext cx="21" cy="21"/>
            </a:xfrm>
            <a:custGeom>
              <a:avLst/>
              <a:gdLst>
                <a:gd name="T0" fmla="*/ 65 w 17"/>
                <a:gd name="T1" fmla="*/ 0 h 17"/>
                <a:gd name="T2" fmla="*/ 136 w 17"/>
                <a:gd name="T3" fmla="*/ 40 h 17"/>
                <a:gd name="T4" fmla="*/ 65 w 17"/>
                <a:gd name="T5" fmla="*/ 136 h 17"/>
                <a:gd name="T6" fmla="*/ 0 w 17"/>
                <a:gd name="T7" fmla="*/ 75 h 17"/>
                <a:gd name="T8" fmla="*/ 6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5"/>
                  </a:lnTo>
                  <a:lnTo>
                    <a:pt x="8" y="16"/>
                  </a:lnTo>
                  <a:lnTo>
                    <a:pt x="0" y="9"/>
                  </a:lnTo>
                  <a:lnTo>
                    <a:pt x="8"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60" name="Freeform 365"/>
            <p:cNvSpPr>
              <a:spLocks/>
            </p:cNvSpPr>
            <p:nvPr/>
          </p:nvSpPr>
          <p:spPr bwMode="auto">
            <a:xfrm>
              <a:off x="2290" y="2085"/>
              <a:ext cx="22" cy="21"/>
            </a:xfrm>
            <a:custGeom>
              <a:avLst/>
              <a:gdLst>
                <a:gd name="T0" fmla="*/ 102 w 17"/>
                <a:gd name="T1" fmla="*/ 0 h 17"/>
                <a:gd name="T2" fmla="*/ 211 w 17"/>
                <a:gd name="T3" fmla="*/ 61 h 17"/>
                <a:gd name="T4" fmla="*/ 126 w 17"/>
                <a:gd name="T5" fmla="*/ 136 h 17"/>
                <a:gd name="T6" fmla="*/ 0 w 17"/>
                <a:gd name="T7" fmla="*/ 75 h 17"/>
                <a:gd name="T8" fmla="*/ 10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7"/>
                  </a:lnTo>
                  <a:lnTo>
                    <a:pt x="9" y="16"/>
                  </a:lnTo>
                  <a:lnTo>
                    <a:pt x="0" y="9"/>
                  </a:lnTo>
                  <a:lnTo>
                    <a:pt x="8"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61" name="Freeform 366"/>
            <p:cNvSpPr>
              <a:spLocks/>
            </p:cNvSpPr>
            <p:nvPr/>
          </p:nvSpPr>
          <p:spPr bwMode="auto">
            <a:xfrm>
              <a:off x="2301" y="2094"/>
              <a:ext cx="21" cy="21"/>
            </a:xfrm>
            <a:custGeom>
              <a:avLst/>
              <a:gdLst>
                <a:gd name="T0" fmla="*/ 49 w 17"/>
                <a:gd name="T1" fmla="*/ 0 h 17"/>
                <a:gd name="T2" fmla="*/ 136 w 17"/>
                <a:gd name="T3" fmla="*/ 40 h 17"/>
                <a:gd name="T4" fmla="*/ 75 w 17"/>
                <a:gd name="T5" fmla="*/ 136 h 17"/>
                <a:gd name="T6" fmla="*/ 0 w 17"/>
                <a:gd name="T7" fmla="*/ 75 h 17"/>
                <a:gd name="T8" fmla="*/ 49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5"/>
                  </a:lnTo>
                  <a:lnTo>
                    <a:pt x="9" y="16"/>
                  </a:lnTo>
                  <a:lnTo>
                    <a:pt x="0" y="9"/>
                  </a:lnTo>
                  <a:lnTo>
                    <a:pt x="6"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62" name="Freeform 367"/>
            <p:cNvSpPr>
              <a:spLocks/>
            </p:cNvSpPr>
            <p:nvPr/>
          </p:nvSpPr>
          <p:spPr bwMode="auto">
            <a:xfrm>
              <a:off x="2311" y="2100"/>
              <a:ext cx="21" cy="21"/>
            </a:xfrm>
            <a:custGeom>
              <a:avLst/>
              <a:gdLst>
                <a:gd name="T0" fmla="*/ 49 w 17"/>
                <a:gd name="T1" fmla="*/ 0 h 17"/>
                <a:gd name="T2" fmla="*/ 136 w 17"/>
                <a:gd name="T3" fmla="*/ 49 h 17"/>
                <a:gd name="T4" fmla="*/ 75 w 17"/>
                <a:gd name="T5" fmla="*/ 136 h 17"/>
                <a:gd name="T6" fmla="*/ 0 w 17"/>
                <a:gd name="T7" fmla="*/ 80 h 17"/>
                <a:gd name="T8" fmla="*/ 49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6"/>
                  </a:lnTo>
                  <a:lnTo>
                    <a:pt x="9" y="16"/>
                  </a:lnTo>
                  <a:lnTo>
                    <a:pt x="0" y="10"/>
                  </a:lnTo>
                  <a:lnTo>
                    <a:pt x="6"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63" name="Freeform 368"/>
            <p:cNvSpPr>
              <a:spLocks/>
            </p:cNvSpPr>
            <p:nvPr/>
          </p:nvSpPr>
          <p:spPr bwMode="auto">
            <a:xfrm>
              <a:off x="2321" y="2108"/>
              <a:ext cx="21" cy="21"/>
            </a:xfrm>
            <a:custGeom>
              <a:avLst/>
              <a:gdLst>
                <a:gd name="T0" fmla="*/ 49 w 17"/>
                <a:gd name="T1" fmla="*/ 0 h 17"/>
                <a:gd name="T2" fmla="*/ 136 w 17"/>
                <a:gd name="T3" fmla="*/ 49 h 17"/>
                <a:gd name="T4" fmla="*/ 80 w 17"/>
                <a:gd name="T5" fmla="*/ 136 h 17"/>
                <a:gd name="T6" fmla="*/ 0 w 17"/>
                <a:gd name="T7" fmla="*/ 80 h 17"/>
                <a:gd name="T8" fmla="*/ 49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6"/>
                  </a:lnTo>
                  <a:lnTo>
                    <a:pt x="10" y="16"/>
                  </a:lnTo>
                  <a:lnTo>
                    <a:pt x="0" y="10"/>
                  </a:lnTo>
                  <a:lnTo>
                    <a:pt x="6"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64" name="Freeform 369"/>
            <p:cNvSpPr>
              <a:spLocks/>
            </p:cNvSpPr>
            <p:nvPr/>
          </p:nvSpPr>
          <p:spPr bwMode="auto">
            <a:xfrm>
              <a:off x="2332" y="2115"/>
              <a:ext cx="22" cy="21"/>
            </a:xfrm>
            <a:custGeom>
              <a:avLst/>
              <a:gdLst>
                <a:gd name="T0" fmla="*/ 61 w 17"/>
                <a:gd name="T1" fmla="*/ 0 h 17"/>
                <a:gd name="T2" fmla="*/ 211 w 17"/>
                <a:gd name="T3" fmla="*/ 40 h 17"/>
                <a:gd name="T4" fmla="*/ 126 w 17"/>
                <a:gd name="T5" fmla="*/ 136 h 17"/>
                <a:gd name="T6" fmla="*/ 0 w 17"/>
                <a:gd name="T7" fmla="*/ 75 h 17"/>
                <a:gd name="T8" fmla="*/ 6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0"/>
                  </a:moveTo>
                  <a:lnTo>
                    <a:pt x="16" y="5"/>
                  </a:lnTo>
                  <a:lnTo>
                    <a:pt x="9" y="16"/>
                  </a:lnTo>
                  <a:lnTo>
                    <a:pt x="0" y="9"/>
                  </a:lnTo>
                  <a:lnTo>
                    <a:pt x="5"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65" name="Freeform 370"/>
            <p:cNvSpPr>
              <a:spLocks/>
            </p:cNvSpPr>
            <p:nvPr/>
          </p:nvSpPr>
          <p:spPr bwMode="auto">
            <a:xfrm>
              <a:off x="2342" y="2121"/>
              <a:ext cx="22" cy="21"/>
            </a:xfrm>
            <a:custGeom>
              <a:avLst/>
              <a:gdLst>
                <a:gd name="T0" fmla="*/ 79 w 17"/>
                <a:gd name="T1" fmla="*/ 0 h 17"/>
                <a:gd name="T2" fmla="*/ 211 w 17"/>
                <a:gd name="T3" fmla="*/ 40 h 17"/>
                <a:gd name="T4" fmla="*/ 126 w 17"/>
                <a:gd name="T5" fmla="*/ 136 h 17"/>
                <a:gd name="T6" fmla="*/ 0 w 17"/>
                <a:gd name="T7" fmla="*/ 80 h 17"/>
                <a:gd name="T8" fmla="*/ 79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5"/>
                  </a:lnTo>
                  <a:lnTo>
                    <a:pt x="9" y="16"/>
                  </a:lnTo>
                  <a:lnTo>
                    <a:pt x="0" y="10"/>
                  </a:lnTo>
                  <a:lnTo>
                    <a:pt x="6"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66" name="Freeform 371"/>
            <p:cNvSpPr>
              <a:spLocks/>
            </p:cNvSpPr>
            <p:nvPr/>
          </p:nvSpPr>
          <p:spPr bwMode="auto">
            <a:xfrm>
              <a:off x="2353" y="2127"/>
              <a:ext cx="21" cy="21"/>
            </a:xfrm>
            <a:custGeom>
              <a:avLst/>
              <a:gdLst>
                <a:gd name="T0" fmla="*/ 49 w 17"/>
                <a:gd name="T1" fmla="*/ 0 h 17"/>
                <a:gd name="T2" fmla="*/ 136 w 17"/>
                <a:gd name="T3" fmla="*/ 40 h 17"/>
                <a:gd name="T4" fmla="*/ 75 w 17"/>
                <a:gd name="T5" fmla="*/ 136 h 17"/>
                <a:gd name="T6" fmla="*/ 0 w 17"/>
                <a:gd name="T7" fmla="*/ 80 h 17"/>
                <a:gd name="T8" fmla="*/ 49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5"/>
                  </a:lnTo>
                  <a:lnTo>
                    <a:pt x="9" y="16"/>
                  </a:lnTo>
                  <a:lnTo>
                    <a:pt x="0" y="10"/>
                  </a:lnTo>
                  <a:lnTo>
                    <a:pt x="6"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67" name="Freeform 372"/>
            <p:cNvSpPr>
              <a:spLocks/>
            </p:cNvSpPr>
            <p:nvPr/>
          </p:nvSpPr>
          <p:spPr bwMode="auto">
            <a:xfrm>
              <a:off x="2364" y="2134"/>
              <a:ext cx="22" cy="21"/>
            </a:xfrm>
            <a:custGeom>
              <a:avLst/>
              <a:gdLst>
                <a:gd name="T0" fmla="*/ 79 w 17"/>
                <a:gd name="T1" fmla="*/ 0 h 17"/>
                <a:gd name="T2" fmla="*/ 211 w 17"/>
                <a:gd name="T3" fmla="*/ 40 h 17"/>
                <a:gd name="T4" fmla="*/ 132 w 17"/>
                <a:gd name="T5" fmla="*/ 136 h 17"/>
                <a:gd name="T6" fmla="*/ 0 w 17"/>
                <a:gd name="T7" fmla="*/ 80 h 17"/>
                <a:gd name="T8" fmla="*/ 79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5"/>
                  </a:lnTo>
                  <a:lnTo>
                    <a:pt x="10" y="16"/>
                  </a:lnTo>
                  <a:lnTo>
                    <a:pt x="0" y="10"/>
                  </a:lnTo>
                  <a:lnTo>
                    <a:pt x="6"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68" name="Freeform 373"/>
            <p:cNvSpPr>
              <a:spLocks/>
            </p:cNvSpPr>
            <p:nvPr/>
          </p:nvSpPr>
          <p:spPr bwMode="auto">
            <a:xfrm>
              <a:off x="2377" y="2140"/>
              <a:ext cx="21" cy="21"/>
            </a:xfrm>
            <a:custGeom>
              <a:avLst/>
              <a:gdLst>
                <a:gd name="T0" fmla="*/ 49 w 17"/>
                <a:gd name="T1" fmla="*/ 0 h 17"/>
                <a:gd name="T2" fmla="*/ 136 w 17"/>
                <a:gd name="T3" fmla="*/ 32 h 17"/>
                <a:gd name="T4" fmla="*/ 93 w 17"/>
                <a:gd name="T5" fmla="*/ 136 h 17"/>
                <a:gd name="T6" fmla="*/ 0 w 17"/>
                <a:gd name="T7" fmla="*/ 80 h 17"/>
                <a:gd name="T8" fmla="*/ 49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4"/>
                  </a:lnTo>
                  <a:lnTo>
                    <a:pt x="11" y="16"/>
                  </a:lnTo>
                  <a:lnTo>
                    <a:pt x="0" y="10"/>
                  </a:lnTo>
                  <a:lnTo>
                    <a:pt x="6"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69" name="Freeform 374"/>
            <p:cNvSpPr>
              <a:spLocks/>
            </p:cNvSpPr>
            <p:nvPr/>
          </p:nvSpPr>
          <p:spPr bwMode="auto">
            <a:xfrm>
              <a:off x="2388" y="2145"/>
              <a:ext cx="22" cy="21"/>
            </a:xfrm>
            <a:custGeom>
              <a:avLst/>
              <a:gdLst>
                <a:gd name="T0" fmla="*/ 47 w 17"/>
                <a:gd name="T1" fmla="*/ 0 h 17"/>
                <a:gd name="T2" fmla="*/ 211 w 17"/>
                <a:gd name="T3" fmla="*/ 32 h 17"/>
                <a:gd name="T4" fmla="*/ 132 w 17"/>
                <a:gd name="T5" fmla="*/ 136 h 17"/>
                <a:gd name="T6" fmla="*/ 0 w 17"/>
                <a:gd name="T7" fmla="*/ 93 h 17"/>
                <a:gd name="T8" fmla="*/ 4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4"/>
                  </a:lnTo>
                  <a:lnTo>
                    <a:pt x="10" y="16"/>
                  </a:lnTo>
                  <a:lnTo>
                    <a:pt x="0" y="11"/>
                  </a:lnTo>
                  <a:lnTo>
                    <a:pt x="4"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70" name="Freeform 375"/>
            <p:cNvSpPr>
              <a:spLocks/>
            </p:cNvSpPr>
            <p:nvPr/>
          </p:nvSpPr>
          <p:spPr bwMode="auto">
            <a:xfrm>
              <a:off x="2400" y="2150"/>
              <a:ext cx="21" cy="21"/>
            </a:xfrm>
            <a:custGeom>
              <a:avLst/>
              <a:gdLst>
                <a:gd name="T0" fmla="*/ 40 w 17"/>
                <a:gd name="T1" fmla="*/ 0 h 17"/>
                <a:gd name="T2" fmla="*/ 136 w 17"/>
                <a:gd name="T3" fmla="*/ 32 h 17"/>
                <a:gd name="T4" fmla="*/ 80 w 17"/>
                <a:gd name="T5" fmla="*/ 136 h 17"/>
                <a:gd name="T6" fmla="*/ 0 w 17"/>
                <a:gd name="T7" fmla="*/ 93 h 17"/>
                <a:gd name="T8" fmla="*/ 4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0"/>
                  </a:moveTo>
                  <a:lnTo>
                    <a:pt x="16" y="4"/>
                  </a:lnTo>
                  <a:lnTo>
                    <a:pt x="10" y="16"/>
                  </a:lnTo>
                  <a:lnTo>
                    <a:pt x="0" y="11"/>
                  </a:lnTo>
                  <a:lnTo>
                    <a:pt x="5"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71" name="Freeform 376"/>
            <p:cNvSpPr>
              <a:spLocks/>
            </p:cNvSpPr>
            <p:nvPr/>
          </p:nvSpPr>
          <p:spPr bwMode="auto">
            <a:xfrm>
              <a:off x="2412" y="2155"/>
              <a:ext cx="22" cy="21"/>
            </a:xfrm>
            <a:custGeom>
              <a:avLst/>
              <a:gdLst>
                <a:gd name="T0" fmla="*/ 79 w 17"/>
                <a:gd name="T1" fmla="*/ 0 h 17"/>
                <a:gd name="T2" fmla="*/ 211 w 17"/>
                <a:gd name="T3" fmla="*/ 32 h 17"/>
                <a:gd name="T4" fmla="*/ 141 w 17"/>
                <a:gd name="T5" fmla="*/ 136 h 17"/>
                <a:gd name="T6" fmla="*/ 0 w 17"/>
                <a:gd name="T7" fmla="*/ 93 h 17"/>
                <a:gd name="T8" fmla="*/ 79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4"/>
                  </a:lnTo>
                  <a:lnTo>
                    <a:pt x="11" y="16"/>
                  </a:lnTo>
                  <a:lnTo>
                    <a:pt x="0" y="11"/>
                  </a:lnTo>
                  <a:lnTo>
                    <a:pt x="6"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72" name="Freeform 377"/>
            <p:cNvSpPr>
              <a:spLocks/>
            </p:cNvSpPr>
            <p:nvPr/>
          </p:nvSpPr>
          <p:spPr bwMode="auto">
            <a:xfrm>
              <a:off x="2424" y="2160"/>
              <a:ext cx="21" cy="21"/>
            </a:xfrm>
            <a:custGeom>
              <a:avLst/>
              <a:gdLst>
                <a:gd name="T0" fmla="*/ 32 w 17"/>
                <a:gd name="T1" fmla="*/ 0 h 17"/>
                <a:gd name="T2" fmla="*/ 136 w 17"/>
                <a:gd name="T3" fmla="*/ 32 h 17"/>
                <a:gd name="T4" fmla="*/ 99 w 17"/>
                <a:gd name="T5" fmla="*/ 136 h 17"/>
                <a:gd name="T6" fmla="*/ 0 w 17"/>
                <a:gd name="T7" fmla="*/ 93 h 17"/>
                <a:gd name="T8" fmla="*/ 3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4"/>
                  </a:lnTo>
                  <a:lnTo>
                    <a:pt x="12" y="16"/>
                  </a:lnTo>
                  <a:lnTo>
                    <a:pt x="0" y="11"/>
                  </a:lnTo>
                  <a:lnTo>
                    <a:pt x="4"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73" name="Freeform 378"/>
            <p:cNvSpPr>
              <a:spLocks/>
            </p:cNvSpPr>
            <p:nvPr/>
          </p:nvSpPr>
          <p:spPr bwMode="auto">
            <a:xfrm>
              <a:off x="2438" y="2164"/>
              <a:ext cx="21" cy="21"/>
            </a:xfrm>
            <a:custGeom>
              <a:avLst/>
              <a:gdLst>
                <a:gd name="T0" fmla="*/ 26 w 17"/>
                <a:gd name="T1" fmla="*/ 0 h 17"/>
                <a:gd name="T2" fmla="*/ 136 w 17"/>
                <a:gd name="T3" fmla="*/ 32 h 17"/>
                <a:gd name="T4" fmla="*/ 93 w 17"/>
                <a:gd name="T5" fmla="*/ 136 h 17"/>
                <a:gd name="T6" fmla="*/ 0 w 17"/>
                <a:gd name="T7" fmla="*/ 99 h 17"/>
                <a:gd name="T8" fmla="*/ 2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0"/>
                  </a:moveTo>
                  <a:lnTo>
                    <a:pt x="16" y="4"/>
                  </a:lnTo>
                  <a:lnTo>
                    <a:pt x="11" y="16"/>
                  </a:lnTo>
                  <a:lnTo>
                    <a:pt x="0" y="12"/>
                  </a:lnTo>
                  <a:lnTo>
                    <a:pt x="3"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74" name="Freeform 379"/>
            <p:cNvSpPr>
              <a:spLocks/>
            </p:cNvSpPr>
            <p:nvPr/>
          </p:nvSpPr>
          <p:spPr bwMode="auto">
            <a:xfrm>
              <a:off x="2449" y="2169"/>
              <a:ext cx="22" cy="21"/>
            </a:xfrm>
            <a:custGeom>
              <a:avLst/>
              <a:gdLst>
                <a:gd name="T0" fmla="*/ 47 w 17"/>
                <a:gd name="T1" fmla="*/ 0 h 17"/>
                <a:gd name="T2" fmla="*/ 211 w 17"/>
                <a:gd name="T3" fmla="*/ 26 h 17"/>
                <a:gd name="T4" fmla="*/ 163 w 17"/>
                <a:gd name="T5" fmla="*/ 136 h 17"/>
                <a:gd name="T6" fmla="*/ 0 w 17"/>
                <a:gd name="T7" fmla="*/ 99 h 17"/>
                <a:gd name="T8" fmla="*/ 4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3"/>
                  </a:lnTo>
                  <a:lnTo>
                    <a:pt x="12" y="16"/>
                  </a:lnTo>
                  <a:lnTo>
                    <a:pt x="0" y="12"/>
                  </a:lnTo>
                  <a:lnTo>
                    <a:pt x="4"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75" name="Freeform 380"/>
            <p:cNvSpPr>
              <a:spLocks/>
            </p:cNvSpPr>
            <p:nvPr/>
          </p:nvSpPr>
          <p:spPr bwMode="auto">
            <a:xfrm>
              <a:off x="2463" y="2173"/>
              <a:ext cx="22" cy="21"/>
            </a:xfrm>
            <a:custGeom>
              <a:avLst/>
              <a:gdLst>
                <a:gd name="T0" fmla="*/ 36 w 17"/>
                <a:gd name="T1" fmla="*/ 0 h 17"/>
                <a:gd name="T2" fmla="*/ 211 w 17"/>
                <a:gd name="T3" fmla="*/ 26 h 17"/>
                <a:gd name="T4" fmla="*/ 163 w 17"/>
                <a:gd name="T5" fmla="*/ 136 h 17"/>
                <a:gd name="T6" fmla="*/ 0 w 17"/>
                <a:gd name="T7" fmla="*/ 99 h 17"/>
                <a:gd name="T8" fmla="*/ 3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0"/>
                  </a:moveTo>
                  <a:lnTo>
                    <a:pt x="16" y="3"/>
                  </a:lnTo>
                  <a:lnTo>
                    <a:pt x="12" y="16"/>
                  </a:lnTo>
                  <a:lnTo>
                    <a:pt x="0" y="12"/>
                  </a:lnTo>
                  <a:lnTo>
                    <a:pt x="3"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76" name="Freeform 381"/>
            <p:cNvSpPr>
              <a:spLocks/>
            </p:cNvSpPr>
            <p:nvPr/>
          </p:nvSpPr>
          <p:spPr bwMode="auto">
            <a:xfrm>
              <a:off x="2476" y="2177"/>
              <a:ext cx="21" cy="21"/>
            </a:xfrm>
            <a:custGeom>
              <a:avLst/>
              <a:gdLst>
                <a:gd name="T0" fmla="*/ 26 w 17"/>
                <a:gd name="T1" fmla="*/ 0 h 17"/>
                <a:gd name="T2" fmla="*/ 136 w 17"/>
                <a:gd name="T3" fmla="*/ 26 h 17"/>
                <a:gd name="T4" fmla="*/ 99 w 17"/>
                <a:gd name="T5" fmla="*/ 136 h 17"/>
                <a:gd name="T6" fmla="*/ 0 w 17"/>
                <a:gd name="T7" fmla="*/ 99 h 17"/>
                <a:gd name="T8" fmla="*/ 2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0"/>
                  </a:moveTo>
                  <a:lnTo>
                    <a:pt x="16" y="3"/>
                  </a:lnTo>
                  <a:lnTo>
                    <a:pt x="12" y="16"/>
                  </a:lnTo>
                  <a:lnTo>
                    <a:pt x="0" y="12"/>
                  </a:lnTo>
                  <a:lnTo>
                    <a:pt x="3"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77" name="Freeform 382"/>
            <p:cNvSpPr>
              <a:spLocks/>
            </p:cNvSpPr>
            <p:nvPr/>
          </p:nvSpPr>
          <p:spPr bwMode="auto">
            <a:xfrm>
              <a:off x="2490" y="2181"/>
              <a:ext cx="21" cy="21"/>
            </a:xfrm>
            <a:custGeom>
              <a:avLst/>
              <a:gdLst>
                <a:gd name="T0" fmla="*/ 26 w 17"/>
                <a:gd name="T1" fmla="*/ 0 h 17"/>
                <a:gd name="T2" fmla="*/ 136 w 17"/>
                <a:gd name="T3" fmla="*/ 26 h 17"/>
                <a:gd name="T4" fmla="*/ 110 w 17"/>
                <a:gd name="T5" fmla="*/ 136 h 17"/>
                <a:gd name="T6" fmla="*/ 0 w 17"/>
                <a:gd name="T7" fmla="*/ 99 h 17"/>
                <a:gd name="T8" fmla="*/ 2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0"/>
                  </a:moveTo>
                  <a:lnTo>
                    <a:pt x="16" y="3"/>
                  </a:lnTo>
                  <a:lnTo>
                    <a:pt x="13" y="16"/>
                  </a:lnTo>
                  <a:lnTo>
                    <a:pt x="0" y="12"/>
                  </a:lnTo>
                  <a:lnTo>
                    <a:pt x="3"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78" name="Freeform 383"/>
            <p:cNvSpPr>
              <a:spLocks/>
            </p:cNvSpPr>
            <p:nvPr/>
          </p:nvSpPr>
          <p:spPr bwMode="auto">
            <a:xfrm>
              <a:off x="2504" y="2184"/>
              <a:ext cx="21" cy="21"/>
            </a:xfrm>
            <a:custGeom>
              <a:avLst/>
              <a:gdLst>
                <a:gd name="T0" fmla="*/ 2 w 17"/>
                <a:gd name="T1" fmla="*/ 0 h 17"/>
                <a:gd name="T2" fmla="*/ 136 w 17"/>
                <a:gd name="T3" fmla="*/ 2 h 17"/>
                <a:gd name="T4" fmla="*/ 110 w 17"/>
                <a:gd name="T5" fmla="*/ 136 h 17"/>
                <a:gd name="T6" fmla="*/ 0 w 17"/>
                <a:gd name="T7" fmla="*/ 110 h 17"/>
                <a:gd name="T8" fmla="*/ 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2"/>
                  </a:lnTo>
                  <a:lnTo>
                    <a:pt x="13" y="16"/>
                  </a:lnTo>
                  <a:lnTo>
                    <a:pt x="0" y="13"/>
                  </a:lnTo>
                  <a:lnTo>
                    <a:pt x="2"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79" name="Freeform 384"/>
            <p:cNvSpPr>
              <a:spLocks/>
            </p:cNvSpPr>
            <p:nvPr/>
          </p:nvSpPr>
          <p:spPr bwMode="auto">
            <a:xfrm>
              <a:off x="2518" y="2187"/>
              <a:ext cx="21" cy="21"/>
            </a:xfrm>
            <a:custGeom>
              <a:avLst/>
              <a:gdLst>
                <a:gd name="T0" fmla="*/ 2 w 17"/>
                <a:gd name="T1" fmla="*/ 0 h 17"/>
                <a:gd name="T2" fmla="*/ 136 w 17"/>
                <a:gd name="T3" fmla="*/ 2 h 17"/>
                <a:gd name="T4" fmla="*/ 99 w 17"/>
                <a:gd name="T5" fmla="*/ 136 h 17"/>
                <a:gd name="T6" fmla="*/ 0 w 17"/>
                <a:gd name="T7" fmla="*/ 99 h 17"/>
                <a:gd name="T8" fmla="*/ 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2"/>
                  </a:lnTo>
                  <a:lnTo>
                    <a:pt x="12" y="16"/>
                  </a:lnTo>
                  <a:lnTo>
                    <a:pt x="0" y="12"/>
                  </a:lnTo>
                  <a:lnTo>
                    <a:pt x="2"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80" name="Freeform 385"/>
            <p:cNvSpPr>
              <a:spLocks/>
            </p:cNvSpPr>
            <p:nvPr/>
          </p:nvSpPr>
          <p:spPr bwMode="auto">
            <a:xfrm>
              <a:off x="2531" y="2189"/>
              <a:ext cx="22" cy="21"/>
            </a:xfrm>
            <a:custGeom>
              <a:avLst/>
              <a:gdLst>
                <a:gd name="T0" fmla="*/ 36 w 17"/>
                <a:gd name="T1" fmla="*/ 0 h 17"/>
                <a:gd name="T2" fmla="*/ 211 w 17"/>
                <a:gd name="T3" fmla="*/ 2 h 17"/>
                <a:gd name="T4" fmla="*/ 171 w 17"/>
                <a:gd name="T5" fmla="*/ 136 h 17"/>
                <a:gd name="T6" fmla="*/ 0 w 17"/>
                <a:gd name="T7" fmla="*/ 115 h 17"/>
                <a:gd name="T8" fmla="*/ 3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0"/>
                  </a:moveTo>
                  <a:lnTo>
                    <a:pt x="16" y="2"/>
                  </a:lnTo>
                  <a:lnTo>
                    <a:pt x="13" y="16"/>
                  </a:lnTo>
                  <a:lnTo>
                    <a:pt x="0" y="14"/>
                  </a:lnTo>
                  <a:lnTo>
                    <a:pt x="3"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81" name="Freeform 386"/>
            <p:cNvSpPr>
              <a:spLocks/>
            </p:cNvSpPr>
            <p:nvPr/>
          </p:nvSpPr>
          <p:spPr bwMode="auto">
            <a:xfrm>
              <a:off x="2545" y="2192"/>
              <a:ext cx="22" cy="21"/>
            </a:xfrm>
            <a:custGeom>
              <a:avLst/>
              <a:gdLst>
                <a:gd name="T0" fmla="*/ 28 w 17"/>
                <a:gd name="T1" fmla="*/ 0 h 17"/>
                <a:gd name="T2" fmla="*/ 211 w 17"/>
                <a:gd name="T3" fmla="*/ 2 h 17"/>
                <a:gd name="T4" fmla="*/ 182 w 17"/>
                <a:gd name="T5" fmla="*/ 136 h 17"/>
                <a:gd name="T6" fmla="*/ 0 w 17"/>
                <a:gd name="T7" fmla="*/ 99 h 17"/>
                <a:gd name="T8" fmla="*/ 2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2"/>
                  </a:lnTo>
                  <a:lnTo>
                    <a:pt x="14" y="16"/>
                  </a:lnTo>
                  <a:lnTo>
                    <a:pt x="0" y="12"/>
                  </a:lnTo>
                  <a:lnTo>
                    <a:pt x="2"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82" name="Freeform 387"/>
            <p:cNvSpPr>
              <a:spLocks/>
            </p:cNvSpPr>
            <p:nvPr/>
          </p:nvSpPr>
          <p:spPr bwMode="auto">
            <a:xfrm>
              <a:off x="2561" y="2194"/>
              <a:ext cx="21" cy="21"/>
            </a:xfrm>
            <a:custGeom>
              <a:avLst/>
              <a:gdLst>
                <a:gd name="T0" fmla="*/ 1 w 17"/>
                <a:gd name="T1" fmla="*/ 0 h 17"/>
                <a:gd name="T2" fmla="*/ 136 w 17"/>
                <a:gd name="T3" fmla="*/ 2 h 17"/>
                <a:gd name="T4" fmla="*/ 110 w 17"/>
                <a:gd name="T5" fmla="*/ 136 h 17"/>
                <a:gd name="T6" fmla="*/ 0 w 17"/>
                <a:gd name="T7" fmla="*/ 115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2"/>
                  </a:lnTo>
                  <a:lnTo>
                    <a:pt x="13" y="16"/>
                  </a:lnTo>
                  <a:lnTo>
                    <a:pt x="0" y="14"/>
                  </a:lnTo>
                  <a:lnTo>
                    <a:pt x="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83" name="Freeform 388"/>
            <p:cNvSpPr>
              <a:spLocks/>
            </p:cNvSpPr>
            <p:nvPr/>
          </p:nvSpPr>
          <p:spPr bwMode="auto">
            <a:xfrm>
              <a:off x="2573" y="2197"/>
              <a:ext cx="22" cy="21"/>
            </a:xfrm>
            <a:custGeom>
              <a:avLst/>
              <a:gdLst>
                <a:gd name="T0" fmla="*/ 28 w 17"/>
                <a:gd name="T1" fmla="*/ 0 h 17"/>
                <a:gd name="T2" fmla="*/ 211 w 17"/>
                <a:gd name="T3" fmla="*/ 1 h 17"/>
                <a:gd name="T4" fmla="*/ 171 w 17"/>
                <a:gd name="T5" fmla="*/ 136 h 17"/>
                <a:gd name="T6" fmla="*/ 0 w 17"/>
                <a:gd name="T7" fmla="*/ 110 h 17"/>
                <a:gd name="T8" fmla="*/ 2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1"/>
                  </a:lnTo>
                  <a:lnTo>
                    <a:pt x="13" y="16"/>
                  </a:lnTo>
                  <a:lnTo>
                    <a:pt x="0" y="13"/>
                  </a:lnTo>
                  <a:lnTo>
                    <a:pt x="2"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84" name="Freeform 389"/>
            <p:cNvSpPr>
              <a:spLocks/>
            </p:cNvSpPr>
            <p:nvPr/>
          </p:nvSpPr>
          <p:spPr bwMode="auto">
            <a:xfrm>
              <a:off x="2587" y="2198"/>
              <a:ext cx="22" cy="21"/>
            </a:xfrm>
            <a:custGeom>
              <a:avLst/>
              <a:gdLst>
                <a:gd name="T0" fmla="*/ 28 w 17"/>
                <a:gd name="T1" fmla="*/ 0 h 17"/>
                <a:gd name="T2" fmla="*/ 211 w 17"/>
                <a:gd name="T3" fmla="*/ 1 h 17"/>
                <a:gd name="T4" fmla="*/ 171 w 17"/>
                <a:gd name="T5" fmla="*/ 136 h 17"/>
                <a:gd name="T6" fmla="*/ 0 w 17"/>
                <a:gd name="T7" fmla="*/ 115 h 17"/>
                <a:gd name="T8" fmla="*/ 2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1"/>
                  </a:lnTo>
                  <a:lnTo>
                    <a:pt x="13" y="16"/>
                  </a:lnTo>
                  <a:lnTo>
                    <a:pt x="0" y="14"/>
                  </a:lnTo>
                  <a:lnTo>
                    <a:pt x="2"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85" name="Freeform 390"/>
            <p:cNvSpPr>
              <a:spLocks/>
            </p:cNvSpPr>
            <p:nvPr/>
          </p:nvSpPr>
          <p:spPr bwMode="auto">
            <a:xfrm>
              <a:off x="2601" y="2199"/>
              <a:ext cx="22" cy="21"/>
            </a:xfrm>
            <a:custGeom>
              <a:avLst/>
              <a:gdLst>
                <a:gd name="T0" fmla="*/ 28 w 17"/>
                <a:gd name="T1" fmla="*/ 0 h 17"/>
                <a:gd name="T2" fmla="*/ 211 w 17"/>
                <a:gd name="T3" fmla="*/ 2 h 17"/>
                <a:gd name="T4" fmla="*/ 171 w 17"/>
                <a:gd name="T5" fmla="*/ 136 h 17"/>
                <a:gd name="T6" fmla="*/ 0 w 17"/>
                <a:gd name="T7" fmla="*/ 110 h 17"/>
                <a:gd name="T8" fmla="*/ 2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2"/>
                  </a:lnTo>
                  <a:lnTo>
                    <a:pt x="13" y="16"/>
                  </a:lnTo>
                  <a:lnTo>
                    <a:pt x="0" y="13"/>
                  </a:lnTo>
                  <a:lnTo>
                    <a:pt x="2"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86" name="Freeform 391"/>
            <p:cNvSpPr>
              <a:spLocks/>
            </p:cNvSpPr>
            <p:nvPr/>
          </p:nvSpPr>
          <p:spPr bwMode="auto">
            <a:xfrm>
              <a:off x="2615" y="2202"/>
              <a:ext cx="22" cy="21"/>
            </a:xfrm>
            <a:custGeom>
              <a:avLst/>
              <a:gdLst>
                <a:gd name="T0" fmla="*/ 28 w 17"/>
                <a:gd name="T1" fmla="*/ 0 h 17"/>
                <a:gd name="T2" fmla="*/ 211 w 17"/>
                <a:gd name="T3" fmla="*/ 2 h 17"/>
                <a:gd name="T4" fmla="*/ 182 w 17"/>
                <a:gd name="T5" fmla="*/ 136 h 17"/>
                <a:gd name="T6" fmla="*/ 0 w 17"/>
                <a:gd name="T7" fmla="*/ 115 h 17"/>
                <a:gd name="T8" fmla="*/ 2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2"/>
                  </a:lnTo>
                  <a:lnTo>
                    <a:pt x="14" y="16"/>
                  </a:lnTo>
                  <a:lnTo>
                    <a:pt x="0" y="14"/>
                  </a:lnTo>
                  <a:lnTo>
                    <a:pt x="2"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87" name="Freeform 392"/>
            <p:cNvSpPr>
              <a:spLocks/>
            </p:cNvSpPr>
            <p:nvPr/>
          </p:nvSpPr>
          <p:spPr bwMode="auto">
            <a:xfrm>
              <a:off x="2629" y="2204"/>
              <a:ext cx="22" cy="21"/>
            </a:xfrm>
            <a:custGeom>
              <a:avLst/>
              <a:gdLst>
                <a:gd name="T0" fmla="*/ 1 w 17"/>
                <a:gd name="T1" fmla="*/ 0 h 17"/>
                <a:gd name="T2" fmla="*/ 211 w 17"/>
                <a:gd name="T3" fmla="*/ 0 h 17"/>
                <a:gd name="T4" fmla="*/ 211 w 17"/>
                <a:gd name="T5" fmla="*/ 136 h 17"/>
                <a:gd name="T6" fmla="*/ 0 w 17"/>
                <a:gd name="T7" fmla="*/ 115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0"/>
                  </a:lnTo>
                  <a:lnTo>
                    <a:pt x="16" y="16"/>
                  </a:lnTo>
                  <a:lnTo>
                    <a:pt x="0" y="14"/>
                  </a:lnTo>
                  <a:lnTo>
                    <a:pt x="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88" name="Freeform 393"/>
            <p:cNvSpPr>
              <a:spLocks/>
            </p:cNvSpPr>
            <p:nvPr/>
          </p:nvSpPr>
          <p:spPr bwMode="auto">
            <a:xfrm>
              <a:off x="2643" y="2204"/>
              <a:ext cx="22" cy="21"/>
            </a:xfrm>
            <a:custGeom>
              <a:avLst/>
              <a:gdLst>
                <a:gd name="T0" fmla="*/ 0 w 17"/>
                <a:gd name="T1" fmla="*/ 0 h 17"/>
                <a:gd name="T2" fmla="*/ 211 w 17"/>
                <a:gd name="T3" fmla="*/ 1 h 17"/>
                <a:gd name="T4" fmla="*/ 182 w 17"/>
                <a:gd name="T5" fmla="*/ 136 h 17"/>
                <a:gd name="T6" fmla="*/ 0 w 17"/>
                <a:gd name="T7" fmla="*/ 115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1"/>
                  </a:lnTo>
                  <a:lnTo>
                    <a:pt x="14" y="16"/>
                  </a:lnTo>
                  <a:lnTo>
                    <a:pt x="0" y="14"/>
                  </a:lnTo>
                  <a:lnTo>
                    <a:pt x="0"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89" name="Freeform 394"/>
            <p:cNvSpPr>
              <a:spLocks/>
            </p:cNvSpPr>
            <p:nvPr/>
          </p:nvSpPr>
          <p:spPr bwMode="auto">
            <a:xfrm>
              <a:off x="2656" y="2205"/>
              <a:ext cx="21" cy="21"/>
            </a:xfrm>
            <a:custGeom>
              <a:avLst/>
              <a:gdLst>
                <a:gd name="T0" fmla="*/ 1 w 17"/>
                <a:gd name="T1" fmla="*/ 0 h 17"/>
                <a:gd name="T2" fmla="*/ 136 w 17"/>
                <a:gd name="T3" fmla="*/ 1 h 17"/>
                <a:gd name="T4" fmla="*/ 110 w 17"/>
                <a:gd name="T5" fmla="*/ 136 h 17"/>
                <a:gd name="T6" fmla="*/ 0 w 17"/>
                <a:gd name="T7" fmla="*/ 115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1"/>
                  </a:lnTo>
                  <a:lnTo>
                    <a:pt x="13" y="16"/>
                  </a:lnTo>
                  <a:lnTo>
                    <a:pt x="0" y="14"/>
                  </a:lnTo>
                  <a:lnTo>
                    <a:pt x="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90" name="Freeform 395"/>
            <p:cNvSpPr>
              <a:spLocks/>
            </p:cNvSpPr>
            <p:nvPr/>
          </p:nvSpPr>
          <p:spPr bwMode="auto">
            <a:xfrm>
              <a:off x="2669" y="2207"/>
              <a:ext cx="21" cy="21"/>
            </a:xfrm>
            <a:custGeom>
              <a:avLst/>
              <a:gdLst>
                <a:gd name="T0" fmla="*/ 2 w 17"/>
                <a:gd name="T1" fmla="*/ 0 h 17"/>
                <a:gd name="T2" fmla="*/ 136 w 17"/>
                <a:gd name="T3" fmla="*/ 2 h 17"/>
                <a:gd name="T4" fmla="*/ 136 w 17"/>
                <a:gd name="T5" fmla="*/ 136 h 17"/>
                <a:gd name="T6" fmla="*/ 0 w 17"/>
                <a:gd name="T7" fmla="*/ 115 h 17"/>
                <a:gd name="T8" fmla="*/ 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2"/>
                  </a:lnTo>
                  <a:lnTo>
                    <a:pt x="16" y="16"/>
                  </a:lnTo>
                  <a:lnTo>
                    <a:pt x="0" y="14"/>
                  </a:lnTo>
                  <a:lnTo>
                    <a:pt x="2"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91" name="Freeform 396"/>
            <p:cNvSpPr>
              <a:spLocks/>
            </p:cNvSpPr>
            <p:nvPr/>
          </p:nvSpPr>
          <p:spPr bwMode="auto">
            <a:xfrm>
              <a:off x="2684" y="2209"/>
              <a:ext cx="21" cy="21"/>
            </a:xfrm>
            <a:custGeom>
              <a:avLst/>
              <a:gdLst>
                <a:gd name="T0" fmla="*/ 0 w 17"/>
                <a:gd name="T1" fmla="*/ 0 h 17"/>
                <a:gd name="T2" fmla="*/ 136 w 17"/>
                <a:gd name="T3" fmla="*/ 0 h 17"/>
                <a:gd name="T4" fmla="*/ 115 w 17"/>
                <a:gd name="T5" fmla="*/ 136 h 17"/>
                <a:gd name="T6" fmla="*/ 0 w 17"/>
                <a:gd name="T7" fmla="*/ 115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4" y="16"/>
                  </a:lnTo>
                  <a:lnTo>
                    <a:pt x="0" y="14"/>
                  </a:lnTo>
                  <a:lnTo>
                    <a:pt x="0"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92" name="Freeform 397"/>
            <p:cNvSpPr>
              <a:spLocks/>
            </p:cNvSpPr>
            <p:nvPr/>
          </p:nvSpPr>
          <p:spPr bwMode="auto">
            <a:xfrm>
              <a:off x="2696" y="2209"/>
              <a:ext cx="22" cy="21"/>
            </a:xfrm>
            <a:custGeom>
              <a:avLst/>
              <a:gdLst>
                <a:gd name="T0" fmla="*/ 1 w 17"/>
                <a:gd name="T1" fmla="*/ 0 h 17"/>
                <a:gd name="T2" fmla="*/ 211 w 17"/>
                <a:gd name="T3" fmla="*/ 0 h 17"/>
                <a:gd name="T4" fmla="*/ 182 w 17"/>
                <a:gd name="T5" fmla="*/ 136 h 17"/>
                <a:gd name="T6" fmla="*/ 0 w 17"/>
                <a:gd name="T7" fmla="*/ 136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0"/>
                  </a:lnTo>
                  <a:lnTo>
                    <a:pt x="14" y="16"/>
                  </a:lnTo>
                  <a:lnTo>
                    <a:pt x="0" y="16"/>
                  </a:lnTo>
                  <a:lnTo>
                    <a:pt x="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93" name="Freeform 398"/>
            <p:cNvSpPr>
              <a:spLocks/>
            </p:cNvSpPr>
            <p:nvPr/>
          </p:nvSpPr>
          <p:spPr bwMode="auto">
            <a:xfrm>
              <a:off x="2710" y="2209"/>
              <a:ext cx="22" cy="21"/>
            </a:xfrm>
            <a:custGeom>
              <a:avLst/>
              <a:gdLst>
                <a:gd name="T0" fmla="*/ 1 w 17"/>
                <a:gd name="T1" fmla="*/ 0 h 17"/>
                <a:gd name="T2" fmla="*/ 211 w 17"/>
                <a:gd name="T3" fmla="*/ 1 h 17"/>
                <a:gd name="T4" fmla="*/ 182 w 17"/>
                <a:gd name="T5" fmla="*/ 136 h 17"/>
                <a:gd name="T6" fmla="*/ 0 w 17"/>
                <a:gd name="T7" fmla="*/ 115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1"/>
                  </a:lnTo>
                  <a:lnTo>
                    <a:pt x="14" y="16"/>
                  </a:lnTo>
                  <a:lnTo>
                    <a:pt x="0" y="14"/>
                  </a:lnTo>
                  <a:lnTo>
                    <a:pt x="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94" name="Freeform 399"/>
            <p:cNvSpPr>
              <a:spLocks/>
            </p:cNvSpPr>
            <p:nvPr/>
          </p:nvSpPr>
          <p:spPr bwMode="auto">
            <a:xfrm>
              <a:off x="2724" y="2210"/>
              <a:ext cx="22" cy="21"/>
            </a:xfrm>
            <a:custGeom>
              <a:avLst/>
              <a:gdLst>
                <a:gd name="T0" fmla="*/ 1 w 17"/>
                <a:gd name="T1" fmla="*/ 0 h 17"/>
                <a:gd name="T2" fmla="*/ 211 w 17"/>
                <a:gd name="T3" fmla="*/ 2 h 17"/>
                <a:gd name="T4" fmla="*/ 182 w 17"/>
                <a:gd name="T5" fmla="*/ 136 h 17"/>
                <a:gd name="T6" fmla="*/ 0 w 17"/>
                <a:gd name="T7" fmla="*/ 115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2"/>
                  </a:lnTo>
                  <a:lnTo>
                    <a:pt x="14" y="16"/>
                  </a:lnTo>
                  <a:lnTo>
                    <a:pt x="0" y="14"/>
                  </a:lnTo>
                  <a:lnTo>
                    <a:pt x="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95" name="Freeform 400"/>
            <p:cNvSpPr>
              <a:spLocks/>
            </p:cNvSpPr>
            <p:nvPr/>
          </p:nvSpPr>
          <p:spPr bwMode="auto">
            <a:xfrm>
              <a:off x="2740" y="2213"/>
              <a:ext cx="21" cy="21"/>
            </a:xfrm>
            <a:custGeom>
              <a:avLst/>
              <a:gdLst>
                <a:gd name="T0" fmla="*/ 1 w 17"/>
                <a:gd name="T1" fmla="*/ 0 h 17"/>
                <a:gd name="T2" fmla="*/ 136 w 17"/>
                <a:gd name="T3" fmla="*/ 1 h 17"/>
                <a:gd name="T4" fmla="*/ 115 w 17"/>
                <a:gd name="T5" fmla="*/ 136 h 17"/>
                <a:gd name="T6" fmla="*/ 0 w 17"/>
                <a:gd name="T7" fmla="*/ 115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1"/>
                  </a:lnTo>
                  <a:lnTo>
                    <a:pt x="14" y="16"/>
                  </a:lnTo>
                  <a:lnTo>
                    <a:pt x="0" y="14"/>
                  </a:lnTo>
                  <a:lnTo>
                    <a:pt x="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96" name="Freeform 401"/>
            <p:cNvSpPr>
              <a:spLocks/>
            </p:cNvSpPr>
            <p:nvPr/>
          </p:nvSpPr>
          <p:spPr bwMode="auto">
            <a:xfrm>
              <a:off x="2757" y="2214"/>
              <a:ext cx="22" cy="21"/>
            </a:xfrm>
            <a:custGeom>
              <a:avLst/>
              <a:gdLst>
                <a:gd name="T0" fmla="*/ 1 w 17"/>
                <a:gd name="T1" fmla="*/ 0 h 17"/>
                <a:gd name="T2" fmla="*/ 211 w 17"/>
                <a:gd name="T3" fmla="*/ 0 h 17"/>
                <a:gd name="T4" fmla="*/ 182 w 17"/>
                <a:gd name="T5" fmla="*/ 136 h 17"/>
                <a:gd name="T6" fmla="*/ 0 w 17"/>
                <a:gd name="T7" fmla="*/ 115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0"/>
                  </a:lnTo>
                  <a:lnTo>
                    <a:pt x="14" y="16"/>
                  </a:lnTo>
                  <a:lnTo>
                    <a:pt x="0" y="14"/>
                  </a:lnTo>
                  <a:lnTo>
                    <a:pt x="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97" name="Freeform 402"/>
            <p:cNvSpPr>
              <a:spLocks/>
            </p:cNvSpPr>
            <p:nvPr/>
          </p:nvSpPr>
          <p:spPr bwMode="auto">
            <a:xfrm>
              <a:off x="2775" y="2214"/>
              <a:ext cx="25" cy="21"/>
            </a:xfrm>
            <a:custGeom>
              <a:avLst/>
              <a:gdLst>
                <a:gd name="T0" fmla="*/ 1 w 20"/>
                <a:gd name="T1" fmla="*/ 0 h 17"/>
                <a:gd name="T2" fmla="*/ 185 w 20"/>
                <a:gd name="T3" fmla="*/ 2 h 17"/>
                <a:gd name="T4" fmla="*/ 156 w 20"/>
                <a:gd name="T5" fmla="*/ 136 h 17"/>
                <a:gd name="T6" fmla="*/ 0 w 20"/>
                <a:gd name="T7" fmla="*/ 110 h 17"/>
                <a:gd name="T8" fmla="*/ 1 w 20"/>
                <a:gd name="T9" fmla="*/ 0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1" y="0"/>
                  </a:moveTo>
                  <a:lnTo>
                    <a:pt x="19" y="2"/>
                  </a:lnTo>
                  <a:lnTo>
                    <a:pt x="17" y="16"/>
                  </a:lnTo>
                  <a:lnTo>
                    <a:pt x="0" y="13"/>
                  </a:lnTo>
                  <a:lnTo>
                    <a:pt x="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98" name="Freeform 403"/>
            <p:cNvSpPr>
              <a:spLocks/>
            </p:cNvSpPr>
            <p:nvPr/>
          </p:nvSpPr>
          <p:spPr bwMode="auto">
            <a:xfrm>
              <a:off x="2797" y="2216"/>
              <a:ext cx="28" cy="21"/>
            </a:xfrm>
            <a:custGeom>
              <a:avLst/>
              <a:gdLst>
                <a:gd name="T0" fmla="*/ 28 w 22"/>
                <a:gd name="T1" fmla="*/ 0 h 17"/>
                <a:gd name="T2" fmla="*/ 233 w 22"/>
                <a:gd name="T3" fmla="*/ 2 h 17"/>
                <a:gd name="T4" fmla="*/ 220 w 22"/>
                <a:gd name="T5" fmla="*/ 136 h 17"/>
                <a:gd name="T6" fmla="*/ 0 w 22"/>
                <a:gd name="T7" fmla="*/ 110 h 17"/>
                <a:gd name="T8" fmla="*/ 28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2" y="0"/>
                  </a:moveTo>
                  <a:lnTo>
                    <a:pt x="21" y="2"/>
                  </a:lnTo>
                  <a:lnTo>
                    <a:pt x="20" y="16"/>
                  </a:lnTo>
                  <a:lnTo>
                    <a:pt x="0" y="13"/>
                  </a:lnTo>
                  <a:lnTo>
                    <a:pt x="2"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599" name="Freeform 404"/>
            <p:cNvSpPr>
              <a:spLocks/>
            </p:cNvSpPr>
            <p:nvPr/>
          </p:nvSpPr>
          <p:spPr bwMode="auto">
            <a:xfrm>
              <a:off x="2822" y="2219"/>
              <a:ext cx="32" cy="21"/>
            </a:xfrm>
            <a:custGeom>
              <a:avLst/>
              <a:gdLst>
                <a:gd name="T0" fmla="*/ 28 w 25"/>
                <a:gd name="T1" fmla="*/ 0 h 17"/>
                <a:gd name="T2" fmla="*/ 285 w 25"/>
                <a:gd name="T3" fmla="*/ 26 h 17"/>
                <a:gd name="T4" fmla="*/ 268 w 25"/>
                <a:gd name="T5" fmla="*/ 136 h 17"/>
                <a:gd name="T6" fmla="*/ 0 w 25"/>
                <a:gd name="T7" fmla="*/ 99 h 17"/>
                <a:gd name="T8" fmla="*/ 28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2" y="0"/>
                  </a:moveTo>
                  <a:lnTo>
                    <a:pt x="24" y="3"/>
                  </a:lnTo>
                  <a:lnTo>
                    <a:pt x="23" y="16"/>
                  </a:lnTo>
                  <a:lnTo>
                    <a:pt x="0" y="12"/>
                  </a:lnTo>
                  <a:lnTo>
                    <a:pt x="2"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00" name="Freeform 405"/>
            <p:cNvSpPr>
              <a:spLocks/>
            </p:cNvSpPr>
            <p:nvPr/>
          </p:nvSpPr>
          <p:spPr bwMode="auto">
            <a:xfrm>
              <a:off x="2851" y="2219"/>
              <a:ext cx="42" cy="21"/>
            </a:xfrm>
            <a:custGeom>
              <a:avLst/>
              <a:gdLst>
                <a:gd name="T0" fmla="*/ 0 w 33"/>
                <a:gd name="T1" fmla="*/ 26 h 17"/>
                <a:gd name="T2" fmla="*/ 356 w 33"/>
                <a:gd name="T3" fmla="*/ 0 h 17"/>
                <a:gd name="T4" fmla="*/ 356 w 33"/>
                <a:gd name="T5" fmla="*/ 99 h 17"/>
                <a:gd name="T6" fmla="*/ 1 w 33"/>
                <a:gd name="T7" fmla="*/ 136 h 17"/>
                <a:gd name="T8" fmla="*/ 0 w 33"/>
                <a:gd name="T9" fmla="*/ 26 h 17"/>
                <a:gd name="T10" fmla="*/ 0 60000 65536"/>
                <a:gd name="T11" fmla="*/ 0 60000 65536"/>
                <a:gd name="T12" fmla="*/ 0 60000 65536"/>
                <a:gd name="T13" fmla="*/ 0 60000 65536"/>
                <a:gd name="T14" fmla="*/ 0 60000 65536"/>
                <a:gd name="T15" fmla="*/ 0 w 33"/>
                <a:gd name="T16" fmla="*/ 0 h 17"/>
                <a:gd name="T17" fmla="*/ 33 w 33"/>
                <a:gd name="T18" fmla="*/ 17 h 17"/>
              </a:gdLst>
              <a:ahLst/>
              <a:cxnLst>
                <a:cxn ang="T10">
                  <a:pos x="T0" y="T1"/>
                </a:cxn>
                <a:cxn ang="T11">
                  <a:pos x="T2" y="T3"/>
                </a:cxn>
                <a:cxn ang="T12">
                  <a:pos x="T4" y="T5"/>
                </a:cxn>
                <a:cxn ang="T13">
                  <a:pos x="T6" y="T7"/>
                </a:cxn>
                <a:cxn ang="T14">
                  <a:pos x="T8" y="T9"/>
                </a:cxn>
              </a:cxnLst>
              <a:rect l="T15" t="T16" r="T17" b="T18"/>
              <a:pathLst>
                <a:path w="33" h="17">
                  <a:moveTo>
                    <a:pt x="0" y="3"/>
                  </a:moveTo>
                  <a:lnTo>
                    <a:pt x="32" y="0"/>
                  </a:lnTo>
                  <a:lnTo>
                    <a:pt x="32" y="12"/>
                  </a:lnTo>
                  <a:lnTo>
                    <a:pt x="1" y="16"/>
                  </a:lnTo>
                  <a:lnTo>
                    <a:pt x="0" y="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01" name="Freeform 406"/>
            <p:cNvSpPr>
              <a:spLocks/>
            </p:cNvSpPr>
            <p:nvPr/>
          </p:nvSpPr>
          <p:spPr bwMode="auto">
            <a:xfrm>
              <a:off x="2927" y="2215"/>
              <a:ext cx="22" cy="21"/>
            </a:xfrm>
            <a:custGeom>
              <a:avLst/>
              <a:gdLst>
                <a:gd name="T0" fmla="*/ 0 w 17"/>
                <a:gd name="T1" fmla="*/ 1 h 17"/>
                <a:gd name="T2" fmla="*/ 182 w 17"/>
                <a:gd name="T3" fmla="*/ 0 h 17"/>
                <a:gd name="T4" fmla="*/ 211 w 17"/>
                <a:gd name="T5" fmla="*/ 115 h 17"/>
                <a:gd name="T6" fmla="*/ 0 w 17"/>
                <a:gd name="T7" fmla="*/ 13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4" y="0"/>
                  </a:lnTo>
                  <a:lnTo>
                    <a:pt x="16" y="14"/>
                  </a:lnTo>
                  <a:lnTo>
                    <a:pt x="0" y="16"/>
                  </a:lnTo>
                  <a:lnTo>
                    <a:pt x="0"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02" name="Freeform 407"/>
            <p:cNvSpPr>
              <a:spLocks/>
            </p:cNvSpPr>
            <p:nvPr/>
          </p:nvSpPr>
          <p:spPr bwMode="auto">
            <a:xfrm>
              <a:off x="2936" y="2213"/>
              <a:ext cx="38" cy="21"/>
            </a:xfrm>
            <a:custGeom>
              <a:avLst/>
              <a:gdLst>
                <a:gd name="T0" fmla="*/ 0 w 30"/>
                <a:gd name="T1" fmla="*/ 2 h 17"/>
                <a:gd name="T2" fmla="*/ 293 w 30"/>
                <a:gd name="T3" fmla="*/ 0 h 17"/>
                <a:gd name="T4" fmla="*/ 314 w 30"/>
                <a:gd name="T5" fmla="*/ 110 h 17"/>
                <a:gd name="T6" fmla="*/ 1 w 30"/>
                <a:gd name="T7" fmla="*/ 136 h 17"/>
                <a:gd name="T8" fmla="*/ 0 w 30"/>
                <a:gd name="T9" fmla="*/ 2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0" y="2"/>
                  </a:moveTo>
                  <a:lnTo>
                    <a:pt x="28" y="0"/>
                  </a:lnTo>
                  <a:lnTo>
                    <a:pt x="29" y="13"/>
                  </a:lnTo>
                  <a:lnTo>
                    <a:pt x="1" y="16"/>
                  </a:lnTo>
                  <a:lnTo>
                    <a:pt x="0"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03" name="Freeform 408"/>
            <p:cNvSpPr>
              <a:spLocks/>
            </p:cNvSpPr>
            <p:nvPr/>
          </p:nvSpPr>
          <p:spPr bwMode="auto">
            <a:xfrm>
              <a:off x="2972" y="2209"/>
              <a:ext cx="30" cy="21"/>
            </a:xfrm>
            <a:custGeom>
              <a:avLst/>
              <a:gdLst>
                <a:gd name="T0" fmla="*/ 0 w 24"/>
                <a:gd name="T1" fmla="*/ 26 h 17"/>
                <a:gd name="T2" fmla="*/ 211 w 24"/>
                <a:gd name="T3" fmla="*/ 0 h 17"/>
                <a:gd name="T4" fmla="*/ 216 w 24"/>
                <a:gd name="T5" fmla="*/ 110 h 17"/>
                <a:gd name="T6" fmla="*/ 1 w 24"/>
                <a:gd name="T7" fmla="*/ 136 h 17"/>
                <a:gd name="T8" fmla="*/ 0 w 24"/>
                <a:gd name="T9" fmla="*/ 26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3"/>
                  </a:moveTo>
                  <a:lnTo>
                    <a:pt x="22" y="0"/>
                  </a:lnTo>
                  <a:lnTo>
                    <a:pt x="23" y="13"/>
                  </a:lnTo>
                  <a:lnTo>
                    <a:pt x="1" y="16"/>
                  </a:lnTo>
                  <a:lnTo>
                    <a:pt x="0" y="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04" name="Freeform 409"/>
            <p:cNvSpPr>
              <a:spLocks/>
            </p:cNvSpPr>
            <p:nvPr/>
          </p:nvSpPr>
          <p:spPr bwMode="auto">
            <a:xfrm>
              <a:off x="3035" y="2204"/>
              <a:ext cx="22" cy="21"/>
            </a:xfrm>
            <a:custGeom>
              <a:avLst/>
              <a:gdLst>
                <a:gd name="T0" fmla="*/ 0 w 17"/>
                <a:gd name="T1" fmla="*/ 1 h 17"/>
                <a:gd name="T2" fmla="*/ 171 w 17"/>
                <a:gd name="T3" fmla="*/ 0 h 17"/>
                <a:gd name="T4" fmla="*/ 211 w 17"/>
                <a:gd name="T5" fmla="*/ 115 h 17"/>
                <a:gd name="T6" fmla="*/ 28 w 17"/>
                <a:gd name="T7" fmla="*/ 13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3" y="0"/>
                  </a:lnTo>
                  <a:lnTo>
                    <a:pt x="16" y="14"/>
                  </a:lnTo>
                  <a:lnTo>
                    <a:pt x="2" y="16"/>
                  </a:lnTo>
                  <a:lnTo>
                    <a:pt x="0"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05" name="Freeform 410"/>
            <p:cNvSpPr>
              <a:spLocks/>
            </p:cNvSpPr>
            <p:nvPr/>
          </p:nvSpPr>
          <p:spPr bwMode="auto">
            <a:xfrm>
              <a:off x="3052" y="2202"/>
              <a:ext cx="25" cy="21"/>
            </a:xfrm>
            <a:custGeom>
              <a:avLst/>
              <a:gdLst>
                <a:gd name="T0" fmla="*/ 0 w 20"/>
                <a:gd name="T1" fmla="*/ 2 h 17"/>
                <a:gd name="T2" fmla="*/ 156 w 20"/>
                <a:gd name="T3" fmla="*/ 0 h 17"/>
                <a:gd name="T4" fmla="*/ 185 w 20"/>
                <a:gd name="T5" fmla="*/ 110 h 17"/>
                <a:gd name="T6" fmla="*/ 25 w 20"/>
                <a:gd name="T7" fmla="*/ 136 h 17"/>
                <a:gd name="T8" fmla="*/ 0 w 20"/>
                <a:gd name="T9" fmla="*/ 2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2"/>
                  </a:moveTo>
                  <a:lnTo>
                    <a:pt x="17" y="0"/>
                  </a:lnTo>
                  <a:lnTo>
                    <a:pt x="19" y="13"/>
                  </a:lnTo>
                  <a:lnTo>
                    <a:pt x="2" y="16"/>
                  </a:lnTo>
                  <a:lnTo>
                    <a:pt x="0"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06" name="Freeform 411"/>
            <p:cNvSpPr>
              <a:spLocks/>
            </p:cNvSpPr>
            <p:nvPr/>
          </p:nvSpPr>
          <p:spPr bwMode="auto">
            <a:xfrm>
              <a:off x="3073" y="2199"/>
              <a:ext cx="23" cy="21"/>
            </a:xfrm>
            <a:custGeom>
              <a:avLst/>
              <a:gdLst>
                <a:gd name="T0" fmla="*/ 0 w 18"/>
                <a:gd name="T1" fmla="*/ 2 h 17"/>
                <a:gd name="T2" fmla="*/ 160 w 18"/>
                <a:gd name="T3" fmla="*/ 0 h 17"/>
                <a:gd name="T4" fmla="*/ 201 w 18"/>
                <a:gd name="T5" fmla="*/ 110 h 17"/>
                <a:gd name="T6" fmla="*/ 28 w 18"/>
                <a:gd name="T7" fmla="*/ 136 h 17"/>
                <a:gd name="T8" fmla="*/ 0 w 18"/>
                <a:gd name="T9" fmla="*/ 2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2"/>
                  </a:moveTo>
                  <a:lnTo>
                    <a:pt x="14" y="0"/>
                  </a:lnTo>
                  <a:lnTo>
                    <a:pt x="17" y="13"/>
                  </a:lnTo>
                  <a:lnTo>
                    <a:pt x="2" y="16"/>
                  </a:lnTo>
                  <a:lnTo>
                    <a:pt x="0"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07" name="Freeform 412"/>
            <p:cNvSpPr>
              <a:spLocks/>
            </p:cNvSpPr>
            <p:nvPr/>
          </p:nvSpPr>
          <p:spPr bwMode="auto">
            <a:xfrm>
              <a:off x="3091" y="2197"/>
              <a:ext cx="22" cy="21"/>
            </a:xfrm>
            <a:custGeom>
              <a:avLst/>
              <a:gdLst>
                <a:gd name="T0" fmla="*/ 0 w 17"/>
                <a:gd name="T1" fmla="*/ 2 h 17"/>
                <a:gd name="T2" fmla="*/ 182 w 17"/>
                <a:gd name="T3" fmla="*/ 0 h 17"/>
                <a:gd name="T4" fmla="*/ 211 w 17"/>
                <a:gd name="T5" fmla="*/ 99 h 17"/>
                <a:gd name="T6" fmla="*/ 36 w 17"/>
                <a:gd name="T7" fmla="*/ 136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4" y="0"/>
                  </a:lnTo>
                  <a:lnTo>
                    <a:pt x="16" y="12"/>
                  </a:lnTo>
                  <a:lnTo>
                    <a:pt x="3" y="16"/>
                  </a:lnTo>
                  <a:lnTo>
                    <a:pt x="0"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08" name="Freeform 413"/>
            <p:cNvSpPr>
              <a:spLocks/>
            </p:cNvSpPr>
            <p:nvPr/>
          </p:nvSpPr>
          <p:spPr bwMode="auto">
            <a:xfrm>
              <a:off x="3144" y="2189"/>
              <a:ext cx="22" cy="21"/>
            </a:xfrm>
            <a:custGeom>
              <a:avLst/>
              <a:gdLst>
                <a:gd name="T0" fmla="*/ 0 w 17"/>
                <a:gd name="T1" fmla="*/ 1 h 17"/>
                <a:gd name="T2" fmla="*/ 163 w 17"/>
                <a:gd name="T3" fmla="*/ 0 h 17"/>
                <a:gd name="T4" fmla="*/ 211 w 17"/>
                <a:gd name="T5" fmla="*/ 115 h 17"/>
                <a:gd name="T6" fmla="*/ 36 w 17"/>
                <a:gd name="T7" fmla="*/ 13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2" y="0"/>
                  </a:lnTo>
                  <a:lnTo>
                    <a:pt x="16" y="14"/>
                  </a:lnTo>
                  <a:lnTo>
                    <a:pt x="3" y="16"/>
                  </a:lnTo>
                  <a:lnTo>
                    <a:pt x="0"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09" name="Freeform 414"/>
            <p:cNvSpPr>
              <a:spLocks/>
            </p:cNvSpPr>
            <p:nvPr/>
          </p:nvSpPr>
          <p:spPr bwMode="auto">
            <a:xfrm>
              <a:off x="3155" y="2185"/>
              <a:ext cx="21" cy="22"/>
            </a:xfrm>
            <a:custGeom>
              <a:avLst/>
              <a:gdLst>
                <a:gd name="T0" fmla="*/ 0 w 17"/>
                <a:gd name="T1" fmla="*/ 36 h 17"/>
                <a:gd name="T2" fmla="*/ 99 w 17"/>
                <a:gd name="T3" fmla="*/ 0 h 17"/>
                <a:gd name="T4" fmla="*/ 136 w 17"/>
                <a:gd name="T5" fmla="*/ 163 h 17"/>
                <a:gd name="T6" fmla="*/ 2 w 17"/>
                <a:gd name="T7" fmla="*/ 211 h 17"/>
                <a:gd name="T8" fmla="*/ 0 w 17"/>
                <a:gd name="T9" fmla="*/ 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3"/>
                  </a:moveTo>
                  <a:lnTo>
                    <a:pt x="12" y="0"/>
                  </a:lnTo>
                  <a:lnTo>
                    <a:pt x="16" y="12"/>
                  </a:lnTo>
                  <a:lnTo>
                    <a:pt x="2" y="16"/>
                  </a:lnTo>
                  <a:lnTo>
                    <a:pt x="0" y="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10" name="Freeform 415"/>
            <p:cNvSpPr>
              <a:spLocks/>
            </p:cNvSpPr>
            <p:nvPr/>
          </p:nvSpPr>
          <p:spPr bwMode="auto">
            <a:xfrm>
              <a:off x="3167" y="2183"/>
              <a:ext cx="22" cy="21"/>
            </a:xfrm>
            <a:custGeom>
              <a:avLst/>
              <a:gdLst>
                <a:gd name="T0" fmla="*/ 0 w 17"/>
                <a:gd name="T1" fmla="*/ 2 h 17"/>
                <a:gd name="T2" fmla="*/ 171 w 17"/>
                <a:gd name="T3" fmla="*/ 0 h 17"/>
                <a:gd name="T4" fmla="*/ 211 w 17"/>
                <a:gd name="T5" fmla="*/ 110 h 17"/>
                <a:gd name="T6" fmla="*/ 47 w 17"/>
                <a:gd name="T7" fmla="*/ 136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3" y="0"/>
                  </a:lnTo>
                  <a:lnTo>
                    <a:pt x="16" y="13"/>
                  </a:lnTo>
                  <a:lnTo>
                    <a:pt x="4" y="16"/>
                  </a:lnTo>
                  <a:lnTo>
                    <a:pt x="0"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11" name="Freeform 416"/>
            <p:cNvSpPr>
              <a:spLocks/>
            </p:cNvSpPr>
            <p:nvPr/>
          </p:nvSpPr>
          <p:spPr bwMode="auto">
            <a:xfrm>
              <a:off x="3181" y="2179"/>
              <a:ext cx="22" cy="21"/>
            </a:xfrm>
            <a:custGeom>
              <a:avLst/>
              <a:gdLst>
                <a:gd name="T0" fmla="*/ 0 w 17"/>
                <a:gd name="T1" fmla="*/ 26 h 17"/>
                <a:gd name="T2" fmla="*/ 141 w 17"/>
                <a:gd name="T3" fmla="*/ 0 h 17"/>
                <a:gd name="T4" fmla="*/ 211 w 17"/>
                <a:gd name="T5" fmla="*/ 110 h 17"/>
                <a:gd name="T6" fmla="*/ 28 w 17"/>
                <a:gd name="T7" fmla="*/ 136 h 17"/>
                <a:gd name="T8" fmla="*/ 0 w 17"/>
                <a:gd name="T9" fmla="*/ 2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3"/>
                  </a:moveTo>
                  <a:lnTo>
                    <a:pt x="11" y="0"/>
                  </a:lnTo>
                  <a:lnTo>
                    <a:pt x="16" y="13"/>
                  </a:lnTo>
                  <a:lnTo>
                    <a:pt x="2" y="16"/>
                  </a:lnTo>
                  <a:lnTo>
                    <a:pt x="0" y="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12" name="Freeform 417"/>
            <p:cNvSpPr>
              <a:spLocks/>
            </p:cNvSpPr>
            <p:nvPr/>
          </p:nvSpPr>
          <p:spPr bwMode="auto">
            <a:xfrm>
              <a:off x="3167" y="1055"/>
              <a:ext cx="22" cy="21"/>
            </a:xfrm>
            <a:custGeom>
              <a:avLst/>
              <a:gdLst>
                <a:gd name="T0" fmla="*/ 47 w 17"/>
                <a:gd name="T1" fmla="*/ 136 h 17"/>
                <a:gd name="T2" fmla="*/ 0 w 17"/>
                <a:gd name="T3" fmla="*/ 115 h 17"/>
                <a:gd name="T4" fmla="*/ 163 w 17"/>
                <a:gd name="T5" fmla="*/ 0 h 17"/>
                <a:gd name="T6" fmla="*/ 211 w 17"/>
                <a:gd name="T7" fmla="*/ 1 h 17"/>
                <a:gd name="T8" fmla="*/ 47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14"/>
                  </a:lnTo>
                  <a:lnTo>
                    <a:pt x="12" y="0"/>
                  </a:lnTo>
                  <a:lnTo>
                    <a:pt x="16" y="1"/>
                  </a:lnTo>
                  <a:lnTo>
                    <a:pt x="4"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13" name="Freeform 418"/>
            <p:cNvSpPr>
              <a:spLocks/>
            </p:cNvSpPr>
            <p:nvPr/>
          </p:nvSpPr>
          <p:spPr bwMode="auto">
            <a:xfrm>
              <a:off x="2592" y="2197"/>
              <a:ext cx="22" cy="21"/>
            </a:xfrm>
            <a:custGeom>
              <a:avLst/>
              <a:gdLst>
                <a:gd name="T0" fmla="*/ 163 w 17"/>
                <a:gd name="T1" fmla="*/ 0 h 17"/>
                <a:gd name="T2" fmla="*/ 211 w 17"/>
                <a:gd name="T3" fmla="*/ 1 h 17"/>
                <a:gd name="T4" fmla="*/ 102 w 17"/>
                <a:gd name="T5" fmla="*/ 136 h 17"/>
                <a:gd name="T6" fmla="*/ 0 w 17"/>
                <a:gd name="T7" fmla="*/ 115 h 17"/>
                <a:gd name="T8" fmla="*/ 16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0"/>
                  </a:moveTo>
                  <a:lnTo>
                    <a:pt x="16" y="1"/>
                  </a:lnTo>
                  <a:lnTo>
                    <a:pt x="8" y="16"/>
                  </a:lnTo>
                  <a:lnTo>
                    <a:pt x="0" y="14"/>
                  </a:lnTo>
                  <a:lnTo>
                    <a:pt x="12"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14" name="Freeform 419"/>
            <p:cNvSpPr>
              <a:spLocks/>
            </p:cNvSpPr>
            <p:nvPr/>
          </p:nvSpPr>
          <p:spPr bwMode="auto">
            <a:xfrm>
              <a:off x="2595" y="2198"/>
              <a:ext cx="21" cy="21"/>
            </a:xfrm>
            <a:custGeom>
              <a:avLst/>
              <a:gdLst>
                <a:gd name="T0" fmla="*/ 2 w 17"/>
                <a:gd name="T1" fmla="*/ 0 h 17"/>
                <a:gd name="T2" fmla="*/ 136 w 17"/>
                <a:gd name="T3" fmla="*/ 1 h 17"/>
                <a:gd name="T4" fmla="*/ 115 w 17"/>
                <a:gd name="T5" fmla="*/ 136 h 17"/>
                <a:gd name="T6" fmla="*/ 0 w 17"/>
                <a:gd name="T7" fmla="*/ 110 h 17"/>
                <a:gd name="T8" fmla="*/ 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1"/>
                  </a:lnTo>
                  <a:lnTo>
                    <a:pt x="14" y="16"/>
                  </a:lnTo>
                  <a:lnTo>
                    <a:pt x="0" y="13"/>
                  </a:lnTo>
                  <a:lnTo>
                    <a:pt x="2"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15" name="Freeform 420"/>
            <p:cNvSpPr>
              <a:spLocks/>
            </p:cNvSpPr>
            <p:nvPr/>
          </p:nvSpPr>
          <p:spPr bwMode="auto">
            <a:xfrm>
              <a:off x="2608" y="2199"/>
              <a:ext cx="21" cy="21"/>
            </a:xfrm>
            <a:custGeom>
              <a:avLst/>
              <a:gdLst>
                <a:gd name="T0" fmla="*/ 1 w 17"/>
                <a:gd name="T1" fmla="*/ 0 h 17"/>
                <a:gd name="T2" fmla="*/ 136 w 17"/>
                <a:gd name="T3" fmla="*/ 2 h 17"/>
                <a:gd name="T4" fmla="*/ 110 w 17"/>
                <a:gd name="T5" fmla="*/ 136 h 17"/>
                <a:gd name="T6" fmla="*/ 0 w 17"/>
                <a:gd name="T7" fmla="*/ 115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2"/>
                  </a:lnTo>
                  <a:lnTo>
                    <a:pt x="13" y="16"/>
                  </a:lnTo>
                  <a:lnTo>
                    <a:pt x="0" y="14"/>
                  </a:lnTo>
                  <a:lnTo>
                    <a:pt x="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16" name="Freeform 421"/>
            <p:cNvSpPr>
              <a:spLocks/>
            </p:cNvSpPr>
            <p:nvPr/>
          </p:nvSpPr>
          <p:spPr bwMode="auto">
            <a:xfrm>
              <a:off x="2620" y="2202"/>
              <a:ext cx="22" cy="21"/>
            </a:xfrm>
            <a:custGeom>
              <a:avLst/>
              <a:gdLst>
                <a:gd name="T0" fmla="*/ 1 w 17"/>
                <a:gd name="T1" fmla="*/ 0 h 17"/>
                <a:gd name="T2" fmla="*/ 211 w 17"/>
                <a:gd name="T3" fmla="*/ 2 h 17"/>
                <a:gd name="T4" fmla="*/ 182 w 17"/>
                <a:gd name="T5" fmla="*/ 136 h 17"/>
                <a:gd name="T6" fmla="*/ 0 w 17"/>
                <a:gd name="T7" fmla="*/ 110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2"/>
                  </a:lnTo>
                  <a:lnTo>
                    <a:pt x="14" y="16"/>
                  </a:lnTo>
                  <a:lnTo>
                    <a:pt x="0" y="13"/>
                  </a:lnTo>
                  <a:lnTo>
                    <a:pt x="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17" name="Freeform 422"/>
            <p:cNvSpPr>
              <a:spLocks/>
            </p:cNvSpPr>
            <p:nvPr/>
          </p:nvSpPr>
          <p:spPr bwMode="auto">
            <a:xfrm>
              <a:off x="2633" y="2204"/>
              <a:ext cx="22" cy="21"/>
            </a:xfrm>
            <a:custGeom>
              <a:avLst/>
              <a:gdLst>
                <a:gd name="T0" fmla="*/ 1 w 17"/>
                <a:gd name="T1" fmla="*/ 0 h 17"/>
                <a:gd name="T2" fmla="*/ 211 w 17"/>
                <a:gd name="T3" fmla="*/ 0 h 17"/>
                <a:gd name="T4" fmla="*/ 182 w 17"/>
                <a:gd name="T5" fmla="*/ 136 h 17"/>
                <a:gd name="T6" fmla="*/ 0 w 17"/>
                <a:gd name="T7" fmla="*/ 115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0"/>
                  </a:lnTo>
                  <a:lnTo>
                    <a:pt x="14" y="16"/>
                  </a:lnTo>
                  <a:lnTo>
                    <a:pt x="0" y="14"/>
                  </a:lnTo>
                  <a:lnTo>
                    <a:pt x="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18" name="Freeform 423"/>
            <p:cNvSpPr>
              <a:spLocks/>
            </p:cNvSpPr>
            <p:nvPr/>
          </p:nvSpPr>
          <p:spPr bwMode="auto">
            <a:xfrm>
              <a:off x="2647" y="2204"/>
              <a:ext cx="22" cy="21"/>
            </a:xfrm>
            <a:custGeom>
              <a:avLst/>
              <a:gdLst>
                <a:gd name="T0" fmla="*/ 1 w 17"/>
                <a:gd name="T1" fmla="*/ 0 h 17"/>
                <a:gd name="T2" fmla="*/ 211 w 17"/>
                <a:gd name="T3" fmla="*/ 1 h 17"/>
                <a:gd name="T4" fmla="*/ 182 w 17"/>
                <a:gd name="T5" fmla="*/ 136 h 17"/>
                <a:gd name="T6" fmla="*/ 0 w 17"/>
                <a:gd name="T7" fmla="*/ 115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1"/>
                  </a:lnTo>
                  <a:lnTo>
                    <a:pt x="14" y="16"/>
                  </a:lnTo>
                  <a:lnTo>
                    <a:pt x="0" y="14"/>
                  </a:lnTo>
                  <a:lnTo>
                    <a:pt x="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19" name="Freeform 424"/>
            <p:cNvSpPr>
              <a:spLocks/>
            </p:cNvSpPr>
            <p:nvPr/>
          </p:nvSpPr>
          <p:spPr bwMode="auto">
            <a:xfrm>
              <a:off x="2662" y="2205"/>
              <a:ext cx="22" cy="21"/>
            </a:xfrm>
            <a:custGeom>
              <a:avLst/>
              <a:gdLst>
                <a:gd name="T0" fmla="*/ 47 w 17"/>
                <a:gd name="T1" fmla="*/ 0 h 17"/>
                <a:gd name="T2" fmla="*/ 211 w 17"/>
                <a:gd name="T3" fmla="*/ 1 h 17"/>
                <a:gd name="T4" fmla="*/ 163 w 17"/>
                <a:gd name="T5" fmla="*/ 136 h 17"/>
                <a:gd name="T6" fmla="*/ 0 w 17"/>
                <a:gd name="T7" fmla="*/ 136 h 17"/>
                <a:gd name="T8" fmla="*/ 4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1"/>
                  </a:lnTo>
                  <a:lnTo>
                    <a:pt x="12" y="16"/>
                  </a:lnTo>
                  <a:lnTo>
                    <a:pt x="0" y="16"/>
                  </a:lnTo>
                  <a:lnTo>
                    <a:pt x="4"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20" name="Freeform 425"/>
            <p:cNvSpPr>
              <a:spLocks/>
            </p:cNvSpPr>
            <p:nvPr/>
          </p:nvSpPr>
          <p:spPr bwMode="auto">
            <a:xfrm>
              <a:off x="2703" y="2209"/>
              <a:ext cx="21" cy="21"/>
            </a:xfrm>
            <a:custGeom>
              <a:avLst/>
              <a:gdLst>
                <a:gd name="T0" fmla="*/ 1 w 17"/>
                <a:gd name="T1" fmla="*/ 0 h 17"/>
                <a:gd name="T2" fmla="*/ 136 w 17"/>
                <a:gd name="T3" fmla="*/ 1 h 17"/>
                <a:gd name="T4" fmla="*/ 115 w 17"/>
                <a:gd name="T5" fmla="*/ 136 h 17"/>
                <a:gd name="T6" fmla="*/ 0 w 17"/>
                <a:gd name="T7" fmla="*/ 115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1"/>
                  </a:lnTo>
                  <a:lnTo>
                    <a:pt x="14" y="16"/>
                  </a:lnTo>
                  <a:lnTo>
                    <a:pt x="0" y="14"/>
                  </a:lnTo>
                  <a:lnTo>
                    <a:pt x="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21" name="Freeform 426"/>
            <p:cNvSpPr>
              <a:spLocks/>
            </p:cNvSpPr>
            <p:nvPr/>
          </p:nvSpPr>
          <p:spPr bwMode="auto">
            <a:xfrm>
              <a:off x="2713" y="2210"/>
              <a:ext cx="24" cy="21"/>
            </a:xfrm>
            <a:custGeom>
              <a:avLst/>
              <a:gdLst>
                <a:gd name="T0" fmla="*/ 1 w 19"/>
                <a:gd name="T1" fmla="*/ 0 h 17"/>
                <a:gd name="T2" fmla="*/ 192 w 19"/>
                <a:gd name="T3" fmla="*/ 26 h 17"/>
                <a:gd name="T4" fmla="*/ 174 w 19"/>
                <a:gd name="T5" fmla="*/ 136 h 17"/>
                <a:gd name="T6" fmla="*/ 0 w 19"/>
                <a:gd name="T7" fmla="*/ 110 h 17"/>
                <a:gd name="T8" fmla="*/ 1 w 19"/>
                <a:gd name="T9" fmla="*/ 0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1" y="0"/>
                  </a:moveTo>
                  <a:lnTo>
                    <a:pt x="18" y="3"/>
                  </a:lnTo>
                  <a:lnTo>
                    <a:pt x="17" y="16"/>
                  </a:lnTo>
                  <a:lnTo>
                    <a:pt x="0" y="13"/>
                  </a:lnTo>
                  <a:lnTo>
                    <a:pt x="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22" name="Freeform 427"/>
            <p:cNvSpPr>
              <a:spLocks/>
            </p:cNvSpPr>
            <p:nvPr/>
          </p:nvSpPr>
          <p:spPr bwMode="auto">
            <a:xfrm>
              <a:off x="2735" y="2214"/>
              <a:ext cx="26" cy="21"/>
            </a:xfrm>
            <a:custGeom>
              <a:avLst/>
              <a:gdLst>
                <a:gd name="T0" fmla="*/ 1 w 21"/>
                <a:gd name="T1" fmla="*/ 0 h 17"/>
                <a:gd name="T2" fmla="*/ 168 w 21"/>
                <a:gd name="T3" fmla="*/ 0 h 17"/>
                <a:gd name="T4" fmla="*/ 167 w 21"/>
                <a:gd name="T5" fmla="*/ 136 h 17"/>
                <a:gd name="T6" fmla="*/ 0 w 21"/>
                <a:gd name="T7" fmla="*/ 115 h 17"/>
                <a:gd name="T8" fmla="*/ 1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1" y="0"/>
                  </a:moveTo>
                  <a:lnTo>
                    <a:pt x="20" y="0"/>
                  </a:lnTo>
                  <a:lnTo>
                    <a:pt x="19" y="16"/>
                  </a:lnTo>
                  <a:lnTo>
                    <a:pt x="0" y="14"/>
                  </a:lnTo>
                  <a:lnTo>
                    <a:pt x="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23" name="Freeform 428"/>
            <p:cNvSpPr>
              <a:spLocks/>
            </p:cNvSpPr>
            <p:nvPr/>
          </p:nvSpPr>
          <p:spPr bwMode="auto">
            <a:xfrm>
              <a:off x="2759" y="2214"/>
              <a:ext cx="21" cy="21"/>
            </a:xfrm>
            <a:custGeom>
              <a:avLst/>
              <a:gdLst>
                <a:gd name="T0" fmla="*/ 1 w 17"/>
                <a:gd name="T1" fmla="*/ 0 h 17"/>
                <a:gd name="T2" fmla="*/ 136 w 17"/>
                <a:gd name="T3" fmla="*/ 2 h 17"/>
                <a:gd name="T4" fmla="*/ 115 w 17"/>
                <a:gd name="T5" fmla="*/ 136 h 17"/>
                <a:gd name="T6" fmla="*/ 0 w 17"/>
                <a:gd name="T7" fmla="*/ 115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2"/>
                  </a:lnTo>
                  <a:lnTo>
                    <a:pt x="14" y="16"/>
                  </a:lnTo>
                  <a:lnTo>
                    <a:pt x="0" y="14"/>
                  </a:lnTo>
                  <a:lnTo>
                    <a:pt x="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24" name="Freeform 429"/>
            <p:cNvSpPr>
              <a:spLocks/>
            </p:cNvSpPr>
            <p:nvPr/>
          </p:nvSpPr>
          <p:spPr bwMode="auto">
            <a:xfrm>
              <a:off x="2811" y="2219"/>
              <a:ext cx="21" cy="21"/>
            </a:xfrm>
            <a:custGeom>
              <a:avLst/>
              <a:gdLst>
                <a:gd name="T0" fmla="*/ 26 w 17"/>
                <a:gd name="T1" fmla="*/ 0 h 17"/>
                <a:gd name="T2" fmla="*/ 136 w 17"/>
                <a:gd name="T3" fmla="*/ 1 h 17"/>
                <a:gd name="T4" fmla="*/ 99 w 17"/>
                <a:gd name="T5" fmla="*/ 136 h 17"/>
                <a:gd name="T6" fmla="*/ 0 w 17"/>
                <a:gd name="T7" fmla="*/ 136 h 17"/>
                <a:gd name="T8" fmla="*/ 2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0"/>
                  </a:moveTo>
                  <a:lnTo>
                    <a:pt x="16" y="1"/>
                  </a:lnTo>
                  <a:lnTo>
                    <a:pt x="12" y="16"/>
                  </a:lnTo>
                  <a:lnTo>
                    <a:pt x="0" y="16"/>
                  </a:lnTo>
                  <a:lnTo>
                    <a:pt x="3"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25" name="Freeform 430"/>
            <p:cNvSpPr>
              <a:spLocks/>
            </p:cNvSpPr>
            <p:nvPr/>
          </p:nvSpPr>
          <p:spPr bwMode="auto">
            <a:xfrm>
              <a:off x="2816" y="2220"/>
              <a:ext cx="38" cy="21"/>
            </a:xfrm>
            <a:custGeom>
              <a:avLst/>
              <a:gdLst>
                <a:gd name="T0" fmla="*/ 1 w 30"/>
                <a:gd name="T1" fmla="*/ 0 h 17"/>
                <a:gd name="T2" fmla="*/ 314 w 30"/>
                <a:gd name="T3" fmla="*/ 2 h 17"/>
                <a:gd name="T4" fmla="*/ 293 w 30"/>
                <a:gd name="T5" fmla="*/ 136 h 17"/>
                <a:gd name="T6" fmla="*/ 0 w 30"/>
                <a:gd name="T7" fmla="*/ 99 h 17"/>
                <a:gd name="T8" fmla="*/ 1 w 30"/>
                <a:gd name="T9" fmla="*/ 0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1" y="0"/>
                  </a:moveTo>
                  <a:lnTo>
                    <a:pt x="29" y="2"/>
                  </a:lnTo>
                  <a:lnTo>
                    <a:pt x="28" y="16"/>
                  </a:lnTo>
                  <a:lnTo>
                    <a:pt x="0" y="12"/>
                  </a:lnTo>
                  <a:lnTo>
                    <a:pt x="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26" name="Freeform 431"/>
            <p:cNvSpPr>
              <a:spLocks/>
            </p:cNvSpPr>
            <p:nvPr/>
          </p:nvSpPr>
          <p:spPr bwMode="auto">
            <a:xfrm>
              <a:off x="2851" y="2223"/>
              <a:ext cx="42" cy="21"/>
            </a:xfrm>
            <a:custGeom>
              <a:avLst/>
              <a:gdLst>
                <a:gd name="T0" fmla="*/ 1 w 33"/>
                <a:gd name="T1" fmla="*/ 0 h 17"/>
                <a:gd name="T2" fmla="*/ 356 w 33"/>
                <a:gd name="T3" fmla="*/ 2 h 17"/>
                <a:gd name="T4" fmla="*/ 356 w 33"/>
                <a:gd name="T5" fmla="*/ 136 h 17"/>
                <a:gd name="T6" fmla="*/ 0 w 33"/>
                <a:gd name="T7" fmla="*/ 115 h 17"/>
                <a:gd name="T8" fmla="*/ 1 w 33"/>
                <a:gd name="T9" fmla="*/ 0 h 17"/>
                <a:gd name="T10" fmla="*/ 0 60000 65536"/>
                <a:gd name="T11" fmla="*/ 0 60000 65536"/>
                <a:gd name="T12" fmla="*/ 0 60000 65536"/>
                <a:gd name="T13" fmla="*/ 0 60000 65536"/>
                <a:gd name="T14" fmla="*/ 0 60000 65536"/>
                <a:gd name="T15" fmla="*/ 0 w 33"/>
                <a:gd name="T16" fmla="*/ 0 h 17"/>
                <a:gd name="T17" fmla="*/ 33 w 33"/>
                <a:gd name="T18" fmla="*/ 17 h 17"/>
              </a:gdLst>
              <a:ahLst/>
              <a:cxnLst>
                <a:cxn ang="T10">
                  <a:pos x="T0" y="T1"/>
                </a:cxn>
                <a:cxn ang="T11">
                  <a:pos x="T2" y="T3"/>
                </a:cxn>
                <a:cxn ang="T12">
                  <a:pos x="T4" y="T5"/>
                </a:cxn>
                <a:cxn ang="T13">
                  <a:pos x="T6" y="T7"/>
                </a:cxn>
                <a:cxn ang="T14">
                  <a:pos x="T8" y="T9"/>
                </a:cxn>
              </a:cxnLst>
              <a:rect l="T15" t="T16" r="T17" b="T18"/>
              <a:pathLst>
                <a:path w="33" h="17">
                  <a:moveTo>
                    <a:pt x="1" y="0"/>
                  </a:moveTo>
                  <a:lnTo>
                    <a:pt x="32" y="2"/>
                  </a:lnTo>
                  <a:lnTo>
                    <a:pt x="32" y="16"/>
                  </a:lnTo>
                  <a:lnTo>
                    <a:pt x="0" y="14"/>
                  </a:lnTo>
                  <a:lnTo>
                    <a:pt x="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27" name="Freeform 432"/>
            <p:cNvSpPr>
              <a:spLocks/>
            </p:cNvSpPr>
            <p:nvPr/>
          </p:nvSpPr>
          <p:spPr bwMode="auto">
            <a:xfrm>
              <a:off x="2927" y="2229"/>
              <a:ext cx="22" cy="21"/>
            </a:xfrm>
            <a:custGeom>
              <a:avLst/>
              <a:gdLst>
                <a:gd name="T0" fmla="*/ 0 w 17"/>
                <a:gd name="T1" fmla="*/ 0 h 17"/>
                <a:gd name="T2" fmla="*/ 211 w 17"/>
                <a:gd name="T3" fmla="*/ 0 h 17"/>
                <a:gd name="T4" fmla="*/ 182 w 17"/>
                <a:gd name="T5" fmla="*/ 136 h 17"/>
                <a:gd name="T6" fmla="*/ 0 w 17"/>
                <a:gd name="T7" fmla="*/ 13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4" y="16"/>
                  </a:lnTo>
                  <a:lnTo>
                    <a:pt x="0" y="16"/>
                  </a:lnTo>
                  <a:lnTo>
                    <a:pt x="0"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28" name="Freeform 433"/>
            <p:cNvSpPr>
              <a:spLocks/>
            </p:cNvSpPr>
            <p:nvPr/>
          </p:nvSpPr>
          <p:spPr bwMode="auto">
            <a:xfrm>
              <a:off x="2936" y="2229"/>
              <a:ext cx="38" cy="21"/>
            </a:xfrm>
            <a:custGeom>
              <a:avLst/>
              <a:gdLst>
                <a:gd name="T0" fmla="*/ 1 w 30"/>
                <a:gd name="T1" fmla="*/ 0 h 17"/>
                <a:gd name="T2" fmla="*/ 314 w 30"/>
                <a:gd name="T3" fmla="*/ 26 h 17"/>
                <a:gd name="T4" fmla="*/ 293 w 30"/>
                <a:gd name="T5" fmla="*/ 136 h 17"/>
                <a:gd name="T6" fmla="*/ 0 w 30"/>
                <a:gd name="T7" fmla="*/ 99 h 17"/>
                <a:gd name="T8" fmla="*/ 1 w 30"/>
                <a:gd name="T9" fmla="*/ 0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1" y="0"/>
                  </a:moveTo>
                  <a:lnTo>
                    <a:pt x="29" y="3"/>
                  </a:lnTo>
                  <a:lnTo>
                    <a:pt x="28" y="16"/>
                  </a:lnTo>
                  <a:lnTo>
                    <a:pt x="0" y="12"/>
                  </a:lnTo>
                  <a:lnTo>
                    <a:pt x="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29" name="Freeform 434"/>
            <p:cNvSpPr>
              <a:spLocks/>
            </p:cNvSpPr>
            <p:nvPr/>
          </p:nvSpPr>
          <p:spPr bwMode="auto">
            <a:xfrm>
              <a:off x="2972" y="2232"/>
              <a:ext cx="30" cy="21"/>
            </a:xfrm>
            <a:custGeom>
              <a:avLst/>
              <a:gdLst>
                <a:gd name="T0" fmla="*/ 1 w 24"/>
                <a:gd name="T1" fmla="*/ 0 h 17"/>
                <a:gd name="T2" fmla="*/ 216 w 24"/>
                <a:gd name="T3" fmla="*/ 2 h 17"/>
                <a:gd name="T4" fmla="*/ 211 w 24"/>
                <a:gd name="T5" fmla="*/ 136 h 17"/>
                <a:gd name="T6" fmla="*/ 0 w 24"/>
                <a:gd name="T7" fmla="*/ 110 h 17"/>
                <a:gd name="T8" fmla="*/ 1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1" y="0"/>
                  </a:moveTo>
                  <a:lnTo>
                    <a:pt x="23" y="2"/>
                  </a:lnTo>
                  <a:lnTo>
                    <a:pt x="22" y="16"/>
                  </a:lnTo>
                  <a:lnTo>
                    <a:pt x="0" y="13"/>
                  </a:lnTo>
                  <a:lnTo>
                    <a:pt x="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30" name="Freeform 435"/>
            <p:cNvSpPr>
              <a:spLocks/>
            </p:cNvSpPr>
            <p:nvPr/>
          </p:nvSpPr>
          <p:spPr bwMode="auto">
            <a:xfrm>
              <a:off x="3035" y="2239"/>
              <a:ext cx="22" cy="21"/>
            </a:xfrm>
            <a:custGeom>
              <a:avLst/>
              <a:gdLst>
                <a:gd name="T0" fmla="*/ 28 w 17"/>
                <a:gd name="T1" fmla="*/ 0 h 17"/>
                <a:gd name="T2" fmla="*/ 211 w 17"/>
                <a:gd name="T3" fmla="*/ 2 h 17"/>
                <a:gd name="T4" fmla="*/ 171 w 17"/>
                <a:gd name="T5" fmla="*/ 136 h 17"/>
                <a:gd name="T6" fmla="*/ 0 w 17"/>
                <a:gd name="T7" fmla="*/ 115 h 17"/>
                <a:gd name="T8" fmla="*/ 2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2"/>
                  </a:lnTo>
                  <a:lnTo>
                    <a:pt x="13" y="16"/>
                  </a:lnTo>
                  <a:lnTo>
                    <a:pt x="0" y="14"/>
                  </a:lnTo>
                  <a:lnTo>
                    <a:pt x="2"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31" name="Freeform 436"/>
            <p:cNvSpPr>
              <a:spLocks/>
            </p:cNvSpPr>
            <p:nvPr/>
          </p:nvSpPr>
          <p:spPr bwMode="auto">
            <a:xfrm>
              <a:off x="3052" y="2241"/>
              <a:ext cx="25" cy="21"/>
            </a:xfrm>
            <a:custGeom>
              <a:avLst/>
              <a:gdLst>
                <a:gd name="T0" fmla="*/ 25 w 20"/>
                <a:gd name="T1" fmla="*/ 0 h 17"/>
                <a:gd name="T2" fmla="*/ 185 w 20"/>
                <a:gd name="T3" fmla="*/ 2 h 17"/>
                <a:gd name="T4" fmla="*/ 156 w 20"/>
                <a:gd name="T5" fmla="*/ 136 h 17"/>
                <a:gd name="T6" fmla="*/ 0 w 20"/>
                <a:gd name="T7" fmla="*/ 99 h 17"/>
                <a:gd name="T8" fmla="*/ 25 w 20"/>
                <a:gd name="T9" fmla="*/ 0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2" y="0"/>
                  </a:moveTo>
                  <a:lnTo>
                    <a:pt x="19" y="2"/>
                  </a:lnTo>
                  <a:lnTo>
                    <a:pt x="17" y="16"/>
                  </a:lnTo>
                  <a:lnTo>
                    <a:pt x="0" y="12"/>
                  </a:lnTo>
                  <a:lnTo>
                    <a:pt x="2"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32" name="Freeform 437"/>
            <p:cNvSpPr>
              <a:spLocks/>
            </p:cNvSpPr>
            <p:nvPr/>
          </p:nvSpPr>
          <p:spPr bwMode="auto">
            <a:xfrm>
              <a:off x="3073" y="2244"/>
              <a:ext cx="23" cy="21"/>
            </a:xfrm>
            <a:custGeom>
              <a:avLst/>
              <a:gdLst>
                <a:gd name="T0" fmla="*/ 28 w 18"/>
                <a:gd name="T1" fmla="*/ 0 h 17"/>
                <a:gd name="T2" fmla="*/ 201 w 18"/>
                <a:gd name="T3" fmla="*/ 2 h 17"/>
                <a:gd name="T4" fmla="*/ 160 w 18"/>
                <a:gd name="T5" fmla="*/ 136 h 17"/>
                <a:gd name="T6" fmla="*/ 0 w 18"/>
                <a:gd name="T7" fmla="*/ 115 h 17"/>
                <a:gd name="T8" fmla="*/ 28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2" y="0"/>
                  </a:moveTo>
                  <a:lnTo>
                    <a:pt x="17" y="2"/>
                  </a:lnTo>
                  <a:lnTo>
                    <a:pt x="14" y="16"/>
                  </a:lnTo>
                  <a:lnTo>
                    <a:pt x="0" y="14"/>
                  </a:lnTo>
                  <a:lnTo>
                    <a:pt x="2"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33" name="Freeform 438"/>
            <p:cNvSpPr>
              <a:spLocks/>
            </p:cNvSpPr>
            <p:nvPr/>
          </p:nvSpPr>
          <p:spPr bwMode="auto">
            <a:xfrm>
              <a:off x="3091" y="2246"/>
              <a:ext cx="22" cy="21"/>
            </a:xfrm>
            <a:custGeom>
              <a:avLst/>
              <a:gdLst>
                <a:gd name="T0" fmla="*/ 36 w 17"/>
                <a:gd name="T1" fmla="*/ 0 h 17"/>
                <a:gd name="T2" fmla="*/ 211 w 17"/>
                <a:gd name="T3" fmla="*/ 2 h 17"/>
                <a:gd name="T4" fmla="*/ 182 w 17"/>
                <a:gd name="T5" fmla="*/ 136 h 17"/>
                <a:gd name="T6" fmla="*/ 0 w 17"/>
                <a:gd name="T7" fmla="*/ 99 h 17"/>
                <a:gd name="T8" fmla="*/ 3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0"/>
                  </a:moveTo>
                  <a:lnTo>
                    <a:pt x="16" y="2"/>
                  </a:lnTo>
                  <a:lnTo>
                    <a:pt x="14" y="16"/>
                  </a:lnTo>
                  <a:lnTo>
                    <a:pt x="0" y="12"/>
                  </a:lnTo>
                  <a:lnTo>
                    <a:pt x="3"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34" name="Freeform 439"/>
            <p:cNvSpPr>
              <a:spLocks/>
            </p:cNvSpPr>
            <p:nvPr/>
          </p:nvSpPr>
          <p:spPr bwMode="auto">
            <a:xfrm>
              <a:off x="3144" y="2255"/>
              <a:ext cx="22" cy="21"/>
            </a:xfrm>
            <a:custGeom>
              <a:avLst/>
              <a:gdLst>
                <a:gd name="T0" fmla="*/ 36 w 17"/>
                <a:gd name="T1" fmla="*/ 0 h 17"/>
                <a:gd name="T2" fmla="*/ 211 w 17"/>
                <a:gd name="T3" fmla="*/ 1 h 17"/>
                <a:gd name="T4" fmla="*/ 163 w 17"/>
                <a:gd name="T5" fmla="*/ 136 h 17"/>
                <a:gd name="T6" fmla="*/ 0 w 17"/>
                <a:gd name="T7" fmla="*/ 110 h 17"/>
                <a:gd name="T8" fmla="*/ 3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0"/>
                  </a:moveTo>
                  <a:lnTo>
                    <a:pt x="16" y="1"/>
                  </a:lnTo>
                  <a:lnTo>
                    <a:pt x="12" y="16"/>
                  </a:lnTo>
                  <a:lnTo>
                    <a:pt x="0" y="13"/>
                  </a:lnTo>
                  <a:lnTo>
                    <a:pt x="3"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35" name="Freeform 440"/>
            <p:cNvSpPr>
              <a:spLocks/>
            </p:cNvSpPr>
            <p:nvPr/>
          </p:nvSpPr>
          <p:spPr bwMode="auto">
            <a:xfrm>
              <a:off x="3155" y="2256"/>
              <a:ext cx="21" cy="21"/>
            </a:xfrm>
            <a:custGeom>
              <a:avLst/>
              <a:gdLst>
                <a:gd name="T0" fmla="*/ 2 w 17"/>
                <a:gd name="T1" fmla="*/ 0 h 17"/>
                <a:gd name="T2" fmla="*/ 136 w 17"/>
                <a:gd name="T3" fmla="*/ 2 h 17"/>
                <a:gd name="T4" fmla="*/ 99 w 17"/>
                <a:gd name="T5" fmla="*/ 136 h 17"/>
                <a:gd name="T6" fmla="*/ 0 w 17"/>
                <a:gd name="T7" fmla="*/ 110 h 17"/>
                <a:gd name="T8" fmla="*/ 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2"/>
                  </a:lnTo>
                  <a:lnTo>
                    <a:pt x="12" y="16"/>
                  </a:lnTo>
                  <a:lnTo>
                    <a:pt x="0" y="13"/>
                  </a:lnTo>
                  <a:lnTo>
                    <a:pt x="2"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36" name="Freeform 441"/>
            <p:cNvSpPr>
              <a:spLocks/>
            </p:cNvSpPr>
            <p:nvPr/>
          </p:nvSpPr>
          <p:spPr bwMode="auto">
            <a:xfrm>
              <a:off x="3167" y="2258"/>
              <a:ext cx="22" cy="21"/>
            </a:xfrm>
            <a:custGeom>
              <a:avLst/>
              <a:gdLst>
                <a:gd name="T0" fmla="*/ 47 w 17"/>
                <a:gd name="T1" fmla="*/ 0 h 17"/>
                <a:gd name="T2" fmla="*/ 211 w 17"/>
                <a:gd name="T3" fmla="*/ 26 h 17"/>
                <a:gd name="T4" fmla="*/ 171 w 17"/>
                <a:gd name="T5" fmla="*/ 136 h 17"/>
                <a:gd name="T6" fmla="*/ 0 w 17"/>
                <a:gd name="T7" fmla="*/ 110 h 17"/>
                <a:gd name="T8" fmla="*/ 4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3"/>
                  </a:lnTo>
                  <a:lnTo>
                    <a:pt x="13" y="16"/>
                  </a:lnTo>
                  <a:lnTo>
                    <a:pt x="0" y="13"/>
                  </a:lnTo>
                  <a:lnTo>
                    <a:pt x="4"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37" name="Freeform 442"/>
            <p:cNvSpPr>
              <a:spLocks/>
            </p:cNvSpPr>
            <p:nvPr/>
          </p:nvSpPr>
          <p:spPr bwMode="auto">
            <a:xfrm>
              <a:off x="2595" y="2246"/>
              <a:ext cx="21" cy="21"/>
            </a:xfrm>
            <a:custGeom>
              <a:avLst/>
              <a:gdLst>
                <a:gd name="T0" fmla="*/ 0 w 17"/>
                <a:gd name="T1" fmla="*/ 2 h 17"/>
                <a:gd name="T2" fmla="*/ 115 w 17"/>
                <a:gd name="T3" fmla="*/ 0 h 17"/>
                <a:gd name="T4" fmla="*/ 136 w 17"/>
                <a:gd name="T5" fmla="*/ 110 h 17"/>
                <a:gd name="T6" fmla="*/ 2 w 17"/>
                <a:gd name="T7" fmla="*/ 136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4" y="0"/>
                  </a:lnTo>
                  <a:lnTo>
                    <a:pt x="16" y="13"/>
                  </a:lnTo>
                  <a:lnTo>
                    <a:pt x="2" y="16"/>
                  </a:lnTo>
                  <a:lnTo>
                    <a:pt x="0"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38" name="Freeform 443"/>
            <p:cNvSpPr>
              <a:spLocks/>
            </p:cNvSpPr>
            <p:nvPr/>
          </p:nvSpPr>
          <p:spPr bwMode="auto">
            <a:xfrm>
              <a:off x="2608" y="2244"/>
              <a:ext cx="21" cy="21"/>
            </a:xfrm>
            <a:custGeom>
              <a:avLst/>
              <a:gdLst>
                <a:gd name="T0" fmla="*/ 0 w 17"/>
                <a:gd name="T1" fmla="*/ 2 h 17"/>
                <a:gd name="T2" fmla="*/ 110 w 17"/>
                <a:gd name="T3" fmla="*/ 0 h 17"/>
                <a:gd name="T4" fmla="*/ 136 w 17"/>
                <a:gd name="T5" fmla="*/ 115 h 17"/>
                <a:gd name="T6" fmla="*/ 1 w 17"/>
                <a:gd name="T7" fmla="*/ 136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3" y="0"/>
                  </a:lnTo>
                  <a:lnTo>
                    <a:pt x="16" y="14"/>
                  </a:lnTo>
                  <a:lnTo>
                    <a:pt x="1" y="16"/>
                  </a:lnTo>
                  <a:lnTo>
                    <a:pt x="0"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39" name="Freeform 444"/>
            <p:cNvSpPr>
              <a:spLocks/>
            </p:cNvSpPr>
            <p:nvPr/>
          </p:nvSpPr>
          <p:spPr bwMode="auto">
            <a:xfrm>
              <a:off x="2620" y="2242"/>
              <a:ext cx="22" cy="21"/>
            </a:xfrm>
            <a:custGeom>
              <a:avLst/>
              <a:gdLst>
                <a:gd name="T0" fmla="*/ 0 w 17"/>
                <a:gd name="T1" fmla="*/ 1 h 17"/>
                <a:gd name="T2" fmla="*/ 182 w 17"/>
                <a:gd name="T3" fmla="*/ 0 h 17"/>
                <a:gd name="T4" fmla="*/ 211 w 17"/>
                <a:gd name="T5" fmla="*/ 110 h 17"/>
                <a:gd name="T6" fmla="*/ 1 w 17"/>
                <a:gd name="T7" fmla="*/ 13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4" y="0"/>
                  </a:lnTo>
                  <a:lnTo>
                    <a:pt x="16" y="13"/>
                  </a:lnTo>
                  <a:lnTo>
                    <a:pt x="1" y="16"/>
                  </a:lnTo>
                  <a:lnTo>
                    <a:pt x="0"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40" name="Freeform 445"/>
            <p:cNvSpPr>
              <a:spLocks/>
            </p:cNvSpPr>
            <p:nvPr/>
          </p:nvSpPr>
          <p:spPr bwMode="auto">
            <a:xfrm>
              <a:off x="2633" y="2241"/>
              <a:ext cx="22" cy="21"/>
            </a:xfrm>
            <a:custGeom>
              <a:avLst/>
              <a:gdLst>
                <a:gd name="T0" fmla="*/ 0 w 17"/>
                <a:gd name="T1" fmla="*/ 1 h 17"/>
                <a:gd name="T2" fmla="*/ 182 w 17"/>
                <a:gd name="T3" fmla="*/ 0 h 17"/>
                <a:gd name="T4" fmla="*/ 211 w 17"/>
                <a:gd name="T5" fmla="*/ 115 h 17"/>
                <a:gd name="T6" fmla="*/ 1 w 17"/>
                <a:gd name="T7" fmla="*/ 13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4" y="0"/>
                  </a:lnTo>
                  <a:lnTo>
                    <a:pt x="16" y="14"/>
                  </a:lnTo>
                  <a:lnTo>
                    <a:pt x="1" y="16"/>
                  </a:lnTo>
                  <a:lnTo>
                    <a:pt x="0"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41" name="Freeform 446"/>
            <p:cNvSpPr>
              <a:spLocks/>
            </p:cNvSpPr>
            <p:nvPr/>
          </p:nvSpPr>
          <p:spPr bwMode="auto">
            <a:xfrm>
              <a:off x="2647" y="2239"/>
              <a:ext cx="22" cy="21"/>
            </a:xfrm>
            <a:custGeom>
              <a:avLst/>
              <a:gdLst>
                <a:gd name="T0" fmla="*/ 0 w 17"/>
                <a:gd name="T1" fmla="*/ 2 h 17"/>
                <a:gd name="T2" fmla="*/ 182 w 17"/>
                <a:gd name="T3" fmla="*/ 0 h 17"/>
                <a:gd name="T4" fmla="*/ 211 w 17"/>
                <a:gd name="T5" fmla="*/ 115 h 17"/>
                <a:gd name="T6" fmla="*/ 1 w 17"/>
                <a:gd name="T7" fmla="*/ 136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4" y="0"/>
                  </a:lnTo>
                  <a:lnTo>
                    <a:pt x="16" y="14"/>
                  </a:lnTo>
                  <a:lnTo>
                    <a:pt x="1" y="16"/>
                  </a:lnTo>
                  <a:lnTo>
                    <a:pt x="0"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42" name="Freeform 447"/>
            <p:cNvSpPr>
              <a:spLocks/>
            </p:cNvSpPr>
            <p:nvPr/>
          </p:nvSpPr>
          <p:spPr bwMode="auto">
            <a:xfrm>
              <a:off x="2662" y="2239"/>
              <a:ext cx="22" cy="21"/>
            </a:xfrm>
            <a:custGeom>
              <a:avLst/>
              <a:gdLst>
                <a:gd name="T0" fmla="*/ 0 w 17"/>
                <a:gd name="T1" fmla="*/ 0 h 17"/>
                <a:gd name="T2" fmla="*/ 163 w 17"/>
                <a:gd name="T3" fmla="*/ 0 h 17"/>
                <a:gd name="T4" fmla="*/ 211 w 17"/>
                <a:gd name="T5" fmla="*/ 115 h 17"/>
                <a:gd name="T6" fmla="*/ 47 w 17"/>
                <a:gd name="T7" fmla="*/ 13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2" y="0"/>
                  </a:lnTo>
                  <a:lnTo>
                    <a:pt x="16" y="14"/>
                  </a:lnTo>
                  <a:lnTo>
                    <a:pt x="4" y="16"/>
                  </a:lnTo>
                  <a:lnTo>
                    <a:pt x="0"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43" name="Freeform 448"/>
            <p:cNvSpPr>
              <a:spLocks/>
            </p:cNvSpPr>
            <p:nvPr/>
          </p:nvSpPr>
          <p:spPr bwMode="auto">
            <a:xfrm>
              <a:off x="2703" y="2234"/>
              <a:ext cx="21" cy="21"/>
            </a:xfrm>
            <a:custGeom>
              <a:avLst/>
              <a:gdLst>
                <a:gd name="T0" fmla="*/ 0 w 17"/>
                <a:gd name="T1" fmla="*/ 1 h 17"/>
                <a:gd name="T2" fmla="*/ 115 w 17"/>
                <a:gd name="T3" fmla="*/ 0 h 17"/>
                <a:gd name="T4" fmla="*/ 136 w 17"/>
                <a:gd name="T5" fmla="*/ 136 h 17"/>
                <a:gd name="T6" fmla="*/ 1 w 17"/>
                <a:gd name="T7" fmla="*/ 13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4" y="0"/>
                  </a:lnTo>
                  <a:lnTo>
                    <a:pt x="16" y="16"/>
                  </a:lnTo>
                  <a:lnTo>
                    <a:pt x="1" y="16"/>
                  </a:lnTo>
                  <a:lnTo>
                    <a:pt x="0"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44" name="Freeform 449"/>
            <p:cNvSpPr>
              <a:spLocks/>
            </p:cNvSpPr>
            <p:nvPr/>
          </p:nvSpPr>
          <p:spPr bwMode="auto">
            <a:xfrm>
              <a:off x="2713" y="2231"/>
              <a:ext cx="24" cy="21"/>
            </a:xfrm>
            <a:custGeom>
              <a:avLst/>
              <a:gdLst>
                <a:gd name="T0" fmla="*/ 0 w 19"/>
                <a:gd name="T1" fmla="*/ 2 h 17"/>
                <a:gd name="T2" fmla="*/ 174 w 19"/>
                <a:gd name="T3" fmla="*/ 0 h 17"/>
                <a:gd name="T4" fmla="*/ 192 w 19"/>
                <a:gd name="T5" fmla="*/ 110 h 17"/>
                <a:gd name="T6" fmla="*/ 1 w 19"/>
                <a:gd name="T7" fmla="*/ 136 h 17"/>
                <a:gd name="T8" fmla="*/ 0 w 19"/>
                <a:gd name="T9" fmla="*/ 2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0" y="2"/>
                  </a:moveTo>
                  <a:lnTo>
                    <a:pt x="17" y="0"/>
                  </a:lnTo>
                  <a:lnTo>
                    <a:pt x="18" y="13"/>
                  </a:lnTo>
                  <a:lnTo>
                    <a:pt x="1" y="16"/>
                  </a:lnTo>
                  <a:lnTo>
                    <a:pt x="0"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45" name="Freeform 450"/>
            <p:cNvSpPr>
              <a:spLocks/>
            </p:cNvSpPr>
            <p:nvPr/>
          </p:nvSpPr>
          <p:spPr bwMode="auto">
            <a:xfrm>
              <a:off x="2735" y="2230"/>
              <a:ext cx="26" cy="21"/>
            </a:xfrm>
            <a:custGeom>
              <a:avLst/>
              <a:gdLst>
                <a:gd name="T0" fmla="*/ 0 w 21"/>
                <a:gd name="T1" fmla="*/ 1 h 17"/>
                <a:gd name="T2" fmla="*/ 167 w 21"/>
                <a:gd name="T3" fmla="*/ 0 h 17"/>
                <a:gd name="T4" fmla="*/ 168 w 21"/>
                <a:gd name="T5" fmla="*/ 110 h 17"/>
                <a:gd name="T6" fmla="*/ 1 w 21"/>
                <a:gd name="T7" fmla="*/ 136 h 17"/>
                <a:gd name="T8" fmla="*/ 0 w 21"/>
                <a:gd name="T9" fmla="*/ 1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1"/>
                  </a:moveTo>
                  <a:lnTo>
                    <a:pt x="19" y="0"/>
                  </a:lnTo>
                  <a:lnTo>
                    <a:pt x="20" y="13"/>
                  </a:lnTo>
                  <a:lnTo>
                    <a:pt x="1" y="16"/>
                  </a:lnTo>
                  <a:lnTo>
                    <a:pt x="0"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46" name="Freeform 451"/>
            <p:cNvSpPr>
              <a:spLocks/>
            </p:cNvSpPr>
            <p:nvPr/>
          </p:nvSpPr>
          <p:spPr bwMode="auto">
            <a:xfrm>
              <a:off x="2759" y="2229"/>
              <a:ext cx="21" cy="21"/>
            </a:xfrm>
            <a:custGeom>
              <a:avLst/>
              <a:gdLst>
                <a:gd name="T0" fmla="*/ 0 w 17"/>
                <a:gd name="T1" fmla="*/ 1 h 17"/>
                <a:gd name="T2" fmla="*/ 115 w 17"/>
                <a:gd name="T3" fmla="*/ 0 h 17"/>
                <a:gd name="T4" fmla="*/ 136 w 17"/>
                <a:gd name="T5" fmla="*/ 136 h 17"/>
                <a:gd name="T6" fmla="*/ 1 w 17"/>
                <a:gd name="T7" fmla="*/ 13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4" y="0"/>
                  </a:lnTo>
                  <a:lnTo>
                    <a:pt x="16" y="16"/>
                  </a:lnTo>
                  <a:lnTo>
                    <a:pt x="1" y="16"/>
                  </a:lnTo>
                  <a:lnTo>
                    <a:pt x="0"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47" name="Freeform 452"/>
            <p:cNvSpPr>
              <a:spLocks/>
            </p:cNvSpPr>
            <p:nvPr/>
          </p:nvSpPr>
          <p:spPr bwMode="auto">
            <a:xfrm>
              <a:off x="2811" y="2225"/>
              <a:ext cx="21" cy="21"/>
            </a:xfrm>
            <a:custGeom>
              <a:avLst/>
              <a:gdLst>
                <a:gd name="T0" fmla="*/ 0 w 17"/>
                <a:gd name="T1" fmla="*/ 0 h 17"/>
                <a:gd name="T2" fmla="*/ 99 w 17"/>
                <a:gd name="T3" fmla="*/ 0 h 17"/>
                <a:gd name="T4" fmla="*/ 136 w 17"/>
                <a:gd name="T5" fmla="*/ 136 h 17"/>
                <a:gd name="T6" fmla="*/ 26 w 17"/>
                <a:gd name="T7" fmla="*/ 13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2" y="0"/>
                  </a:lnTo>
                  <a:lnTo>
                    <a:pt x="16" y="16"/>
                  </a:lnTo>
                  <a:lnTo>
                    <a:pt x="3" y="16"/>
                  </a:lnTo>
                  <a:lnTo>
                    <a:pt x="0"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48" name="Freeform 453"/>
            <p:cNvSpPr>
              <a:spLocks/>
            </p:cNvSpPr>
            <p:nvPr/>
          </p:nvSpPr>
          <p:spPr bwMode="auto">
            <a:xfrm>
              <a:off x="2816" y="2223"/>
              <a:ext cx="38" cy="21"/>
            </a:xfrm>
            <a:custGeom>
              <a:avLst/>
              <a:gdLst>
                <a:gd name="T0" fmla="*/ 0 w 30"/>
                <a:gd name="T1" fmla="*/ 2 h 17"/>
                <a:gd name="T2" fmla="*/ 293 w 30"/>
                <a:gd name="T3" fmla="*/ 0 h 17"/>
                <a:gd name="T4" fmla="*/ 314 w 30"/>
                <a:gd name="T5" fmla="*/ 115 h 17"/>
                <a:gd name="T6" fmla="*/ 1 w 30"/>
                <a:gd name="T7" fmla="*/ 136 h 17"/>
                <a:gd name="T8" fmla="*/ 0 w 30"/>
                <a:gd name="T9" fmla="*/ 2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0" y="2"/>
                  </a:moveTo>
                  <a:lnTo>
                    <a:pt x="28" y="0"/>
                  </a:lnTo>
                  <a:lnTo>
                    <a:pt x="29" y="14"/>
                  </a:lnTo>
                  <a:lnTo>
                    <a:pt x="1" y="16"/>
                  </a:lnTo>
                  <a:lnTo>
                    <a:pt x="0"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49" name="Freeform 454"/>
            <p:cNvSpPr>
              <a:spLocks/>
            </p:cNvSpPr>
            <p:nvPr/>
          </p:nvSpPr>
          <p:spPr bwMode="auto">
            <a:xfrm>
              <a:off x="2851" y="2223"/>
              <a:ext cx="28" cy="21"/>
            </a:xfrm>
            <a:custGeom>
              <a:avLst/>
              <a:gdLst>
                <a:gd name="T0" fmla="*/ 1 w 22"/>
                <a:gd name="T1" fmla="*/ 0 h 17"/>
                <a:gd name="T2" fmla="*/ 233 w 22"/>
                <a:gd name="T3" fmla="*/ 2 h 17"/>
                <a:gd name="T4" fmla="*/ 220 w 22"/>
                <a:gd name="T5" fmla="*/ 136 h 17"/>
                <a:gd name="T6" fmla="*/ 0 w 22"/>
                <a:gd name="T7" fmla="*/ 115 h 17"/>
                <a:gd name="T8" fmla="*/ 1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1" y="0"/>
                  </a:moveTo>
                  <a:lnTo>
                    <a:pt x="21" y="2"/>
                  </a:lnTo>
                  <a:lnTo>
                    <a:pt x="20" y="16"/>
                  </a:lnTo>
                  <a:lnTo>
                    <a:pt x="0" y="14"/>
                  </a:lnTo>
                  <a:lnTo>
                    <a:pt x="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50" name="Freeform 455"/>
            <p:cNvSpPr>
              <a:spLocks/>
            </p:cNvSpPr>
            <p:nvPr/>
          </p:nvSpPr>
          <p:spPr bwMode="auto">
            <a:xfrm>
              <a:off x="2877" y="2225"/>
              <a:ext cx="26" cy="21"/>
            </a:xfrm>
            <a:custGeom>
              <a:avLst/>
              <a:gdLst>
                <a:gd name="T0" fmla="*/ 1 w 21"/>
                <a:gd name="T1" fmla="*/ 0 h 17"/>
                <a:gd name="T2" fmla="*/ 168 w 21"/>
                <a:gd name="T3" fmla="*/ 2 h 17"/>
                <a:gd name="T4" fmla="*/ 167 w 21"/>
                <a:gd name="T5" fmla="*/ 136 h 17"/>
                <a:gd name="T6" fmla="*/ 0 w 21"/>
                <a:gd name="T7" fmla="*/ 110 h 17"/>
                <a:gd name="T8" fmla="*/ 1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1" y="0"/>
                  </a:moveTo>
                  <a:lnTo>
                    <a:pt x="20" y="2"/>
                  </a:lnTo>
                  <a:lnTo>
                    <a:pt x="19" y="16"/>
                  </a:lnTo>
                  <a:lnTo>
                    <a:pt x="0" y="13"/>
                  </a:lnTo>
                  <a:lnTo>
                    <a:pt x="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51" name="Freeform 456"/>
            <p:cNvSpPr>
              <a:spLocks/>
            </p:cNvSpPr>
            <p:nvPr/>
          </p:nvSpPr>
          <p:spPr bwMode="auto">
            <a:xfrm>
              <a:off x="2901" y="2228"/>
              <a:ext cx="24" cy="21"/>
            </a:xfrm>
            <a:custGeom>
              <a:avLst/>
              <a:gdLst>
                <a:gd name="T0" fmla="*/ 1 w 19"/>
                <a:gd name="T1" fmla="*/ 0 h 17"/>
                <a:gd name="T2" fmla="*/ 192 w 19"/>
                <a:gd name="T3" fmla="*/ 1 h 17"/>
                <a:gd name="T4" fmla="*/ 174 w 19"/>
                <a:gd name="T5" fmla="*/ 136 h 17"/>
                <a:gd name="T6" fmla="*/ 0 w 19"/>
                <a:gd name="T7" fmla="*/ 110 h 17"/>
                <a:gd name="T8" fmla="*/ 1 w 19"/>
                <a:gd name="T9" fmla="*/ 0 h 17"/>
                <a:gd name="T10" fmla="*/ 0 60000 65536"/>
                <a:gd name="T11" fmla="*/ 0 60000 65536"/>
                <a:gd name="T12" fmla="*/ 0 60000 65536"/>
                <a:gd name="T13" fmla="*/ 0 60000 65536"/>
                <a:gd name="T14" fmla="*/ 0 60000 65536"/>
                <a:gd name="T15" fmla="*/ 0 w 19"/>
                <a:gd name="T16" fmla="*/ 0 h 17"/>
                <a:gd name="T17" fmla="*/ 19 w 19"/>
                <a:gd name="T18" fmla="*/ 17 h 17"/>
              </a:gdLst>
              <a:ahLst/>
              <a:cxnLst>
                <a:cxn ang="T10">
                  <a:pos x="T0" y="T1"/>
                </a:cxn>
                <a:cxn ang="T11">
                  <a:pos x="T2" y="T3"/>
                </a:cxn>
                <a:cxn ang="T12">
                  <a:pos x="T4" y="T5"/>
                </a:cxn>
                <a:cxn ang="T13">
                  <a:pos x="T6" y="T7"/>
                </a:cxn>
                <a:cxn ang="T14">
                  <a:pos x="T8" y="T9"/>
                </a:cxn>
              </a:cxnLst>
              <a:rect l="T15" t="T16" r="T17" b="T18"/>
              <a:pathLst>
                <a:path w="19" h="17">
                  <a:moveTo>
                    <a:pt x="1" y="0"/>
                  </a:moveTo>
                  <a:lnTo>
                    <a:pt x="18" y="1"/>
                  </a:lnTo>
                  <a:lnTo>
                    <a:pt x="17" y="16"/>
                  </a:lnTo>
                  <a:lnTo>
                    <a:pt x="0" y="13"/>
                  </a:lnTo>
                  <a:lnTo>
                    <a:pt x="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52" name="Freeform 457"/>
            <p:cNvSpPr>
              <a:spLocks/>
            </p:cNvSpPr>
            <p:nvPr/>
          </p:nvSpPr>
          <p:spPr bwMode="auto">
            <a:xfrm>
              <a:off x="2922" y="2229"/>
              <a:ext cx="23" cy="21"/>
            </a:xfrm>
            <a:custGeom>
              <a:avLst/>
              <a:gdLst>
                <a:gd name="T0" fmla="*/ 1 w 18"/>
                <a:gd name="T1" fmla="*/ 0 h 17"/>
                <a:gd name="T2" fmla="*/ 201 w 18"/>
                <a:gd name="T3" fmla="*/ 1 h 17"/>
                <a:gd name="T4" fmla="*/ 183 w 18"/>
                <a:gd name="T5" fmla="*/ 136 h 17"/>
                <a:gd name="T6" fmla="*/ 0 w 18"/>
                <a:gd name="T7" fmla="*/ 115 h 17"/>
                <a:gd name="T8" fmla="*/ 1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 y="0"/>
                  </a:moveTo>
                  <a:lnTo>
                    <a:pt x="17" y="1"/>
                  </a:lnTo>
                  <a:lnTo>
                    <a:pt x="16" y="16"/>
                  </a:lnTo>
                  <a:lnTo>
                    <a:pt x="0" y="14"/>
                  </a:lnTo>
                  <a:lnTo>
                    <a:pt x="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53" name="Freeform 458"/>
            <p:cNvSpPr>
              <a:spLocks/>
            </p:cNvSpPr>
            <p:nvPr/>
          </p:nvSpPr>
          <p:spPr bwMode="auto">
            <a:xfrm>
              <a:off x="2943" y="2230"/>
              <a:ext cx="21" cy="21"/>
            </a:xfrm>
            <a:custGeom>
              <a:avLst/>
              <a:gdLst>
                <a:gd name="T0" fmla="*/ 1 w 17"/>
                <a:gd name="T1" fmla="*/ 0 h 17"/>
                <a:gd name="T2" fmla="*/ 136 w 17"/>
                <a:gd name="T3" fmla="*/ 2 h 17"/>
                <a:gd name="T4" fmla="*/ 122 w 17"/>
                <a:gd name="T5" fmla="*/ 136 h 17"/>
                <a:gd name="T6" fmla="*/ 0 w 17"/>
                <a:gd name="T7" fmla="*/ 110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2"/>
                  </a:lnTo>
                  <a:lnTo>
                    <a:pt x="15" y="16"/>
                  </a:lnTo>
                  <a:lnTo>
                    <a:pt x="0" y="13"/>
                  </a:lnTo>
                  <a:lnTo>
                    <a:pt x="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54" name="Freeform 459"/>
            <p:cNvSpPr>
              <a:spLocks/>
            </p:cNvSpPr>
            <p:nvPr/>
          </p:nvSpPr>
          <p:spPr bwMode="auto">
            <a:xfrm>
              <a:off x="2962" y="2232"/>
              <a:ext cx="21" cy="21"/>
            </a:xfrm>
            <a:custGeom>
              <a:avLst/>
              <a:gdLst>
                <a:gd name="T0" fmla="*/ 1 w 17"/>
                <a:gd name="T1" fmla="*/ 0 h 17"/>
                <a:gd name="T2" fmla="*/ 136 w 17"/>
                <a:gd name="T3" fmla="*/ 1 h 17"/>
                <a:gd name="T4" fmla="*/ 136 w 17"/>
                <a:gd name="T5" fmla="*/ 136 h 17"/>
                <a:gd name="T6" fmla="*/ 0 w 17"/>
                <a:gd name="T7" fmla="*/ 115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1"/>
                  </a:lnTo>
                  <a:lnTo>
                    <a:pt x="16" y="16"/>
                  </a:lnTo>
                  <a:lnTo>
                    <a:pt x="0" y="14"/>
                  </a:lnTo>
                  <a:lnTo>
                    <a:pt x="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55" name="Freeform 460"/>
            <p:cNvSpPr>
              <a:spLocks/>
            </p:cNvSpPr>
            <p:nvPr/>
          </p:nvSpPr>
          <p:spPr bwMode="auto">
            <a:xfrm>
              <a:off x="2978" y="2234"/>
              <a:ext cx="22" cy="21"/>
            </a:xfrm>
            <a:custGeom>
              <a:avLst/>
              <a:gdLst>
                <a:gd name="T0" fmla="*/ 0 w 17"/>
                <a:gd name="T1" fmla="*/ 0 h 17"/>
                <a:gd name="T2" fmla="*/ 211 w 17"/>
                <a:gd name="T3" fmla="*/ 1 h 17"/>
                <a:gd name="T4" fmla="*/ 182 w 17"/>
                <a:gd name="T5" fmla="*/ 136 h 17"/>
                <a:gd name="T6" fmla="*/ 0 w 17"/>
                <a:gd name="T7" fmla="*/ 115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1"/>
                  </a:lnTo>
                  <a:lnTo>
                    <a:pt x="14" y="16"/>
                  </a:lnTo>
                  <a:lnTo>
                    <a:pt x="0" y="14"/>
                  </a:lnTo>
                  <a:lnTo>
                    <a:pt x="0"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56" name="Freeform 461"/>
            <p:cNvSpPr>
              <a:spLocks/>
            </p:cNvSpPr>
            <p:nvPr/>
          </p:nvSpPr>
          <p:spPr bwMode="auto">
            <a:xfrm>
              <a:off x="2993" y="2235"/>
              <a:ext cx="22" cy="21"/>
            </a:xfrm>
            <a:custGeom>
              <a:avLst/>
              <a:gdLst>
                <a:gd name="T0" fmla="*/ 1 w 17"/>
                <a:gd name="T1" fmla="*/ 0 h 17"/>
                <a:gd name="T2" fmla="*/ 211 w 17"/>
                <a:gd name="T3" fmla="*/ 2 h 17"/>
                <a:gd name="T4" fmla="*/ 211 w 17"/>
                <a:gd name="T5" fmla="*/ 136 h 17"/>
                <a:gd name="T6" fmla="*/ 0 w 17"/>
                <a:gd name="T7" fmla="*/ 115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2"/>
                  </a:lnTo>
                  <a:lnTo>
                    <a:pt x="16" y="16"/>
                  </a:lnTo>
                  <a:lnTo>
                    <a:pt x="0" y="14"/>
                  </a:lnTo>
                  <a:lnTo>
                    <a:pt x="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57" name="Freeform 462"/>
            <p:cNvSpPr>
              <a:spLocks/>
            </p:cNvSpPr>
            <p:nvPr/>
          </p:nvSpPr>
          <p:spPr bwMode="auto">
            <a:xfrm>
              <a:off x="3009" y="2237"/>
              <a:ext cx="21" cy="21"/>
            </a:xfrm>
            <a:custGeom>
              <a:avLst/>
              <a:gdLst>
                <a:gd name="T0" fmla="*/ 0 w 17"/>
                <a:gd name="T1" fmla="*/ 0 h 17"/>
                <a:gd name="T2" fmla="*/ 136 w 17"/>
                <a:gd name="T3" fmla="*/ 1 h 17"/>
                <a:gd name="T4" fmla="*/ 115 w 17"/>
                <a:gd name="T5" fmla="*/ 136 h 17"/>
                <a:gd name="T6" fmla="*/ 0 w 17"/>
                <a:gd name="T7" fmla="*/ 115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1"/>
                  </a:lnTo>
                  <a:lnTo>
                    <a:pt x="14" y="16"/>
                  </a:lnTo>
                  <a:lnTo>
                    <a:pt x="0" y="14"/>
                  </a:lnTo>
                  <a:lnTo>
                    <a:pt x="0"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58" name="Freeform 463"/>
            <p:cNvSpPr>
              <a:spLocks/>
            </p:cNvSpPr>
            <p:nvPr/>
          </p:nvSpPr>
          <p:spPr bwMode="auto">
            <a:xfrm>
              <a:off x="3021" y="2239"/>
              <a:ext cx="22" cy="21"/>
            </a:xfrm>
            <a:custGeom>
              <a:avLst/>
              <a:gdLst>
                <a:gd name="T0" fmla="*/ 1 w 17"/>
                <a:gd name="T1" fmla="*/ 0 h 17"/>
                <a:gd name="T2" fmla="*/ 211 w 17"/>
                <a:gd name="T3" fmla="*/ 0 h 17"/>
                <a:gd name="T4" fmla="*/ 211 w 17"/>
                <a:gd name="T5" fmla="*/ 136 h 17"/>
                <a:gd name="T6" fmla="*/ 0 w 17"/>
                <a:gd name="T7" fmla="*/ 115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0"/>
                  </a:lnTo>
                  <a:lnTo>
                    <a:pt x="16" y="16"/>
                  </a:lnTo>
                  <a:lnTo>
                    <a:pt x="0" y="14"/>
                  </a:lnTo>
                  <a:lnTo>
                    <a:pt x="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59" name="Freeform 464"/>
            <p:cNvSpPr>
              <a:spLocks/>
            </p:cNvSpPr>
            <p:nvPr/>
          </p:nvSpPr>
          <p:spPr bwMode="auto">
            <a:xfrm>
              <a:off x="3034" y="2239"/>
              <a:ext cx="22" cy="21"/>
            </a:xfrm>
            <a:custGeom>
              <a:avLst/>
              <a:gdLst>
                <a:gd name="T0" fmla="*/ 0 w 17"/>
                <a:gd name="T1" fmla="*/ 0 h 17"/>
                <a:gd name="T2" fmla="*/ 211 w 17"/>
                <a:gd name="T3" fmla="*/ 0 h 17"/>
                <a:gd name="T4" fmla="*/ 163 w 17"/>
                <a:gd name="T5" fmla="*/ 136 h 17"/>
                <a:gd name="T6" fmla="*/ 0 w 17"/>
                <a:gd name="T7" fmla="*/ 13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2" y="16"/>
                  </a:lnTo>
                  <a:lnTo>
                    <a:pt x="0" y="16"/>
                  </a:lnTo>
                  <a:lnTo>
                    <a:pt x="0"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60" name="Freeform 465"/>
            <p:cNvSpPr>
              <a:spLocks/>
            </p:cNvSpPr>
            <p:nvPr/>
          </p:nvSpPr>
          <p:spPr bwMode="auto">
            <a:xfrm>
              <a:off x="3044" y="2239"/>
              <a:ext cx="22" cy="21"/>
            </a:xfrm>
            <a:custGeom>
              <a:avLst/>
              <a:gdLst>
                <a:gd name="T0" fmla="*/ 36 w 17"/>
                <a:gd name="T1" fmla="*/ 0 h 17"/>
                <a:gd name="T2" fmla="*/ 211 w 17"/>
                <a:gd name="T3" fmla="*/ 2 h 17"/>
                <a:gd name="T4" fmla="*/ 182 w 17"/>
                <a:gd name="T5" fmla="*/ 136 h 17"/>
                <a:gd name="T6" fmla="*/ 0 w 17"/>
                <a:gd name="T7" fmla="*/ 115 h 17"/>
                <a:gd name="T8" fmla="*/ 3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0"/>
                  </a:moveTo>
                  <a:lnTo>
                    <a:pt x="16" y="2"/>
                  </a:lnTo>
                  <a:lnTo>
                    <a:pt x="14" y="16"/>
                  </a:lnTo>
                  <a:lnTo>
                    <a:pt x="0" y="14"/>
                  </a:lnTo>
                  <a:lnTo>
                    <a:pt x="3"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61" name="Freeform 466"/>
            <p:cNvSpPr>
              <a:spLocks/>
            </p:cNvSpPr>
            <p:nvPr/>
          </p:nvSpPr>
          <p:spPr bwMode="auto">
            <a:xfrm>
              <a:off x="3056" y="2241"/>
              <a:ext cx="21" cy="21"/>
            </a:xfrm>
            <a:custGeom>
              <a:avLst/>
              <a:gdLst>
                <a:gd name="T0" fmla="*/ 1 w 17"/>
                <a:gd name="T1" fmla="*/ 0 h 17"/>
                <a:gd name="T2" fmla="*/ 136 w 17"/>
                <a:gd name="T3" fmla="*/ 1 h 17"/>
                <a:gd name="T4" fmla="*/ 115 w 17"/>
                <a:gd name="T5" fmla="*/ 136 h 17"/>
                <a:gd name="T6" fmla="*/ 0 w 17"/>
                <a:gd name="T7" fmla="*/ 115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1"/>
                  </a:lnTo>
                  <a:lnTo>
                    <a:pt x="14" y="16"/>
                  </a:lnTo>
                  <a:lnTo>
                    <a:pt x="0" y="14"/>
                  </a:lnTo>
                  <a:lnTo>
                    <a:pt x="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62" name="Freeform 467"/>
            <p:cNvSpPr>
              <a:spLocks/>
            </p:cNvSpPr>
            <p:nvPr/>
          </p:nvSpPr>
          <p:spPr bwMode="auto">
            <a:xfrm>
              <a:off x="3067" y="2242"/>
              <a:ext cx="22" cy="21"/>
            </a:xfrm>
            <a:custGeom>
              <a:avLst/>
              <a:gdLst>
                <a:gd name="T0" fmla="*/ 1 w 17"/>
                <a:gd name="T1" fmla="*/ 0 h 17"/>
                <a:gd name="T2" fmla="*/ 211 w 17"/>
                <a:gd name="T3" fmla="*/ 1 h 17"/>
                <a:gd name="T4" fmla="*/ 182 w 17"/>
                <a:gd name="T5" fmla="*/ 136 h 17"/>
                <a:gd name="T6" fmla="*/ 0 w 17"/>
                <a:gd name="T7" fmla="*/ 115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1"/>
                  </a:lnTo>
                  <a:lnTo>
                    <a:pt x="14" y="16"/>
                  </a:lnTo>
                  <a:lnTo>
                    <a:pt x="0" y="14"/>
                  </a:lnTo>
                  <a:lnTo>
                    <a:pt x="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63" name="Freeform 468"/>
            <p:cNvSpPr>
              <a:spLocks/>
            </p:cNvSpPr>
            <p:nvPr/>
          </p:nvSpPr>
          <p:spPr bwMode="auto">
            <a:xfrm>
              <a:off x="3077" y="2244"/>
              <a:ext cx="22" cy="21"/>
            </a:xfrm>
            <a:custGeom>
              <a:avLst/>
              <a:gdLst>
                <a:gd name="T0" fmla="*/ 1 w 17"/>
                <a:gd name="T1" fmla="*/ 0 h 17"/>
                <a:gd name="T2" fmla="*/ 211 w 17"/>
                <a:gd name="T3" fmla="*/ 0 h 17"/>
                <a:gd name="T4" fmla="*/ 163 w 17"/>
                <a:gd name="T5" fmla="*/ 136 h 17"/>
                <a:gd name="T6" fmla="*/ 0 w 17"/>
                <a:gd name="T7" fmla="*/ 115 h 17"/>
                <a:gd name="T8" fmla="*/ 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0"/>
                  </a:moveTo>
                  <a:lnTo>
                    <a:pt x="16" y="0"/>
                  </a:lnTo>
                  <a:lnTo>
                    <a:pt x="12" y="16"/>
                  </a:lnTo>
                  <a:lnTo>
                    <a:pt x="0" y="14"/>
                  </a:lnTo>
                  <a:lnTo>
                    <a:pt x="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64" name="Freeform 469"/>
            <p:cNvSpPr>
              <a:spLocks/>
            </p:cNvSpPr>
            <p:nvPr/>
          </p:nvSpPr>
          <p:spPr bwMode="auto">
            <a:xfrm>
              <a:off x="3087" y="2244"/>
              <a:ext cx="22" cy="21"/>
            </a:xfrm>
            <a:custGeom>
              <a:avLst/>
              <a:gdLst>
                <a:gd name="T0" fmla="*/ 36 w 17"/>
                <a:gd name="T1" fmla="*/ 0 h 17"/>
                <a:gd name="T2" fmla="*/ 211 w 17"/>
                <a:gd name="T3" fmla="*/ 2 h 17"/>
                <a:gd name="T4" fmla="*/ 163 w 17"/>
                <a:gd name="T5" fmla="*/ 136 h 17"/>
                <a:gd name="T6" fmla="*/ 0 w 17"/>
                <a:gd name="T7" fmla="*/ 115 h 17"/>
                <a:gd name="T8" fmla="*/ 3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0"/>
                  </a:moveTo>
                  <a:lnTo>
                    <a:pt x="16" y="2"/>
                  </a:lnTo>
                  <a:lnTo>
                    <a:pt x="12" y="16"/>
                  </a:lnTo>
                  <a:lnTo>
                    <a:pt x="0" y="14"/>
                  </a:lnTo>
                  <a:lnTo>
                    <a:pt x="3"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65" name="Freeform 470"/>
            <p:cNvSpPr>
              <a:spLocks/>
            </p:cNvSpPr>
            <p:nvPr/>
          </p:nvSpPr>
          <p:spPr bwMode="auto">
            <a:xfrm>
              <a:off x="3097" y="2246"/>
              <a:ext cx="22" cy="21"/>
            </a:xfrm>
            <a:custGeom>
              <a:avLst/>
              <a:gdLst>
                <a:gd name="T0" fmla="*/ 28 w 17"/>
                <a:gd name="T1" fmla="*/ 0 h 17"/>
                <a:gd name="T2" fmla="*/ 211 w 17"/>
                <a:gd name="T3" fmla="*/ 1 h 17"/>
                <a:gd name="T4" fmla="*/ 171 w 17"/>
                <a:gd name="T5" fmla="*/ 136 h 17"/>
                <a:gd name="T6" fmla="*/ 0 w 17"/>
                <a:gd name="T7" fmla="*/ 110 h 17"/>
                <a:gd name="T8" fmla="*/ 2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1"/>
                  </a:lnTo>
                  <a:lnTo>
                    <a:pt x="13" y="16"/>
                  </a:lnTo>
                  <a:lnTo>
                    <a:pt x="0" y="13"/>
                  </a:lnTo>
                  <a:lnTo>
                    <a:pt x="2"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66" name="Freeform 471"/>
            <p:cNvSpPr>
              <a:spLocks/>
            </p:cNvSpPr>
            <p:nvPr/>
          </p:nvSpPr>
          <p:spPr bwMode="auto">
            <a:xfrm>
              <a:off x="3109" y="2247"/>
              <a:ext cx="21" cy="21"/>
            </a:xfrm>
            <a:custGeom>
              <a:avLst/>
              <a:gdLst>
                <a:gd name="T0" fmla="*/ 2 w 17"/>
                <a:gd name="T1" fmla="*/ 0 h 17"/>
                <a:gd name="T2" fmla="*/ 136 w 17"/>
                <a:gd name="T3" fmla="*/ 2 h 17"/>
                <a:gd name="T4" fmla="*/ 110 w 17"/>
                <a:gd name="T5" fmla="*/ 136 h 17"/>
                <a:gd name="T6" fmla="*/ 0 w 17"/>
                <a:gd name="T7" fmla="*/ 115 h 17"/>
                <a:gd name="T8" fmla="*/ 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2"/>
                  </a:lnTo>
                  <a:lnTo>
                    <a:pt x="13" y="16"/>
                  </a:lnTo>
                  <a:lnTo>
                    <a:pt x="0" y="14"/>
                  </a:lnTo>
                  <a:lnTo>
                    <a:pt x="2"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67" name="Freeform 472"/>
            <p:cNvSpPr>
              <a:spLocks/>
            </p:cNvSpPr>
            <p:nvPr/>
          </p:nvSpPr>
          <p:spPr bwMode="auto">
            <a:xfrm>
              <a:off x="3120" y="2250"/>
              <a:ext cx="22" cy="21"/>
            </a:xfrm>
            <a:custGeom>
              <a:avLst/>
              <a:gdLst>
                <a:gd name="T0" fmla="*/ 28 w 17"/>
                <a:gd name="T1" fmla="*/ 0 h 17"/>
                <a:gd name="T2" fmla="*/ 211 w 17"/>
                <a:gd name="T3" fmla="*/ 2 h 17"/>
                <a:gd name="T4" fmla="*/ 171 w 17"/>
                <a:gd name="T5" fmla="*/ 136 h 17"/>
                <a:gd name="T6" fmla="*/ 0 w 17"/>
                <a:gd name="T7" fmla="*/ 110 h 17"/>
                <a:gd name="T8" fmla="*/ 2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2"/>
                  </a:lnTo>
                  <a:lnTo>
                    <a:pt x="13" y="16"/>
                  </a:lnTo>
                  <a:lnTo>
                    <a:pt x="0" y="13"/>
                  </a:lnTo>
                  <a:lnTo>
                    <a:pt x="2"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68" name="Freeform 473"/>
            <p:cNvSpPr>
              <a:spLocks/>
            </p:cNvSpPr>
            <p:nvPr/>
          </p:nvSpPr>
          <p:spPr bwMode="auto">
            <a:xfrm>
              <a:off x="3132" y="2252"/>
              <a:ext cx="21" cy="21"/>
            </a:xfrm>
            <a:custGeom>
              <a:avLst/>
              <a:gdLst>
                <a:gd name="T0" fmla="*/ 2 w 17"/>
                <a:gd name="T1" fmla="*/ 0 h 17"/>
                <a:gd name="T2" fmla="*/ 136 w 17"/>
                <a:gd name="T3" fmla="*/ 2 h 17"/>
                <a:gd name="T4" fmla="*/ 80 w 17"/>
                <a:gd name="T5" fmla="*/ 136 h 17"/>
                <a:gd name="T6" fmla="*/ 0 w 17"/>
                <a:gd name="T7" fmla="*/ 110 h 17"/>
                <a:gd name="T8" fmla="*/ 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0"/>
                  </a:moveTo>
                  <a:lnTo>
                    <a:pt x="16" y="2"/>
                  </a:lnTo>
                  <a:lnTo>
                    <a:pt x="10" y="16"/>
                  </a:lnTo>
                  <a:lnTo>
                    <a:pt x="0" y="13"/>
                  </a:lnTo>
                  <a:lnTo>
                    <a:pt x="2"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69" name="Freeform 474"/>
            <p:cNvSpPr>
              <a:spLocks/>
            </p:cNvSpPr>
            <p:nvPr/>
          </p:nvSpPr>
          <p:spPr bwMode="auto">
            <a:xfrm>
              <a:off x="3142" y="2255"/>
              <a:ext cx="21" cy="21"/>
            </a:xfrm>
            <a:custGeom>
              <a:avLst/>
              <a:gdLst>
                <a:gd name="T0" fmla="*/ 32 w 17"/>
                <a:gd name="T1" fmla="*/ 0 h 17"/>
                <a:gd name="T2" fmla="*/ 136 w 17"/>
                <a:gd name="T3" fmla="*/ 26 h 17"/>
                <a:gd name="T4" fmla="*/ 99 w 17"/>
                <a:gd name="T5" fmla="*/ 136 h 17"/>
                <a:gd name="T6" fmla="*/ 0 w 17"/>
                <a:gd name="T7" fmla="*/ 110 h 17"/>
                <a:gd name="T8" fmla="*/ 3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3"/>
                  </a:lnTo>
                  <a:lnTo>
                    <a:pt x="12" y="16"/>
                  </a:lnTo>
                  <a:lnTo>
                    <a:pt x="0" y="13"/>
                  </a:lnTo>
                  <a:lnTo>
                    <a:pt x="4"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70" name="Freeform 475"/>
            <p:cNvSpPr>
              <a:spLocks/>
            </p:cNvSpPr>
            <p:nvPr/>
          </p:nvSpPr>
          <p:spPr bwMode="auto">
            <a:xfrm>
              <a:off x="3155" y="2258"/>
              <a:ext cx="21" cy="21"/>
            </a:xfrm>
            <a:custGeom>
              <a:avLst/>
              <a:gdLst>
                <a:gd name="T0" fmla="*/ 26 w 17"/>
                <a:gd name="T1" fmla="*/ 0 h 17"/>
                <a:gd name="T2" fmla="*/ 136 w 17"/>
                <a:gd name="T3" fmla="*/ 1 h 17"/>
                <a:gd name="T4" fmla="*/ 99 w 17"/>
                <a:gd name="T5" fmla="*/ 136 h 17"/>
                <a:gd name="T6" fmla="*/ 0 w 17"/>
                <a:gd name="T7" fmla="*/ 99 h 17"/>
                <a:gd name="T8" fmla="*/ 2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0"/>
                  </a:moveTo>
                  <a:lnTo>
                    <a:pt x="16" y="1"/>
                  </a:lnTo>
                  <a:lnTo>
                    <a:pt x="12" y="16"/>
                  </a:lnTo>
                  <a:lnTo>
                    <a:pt x="0" y="12"/>
                  </a:lnTo>
                  <a:lnTo>
                    <a:pt x="3"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71" name="Freeform 476"/>
            <p:cNvSpPr>
              <a:spLocks/>
            </p:cNvSpPr>
            <p:nvPr/>
          </p:nvSpPr>
          <p:spPr bwMode="auto">
            <a:xfrm>
              <a:off x="3167" y="2260"/>
              <a:ext cx="22" cy="21"/>
            </a:xfrm>
            <a:custGeom>
              <a:avLst/>
              <a:gdLst>
                <a:gd name="T0" fmla="*/ 47 w 17"/>
                <a:gd name="T1" fmla="*/ 0 h 17"/>
                <a:gd name="T2" fmla="*/ 211 w 17"/>
                <a:gd name="T3" fmla="*/ 26 h 17"/>
                <a:gd name="T4" fmla="*/ 132 w 17"/>
                <a:gd name="T5" fmla="*/ 136 h 17"/>
                <a:gd name="T6" fmla="*/ 0 w 17"/>
                <a:gd name="T7" fmla="*/ 110 h 17"/>
                <a:gd name="T8" fmla="*/ 4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3"/>
                  </a:lnTo>
                  <a:lnTo>
                    <a:pt x="10" y="16"/>
                  </a:lnTo>
                  <a:lnTo>
                    <a:pt x="0" y="13"/>
                  </a:lnTo>
                  <a:lnTo>
                    <a:pt x="4"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72" name="Freeform 477"/>
            <p:cNvSpPr>
              <a:spLocks/>
            </p:cNvSpPr>
            <p:nvPr/>
          </p:nvSpPr>
          <p:spPr bwMode="auto">
            <a:xfrm>
              <a:off x="3177" y="2263"/>
              <a:ext cx="22" cy="21"/>
            </a:xfrm>
            <a:custGeom>
              <a:avLst/>
              <a:gdLst>
                <a:gd name="T0" fmla="*/ 47 w 17"/>
                <a:gd name="T1" fmla="*/ 0 h 17"/>
                <a:gd name="T2" fmla="*/ 211 w 17"/>
                <a:gd name="T3" fmla="*/ 26 h 17"/>
                <a:gd name="T4" fmla="*/ 141 w 17"/>
                <a:gd name="T5" fmla="*/ 136 h 17"/>
                <a:gd name="T6" fmla="*/ 0 w 17"/>
                <a:gd name="T7" fmla="*/ 99 h 17"/>
                <a:gd name="T8" fmla="*/ 4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3"/>
                  </a:lnTo>
                  <a:lnTo>
                    <a:pt x="11" y="16"/>
                  </a:lnTo>
                  <a:lnTo>
                    <a:pt x="0" y="12"/>
                  </a:lnTo>
                  <a:lnTo>
                    <a:pt x="4"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73" name="Freeform 478"/>
            <p:cNvSpPr>
              <a:spLocks/>
            </p:cNvSpPr>
            <p:nvPr/>
          </p:nvSpPr>
          <p:spPr bwMode="auto">
            <a:xfrm>
              <a:off x="3190" y="2267"/>
              <a:ext cx="22" cy="21"/>
            </a:xfrm>
            <a:custGeom>
              <a:avLst/>
              <a:gdLst>
                <a:gd name="T0" fmla="*/ 47 w 17"/>
                <a:gd name="T1" fmla="*/ 0 h 17"/>
                <a:gd name="T2" fmla="*/ 211 w 17"/>
                <a:gd name="T3" fmla="*/ 26 h 17"/>
                <a:gd name="T4" fmla="*/ 141 w 17"/>
                <a:gd name="T5" fmla="*/ 136 h 17"/>
                <a:gd name="T6" fmla="*/ 0 w 17"/>
                <a:gd name="T7" fmla="*/ 99 h 17"/>
                <a:gd name="T8" fmla="*/ 4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3"/>
                  </a:lnTo>
                  <a:lnTo>
                    <a:pt x="11" y="16"/>
                  </a:lnTo>
                  <a:lnTo>
                    <a:pt x="0" y="12"/>
                  </a:lnTo>
                  <a:lnTo>
                    <a:pt x="4"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74" name="Freeform 479"/>
            <p:cNvSpPr>
              <a:spLocks/>
            </p:cNvSpPr>
            <p:nvPr/>
          </p:nvSpPr>
          <p:spPr bwMode="auto">
            <a:xfrm>
              <a:off x="3203" y="2271"/>
              <a:ext cx="21" cy="21"/>
            </a:xfrm>
            <a:custGeom>
              <a:avLst/>
              <a:gdLst>
                <a:gd name="T0" fmla="*/ 32 w 17"/>
                <a:gd name="T1" fmla="*/ 0 h 17"/>
                <a:gd name="T2" fmla="*/ 136 w 17"/>
                <a:gd name="T3" fmla="*/ 26 h 17"/>
                <a:gd name="T4" fmla="*/ 93 w 17"/>
                <a:gd name="T5" fmla="*/ 136 h 17"/>
                <a:gd name="T6" fmla="*/ 0 w 17"/>
                <a:gd name="T7" fmla="*/ 99 h 17"/>
                <a:gd name="T8" fmla="*/ 3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3"/>
                  </a:lnTo>
                  <a:lnTo>
                    <a:pt x="11" y="16"/>
                  </a:lnTo>
                  <a:lnTo>
                    <a:pt x="0" y="12"/>
                  </a:lnTo>
                  <a:lnTo>
                    <a:pt x="4"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75" name="Freeform 480"/>
            <p:cNvSpPr>
              <a:spLocks/>
            </p:cNvSpPr>
            <p:nvPr/>
          </p:nvSpPr>
          <p:spPr bwMode="auto">
            <a:xfrm>
              <a:off x="3214" y="2275"/>
              <a:ext cx="22" cy="21"/>
            </a:xfrm>
            <a:custGeom>
              <a:avLst/>
              <a:gdLst>
                <a:gd name="T0" fmla="*/ 47 w 17"/>
                <a:gd name="T1" fmla="*/ 0 h 17"/>
                <a:gd name="T2" fmla="*/ 211 w 17"/>
                <a:gd name="T3" fmla="*/ 26 h 17"/>
                <a:gd name="T4" fmla="*/ 141 w 17"/>
                <a:gd name="T5" fmla="*/ 136 h 17"/>
                <a:gd name="T6" fmla="*/ 0 w 17"/>
                <a:gd name="T7" fmla="*/ 93 h 17"/>
                <a:gd name="T8" fmla="*/ 4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3"/>
                  </a:lnTo>
                  <a:lnTo>
                    <a:pt x="11" y="16"/>
                  </a:lnTo>
                  <a:lnTo>
                    <a:pt x="0" y="11"/>
                  </a:lnTo>
                  <a:lnTo>
                    <a:pt x="4"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76" name="Freeform 481"/>
            <p:cNvSpPr>
              <a:spLocks/>
            </p:cNvSpPr>
            <p:nvPr/>
          </p:nvSpPr>
          <p:spPr bwMode="auto">
            <a:xfrm>
              <a:off x="3227" y="2278"/>
              <a:ext cx="21" cy="21"/>
            </a:xfrm>
            <a:custGeom>
              <a:avLst/>
              <a:gdLst>
                <a:gd name="T0" fmla="*/ 32 w 17"/>
                <a:gd name="T1" fmla="*/ 0 h 17"/>
                <a:gd name="T2" fmla="*/ 136 w 17"/>
                <a:gd name="T3" fmla="*/ 32 h 17"/>
                <a:gd name="T4" fmla="*/ 93 w 17"/>
                <a:gd name="T5" fmla="*/ 136 h 17"/>
                <a:gd name="T6" fmla="*/ 0 w 17"/>
                <a:gd name="T7" fmla="*/ 99 h 17"/>
                <a:gd name="T8" fmla="*/ 3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4"/>
                  </a:lnTo>
                  <a:lnTo>
                    <a:pt x="11" y="16"/>
                  </a:lnTo>
                  <a:lnTo>
                    <a:pt x="0" y="12"/>
                  </a:lnTo>
                  <a:lnTo>
                    <a:pt x="4"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77" name="Freeform 482"/>
            <p:cNvSpPr>
              <a:spLocks/>
            </p:cNvSpPr>
            <p:nvPr/>
          </p:nvSpPr>
          <p:spPr bwMode="auto">
            <a:xfrm>
              <a:off x="3238" y="2283"/>
              <a:ext cx="22" cy="21"/>
            </a:xfrm>
            <a:custGeom>
              <a:avLst/>
              <a:gdLst>
                <a:gd name="T0" fmla="*/ 47 w 17"/>
                <a:gd name="T1" fmla="*/ 0 h 17"/>
                <a:gd name="T2" fmla="*/ 211 w 17"/>
                <a:gd name="T3" fmla="*/ 32 h 17"/>
                <a:gd name="T4" fmla="*/ 126 w 17"/>
                <a:gd name="T5" fmla="*/ 136 h 17"/>
                <a:gd name="T6" fmla="*/ 0 w 17"/>
                <a:gd name="T7" fmla="*/ 93 h 17"/>
                <a:gd name="T8" fmla="*/ 4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4"/>
                  </a:lnTo>
                  <a:lnTo>
                    <a:pt x="9" y="16"/>
                  </a:lnTo>
                  <a:lnTo>
                    <a:pt x="0" y="11"/>
                  </a:lnTo>
                  <a:lnTo>
                    <a:pt x="4"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78" name="Freeform 483"/>
            <p:cNvSpPr>
              <a:spLocks/>
            </p:cNvSpPr>
            <p:nvPr/>
          </p:nvSpPr>
          <p:spPr bwMode="auto">
            <a:xfrm>
              <a:off x="3248" y="2288"/>
              <a:ext cx="22" cy="21"/>
            </a:xfrm>
            <a:custGeom>
              <a:avLst/>
              <a:gdLst>
                <a:gd name="T0" fmla="*/ 61 w 17"/>
                <a:gd name="T1" fmla="*/ 0 h 17"/>
                <a:gd name="T2" fmla="*/ 211 w 17"/>
                <a:gd name="T3" fmla="*/ 32 h 17"/>
                <a:gd name="T4" fmla="*/ 141 w 17"/>
                <a:gd name="T5" fmla="*/ 136 h 17"/>
                <a:gd name="T6" fmla="*/ 0 w 17"/>
                <a:gd name="T7" fmla="*/ 99 h 17"/>
                <a:gd name="T8" fmla="*/ 6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0"/>
                  </a:moveTo>
                  <a:lnTo>
                    <a:pt x="16" y="4"/>
                  </a:lnTo>
                  <a:lnTo>
                    <a:pt x="11" y="16"/>
                  </a:lnTo>
                  <a:lnTo>
                    <a:pt x="0" y="12"/>
                  </a:lnTo>
                  <a:lnTo>
                    <a:pt x="5"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79" name="Freeform 484"/>
            <p:cNvSpPr>
              <a:spLocks/>
            </p:cNvSpPr>
            <p:nvPr/>
          </p:nvSpPr>
          <p:spPr bwMode="auto">
            <a:xfrm>
              <a:off x="3261" y="2293"/>
              <a:ext cx="22" cy="21"/>
            </a:xfrm>
            <a:custGeom>
              <a:avLst/>
              <a:gdLst>
                <a:gd name="T0" fmla="*/ 47 w 17"/>
                <a:gd name="T1" fmla="*/ 0 h 17"/>
                <a:gd name="T2" fmla="*/ 211 w 17"/>
                <a:gd name="T3" fmla="*/ 32 h 17"/>
                <a:gd name="T4" fmla="*/ 126 w 17"/>
                <a:gd name="T5" fmla="*/ 136 h 17"/>
                <a:gd name="T6" fmla="*/ 0 w 17"/>
                <a:gd name="T7" fmla="*/ 93 h 17"/>
                <a:gd name="T8" fmla="*/ 4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4"/>
                  </a:lnTo>
                  <a:lnTo>
                    <a:pt x="9" y="16"/>
                  </a:lnTo>
                  <a:lnTo>
                    <a:pt x="0" y="11"/>
                  </a:lnTo>
                  <a:lnTo>
                    <a:pt x="4"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80" name="Freeform 485"/>
            <p:cNvSpPr>
              <a:spLocks/>
            </p:cNvSpPr>
            <p:nvPr/>
          </p:nvSpPr>
          <p:spPr bwMode="auto">
            <a:xfrm>
              <a:off x="3271" y="2298"/>
              <a:ext cx="22" cy="21"/>
            </a:xfrm>
            <a:custGeom>
              <a:avLst/>
              <a:gdLst>
                <a:gd name="T0" fmla="*/ 61 w 17"/>
                <a:gd name="T1" fmla="*/ 0 h 17"/>
                <a:gd name="T2" fmla="*/ 211 w 17"/>
                <a:gd name="T3" fmla="*/ 32 h 17"/>
                <a:gd name="T4" fmla="*/ 132 w 17"/>
                <a:gd name="T5" fmla="*/ 136 h 17"/>
                <a:gd name="T6" fmla="*/ 0 w 17"/>
                <a:gd name="T7" fmla="*/ 93 h 17"/>
                <a:gd name="T8" fmla="*/ 6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0"/>
                  </a:moveTo>
                  <a:lnTo>
                    <a:pt x="16" y="4"/>
                  </a:lnTo>
                  <a:lnTo>
                    <a:pt x="10" y="16"/>
                  </a:lnTo>
                  <a:lnTo>
                    <a:pt x="0" y="11"/>
                  </a:lnTo>
                  <a:lnTo>
                    <a:pt x="5"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81" name="Freeform 486"/>
            <p:cNvSpPr>
              <a:spLocks/>
            </p:cNvSpPr>
            <p:nvPr/>
          </p:nvSpPr>
          <p:spPr bwMode="auto">
            <a:xfrm>
              <a:off x="3283" y="2303"/>
              <a:ext cx="21" cy="21"/>
            </a:xfrm>
            <a:custGeom>
              <a:avLst/>
              <a:gdLst>
                <a:gd name="T0" fmla="*/ 49 w 17"/>
                <a:gd name="T1" fmla="*/ 0 h 17"/>
                <a:gd name="T2" fmla="*/ 136 w 17"/>
                <a:gd name="T3" fmla="*/ 32 h 17"/>
                <a:gd name="T4" fmla="*/ 93 w 17"/>
                <a:gd name="T5" fmla="*/ 136 h 17"/>
                <a:gd name="T6" fmla="*/ 0 w 17"/>
                <a:gd name="T7" fmla="*/ 93 h 17"/>
                <a:gd name="T8" fmla="*/ 49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4"/>
                  </a:lnTo>
                  <a:lnTo>
                    <a:pt x="11" y="16"/>
                  </a:lnTo>
                  <a:lnTo>
                    <a:pt x="0" y="11"/>
                  </a:lnTo>
                  <a:lnTo>
                    <a:pt x="6"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82" name="Freeform 487"/>
            <p:cNvSpPr>
              <a:spLocks/>
            </p:cNvSpPr>
            <p:nvPr/>
          </p:nvSpPr>
          <p:spPr bwMode="auto">
            <a:xfrm>
              <a:off x="3294" y="2308"/>
              <a:ext cx="22" cy="21"/>
            </a:xfrm>
            <a:custGeom>
              <a:avLst/>
              <a:gdLst>
                <a:gd name="T0" fmla="*/ 61 w 17"/>
                <a:gd name="T1" fmla="*/ 0 h 17"/>
                <a:gd name="T2" fmla="*/ 211 w 17"/>
                <a:gd name="T3" fmla="*/ 32 h 17"/>
                <a:gd name="T4" fmla="*/ 132 w 17"/>
                <a:gd name="T5" fmla="*/ 136 h 17"/>
                <a:gd name="T6" fmla="*/ 0 w 17"/>
                <a:gd name="T7" fmla="*/ 93 h 17"/>
                <a:gd name="T8" fmla="*/ 6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0"/>
                  </a:moveTo>
                  <a:lnTo>
                    <a:pt x="16" y="4"/>
                  </a:lnTo>
                  <a:lnTo>
                    <a:pt x="10" y="16"/>
                  </a:lnTo>
                  <a:lnTo>
                    <a:pt x="0" y="11"/>
                  </a:lnTo>
                  <a:lnTo>
                    <a:pt x="5"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83" name="Freeform 488"/>
            <p:cNvSpPr>
              <a:spLocks/>
            </p:cNvSpPr>
            <p:nvPr/>
          </p:nvSpPr>
          <p:spPr bwMode="auto">
            <a:xfrm>
              <a:off x="3304" y="2313"/>
              <a:ext cx="22" cy="21"/>
            </a:xfrm>
            <a:custGeom>
              <a:avLst/>
              <a:gdLst>
                <a:gd name="T0" fmla="*/ 47 w 17"/>
                <a:gd name="T1" fmla="*/ 0 h 17"/>
                <a:gd name="T2" fmla="*/ 211 w 17"/>
                <a:gd name="T3" fmla="*/ 32 h 17"/>
                <a:gd name="T4" fmla="*/ 126 w 17"/>
                <a:gd name="T5" fmla="*/ 136 h 17"/>
                <a:gd name="T6" fmla="*/ 0 w 17"/>
                <a:gd name="T7" fmla="*/ 93 h 17"/>
                <a:gd name="T8" fmla="*/ 4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0"/>
                  </a:moveTo>
                  <a:lnTo>
                    <a:pt x="16" y="4"/>
                  </a:lnTo>
                  <a:lnTo>
                    <a:pt x="9" y="16"/>
                  </a:lnTo>
                  <a:lnTo>
                    <a:pt x="0" y="11"/>
                  </a:lnTo>
                  <a:lnTo>
                    <a:pt x="4"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84" name="Freeform 489"/>
            <p:cNvSpPr>
              <a:spLocks/>
            </p:cNvSpPr>
            <p:nvPr/>
          </p:nvSpPr>
          <p:spPr bwMode="auto">
            <a:xfrm>
              <a:off x="3314" y="2318"/>
              <a:ext cx="22" cy="21"/>
            </a:xfrm>
            <a:custGeom>
              <a:avLst/>
              <a:gdLst>
                <a:gd name="T0" fmla="*/ 79 w 17"/>
                <a:gd name="T1" fmla="*/ 0 h 17"/>
                <a:gd name="T2" fmla="*/ 211 w 17"/>
                <a:gd name="T3" fmla="*/ 32 h 17"/>
                <a:gd name="T4" fmla="*/ 126 w 17"/>
                <a:gd name="T5" fmla="*/ 136 h 17"/>
                <a:gd name="T6" fmla="*/ 0 w 17"/>
                <a:gd name="T7" fmla="*/ 80 h 17"/>
                <a:gd name="T8" fmla="*/ 79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4"/>
                  </a:lnTo>
                  <a:lnTo>
                    <a:pt x="9" y="16"/>
                  </a:lnTo>
                  <a:lnTo>
                    <a:pt x="0" y="10"/>
                  </a:lnTo>
                  <a:lnTo>
                    <a:pt x="6"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85" name="Freeform 490"/>
            <p:cNvSpPr>
              <a:spLocks/>
            </p:cNvSpPr>
            <p:nvPr/>
          </p:nvSpPr>
          <p:spPr bwMode="auto">
            <a:xfrm>
              <a:off x="3325" y="2323"/>
              <a:ext cx="21" cy="21"/>
            </a:xfrm>
            <a:custGeom>
              <a:avLst/>
              <a:gdLst>
                <a:gd name="T0" fmla="*/ 49 w 17"/>
                <a:gd name="T1" fmla="*/ 0 h 17"/>
                <a:gd name="T2" fmla="*/ 136 w 17"/>
                <a:gd name="T3" fmla="*/ 40 h 17"/>
                <a:gd name="T4" fmla="*/ 75 w 17"/>
                <a:gd name="T5" fmla="*/ 136 h 17"/>
                <a:gd name="T6" fmla="*/ 0 w 17"/>
                <a:gd name="T7" fmla="*/ 93 h 17"/>
                <a:gd name="T8" fmla="*/ 49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5"/>
                  </a:lnTo>
                  <a:lnTo>
                    <a:pt x="9" y="16"/>
                  </a:lnTo>
                  <a:lnTo>
                    <a:pt x="0" y="11"/>
                  </a:lnTo>
                  <a:lnTo>
                    <a:pt x="6"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86" name="Freeform 491"/>
            <p:cNvSpPr>
              <a:spLocks/>
            </p:cNvSpPr>
            <p:nvPr/>
          </p:nvSpPr>
          <p:spPr bwMode="auto">
            <a:xfrm>
              <a:off x="3335" y="2329"/>
              <a:ext cx="21" cy="21"/>
            </a:xfrm>
            <a:custGeom>
              <a:avLst/>
              <a:gdLst>
                <a:gd name="T0" fmla="*/ 49 w 17"/>
                <a:gd name="T1" fmla="*/ 0 h 17"/>
                <a:gd name="T2" fmla="*/ 136 w 17"/>
                <a:gd name="T3" fmla="*/ 40 h 17"/>
                <a:gd name="T4" fmla="*/ 75 w 17"/>
                <a:gd name="T5" fmla="*/ 136 h 17"/>
                <a:gd name="T6" fmla="*/ 0 w 17"/>
                <a:gd name="T7" fmla="*/ 80 h 17"/>
                <a:gd name="T8" fmla="*/ 49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5"/>
                  </a:lnTo>
                  <a:lnTo>
                    <a:pt x="9" y="16"/>
                  </a:lnTo>
                  <a:lnTo>
                    <a:pt x="0" y="10"/>
                  </a:lnTo>
                  <a:lnTo>
                    <a:pt x="6"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87" name="Freeform 492"/>
            <p:cNvSpPr>
              <a:spLocks/>
            </p:cNvSpPr>
            <p:nvPr/>
          </p:nvSpPr>
          <p:spPr bwMode="auto">
            <a:xfrm>
              <a:off x="3344" y="2335"/>
              <a:ext cx="21" cy="21"/>
            </a:xfrm>
            <a:custGeom>
              <a:avLst/>
              <a:gdLst>
                <a:gd name="T0" fmla="*/ 49 w 17"/>
                <a:gd name="T1" fmla="*/ 0 h 17"/>
                <a:gd name="T2" fmla="*/ 136 w 17"/>
                <a:gd name="T3" fmla="*/ 32 h 17"/>
                <a:gd name="T4" fmla="*/ 65 w 17"/>
                <a:gd name="T5" fmla="*/ 136 h 17"/>
                <a:gd name="T6" fmla="*/ 0 w 17"/>
                <a:gd name="T7" fmla="*/ 93 h 17"/>
                <a:gd name="T8" fmla="*/ 49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4"/>
                  </a:lnTo>
                  <a:lnTo>
                    <a:pt x="8" y="16"/>
                  </a:lnTo>
                  <a:lnTo>
                    <a:pt x="0" y="11"/>
                  </a:lnTo>
                  <a:lnTo>
                    <a:pt x="6"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88" name="Freeform 493"/>
            <p:cNvSpPr>
              <a:spLocks/>
            </p:cNvSpPr>
            <p:nvPr/>
          </p:nvSpPr>
          <p:spPr bwMode="auto">
            <a:xfrm>
              <a:off x="3352" y="2340"/>
              <a:ext cx="22" cy="21"/>
            </a:xfrm>
            <a:custGeom>
              <a:avLst/>
              <a:gdLst>
                <a:gd name="T0" fmla="*/ 79 w 17"/>
                <a:gd name="T1" fmla="*/ 0 h 17"/>
                <a:gd name="T2" fmla="*/ 211 w 17"/>
                <a:gd name="T3" fmla="*/ 49 h 17"/>
                <a:gd name="T4" fmla="*/ 102 w 17"/>
                <a:gd name="T5" fmla="*/ 136 h 17"/>
                <a:gd name="T6" fmla="*/ 0 w 17"/>
                <a:gd name="T7" fmla="*/ 80 h 17"/>
                <a:gd name="T8" fmla="*/ 79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6"/>
                  </a:lnTo>
                  <a:lnTo>
                    <a:pt x="8" y="16"/>
                  </a:lnTo>
                  <a:lnTo>
                    <a:pt x="0" y="10"/>
                  </a:lnTo>
                  <a:lnTo>
                    <a:pt x="6"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89" name="Freeform 494"/>
            <p:cNvSpPr>
              <a:spLocks/>
            </p:cNvSpPr>
            <p:nvPr/>
          </p:nvSpPr>
          <p:spPr bwMode="auto">
            <a:xfrm>
              <a:off x="3361" y="2347"/>
              <a:ext cx="22" cy="22"/>
            </a:xfrm>
            <a:custGeom>
              <a:avLst/>
              <a:gdLst>
                <a:gd name="T0" fmla="*/ 102 w 17"/>
                <a:gd name="T1" fmla="*/ 0 h 17"/>
                <a:gd name="T2" fmla="*/ 211 w 17"/>
                <a:gd name="T3" fmla="*/ 47 h 17"/>
                <a:gd name="T4" fmla="*/ 102 w 17"/>
                <a:gd name="T5" fmla="*/ 211 h 17"/>
                <a:gd name="T6" fmla="*/ 0 w 17"/>
                <a:gd name="T7" fmla="*/ 141 h 17"/>
                <a:gd name="T8" fmla="*/ 10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4"/>
                  </a:lnTo>
                  <a:lnTo>
                    <a:pt x="8" y="16"/>
                  </a:lnTo>
                  <a:lnTo>
                    <a:pt x="0" y="11"/>
                  </a:lnTo>
                  <a:lnTo>
                    <a:pt x="8"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90" name="Freeform 495"/>
            <p:cNvSpPr>
              <a:spLocks/>
            </p:cNvSpPr>
            <p:nvPr/>
          </p:nvSpPr>
          <p:spPr bwMode="auto">
            <a:xfrm>
              <a:off x="3370" y="2352"/>
              <a:ext cx="22" cy="21"/>
            </a:xfrm>
            <a:custGeom>
              <a:avLst/>
              <a:gdLst>
                <a:gd name="T0" fmla="*/ 102 w 17"/>
                <a:gd name="T1" fmla="*/ 0 h 17"/>
                <a:gd name="T2" fmla="*/ 211 w 17"/>
                <a:gd name="T3" fmla="*/ 40 h 17"/>
                <a:gd name="T4" fmla="*/ 102 w 17"/>
                <a:gd name="T5" fmla="*/ 136 h 17"/>
                <a:gd name="T6" fmla="*/ 0 w 17"/>
                <a:gd name="T7" fmla="*/ 80 h 17"/>
                <a:gd name="T8" fmla="*/ 10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5"/>
                  </a:lnTo>
                  <a:lnTo>
                    <a:pt x="8" y="16"/>
                  </a:lnTo>
                  <a:lnTo>
                    <a:pt x="0" y="10"/>
                  </a:lnTo>
                  <a:lnTo>
                    <a:pt x="8"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91" name="Freeform 496"/>
            <p:cNvSpPr>
              <a:spLocks/>
            </p:cNvSpPr>
            <p:nvPr/>
          </p:nvSpPr>
          <p:spPr bwMode="auto">
            <a:xfrm>
              <a:off x="3379" y="2359"/>
              <a:ext cx="22" cy="21"/>
            </a:xfrm>
            <a:custGeom>
              <a:avLst/>
              <a:gdLst>
                <a:gd name="T0" fmla="*/ 97 w 17"/>
                <a:gd name="T1" fmla="*/ 0 h 17"/>
                <a:gd name="T2" fmla="*/ 211 w 17"/>
                <a:gd name="T3" fmla="*/ 40 h 17"/>
                <a:gd name="T4" fmla="*/ 97 w 17"/>
                <a:gd name="T5" fmla="*/ 136 h 17"/>
                <a:gd name="T6" fmla="*/ 0 w 17"/>
                <a:gd name="T7" fmla="*/ 75 h 17"/>
                <a:gd name="T8" fmla="*/ 9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7" y="0"/>
                  </a:moveTo>
                  <a:lnTo>
                    <a:pt x="16" y="5"/>
                  </a:lnTo>
                  <a:lnTo>
                    <a:pt x="7" y="16"/>
                  </a:lnTo>
                  <a:lnTo>
                    <a:pt x="0" y="9"/>
                  </a:lnTo>
                  <a:lnTo>
                    <a:pt x="7"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92" name="Freeform 497"/>
            <p:cNvSpPr>
              <a:spLocks/>
            </p:cNvSpPr>
            <p:nvPr/>
          </p:nvSpPr>
          <p:spPr bwMode="auto">
            <a:xfrm>
              <a:off x="3387" y="2365"/>
              <a:ext cx="21" cy="21"/>
            </a:xfrm>
            <a:custGeom>
              <a:avLst/>
              <a:gdLst>
                <a:gd name="T0" fmla="*/ 65 w 17"/>
                <a:gd name="T1" fmla="*/ 0 h 17"/>
                <a:gd name="T2" fmla="*/ 136 w 17"/>
                <a:gd name="T3" fmla="*/ 49 h 17"/>
                <a:gd name="T4" fmla="*/ 65 w 17"/>
                <a:gd name="T5" fmla="*/ 136 h 17"/>
                <a:gd name="T6" fmla="*/ 0 w 17"/>
                <a:gd name="T7" fmla="*/ 93 h 17"/>
                <a:gd name="T8" fmla="*/ 6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6"/>
                  </a:lnTo>
                  <a:lnTo>
                    <a:pt x="8" y="16"/>
                  </a:lnTo>
                  <a:lnTo>
                    <a:pt x="0" y="11"/>
                  </a:lnTo>
                  <a:lnTo>
                    <a:pt x="8"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93" name="Freeform 498"/>
            <p:cNvSpPr>
              <a:spLocks/>
            </p:cNvSpPr>
            <p:nvPr/>
          </p:nvSpPr>
          <p:spPr bwMode="auto">
            <a:xfrm>
              <a:off x="3396" y="2372"/>
              <a:ext cx="21" cy="21"/>
            </a:xfrm>
            <a:custGeom>
              <a:avLst/>
              <a:gdLst>
                <a:gd name="T0" fmla="*/ 65 w 17"/>
                <a:gd name="T1" fmla="*/ 0 h 17"/>
                <a:gd name="T2" fmla="*/ 136 w 17"/>
                <a:gd name="T3" fmla="*/ 32 h 17"/>
                <a:gd name="T4" fmla="*/ 61 w 17"/>
                <a:gd name="T5" fmla="*/ 136 h 17"/>
                <a:gd name="T6" fmla="*/ 0 w 17"/>
                <a:gd name="T7" fmla="*/ 75 h 17"/>
                <a:gd name="T8" fmla="*/ 6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4"/>
                  </a:lnTo>
                  <a:lnTo>
                    <a:pt x="7" y="16"/>
                  </a:lnTo>
                  <a:lnTo>
                    <a:pt x="0" y="9"/>
                  </a:lnTo>
                  <a:lnTo>
                    <a:pt x="8"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94" name="Freeform 499"/>
            <p:cNvSpPr>
              <a:spLocks/>
            </p:cNvSpPr>
            <p:nvPr/>
          </p:nvSpPr>
          <p:spPr bwMode="auto">
            <a:xfrm>
              <a:off x="3403" y="2377"/>
              <a:ext cx="22" cy="21"/>
            </a:xfrm>
            <a:custGeom>
              <a:avLst/>
              <a:gdLst>
                <a:gd name="T0" fmla="*/ 102 w 17"/>
                <a:gd name="T1" fmla="*/ 0 h 17"/>
                <a:gd name="T2" fmla="*/ 211 w 17"/>
                <a:gd name="T3" fmla="*/ 49 h 17"/>
                <a:gd name="T4" fmla="*/ 79 w 17"/>
                <a:gd name="T5" fmla="*/ 136 h 17"/>
                <a:gd name="T6" fmla="*/ 0 w 17"/>
                <a:gd name="T7" fmla="*/ 80 h 17"/>
                <a:gd name="T8" fmla="*/ 10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6"/>
                  </a:lnTo>
                  <a:lnTo>
                    <a:pt x="6" y="16"/>
                  </a:lnTo>
                  <a:lnTo>
                    <a:pt x="0" y="10"/>
                  </a:lnTo>
                  <a:lnTo>
                    <a:pt x="8"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95" name="Freeform 500"/>
            <p:cNvSpPr>
              <a:spLocks/>
            </p:cNvSpPr>
            <p:nvPr/>
          </p:nvSpPr>
          <p:spPr bwMode="auto">
            <a:xfrm>
              <a:off x="3411" y="2385"/>
              <a:ext cx="21" cy="21"/>
            </a:xfrm>
            <a:custGeom>
              <a:avLst/>
              <a:gdLst>
                <a:gd name="T0" fmla="*/ 75 w 17"/>
                <a:gd name="T1" fmla="*/ 0 h 17"/>
                <a:gd name="T2" fmla="*/ 136 w 17"/>
                <a:gd name="T3" fmla="*/ 49 h 17"/>
                <a:gd name="T4" fmla="*/ 49 w 17"/>
                <a:gd name="T5" fmla="*/ 136 h 17"/>
                <a:gd name="T6" fmla="*/ 0 w 17"/>
                <a:gd name="T7" fmla="*/ 80 h 17"/>
                <a:gd name="T8" fmla="*/ 7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0"/>
                  </a:moveTo>
                  <a:lnTo>
                    <a:pt x="16" y="6"/>
                  </a:lnTo>
                  <a:lnTo>
                    <a:pt x="6" y="16"/>
                  </a:lnTo>
                  <a:lnTo>
                    <a:pt x="0" y="10"/>
                  </a:lnTo>
                  <a:lnTo>
                    <a:pt x="9"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96" name="Freeform 501"/>
            <p:cNvSpPr>
              <a:spLocks/>
            </p:cNvSpPr>
            <p:nvPr/>
          </p:nvSpPr>
          <p:spPr bwMode="auto">
            <a:xfrm>
              <a:off x="3418" y="2392"/>
              <a:ext cx="22" cy="21"/>
            </a:xfrm>
            <a:custGeom>
              <a:avLst/>
              <a:gdLst>
                <a:gd name="T0" fmla="*/ 126 w 17"/>
                <a:gd name="T1" fmla="*/ 0 h 17"/>
                <a:gd name="T2" fmla="*/ 211 w 17"/>
                <a:gd name="T3" fmla="*/ 40 h 17"/>
                <a:gd name="T4" fmla="*/ 79 w 17"/>
                <a:gd name="T5" fmla="*/ 136 h 17"/>
                <a:gd name="T6" fmla="*/ 0 w 17"/>
                <a:gd name="T7" fmla="*/ 75 h 17"/>
                <a:gd name="T8" fmla="*/ 12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0"/>
                  </a:moveTo>
                  <a:lnTo>
                    <a:pt x="16" y="5"/>
                  </a:lnTo>
                  <a:lnTo>
                    <a:pt x="6" y="16"/>
                  </a:lnTo>
                  <a:lnTo>
                    <a:pt x="0" y="9"/>
                  </a:lnTo>
                  <a:lnTo>
                    <a:pt x="9"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97" name="Freeform 502"/>
            <p:cNvSpPr>
              <a:spLocks/>
            </p:cNvSpPr>
            <p:nvPr/>
          </p:nvSpPr>
          <p:spPr bwMode="auto">
            <a:xfrm>
              <a:off x="3426" y="2398"/>
              <a:ext cx="22" cy="21"/>
            </a:xfrm>
            <a:custGeom>
              <a:avLst/>
              <a:gdLst>
                <a:gd name="T0" fmla="*/ 126 w 17"/>
                <a:gd name="T1" fmla="*/ 0 h 17"/>
                <a:gd name="T2" fmla="*/ 211 w 17"/>
                <a:gd name="T3" fmla="*/ 49 h 17"/>
                <a:gd name="T4" fmla="*/ 79 w 17"/>
                <a:gd name="T5" fmla="*/ 136 h 17"/>
                <a:gd name="T6" fmla="*/ 0 w 17"/>
                <a:gd name="T7" fmla="*/ 80 h 17"/>
                <a:gd name="T8" fmla="*/ 12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0"/>
                  </a:moveTo>
                  <a:lnTo>
                    <a:pt x="16" y="6"/>
                  </a:lnTo>
                  <a:lnTo>
                    <a:pt x="6" y="16"/>
                  </a:lnTo>
                  <a:lnTo>
                    <a:pt x="0" y="10"/>
                  </a:lnTo>
                  <a:lnTo>
                    <a:pt x="9"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98" name="Freeform 503"/>
            <p:cNvSpPr>
              <a:spLocks/>
            </p:cNvSpPr>
            <p:nvPr/>
          </p:nvSpPr>
          <p:spPr bwMode="auto">
            <a:xfrm>
              <a:off x="3432" y="2406"/>
              <a:ext cx="22" cy="21"/>
            </a:xfrm>
            <a:custGeom>
              <a:avLst/>
              <a:gdLst>
                <a:gd name="T0" fmla="*/ 102 w 17"/>
                <a:gd name="T1" fmla="*/ 0 h 17"/>
                <a:gd name="T2" fmla="*/ 211 w 17"/>
                <a:gd name="T3" fmla="*/ 49 h 17"/>
                <a:gd name="T4" fmla="*/ 79 w 17"/>
                <a:gd name="T5" fmla="*/ 136 h 17"/>
                <a:gd name="T6" fmla="*/ 0 w 17"/>
                <a:gd name="T7" fmla="*/ 75 h 17"/>
                <a:gd name="T8" fmla="*/ 10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6"/>
                  </a:lnTo>
                  <a:lnTo>
                    <a:pt x="6" y="16"/>
                  </a:lnTo>
                  <a:lnTo>
                    <a:pt x="0" y="9"/>
                  </a:lnTo>
                  <a:lnTo>
                    <a:pt x="8"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699" name="Freeform 504"/>
            <p:cNvSpPr>
              <a:spLocks/>
            </p:cNvSpPr>
            <p:nvPr/>
          </p:nvSpPr>
          <p:spPr bwMode="auto">
            <a:xfrm>
              <a:off x="3440" y="2413"/>
              <a:ext cx="22" cy="21"/>
            </a:xfrm>
            <a:custGeom>
              <a:avLst/>
              <a:gdLst>
                <a:gd name="T0" fmla="*/ 141 w 17"/>
                <a:gd name="T1" fmla="*/ 0 h 17"/>
                <a:gd name="T2" fmla="*/ 211 w 17"/>
                <a:gd name="T3" fmla="*/ 49 h 17"/>
                <a:gd name="T4" fmla="*/ 79 w 17"/>
                <a:gd name="T5" fmla="*/ 136 h 17"/>
                <a:gd name="T6" fmla="*/ 0 w 17"/>
                <a:gd name="T7" fmla="*/ 75 h 17"/>
                <a:gd name="T8" fmla="*/ 14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16" y="6"/>
                  </a:lnTo>
                  <a:lnTo>
                    <a:pt x="6" y="16"/>
                  </a:lnTo>
                  <a:lnTo>
                    <a:pt x="0" y="9"/>
                  </a:lnTo>
                  <a:lnTo>
                    <a:pt x="1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00" name="Freeform 505"/>
            <p:cNvSpPr>
              <a:spLocks/>
            </p:cNvSpPr>
            <p:nvPr/>
          </p:nvSpPr>
          <p:spPr bwMode="auto">
            <a:xfrm>
              <a:off x="3446" y="2420"/>
              <a:ext cx="22" cy="21"/>
            </a:xfrm>
            <a:custGeom>
              <a:avLst/>
              <a:gdLst>
                <a:gd name="T0" fmla="*/ 102 w 17"/>
                <a:gd name="T1" fmla="*/ 0 h 17"/>
                <a:gd name="T2" fmla="*/ 211 w 17"/>
                <a:gd name="T3" fmla="*/ 49 h 17"/>
                <a:gd name="T4" fmla="*/ 61 w 17"/>
                <a:gd name="T5" fmla="*/ 136 h 17"/>
                <a:gd name="T6" fmla="*/ 0 w 17"/>
                <a:gd name="T7" fmla="*/ 75 h 17"/>
                <a:gd name="T8" fmla="*/ 10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16" y="6"/>
                  </a:lnTo>
                  <a:lnTo>
                    <a:pt x="5" y="16"/>
                  </a:lnTo>
                  <a:lnTo>
                    <a:pt x="0" y="9"/>
                  </a:lnTo>
                  <a:lnTo>
                    <a:pt x="8"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01" name="Freeform 506"/>
            <p:cNvSpPr>
              <a:spLocks/>
            </p:cNvSpPr>
            <p:nvPr/>
          </p:nvSpPr>
          <p:spPr bwMode="auto">
            <a:xfrm>
              <a:off x="3453" y="2428"/>
              <a:ext cx="21" cy="21"/>
            </a:xfrm>
            <a:custGeom>
              <a:avLst/>
              <a:gdLst>
                <a:gd name="T0" fmla="*/ 80 w 17"/>
                <a:gd name="T1" fmla="*/ 0 h 17"/>
                <a:gd name="T2" fmla="*/ 136 w 17"/>
                <a:gd name="T3" fmla="*/ 65 h 17"/>
                <a:gd name="T4" fmla="*/ 49 w 17"/>
                <a:gd name="T5" fmla="*/ 136 h 17"/>
                <a:gd name="T6" fmla="*/ 0 w 17"/>
                <a:gd name="T7" fmla="*/ 75 h 17"/>
                <a:gd name="T8" fmla="*/ 8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0"/>
                  </a:moveTo>
                  <a:lnTo>
                    <a:pt x="16" y="8"/>
                  </a:lnTo>
                  <a:lnTo>
                    <a:pt x="6" y="16"/>
                  </a:lnTo>
                  <a:lnTo>
                    <a:pt x="0" y="9"/>
                  </a:lnTo>
                  <a:lnTo>
                    <a:pt x="10"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02" name="Freeform 507"/>
            <p:cNvSpPr>
              <a:spLocks/>
            </p:cNvSpPr>
            <p:nvPr/>
          </p:nvSpPr>
          <p:spPr bwMode="auto">
            <a:xfrm>
              <a:off x="3460" y="2437"/>
              <a:ext cx="22" cy="21"/>
            </a:xfrm>
            <a:custGeom>
              <a:avLst/>
              <a:gdLst>
                <a:gd name="T0" fmla="*/ 132 w 17"/>
                <a:gd name="T1" fmla="*/ 0 h 17"/>
                <a:gd name="T2" fmla="*/ 211 w 17"/>
                <a:gd name="T3" fmla="*/ 65 h 17"/>
                <a:gd name="T4" fmla="*/ 61 w 17"/>
                <a:gd name="T5" fmla="*/ 136 h 17"/>
                <a:gd name="T6" fmla="*/ 0 w 17"/>
                <a:gd name="T7" fmla="*/ 65 h 17"/>
                <a:gd name="T8" fmla="*/ 13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0"/>
                  </a:moveTo>
                  <a:lnTo>
                    <a:pt x="16" y="8"/>
                  </a:lnTo>
                  <a:lnTo>
                    <a:pt x="5" y="16"/>
                  </a:lnTo>
                  <a:lnTo>
                    <a:pt x="0" y="8"/>
                  </a:lnTo>
                  <a:lnTo>
                    <a:pt x="10"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03" name="Freeform 508"/>
            <p:cNvSpPr>
              <a:spLocks/>
            </p:cNvSpPr>
            <p:nvPr/>
          </p:nvSpPr>
          <p:spPr bwMode="auto">
            <a:xfrm>
              <a:off x="3467" y="2445"/>
              <a:ext cx="21" cy="21"/>
            </a:xfrm>
            <a:custGeom>
              <a:avLst/>
              <a:gdLst>
                <a:gd name="T0" fmla="*/ 75 w 17"/>
                <a:gd name="T1" fmla="*/ 0 h 17"/>
                <a:gd name="T2" fmla="*/ 136 w 17"/>
                <a:gd name="T3" fmla="*/ 75 h 17"/>
                <a:gd name="T4" fmla="*/ 49 w 17"/>
                <a:gd name="T5" fmla="*/ 136 h 17"/>
                <a:gd name="T6" fmla="*/ 0 w 17"/>
                <a:gd name="T7" fmla="*/ 65 h 17"/>
                <a:gd name="T8" fmla="*/ 7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0"/>
                  </a:moveTo>
                  <a:lnTo>
                    <a:pt x="16" y="9"/>
                  </a:lnTo>
                  <a:lnTo>
                    <a:pt x="6" y="16"/>
                  </a:lnTo>
                  <a:lnTo>
                    <a:pt x="0" y="8"/>
                  </a:lnTo>
                  <a:lnTo>
                    <a:pt x="9"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04" name="Freeform 509"/>
            <p:cNvSpPr>
              <a:spLocks/>
            </p:cNvSpPr>
            <p:nvPr/>
          </p:nvSpPr>
          <p:spPr bwMode="auto">
            <a:xfrm>
              <a:off x="3474" y="2455"/>
              <a:ext cx="22" cy="21"/>
            </a:xfrm>
            <a:custGeom>
              <a:avLst/>
              <a:gdLst>
                <a:gd name="T0" fmla="*/ 132 w 17"/>
                <a:gd name="T1" fmla="*/ 0 h 17"/>
                <a:gd name="T2" fmla="*/ 211 w 17"/>
                <a:gd name="T3" fmla="*/ 75 h 17"/>
                <a:gd name="T4" fmla="*/ 61 w 17"/>
                <a:gd name="T5" fmla="*/ 136 h 17"/>
                <a:gd name="T6" fmla="*/ 0 w 17"/>
                <a:gd name="T7" fmla="*/ 49 h 17"/>
                <a:gd name="T8" fmla="*/ 13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0"/>
                  </a:moveTo>
                  <a:lnTo>
                    <a:pt x="16" y="9"/>
                  </a:lnTo>
                  <a:lnTo>
                    <a:pt x="5" y="16"/>
                  </a:lnTo>
                  <a:lnTo>
                    <a:pt x="0" y="6"/>
                  </a:lnTo>
                  <a:lnTo>
                    <a:pt x="10"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05" name="Freeform 510"/>
            <p:cNvSpPr>
              <a:spLocks/>
            </p:cNvSpPr>
            <p:nvPr/>
          </p:nvSpPr>
          <p:spPr bwMode="auto">
            <a:xfrm>
              <a:off x="3481" y="2465"/>
              <a:ext cx="21" cy="21"/>
            </a:xfrm>
            <a:custGeom>
              <a:avLst/>
              <a:gdLst>
                <a:gd name="T0" fmla="*/ 75 w 17"/>
                <a:gd name="T1" fmla="*/ 0 h 17"/>
                <a:gd name="T2" fmla="*/ 136 w 17"/>
                <a:gd name="T3" fmla="*/ 75 h 17"/>
                <a:gd name="T4" fmla="*/ 49 w 17"/>
                <a:gd name="T5" fmla="*/ 136 h 17"/>
                <a:gd name="T6" fmla="*/ 0 w 17"/>
                <a:gd name="T7" fmla="*/ 49 h 17"/>
                <a:gd name="T8" fmla="*/ 7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0"/>
                  </a:moveTo>
                  <a:lnTo>
                    <a:pt x="16" y="9"/>
                  </a:lnTo>
                  <a:lnTo>
                    <a:pt x="6" y="16"/>
                  </a:lnTo>
                  <a:lnTo>
                    <a:pt x="0" y="6"/>
                  </a:lnTo>
                  <a:lnTo>
                    <a:pt x="9"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06" name="Freeform 511"/>
            <p:cNvSpPr>
              <a:spLocks/>
            </p:cNvSpPr>
            <p:nvPr/>
          </p:nvSpPr>
          <p:spPr bwMode="auto">
            <a:xfrm>
              <a:off x="3488" y="2475"/>
              <a:ext cx="22" cy="21"/>
            </a:xfrm>
            <a:custGeom>
              <a:avLst/>
              <a:gdLst>
                <a:gd name="T0" fmla="*/ 126 w 17"/>
                <a:gd name="T1" fmla="*/ 0 h 17"/>
                <a:gd name="T2" fmla="*/ 211 w 17"/>
                <a:gd name="T3" fmla="*/ 75 h 17"/>
                <a:gd name="T4" fmla="*/ 61 w 17"/>
                <a:gd name="T5" fmla="*/ 136 h 17"/>
                <a:gd name="T6" fmla="*/ 0 w 17"/>
                <a:gd name="T7" fmla="*/ 49 h 17"/>
                <a:gd name="T8" fmla="*/ 12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0"/>
                  </a:moveTo>
                  <a:lnTo>
                    <a:pt x="16" y="9"/>
                  </a:lnTo>
                  <a:lnTo>
                    <a:pt x="5" y="16"/>
                  </a:lnTo>
                  <a:lnTo>
                    <a:pt x="0" y="6"/>
                  </a:lnTo>
                  <a:lnTo>
                    <a:pt x="9"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07" name="Freeform 512"/>
            <p:cNvSpPr>
              <a:spLocks/>
            </p:cNvSpPr>
            <p:nvPr/>
          </p:nvSpPr>
          <p:spPr bwMode="auto">
            <a:xfrm>
              <a:off x="3495" y="2486"/>
              <a:ext cx="21" cy="21"/>
            </a:xfrm>
            <a:custGeom>
              <a:avLst/>
              <a:gdLst>
                <a:gd name="T0" fmla="*/ 80 w 17"/>
                <a:gd name="T1" fmla="*/ 0 h 17"/>
                <a:gd name="T2" fmla="*/ 136 w 17"/>
                <a:gd name="T3" fmla="*/ 75 h 17"/>
                <a:gd name="T4" fmla="*/ 49 w 17"/>
                <a:gd name="T5" fmla="*/ 136 h 17"/>
                <a:gd name="T6" fmla="*/ 0 w 17"/>
                <a:gd name="T7" fmla="*/ 49 h 17"/>
                <a:gd name="T8" fmla="*/ 8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0"/>
                  </a:moveTo>
                  <a:lnTo>
                    <a:pt x="16" y="9"/>
                  </a:lnTo>
                  <a:lnTo>
                    <a:pt x="6" y="16"/>
                  </a:lnTo>
                  <a:lnTo>
                    <a:pt x="0" y="6"/>
                  </a:lnTo>
                  <a:lnTo>
                    <a:pt x="10"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08" name="Freeform 513"/>
            <p:cNvSpPr>
              <a:spLocks/>
            </p:cNvSpPr>
            <p:nvPr/>
          </p:nvSpPr>
          <p:spPr bwMode="auto">
            <a:xfrm>
              <a:off x="3502" y="2497"/>
              <a:ext cx="22" cy="21"/>
            </a:xfrm>
            <a:custGeom>
              <a:avLst/>
              <a:gdLst>
                <a:gd name="T0" fmla="*/ 126 w 17"/>
                <a:gd name="T1" fmla="*/ 0 h 17"/>
                <a:gd name="T2" fmla="*/ 211 w 17"/>
                <a:gd name="T3" fmla="*/ 75 h 17"/>
                <a:gd name="T4" fmla="*/ 47 w 17"/>
                <a:gd name="T5" fmla="*/ 136 h 17"/>
                <a:gd name="T6" fmla="*/ 0 w 17"/>
                <a:gd name="T7" fmla="*/ 49 h 17"/>
                <a:gd name="T8" fmla="*/ 12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0"/>
                  </a:moveTo>
                  <a:lnTo>
                    <a:pt x="16" y="9"/>
                  </a:lnTo>
                  <a:lnTo>
                    <a:pt x="4" y="16"/>
                  </a:lnTo>
                  <a:lnTo>
                    <a:pt x="0" y="6"/>
                  </a:lnTo>
                  <a:lnTo>
                    <a:pt x="9"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09" name="Freeform 514"/>
            <p:cNvSpPr>
              <a:spLocks/>
            </p:cNvSpPr>
            <p:nvPr/>
          </p:nvSpPr>
          <p:spPr bwMode="auto">
            <a:xfrm>
              <a:off x="3507" y="2508"/>
              <a:ext cx="22" cy="21"/>
            </a:xfrm>
            <a:custGeom>
              <a:avLst/>
              <a:gdLst>
                <a:gd name="T0" fmla="*/ 141 w 17"/>
                <a:gd name="T1" fmla="*/ 0 h 17"/>
                <a:gd name="T2" fmla="*/ 211 w 17"/>
                <a:gd name="T3" fmla="*/ 80 h 17"/>
                <a:gd name="T4" fmla="*/ 79 w 17"/>
                <a:gd name="T5" fmla="*/ 136 h 17"/>
                <a:gd name="T6" fmla="*/ 0 w 17"/>
                <a:gd name="T7" fmla="*/ 49 h 17"/>
                <a:gd name="T8" fmla="*/ 14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16" y="10"/>
                  </a:lnTo>
                  <a:lnTo>
                    <a:pt x="6" y="16"/>
                  </a:lnTo>
                  <a:lnTo>
                    <a:pt x="0" y="6"/>
                  </a:lnTo>
                  <a:lnTo>
                    <a:pt x="1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10" name="Freeform 515"/>
            <p:cNvSpPr>
              <a:spLocks/>
            </p:cNvSpPr>
            <p:nvPr/>
          </p:nvSpPr>
          <p:spPr bwMode="auto">
            <a:xfrm>
              <a:off x="3515" y="2521"/>
              <a:ext cx="21" cy="21"/>
            </a:xfrm>
            <a:custGeom>
              <a:avLst/>
              <a:gdLst>
                <a:gd name="T0" fmla="*/ 80 w 17"/>
                <a:gd name="T1" fmla="*/ 0 h 17"/>
                <a:gd name="T2" fmla="*/ 136 w 17"/>
                <a:gd name="T3" fmla="*/ 75 h 17"/>
                <a:gd name="T4" fmla="*/ 40 w 17"/>
                <a:gd name="T5" fmla="*/ 136 h 17"/>
                <a:gd name="T6" fmla="*/ 0 w 17"/>
                <a:gd name="T7" fmla="*/ 40 h 17"/>
                <a:gd name="T8" fmla="*/ 8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0"/>
                  </a:moveTo>
                  <a:lnTo>
                    <a:pt x="16" y="9"/>
                  </a:lnTo>
                  <a:lnTo>
                    <a:pt x="5" y="16"/>
                  </a:lnTo>
                  <a:lnTo>
                    <a:pt x="0" y="5"/>
                  </a:lnTo>
                  <a:lnTo>
                    <a:pt x="10"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11" name="Freeform 516"/>
            <p:cNvSpPr>
              <a:spLocks/>
            </p:cNvSpPr>
            <p:nvPr/>
          </p:nvSpPr>
          <p:spPr bwMode="auto">
            <a:xfrm>
              <a:off x="3521" y="2531"/>
              <a:ext cx="22" cy="21"/>
            </a:xfrm>
            <a:custGeom>
              <a:avLst/>
              <a:gdLst>
                <a:gd name="T0" fmla="*/ 132 w 17"/>
                <a:gd name="T1" fmla="*/ 0 h 17"/>
                <a:gd name="T2" fmla="*/ 211 w 17"/>
                <a:gd name="T3" fmla="*/ 75 h 17"/>
                <a:gd name="T4" fmla="*/ 47 w 17"/>
                <a:gd name="T5" fmla="*/ 136 h 17"/>
                <a:gd name="T6" fmla="*/ 0 w 17"/>
                <a:gd name="T7" fmla="*/ 49 h 17"/>
                <a:gd name="T8" fmla="*/ 13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0"/>
                  </a:moveTo>
                  <a:lnTo>
                    <a:pt x="16" y="9"/>
                  </a:lnTo>
                  <a:lnTo>
                    <a:pt x="4" y="16"/>
                  </a:lnTo>
                  <a:lnTo>
                    <a:pt x="0" y="6"/>
                  </a:lnTo>
                  <a:lnTo>
                    <a:pt x="10"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12" name="Freeform 517"/>
            <p:cNvSpPr>
              <a:spLocks/>
            </p:cNvSpPr>
            <p:nvPr/>
          </p:nvSpPr>
          <p:spPr bwMode="auto">
            <a:xfrm>
              <a:off x="3526" y="2542"/>
              <a:ext cx="22" cy="21"/>
            </a:xfrm>
            <a:custGeom>
              <a:avLst/>
              <a:gdLst>
                <a:gd name="T0" fmla="*/ 141 w 17"/>
                <a:gd name="T1" fmla="*/ 0 h 17"/>
                <a:gd name="T2" fmla="*/ 211 w 17"/>
                <a:gd name="T3" fmla="*/ 80 h 17"/>
                <a:gd name="T4" fmla="*/ 61 w 17"/>
                <a:gd name="T5" fmla="*/ 136 h 17"/>
                <a:gd name="T6" fmla="*/ 0 w 17"/>
                <a:gd name="T7" fmla="*/ 49 h 17"/>
                <a:gd name="T8" fmla="*/ 14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16" y="10"/>
                  </a:lnTo>
                  <a:lnTo>
                    <a:pt x="5" y="16"/>
                  </a:lnTo>
                  <a:lnTo>
                    <a:pt x="0" y="6"/>
                  </a:lnTo>
                  <a:lnTo>
                    <a:pt x="1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13" name="Freeform 518"/>
            <p:cNvSpPr>
              <a:spLocks/>
            </p:cNvSpPr>
            <p:nvPr/>
          </p:nvSpPr>
          <p:spPr bwMode="auto">
            <a:xfrm>
              <a:off x="3533" y="2553"/>
              <a:ext cx="21" cy="21"/>
            </a:xfrm>
            <a:custGeom>
              <a:avLst/>
              <a:gdLst>
                <a:gd name="T0" fmla="*/ 93 w 17"/>
                <a:gd name="T1" fmla="*/ 0 h 17"/>
                <a:gd name="T2" fmla="*/ 136 w 17"/>
                <a:gd name="T3" fmla="*/ 65 h 17"/>
                <a:gd name="T4" fmla="*/ 32 w 17"/>
                <a:gd name="T5" fmla="*/ 136 h 17"/>
                <a:gd name="T6" fmla="*/ 0 w 17"/>
                <a:gd name="T7" fmla="*/ 49 h 17"/>
                <a:gd name="T8" fmla="*/ 9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16" y="8"/>
                  </a:lnTo>
                  <a:lnTo>
                    <a:pt x="4" y="16"/>
                  </a:lnTo>
                  <a:lnTo>
                    <a:pt x="0" y="6"/>
                  </a:lnTo>
                  <a:lnTo>
                    <a:pt x="1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14" name="Freeform 519"/>
            <p:cNvSpPr>
              <a:spLocks/>
            </p:cNvSpPr>
            <p:nvPr/>
          </p:nvSpPr>
          <p:spPr bwMode="auto">
            <a:xfrm>
              <a:off x="3538" y="2561"/>
              <a:ext cx="21" cy="21"/>
            </a:xfrm>
            <a:custGeom>
              <a:avLst/>
              <a:gdLst>
                <a:gd name="T0" fmla="*/ 99 w 17"/>
                <a:gd name="T1" fmla="*/ 0 h 17"/>
                <a:gd name="T2" fmla="*/ 136 w 17"/>
                <a:gd name="T3" fmla="*/ 75 h 17"/>
                <a:gd name="T4" fmla="*/ 26 w 17"/>
                <a:gd name="T5" fmla="*/ 136 h 17"/>
                <a:gd name="T6" fmla="*/ 0 w 17"/>
                <a:gd name="T7" fmla="*/ 61 h 17"/>
                <a:gd name="T8" fmla="*/ 99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0"/>
                  </a:moveTo>
                  <a:lnTo>
                    <a:pt x="16" y="9"/>
                  </a:lnTo>
                  <a:lnTo>
                    <a:pt x="3" y="16"/>
                  </a:lnTo>
                  <a:lnTo>
                    <a:pt x="0" y="7"/>
                  </a:lnTo>
                  <a:lnTo>
                    <a:pt x="12"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15" name="Freeform 520"/>
            <p:cNvSpPr>
              <a:spLocks/>
            </p:cNvSpPr>
            <p:nvPr/>
          </p:nvSpPr>
          <p:spPr bwMode="auto">
            <a:xfrm>
              <a:off x="3542" y="2571"/>
              <a:ext cx="21" cy="21"/>
            </a:xfrm>
            <a:custGeom>
              <a:avLst/>
              <a:gdLst>
                <a:gd name="T0" fmla="*/ 93 w 17"/>
                <a:gd name="T1" fmla="*/ 0 h 17"/>
                <a:gd name="T2" fmla="*/ 136 w 17"/>
                <a:gd name="T3" fmla="*/ 80 h 17"/>
                <a:gd name="T4" fmla="*/ 2 w 17"/>
                <a:gd name="T5" fmla="*/ 136 h 17"/>
                <a:gd name="T6" fmla="*/ 0 w 17"/>
                <a:gd name="T7" fmla="*/ 61 h 17"/>
                <a:gd name="T8" fmla="*/ 93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0"/>
                  </a:moveTo>
                  <a:lnTo>
                    <a:pt x="16" y="10"/>
                  </a:lnTo>
                  <a:lnTo>
                    <a:pt x="2" y="16"/>
                  </a:lnTo>
                  <a:lnTo>
                    <a:pt x="0" y="7"/>
                  </a:lnTo>
                  <a:lnTo>
                    <a:pt x="1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16" name="Freeform 521"/>
            <p:cNvSpPr>
              <a:spLocks/>
            </p:cNvSpPr>
            <p:nvPr/>
          </p:nvSpPr>
          <p:spPr bwMode="auto">
            <a:xfrm>
              <a:off x="3544" y="2580"/>
              <a:ext cx="22" cy="21"/>
            </a:xfrm>
            <a:custGeom>
              <a:avLst/>
              <a:gdLst>
                <a:gd name="T0" fmla="*/ 171 w 17"/>
                <a:gd name="T1" fmla="*/ 0 h 17"/>
                <a:gd name="T2" fmla="*/ 211 w 17"/>
                <a:gd name="T3" fmla="*/ 80 h 17"/>
                <a:gd name="T4" fmla="*/ 36 w 17"/>
                <a:gd name="T5" fmla="*/ 136 h 17"/>
                <a:gd name="T6" fmla="*/ 0 w 17"/>
                <a:gd name="T7" fmla="*/ 40 h 17"/>
                <a:gd name="T8" fmla="*/ 17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10"/>
                  </a:lnTo>
                  <a:lnTo>
                    <a:pt x="3" y="16"/>
                  </a:lnTo>
                  <a:lnTo>
                    <a:pt x="0" y="5"/>
                  </a:lnTo>
                  <a:lnTo>
                    <a:pt x="13"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17" name="Freeform 522"/>
            <p:cNvSpPr>
              <a:spLocks/>
            </p:cNvSpPr>
            <p:nvPr/>
          </p:nvSpPr>
          <p:spPr bwMode="auto">
            <a:xfrm>
              <a:off x="3548" y="2590"/>
              <a:ext cx="21" cy="21"/>
            </a:xfrm>
            <a:custGeom>
              <a:avLst/>
              <a:gdLst>
                <a:gd name="T0" fmla="*/ 110 w 17"/>
                <a:gd name="T1" fmla="*/ 0 h 17"/>
                <a:gd name="T2" fmla="*/ 136 w 17"/>
                <a:gd name="T3" fmla="*/ 75 h 17"/>
                <a:gd name="T4" fmla="*/ 26 w 17"/>
                <a:gd name="T5" fmla="*/ 136 h 17"/>
                <a:gd name="T6" fmla="*/ 0 w 17"/>
                <a:gd name="T7" fmla="*/ 49 h 17"/>
                <a:gd name="T8" fmla="*/ 11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9"/>
                  </a:lnTo>
                  <a:lnTo>
                    <a:pt x="3" y="16"/>
                  </a:lnTo>
                  <a:lnTo>
                    <a:pt x="0" y="6"/>
                  </a:lnTo>
                  <a:lnTo>
                    <a:pt x="13"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18" name="Freeform 523"/>
            <p:cNvSpPr>
              <a:spLocks/>
            </p:cNvSpPr>
            <p:nvPr/>
          </p:nvSpPr>
          <p:spPr bwMode="auto">
            <a:xfrm>
              <a:off x="3552" y="2597"/>
              <a:ext cx="21" cy="21"/>
            </a:xfrm>
            <a:custGeom>
              <a:avLst/>
              <a:gdLst>
                <a:gd name="T0" fmla="*/ 99 w 17"/>
                <a:gd name="T1" fmla="*/ 0 h 17"/>
                <a:gd name="T2" fmla="*/ 136 w 17"/>
                <a:gd name="T3" fmla="*/ 75 h 17"/>
                <a:gd name="T4" fmla="*/ 2 w 17"/>
                <a:gd name="T5" fmla="*/ 136 h 17"/>
                <a:gd name="T6" fmla="*/ 0 w 17"/>
                <a:gd name="T7" fmla="*/ 49 h 17"/>
                <a:gd name="T8" fmla="*/ 99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0"/>
                  </a:moveTo>
                  <a:lnTo>
                    <a:pt x="16" y="9"/>
                  </a:lnTo>
                  <a:lnTo>
                    <a:pt x="2" y="16"/>
                  </a:lnTo>
                  <a:lnTo>
                    <a:pt x="0" y="6"/>
                  </a:lnTo>
                  <a:lnTo>
                    <a:pt x="12"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19" name="Freeform 524"/>
            <p:cNvSpPr>
              <a:spLocks/>
            </p:cNvSpPr>
            <p:nvPr/>
          </p:nvSpPr>
          <p:spPr bwMode="auto">
            <a:xfrm>
              <a:off x="3554" y="2605"/>
              <a:ext cx="22" cy="21"/>
            </a:xfrm>
            <a:custGeom>
              <a:avLst/>
              <a:gdLst>
                <a:gd name="T0" fmla="*/ 171 w 17"/>
                <a:gd name="T1" fmla="*/ 0 h 17"/>
                <a:gd name="T2" fmla="*/ 211 w 17"/>
                <a:gd name="T3" fmla="*/ 93 h 17"/>
                <a:gd name="T4" fmla="*/ 28 w 17"/>
                <a:gd name="T5" fmla="*/ 136 h 17"/>
                <a:gd name="T6" fmla="*/ 0 w 17"/>
                <a:gd name="T7" fmla="*/ 40 h 17"/>
                <a:gd name="T8" fmla="*/ 17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11"/>
                  </a:lnTo>
                  <a:lnTo>
                    <a:pt x="2" y="16"/>
                  </a:lnTo>
                  <a:lnTo>
                    <a:pt x="0" y="5"/>
                  </a:lnTo>
                  <a:lnTo>
                    <a:pt x="13"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20" name="Freeform 525"/>
            <p:cNvSpPr>
              <a:spLocks/>
            </p:cNvSpPr>
            <p:nvPr/>
          </p:nvSpPr>
          <p:spPr bwMode="auto">
            <a:xfrm>
              <a:off x="3557" y="2615"/>
              <a:ext cx="21" cy="21"/>
            </a:xfrm>
            <a:custGeom>
              <a:avLst/>
              <a:gdLst>
                <a:gd name="T0" fmla="*/ 110 w 17"/>
                <a:gd name="T1" fmla="*/ 0 h 17"/>
                <a:gd name="T2" fmla="*/ 136 w 17"/>
                <a:gd name="T3" fmla="*/ 93 h 17"/>
                <a:gd name="T4" fmla="*/ 2 w 17"/>
                <a:gd name="T5" fmla="*/ 136 h 17"/>
                <a:gd name="T6" fmla="*/ 0 w 17"/>
                <a:gd name="T7" fmla="*/ 32 h 17"/>
                <a:gd name="T8" fmla="*/ 11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11"/>
                  </a:lnTo>
                  <a:lnTo>
                    <a:pt x="2" y="16"/>
                  </a:lnTo>
                  <a:lnTo>
                    <a:pt x="0" y="4"/>
                  </a:lnTo>
                  <a:lnTo>
                    <a:pt x="13"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21" name="Freeform 526"/>
            <p:cNvSpPr>
              <a:spLocks/>
            </p:cNvSpPr>
            <p:nvPr/>
          </p:nvSpPr>
          <p:spPr bwMode="auto">
            <a:xfrm>
              <a:off x="3559" y="2623"/>
              <a:ext cx="22" cy="21"/>
            </a:xfrm>
            <a:custGeom>
              <a:avLst/>
              <a:gdLst>
                <a:gd name="T0" fmla="*/ 171 w 17"/>
                <a:gd name="T1" fmla="*/ 0 h 17"/>
                <a:gd name="T2" fmla="*/ 211 w 17"/>
                <a:gd name="T3" fmla="*/ 99 h 17"/>
                <a:gd name="T4" fmla="*/ 28 w 17"/>
                <a:gd name="T5" fmla="*/ 136 h 17"/>
                <a:gd name="T6" fmla="*/ 0 w 17"/>
                <a:gd name="T7" fmla="*/ 40 h 17"/>
                <a:gd name="T8" fmla="*/ 17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12"/>
                  </a:lnTo>
                  <a:lnTo>
                    <a:pt x="2" y="16"/>
                  </a:lnTo>
                  <a:lnTo>
                    <a:pt x="0" y="5"/>
                  </a:lnTo>
                  <a:lnTo>
                    <a:pt x="13"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22" name="Freeform 527"/>
            <p:cNvSpPr>
              <a:spLocks/>
            </p:cNvSpPr>
            <p:nvPr/>
          </p:nvSpPr>
          <p:spPr bwMode="auto">
            <a:xfrm>
              <a:off x="3562" y="2632"/>
              <a:ext cx="21" cy="21"/>
            </a:xfrm>
            <a:custGeom>
              <a:avLst/>
              <a:gdLst>
                <a:gd name="T0" fmla="*/ 99 w 17"/>
                <a:gd name="T1" fmla="*/ 0 h 17"/>
                <a:gd name="T2" fmla="*/ 136 w 17"/>
                <a:gd name="T3" fmla="*/ 93 h 17"/>
                <a:gd name="T4" fmla="*/ 2 w 17"/>
                <a:gd name="T5" fmla="*/ 136 h 17"/>
                <a:gd name="T6" fmla="*/ 0 w 17"/>
                <a:gd name="T7" fmla="*/ 26 h 17"/>
                <a:gd name="T8" fmla="*/ 99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0"/>
                  </a:moveTo>
                  <a:lnTo>
                    <a:pt x="16" y="11"/>
                  </a:lnTo>
                  <a:lnTo>
                    <a:pt x="2" y="16"/>
                  </a:lnTo>
                  <a:lnTo>
                    <a:pt x="0" y="3"/>
                  </a:lnTo>
                  <a:lnTo>
                    <a:pt x="12"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23" name="Freeform 528"/>
            <p:cNvSpPr>
              <a:spLocks/>
            </p:cNvSpPr>
            <p:nvPr/>
          </p:nvSpPr>
          <p:spPr bwMode="auto">
            <a:xfrm>
              <a:off x="3564" y="2641"/>
              <a:ext cx="22" cy="21"/>
            </a:xfrm>
            <a:custGeom>
              <a:avLst/>
              <a:gdLst>
                <a:gd name="T0" fmla="*/ 182 w 17"/>
                <a:gd name="T1" fmla="*/ 0 h 17"/>
                <a:gd name="T2" fmla="*/ 211 w 17"/>
                <a:gd name="T3" fmla="*/ 80 h 17"/>
                <a:gd name="T4" fmla="*/ 28 w 17"/>
                <a:gd name="T5" fmla="*/ 136 h 17"/>
                <a:gd name="T6" fmla="*/ 0 w 17"/>
                <a:gd name="T7" fmla="*/ 32 h 17"/>
                <a:gd name="T8" fmla="*/ 18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0"/>
                  </a:lnTo>
                  <a:lnTo>
                    <a:pt x="2" y="16"/>
                  </a:lnTo>
                  <a:lnTo>
                    <a:pt x="0" y="4"/>
                  </a:lnTo>
                  <a:lnTo>
                    <a:pt x="14"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24" name="Freeform 529"/>
            <p:cNvSpPr>
              <a:spLocks/>
            </p:cNvSpPr>
            <p:nvPr/>
          </p:nvSpPr>
          <p:spPr bwMode="auto">
            <a:xfrm>
              <a:off x="3567" y="2649"/>
              <a:ext cx="21" cy="21"/>
            </a:xfrm>
            <a:custGeom>
              <a:avLst/>
              <a:gdLst>
                <a:gd name="T0" fmla="*/ 99 w 17"/>
                <a:gd name="T1" fmla="*/ 0 h 17"/>
                <a:gd name="T2" fmla="*/ 136 w 17"/>
                <a:gd name="T3" fmla="*/ 110 h 17"/>
                <a:gd name="T4" fmla="*/ 2 w 17"/>
                <a:gd name="T5" fmla="*/ 136 h 17"/>
                <a:gd name="T6" fmla="*/ 0 w 17"/>
                <a:gd name="T7" fmla="*/ 40 h 17"/>
                <a:gd name="T8" fmla="*/ 99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0"/>
                  </a:moveTo>
                  <a:lnTo>
                    <a:pt x="16" y="13"/>
                  </a:lnTo>
                  <a:lnTo>
                    <a:pt x="2" y="16"/>
                  </a:lnTo>
                  <a:lnTo>
                    <a:pt x="0" y="5"/>
                  </a:lnTo>
                  <a:lnTo>
                    <a:pt x="12"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25" name="Freeform 530"/>
            <p:cNvSpPr>
              <a:spLocks/>
            </p:cNvSpPr>
            <p:nvPr/>
          </p:nvSpPr>
          <p:spPr bwMode="auto">
            <a:xfrm>
              <a:off x="3569" y="2660"/>
              <a:ext cx="22" cy="21"/>
            </a:xfrm>
            <a:custGeom>
              <a:avLst/>
              <a:gdLst>
                <a:gd name="T0" fmla="*/ 182 w 17"/>
                <a:gd name="T1" fmla="*/ 0 h 17"/>
                <a:gd name="T2" fmla="*/ 211 w 17"/>
                <a:gd name="T3" fmla="*/ 93 h 17"/>
                <a:gd name="T4" fmla="*/ 28 w 17"/>
                <a:gd name="T5" fmla="*/ 136 h 17"/>
                <a:gd name="T6" fmla="*/ 0 w 17"/>
                <a:gd name="T7" fmla="*/ 2 h 17"/>
                <a:gd name="T8" fmla="*/ 18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1"/>
                  </a:lnTo>
                  <a:lnTo>
                    <a:pt x="2" y="16"/>
                  </a:lnTo>
                  <a:lnTo>
                    <a:pt x="0" y="2"/>
                  </a:lnTo>
                  <a:lnTo>
                    <a:pt x="14"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26" name="Freeform 531"/>
            <p:cNvSpPr>
              <a:spLocks/>
            </p:cNvSpPr>
            <p:nvPr/>
          </p:nvSpPr>
          <p:spPr bwMode="auto">
            <a:xfrm>
              <a:off x="3572" y="2670"/>
              <a:ext cx="22" cy="21"/>
            </a:xfrm>
            <a:custGeom>
              <a:avLst/>
              <a:gdLst>
                <a:gd name="T0" fmla="*/ 171 w 17"/>
                <a:gd name="T1" fmla="*/ 0 h 17"/>
                <a:gd name="T2" fmla="*/ 211 w 17"/>
                <a:gd name="T3" fmla="*/ 110 h 17"/>
                <a:gd name="T4" fmla="*/ 1 w 17"/>
                <a:gd name="T5" fmla="*/ 136 h 17"/>
                <a:gd name="T6" fmla="*/ 0 w 17"/>
                <a:gd name="T7" fmla="*/ 32 h 17"/>
                <a:gd name="T8" fmla="*/ 17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13"/>
                  </a:lnTo>
                  <a:lnTo>
                    <a:pt x="1" y="16"/>
                  </a:lnTo>
                  <a:lnTo>
                    <a:pt x="0" y="4"/>
                  </a:lnTo>
                  <a:lnTo>
                    <a:pt x="13"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27" name="Freeform 532"/>
            <p:cNvSpPr>
              <a:spLocks/>
            </p:cNvSpPr>
            <p:nvPr/>
          </p:nvSpPr>
          <p:spPr bwMode="auto">
            <a:xfrm>
              <a:off x="3573" y="2681"/>
              <a:ext cx="22" cy="21"/>
            </a:xfrm>
            <a:custGeom>
              <a:avLst/>
              <a:gdLst>
                <a:gd name="T0" fmla="*/ 182 w 17"/>
                <a:gd name="T1" fmla="*/ 0 h 17"/>
                <a:gd name="T2" fmla="*/ 211 w 17"/>
                <a:gd name="T3" fmla="*/ 99 h 17"/>
                <a:gd name="T4" fmla="*/ 28 w 17"/>
                <a:gd name="T5" fmla="*/ 136 h 17"/>
                <a:gd name="T6" fmla="*/ 0 w 17"/>
                <a:gd name="T7" fmla="*/ 26 h 17"/>
                <a:gd name="T8" fmla="*/ 18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2"/>
                  </a:lnTo>
                  <a:lnTo>
                    <a:pt x="2" y="16"/>
                  </a:lnTo>
                  <a:lnTo>
                    <a:pt x="0" y="3"/>
                  </a:lnTo>
                  <a:lnTo>
                    <a:pt x="14"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28" name="Freeform 533"/>
            <p:cNvSpPr>
              <a:spLocks/>
            </p:cNvSpPr>
            <p:nvPr/>
          </p:nvSpPr>
          <p:spPr bwMode="auto">
            <a:xfrm>
              <a:off x="3576" y="2691"/>
              <a:ext cx="21" cy="21"/>
            </a:xfrm>
            <a:custGeom>
              <a:avLst/>
              <a:gdLst>
                <a:gd name="T0" fmla="*/ 110 w 17"/>
                <a:gd name="T1" fmla="*/ 0 h 17"/>
                <a:gd name="T2" fmla="*/ 136 w 17"/>
                <a:gd name="T3" fmla="*/ 115 h 17"/>
                <a:gd name="T4" fmla="*/ 1 w 17"/>
                <a:gd name="T5" fmla="*/ 136 h 17"/>
                <a:gd name="T6" fmla="*/ 0 w 17"/>
                <a:gd name="T7" fmla="*/ 26 h 17"/>
                <a:gd name="T8" fmla="*/ 11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0"/>
                  </a:moveTo>
                  <a:lnTo>
                    <a:pt x="16" y="14"/>
                  </a:lnTo>
                  <a:lnTo>
                    <a:pt x="1" y="16"/>
                  </a:lnTo>
                  <a:lnTo>
                    <a:pt x="0" y="3"/>
                  </a:lnTo>
                  <a:lnTo>
                    <a:pt x="13"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29" name="Freeform 534"/>
            <p:cNvSpPr>
              <a:spLocks/>
            </p:cNvSpPr>
            <p:nvPr/>
          </p:nvSpPr>
          <p:spPr bwMode="auto">
            <a:xfrm>
              <a:off x="3577" y="2702"/>
              <a:ext cx="22" cy="21"/>
            </a:xfrm>
            <a:custGeom>
              <a:avLst/>
              <a:gdLst>
                <a:gd name="T0" fmla="*/ 182 w 17"/>
                <a:gd name="T1" fmla="*/ 0 h 17"/>
                <a:gd name="T2" fmla="*/ 211 w 17"/>
                <a:gd name="T3" fmla="*/ 115 h 17"/>
                <a:gd name="T4" fmla="*/ 28 w 17"/>
                <a:gd name="T5" fmla="*/ 136 h 17"/>
                <a:gd name="T6" fmla="*/ 0 w 17"/>
                <a:gd name="T7" fmla="*/ 1 h 17"/>
                <a:gd name="T8" fmla="*/ 18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4"/>
                  </a:lnTo>
                  <a:lnTo>
                    <a:pt x="2" y="16"/>
                  </a:lnTo>
                  <a:lnTo>
                    <a:pt x="0" y="1"/>
                  </a:lnTo>
                  <a:lnTo>
                    <a:pt x="14"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30" name="Freeform 535"/>
            <p:cNvSpPr>
              <a:spLocks/>
            </p:cNvSpPr>
            <p:nvPr/>
          </p:nvSpPr>
          <p:spPr bwMode="auto">
            <a:xfrm>
              <a:off x="3580" y="2714"/>
              <a:ext cx="21" cy="21"/>
            </a:xfrm>
            <a:custGeom>
              <a:avLst/>
              <a:gdLst>
                <a:gd name="T0" fmla="*/ 115 w 17"/>
                <a:gd name="T1" fmla="*/ 0 h 17"/>
                <a:gd name="T2" fmla="*/ 136 w 17"/>
                <a:gd name="T3" fmla="*/ 115 h 17"/>
                <a:gd name="T4" fmla="*/ 0 w 17"/>
                <a:gd name="T5" fmla="*/ 136 h 17"/>
                <a:gd name="T6" fmla="*/ 0 w 17"/>
                <a:gd name="T7" fmla="*/ 1 h 17"/>
                <a:gd name="T8" fmla="*/ 11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4"/>
                  </a:lnTo>
                  <a:lnTo>
                    <a:pt x="0" y="16"/>
                  </a:lnTo>
                  <a:lnTo>
                    <a:pt x="0" y="1"/>
                  </a:lnTo>
                  <a:lnTo>
                    <a:pt x="14"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31" name="Freeform 536"/>
            <p:cNvSpPr>
              <a:spLocks/>
            </p:cNvSpPr>
            <p:nvPr/>
          </p:nvSpPr>
          <p:spPr bwMode="auto">
            <a:xfrm>
              <a:off x="3580" y="2725"/>
              <a:ext cx="21" cy="21"/>
            </a:xfrm>
            <a:custGeom>
              <a:avLst/>
              <a:gdLst>
                <a:gd name="T0" fmla="*/ 115 w 17"/>
                <a:gd name="T1" fmla="*/ 0 h 17"/>
                <a:gd name="T2" fmla="*/ 136 w 17"/>
                <a:gd name="T3" fmla="*/ 115 h 17"/>
                <a:gd name="T4" fmla="*/ 1 w 17"/>
                <a:gd name="T5" fmla="*/ 136 h 17"/>
                <a:gd name="T6" fmla="*/ 0 w 17"/>
                <a:gd name="T7" fmla="*/ 1 h 17"/>
                <a:gd name="T8" fmla="*/ 115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4"/>
                  </a:lnTo>
                  <a:lnTo>
                    <a:pt x="1" y="16"/>
                  </a:lnTo>
                  <a:lnTo>
                    <a:pt x="0" y="1"/>
                  </a:lnTo>
                  <a:lnTo>
                    <a:pt x="14"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32" name="Freeform 537"/>
            <p:cNvSpPr>
              <a:spLocks/>
            </p:cNvSpPr>
            <p:nvPr/>
          </p:nvSpPr>
          <p:spPr bwMode="auto">
            <a:xfrm>
              <a:off x="3581" y="2737"/>
              <a:ext cx="21" cy="21"/>
            </a:xfrm>
            <a:custGeom>
              <a:avLst/>
              <a:gdLst>
                <a:gd name="T0" fmla="*/ 136 w 17"/>
                <a:gd name="T1" fmla="*/ 0 h 17"/>
                <a:gd name="T2" fmla="*/ 136 w 17"/>
                <a:gd name="T3" fmla="*/ 136 h 17"/>
                <a:gd name="T4" fmla="*/ 1 w 17"/>
                <a:gd name="T5" fmla="*/ 136 h 17"/>
                <a:gd name="T6" fmla="*/ 0 w 17"/>
                <a:gd name="T7" fmla="*/ 1 h 17"/>
                <a:gd name="T8" fmla="*/ 13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1" y="16"/>
                  </a:lnTo>
                  <a:lnTo>
                    <a:pt x="0" y="1"/>
                  </a:lnTo>
                  <a:lnTo>
                    <a:pt x="16"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33" name="Freeform 538"/>
            <p:cNvSpPr>
              <a:spLocks/>
            </p:cNvSpPr>
            <p:nvPr/>
          </p:nvSpPr>
          <p:spPr bwMode="auto">
            <a:xfrm>
              <a:off x="3582" y="2748"/>
              <a:ext cx="22" cy="21"/>
            </a:xfrm>
            <a:custGeom>
              <a:avLst/>
              <a:gdLst>
                <a:gd name="T0" fmla="*/ 182 w 17"/>
                <a:gd name="T1" fmla="*/ 0 h 17"/>
                <a:gd name="T2" fmla="*/ 211 w 17"/>
                <a:gd name="T3" fmla="*/ 136 h 17"/>
                <a:gd name="T4" fmla="*/ 0 w 17"/>
                <a:gd name="T5" fmla="*/ 136 h 17"/>
                <a:gd name="T6" fmla="*/ 0 w 17"/>
                <a:gd name="T7" fmla="*/ 0 h 17"/>
                <a:gd name="T8" fmla="*/ 182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0"/>
                  </a:moveTo>
                  <a:lnTo>
                    <a:pt x="16" y="16"/>
                  </a:lnTo>
                  <a:lnTo>
                    <a:pt x="0" y="16"/>
                  </a:lnTo>
                  <a:lnTo>
                    <a:pt x="0" y="0"/>
                  </a:lnTo>
                  <a:lnTo>
                    <a:pt x="14"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34" name="Freeform 539"/>
            <p:cNvSpPr>
              <a:spLocks/>
            </p:cNvSpPr>
            <p:nvPr/>
          </p:nvSpPr>
          <p:spPr bwMode="auto">
            <a:xfrm>
              <a:off x="3582" y="2759"/>
              <a:ext cx="22" cy="21"/>
            </a:xfrm>
            <a:custGeom>
              <a:avLst/>
              <a:gdLst>
                <a:gd name="T0" fmla="*/ 211 w 17"/>
                <a:gd name="T1" fmla="*/ 0 h 17"/>
                <a:gd name="T2" fmla="*/ 211 w 17"/>
                <a:gd name="T3" fmla="*/ 136 h 17"/>
                <a:gd name="T4" fmla="*/ 0 w 17"/>
                <a:gd name="T5" fmla="*/ 136 h 17"/>
                <a:gd name="T6" fmla="*/ 0 w 17"/>
                <a:gd name="T7" fmla="*/ 0 h 17"/>
                <a:gd name="T8" fmla="*/ 21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35" name="Freeform 540"/>
            <p:cNvSpPr>
              <a:spLocks/>
            </p:cNvSpPr>
            <p:nvPr/>
          </p:nvSpPr>
          <p:spPr bwMode="auto">
            <a:xfrm>
              <a:off x="3582" y="2772"/>
              <a:ext cx="22" cy="21"/>
            </a:xfrm>
            <a:custGeom>
              <a:avLst/>
              <a:gdLst>
                <a:gd name="T0" fmla="*/ 211 w 17"/>
                <a:gd name="T1" fmla="*/ 0 h 17"/>
                <a:gd name="T2" fmla="*/ 211 w 17"/>
                <a:gd name="T3" fmla="*/ 136 h 17"/>
                <a:gd name="T4" fmla="*/ 1 w 17"/>
                <a:gd name="T5" fmla="*/ 136 h 17"/>
                <a:gd name="T6" fmla="*/ 0 w 17"/>
                <a:gd name="T7" fmla="*/ 0 h 17"/>
                <a:gd name="T8" fmla="*/ 21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1" y="16"/>
                  </a:lnTo>
                  <a:lnTo>
                    <a:pt x="0" y="0"/>
                  </a:lnTo>
                  <a:lnTo>
                    <a:pt x="16"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36" name="Freeform 541"/>
            <p:cNvSpPr>
              <a:spLocks/>
            </p:cNvSpPr>
            <p:nvPr/>
          </p:nvSpPr>
          <p:spPr bwMode="auto">
            <a:xfrm>
              <a:off x="3583" y="2783"/>
              <a:ext cx="22" cy="21"/>
            </a:xfrm>
            <a:custGeom>
              <a:avLst/>
              <a:gdLst>
                <a:gd name="T0" fmla="*/ 211 w 17"/>
                <a:gd name="T1" fmla="*/ 0 h 17"/>
                <a:gd name="T2" fmla="*/ 211 w 17"/>
                <a:gd name="T3" fmla="*/ 136 h 17"/>
                <a:gd name="T4" fmla="*/ 0 w 17"/>
                <a:gd name="T5" fmla="*/ 136 h 17"/>
                <a:gd name="T6" fmla="*/ 0 w 17"/>
                <a:gd name="T7" fmla="*/ 0 h 17"/>
                <a:gd name="T8" fmla="*/ 21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37" name="Freeform 542"/>
            <p:cNvSpPr>
              <a:spLocks/>
            </p:cNvSpPr>
            <p:nvPr/>
          </p:nvSpPr>
          <p:spPr bwMode="auto">
            <a:xfrm>
              <a:off x="3582" y="2793"/>
              <a:ext cx="22" cy="21"/>
            </a:xfrm>
            <a:custGeom>
              <a:avLst/>
              <a:gdLst>
                <a:gd name="T0" fmla="*/ 211 w 17"/>
                <a:gd name="T1" fmla="*/ 0 h 17"/>
                <a:gd name="T2" fmla="*/ 211 w 17"/>
                <a:gd name="T3" fmla="*/ 136 h 17"/>
                <a:gd name="T4" fmla="*/ 0 w 17"/>
                <a:gd name="T5" fmla="*/ 115 h 17"/>
                <a:gd name="T6" fmla="*/ 1 w 17"/>
                <a:gd name="T7" fmla="*/ 0 h 17"/>
                <a:gd name="T8" fmla="*/ 211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4"/>
                  </a:lnTo>
                  <a:lnTo>
                    <a:pt x="1" y="0"/>
                  </a:lnTo>
                  <a:lnTo>
                    <a:pt x="16"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38" name="Freeform 543"/>
            <p:cNvSpPr>
              <a:spLocks/>
            </p:cNvSpPr>
            <p:nvPr/>
          </p:nvSpPr>
          <p:spPr bwMode="auto">
            <a:xfrm>
              <a:off x="3582" y="2803"/>
              <a:ext cx="22" cy="21"/>
            </a:xfrm>
            <a:custGeom>
              <a:avLst/>
              <a:gdLst>
                <a:gd name="T0" fmla="*/ 211 w 17"/>
                <a:gd name="T1" fmla="*/ 1 h 17"/>
                <a:gd name="T2" fmla="*/ 182 w 17"/>
                <a:gd name="T3" fmla="*/ 136 h 17"/>
                <a:gd name="T4" fmla="*/ 0 w 17"/>
                <a:gd name="T5" fmla="*/ 115 h 17"/>
                <a:gd name="T6" fmla="*/ 0 w 17"/>
                <a:gd name="T7" fmla="*/ 0 h 17"/>
                <a:gd name="T8" fmla="*/ 211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
                  </a:moveTo>
                  <a:lnTo>
                    <a:pt x="14" y="16"/>
                  </a:lnTo>
                  <a:lnTo>
                    <a:pt x="0" y="14"/>
                  </a:lnTo>
                  <a:lnTo>
                    <a:pt x="0" y="0"/>
                  </a:lnTo>
                  <a:lnTo>
                    <a:pt x="16"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39" name="Freeform 544"/>
            <p:cNvSpPr>
              <a:spLocks/>
            </p:cNvSpPr>
            <p:nvPr/>
          </p:nvSpPr>
          <p:spPr bwMode="auto">
            <a:xfrm>
              <a:off x="3581" y="2813"/>
              <a:ext cx="21" cy="21"/>
            </a:xfrm>
            <a:custGeom>
              <a:avLst/>
              <a:gdLst>
                <a:gd name="T0" fmla="*/ 136 w 17"/>
                <a:gd name="T1" fmla="*/ 1 h 17"/>
                <a:gd name="T2" fmla="*/ 136 w 17"/>
                <a:gd name="T3" fmla="*/ 136 h 17"/>
                <a:gd name="T4" fmla="*/ 0 w 17"/>
                <a:gd name="T5" fmla="*/ 115 h 17"/>
                <a:gd name="T6" fmla="*/ 1 w 17"/>
                <a:gd name="T7" fmla="*/ 0 h 17"/>
                <a:gd name="T8" fmla="*/ 136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
                  </a:moveTo>
                  <a:lnTo>
                    <a:pt x="16" y="16"/>
                  </a:lnTo>
                  <a:lnTo>
                    <a:pt x="0" y="14"/>
                  </a:lnTo>
                  <a:lnTo>
                    <a:pt x="1" y="0"/>
                  </a:lnTo>
                  <a:lnTo>
                    <a:pt x="16"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40" name="Freeform 545"/>
            <p:cNvSpPr>
              <a:spLocks/>
            </p:cNvSpPr>
            <p:nvPr/>
          </p:nvSpPr>
          <p:spPr bwMode="auto">
            <a:xfrm>
              <a:off x="3580" y="2822"/>
              <a:ext cx="21" cy="21"/>
            </a:xfrm>
            <a:custGeom>
              <a:avLst/>
              <a:gdLst>
                <a:gd name="T0" fmla="*/ 136 w 17"/>
                <a:gd name="T1" fmla="*/ 1 h 17"/>
                <a:gd name="T2" fmla="*/ 115 w 17"/>
                <a:gd name="T3" fmla="*/ 136 h 17"/>
                <a:gd name="T4" fmla="*/ 0 w 17"/>
                <a:gd name="T5" fmla="*/ 115 h 17"/>
                <a:gd name="T6" fmla="*/ 1 w 17"/>
                <a:gd name="T7" fmla="*/ 0 h 17"/>
                <a:gd name="T8" fmla="*/ 136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
                  </a:moveTo>
                  <a:lnTo>
                    <a:pt x="14" y="16"/>
                  </a:lnTo>
                  <a:lnTo>
                    <a:pt x="0" y="14"/>
                  </a:lnTo>
                  <a:lnTo>
                    <a:pt x="1" y="0"/>
                  </a:lnTo>
                  <a:lnTo>
                    <a:pt x="16"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41" name="Freeform 546"/>
            <p:cNvSpPr>
              <a:spLocks/>
            </p:cNvSpPr>
            <p:nvPr/>
          </p:nvSpPr>
          <p:spPr bwMode="auto">
            <a:xfrm>
              <a:off x="3580" y="2832"/>
              <a:ext cx="21" cy="21"/>
            </a:xfrm>
            <a:custGeom>
              <a:avLst/>
              <a:gdLst>
                <a:gd name="T0" fmla="*/ 136 w 17"/>
                <a:gd name="T1" fmla="*/ 1 h 17"/>
                <a:gd name="T2" fmla="*/ 115 w 17"/>
                <a:gd name="T3" fmla="*/ 136 h 17"/>
                <a:gd name="T4" fmla="*/ 0 w 17"/>
                <a:gd name="T5" fmla="*/ 99 h 17"/>
                <a:gd name="T6" fmla="*/ 0 w 17"/>
                <a:gd name="T7" fmla="*/ 0 h 17"/>
                <a:gd name="T8" fmla="*/ 136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
                  </a:moveTo>
                  <a:lnTo>
                    <a:pt x="14" y="16"/>
                  </a:lnTo>
                  <a:lnTo>
                    <a:pt x="0" y="12"/>
                  </a:lnTo>
                  <a:lnTo>
                    <a:pt x="0" y="0"/>
                  </a:lnTo>
                  <a:lnTo>
                    <a:pt x="16"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42" name="Freeform 547"/>
            <p:cNvSpPr>
              <a:spLocks/>
            </p:cNvSpPr>
            <p:nvPr/>
          </p:nvSpPr>
          <p:spPr bwMode="auto">
            <a:xfrm>
              <a:off x="3577" y="2842"/>
              <a:ext cx="22" cy="21"/>
            </a:xfrm>
            <a:custGeom>
              <a:avLst/>
              <a:gdLst>
                <a:gd name="T0" fmla="*/ 211 w 17"/>
                <a:gd name="T1" fmla="*/ 26 h 17"/>
                <a:gd name="T2" fmla="*/ 182 w 17"/>
                <a:gd name="T3" fmla="*/ 136 h 17"/>
                <a:gd name="T4" fmla="*/ 0 w 17"/>
                <a:gd name="T5" fmla="*/ 99 h 17"/>
                <a:gd name="T6" fmla="*/ 28 w 17"/>
                <a:gd name="T7" fmla="*/ 0 h 17"/>
                <a:gd name="T8" fmla="*/ 211 w 17"/>
                <a:gd name="T9" fmla="*/ 2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3"/>
                  </a:moveTo>
                  <a:lnTo>
                    <a:pt x="14" y="16"/>
                  </a:lnTo>
                  <a:lnTo>
                    <a:pt x="0" y="12"/>
                  </a:lnTo>
                  <a:lnTo>
                    <a:pt x="2" y="0"/>
                  </a:lnTo>
                  <a:lnTo>
                    <a:pt x="16" y="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43" name="Freeform 548"/>
            <p:cNvSpPr>
              <a:spLocks/>
            </p:cNvSpPr>
            <p:nvPr/>
          </p:nvSpPr>
          <p:spPr bwMode="auto">
            <a:xfrm>
              <a:off x="3576" y="2852"/>
              <a:ext cx="21" cy="21"/>
            </a:xfrm>
            <a:custGeom>
              <a:avLst/>
              <a:gdLst>
                <a:gd name="T0" fmla="*/ 136 w 17"/>
                <a:gd name="T1" fmla="*/ 2 h 17"/>
                <a:gd name="T2" fmla="*/ 110 w 17"/>
                <a:gd name="T3" fmla="*/ 136 h 17"/>
                <a:gd name="T4" fmla="*/ 0 w 17"/>
                <a:gd name="T5" fmla="*/ 93 h 17"/>
                <a:gd name="T6" fmla="*/ 1 w 17"/>
                <a:gd name="T7" fmla="*/ 0 h 17"/>
                <a:gd name="T8" fmla="*/ 136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2"/>
                  </a:moveTo>
                  <a:lnTo>
                    <a:pt x="13" y="16"/>
                  </a:lnTo>
                  <a:lnTo>
                    <a:pt x="0" y="11"/>
                  </a:lnTo>
                  <a:lnTo>
                    <a:pt x="1" y="0"/>
                  </a:lnTo>
                  <a:lnTo>
                    <a:pt x="16"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44" name="Freeform 549"/>
            <p:cNvSpPr>
              <a:spLocks/>
            </p:cNvSpPr>
            <p:nvPr/>
          </p:nvSpPr>
          <p:spPr bwMode="auto">
            <a:xfrm>
              <a:off x="3575" y="2862"/>
              <a:ext cx="21" cy="21"/>
            </a:xfrm>
            <a:custGeom>
              <a:avLst/>
              <a:gdLst>
                <a:gd name="T0" fmla="*/ 136 w 17"/>
                <a:gd name="T1" fmla="*/ 32 h 17"/>
                <a:gd name="T2" fmla="*/ 115 w 17"/>
                <a:gd name="T3" fmla="*/ 136 h 17"/>
                <a:gd name="T4" fmla="*/ 0 w 17"/>
                <a:gd name="T5" fmla="*/ 93 h 17"/>
                <a:gd name="T6" fmla="*/ 1 w 17"/>
                <a:gd name="T7" fmla="*/ 0 h 17"/>
                <a:gd name="T8" fmla="*/ 136 w 17"/>
                <a:gd name="T9" fmla="*/ 3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4"/>
                  </a:moveTo>
                  <a:lnTo>
                    <a:pt x="14" y="16"/>
                  </a:lnTo>
                  <a:lnTo>
                    <a:pt x="0" y="11"/>
                  </a:lnTo>
                  <a:lnTo>
                    <a:pt x="1" y="0"/>
                  </a:lnTo>
                  <a:lnTo>
                    <a:pt x="16" y="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45" name="Freeform 550"/>
            <p:cNvSpPr>
              <a:spLocks/>
            </p:cNvSpPr>
            <p:nvPr/>
          </p:nvSpPr>
          <p:spPr bwMode="auto">
            <a:xfrm>
              <a:off x="3572" y="2872"/>
              <a:ext cx="22" cy="21"/>
            </a:xfrm>
            <a:custGeom>
              <a:avLst/>
              <a:gdLst>
                <a:gd name="T0" fmla="*/ 211 w 17"/>
                <a:gd name="T1" fmla="*/ 32 h 17"/>
                <a:gd name="T2" fmla="*/ 171 w 17"/>
                <a:gd name="T3" fmla="*/ 136 h 17"/>
                <a:gd name="T4" fmla="*/ 0 w 17"/>
                <a:gd name="T5" fmla="*/ 99 h 17"/>
                <a:gd name="T6" fmla="*/ 28 w 17"/>
                <a:gd name="T7" fmla="*/ 0 h 17"/>
                <a:gd name="T8" fmla="*/ 211 w 17"/>
                <a:gd name="T9" fmla="*/ 3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4"/>
                  </a:moveTo>
                  <a:lnTo>
                    <a:pt x="13" y="16"/>
                  </a:lnTo>
                  <a:lnTo>
                    <a:pt x="0" y="12"/>
                  </a:lnTo>
                  <a:lnTo>
                    <a:pt x="2" y="0"/>
                  </a:lnTo>
                  <a:lnTo>
                    <a:pt x="16" y="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46" name="Freeform 551"/>
            <p:cNvSpPr>
              <a:spLocks/>
            </p:cNvSpPr>
            <p:nvPr/>
          </p:nvSpPr>
          <p:spPr bwMode="auto">
            <a:xfrm>
              <a:off x="3569" y="2883"/>
              <a:ext cx="22" cy="21"/>
            </a:xfrm>
            <a:custGeom>
              <a:avLst/>
              <a:gdLst>
                <a:gd name="T0" fmla="*/ 211 w 17"/>
                <a:gd name="T1" fmla="*/ 32 h 17"/>
                <a:gd name="T2" fmla="*/ 182 w 17"/>
                <a:gd name="T3" fmla="*/ 136 h 17"/>
                <a:gd name="T4" fmla="*/ 0 w 17"/>
                <a:gd name="T5" fmla="*/ 115 h 17"/>
                <a:gd name="T6" fmla="*/ 28 w 17"/>
                <a:gd name="T7" fmla="*/ 0 h 17"/>
                <a:gd name="T8" fmla="*/ 211 w 17"/>
                <a:gd name="T9" fmla="*/ 3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4"/>
                  </a:moveTo>
                  <a:lnTo>
                    <a:pt x="14" y="16"/>
                  </a:lnTo>
                  <a:lnTo>
                    <a:pt x="0" y="14"/>
                  </a:lnTo>
                  <a:lnTo>
                    <a:pt x="2" y="0"/>
                  </a:lnTo>
                  <a:lnTo>
                    <a:pt x="16" y="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47" name="Freeform 552"/>
            <p:cNvSpPr>
              <a:spLocks/>
            </p:cNvSpPr>
            <p:nvPr/>
          </p:nvSpPr>
          <p:spPr bwMode="auto">
            <a:xfrm>
              <a:off x="3567" y="2895"/>
              <a:ext cx="21" cy="21"/>
            </a:xfrm>
            <a:custGeom>
              <a:avLst/>
              <a:gdLst>
                <a:gd name="T0" fmla="*/ 136 w 17"/>
                <a:gd name="T1" fmla="*/ 1 h 17"/>
                <a:gd name="T2" fmla="*/ 99 w 17"/>
                <a:gd name="T3" fmla="*/ 136 h 17"/>
                <a:gd name="T4" fmla="*/ 0 w 17"/>
                <a:gd name="T5" fmla="*/ 110 h 17"/>
                <a:gd name="T6" fmla="*/ 2 w 17"/>
                <a:gd name="T7" fmla="*/ 0 h 17"/>
                <a:gd name="T8" fmla="*/ 136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
                  </a:moveTo>
                  <a:lnTo>
                    <a:pt x="12" y="16"/>
                  </a:lnTo>
                  <a:lnTo>
                    <a:pt x="0" y="13"/>
                  </a:lnTo>
                  <a:lnTo>
                    <a:pt x="2" y="0"/>
                  </a:lnTo>
                  <a:lnTo>
                    <a:pt x="16"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48" name="Freeform 553"/>
            <p:cNvSpPr>
              <a:spLocks/>
            </p:cNvSpPr>
            <p:nvPr/>
          </p:nvSpPr>
          <p:spPr bwMode="auto">
            <a:xfrm>
              <a:off x="3564" y="2907"/>
              <a:ext cx="22" cy="21"/>
            </a:xfrm>
            <a:custGeom>
              <a:avLst/>
              <a:gdLst>
                <a:gd name="T0" fmla="*/ 211 w 17"/>
                <a:gd name="T1" fmla="*/ 2 h 17"/>
                <a:gd name="T2" fmla="*/ 171 w 17"/>
                <a:gd name="T3" fmla="*/ 136 h 17"/>
                <a:gd name="T4" fmla="*/ 0 w 17"/>
                <a:gd name="T5" fmla="*/ 110 h 17"/>
                <a:gd name="T6" fmla="*/ 28 w 17"/>
                <a:gd name="T7" fmla="*/ 0 h 17"/>
                <a:gd name="T8" fmla="*/ 211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2"/>
                  </a:moveTo>
                  <a:lnTo>
                    <a:pt x="13" y="16"/>
                  </a:lnTo>
                  <a:lnTo>
                    <a:pt x="0" y="13"/>
                  </a:lnTo>
                  <a:lnTo>
                    <a:pt x="2" y="0"/>
                  </a:lnTo>
                  <a:lnTo>
                    <a:pt x="16"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49" name="Freeform 554"/>
            <p:cNvSpPr>
              <a:spLocks/>
            </p:cNvSpPr>
            <p:nvPr/>
          </p:nvSpPr>
          <p:spPr bwMode="auto">
            <a:xfrm>
              <a:off x="3561" y="2918"/>
              <a:ext cx="21" cy="21"/>
            </a:xfrm>
            <a:custGeom>
              <a:avLst/>
              <a:gdLst>
                <a:gd name="T0" fmla="*/ 136 w 17"/>
                <a:gd name="T1" fmla="*/ 2 h 17"/>
                <a:gd name="T2" fmla="*/ 99 w 17"/>
                <a:gd name="T3" fmla="*/ 136 h 17"/>
                <a:gd name="T4" fmla="*/ 0 w 17"/>
                <a:gd name="T5" fmla="*/ 99 h 17"/>
                <a:gd name="T6" fmla="*/ 26 w 17"/>
                <a:gd name="T7" fmla="*/ 0 h 17"/>
                <a:gd name="T8" fmla="*/ 136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2"/>
                  </a:moveTo>
                  <a:lnTo>
                    <a:pt x="12" y="16"/>
                  </a:lnTo>
                  <a:lnTo>
                    <a:pt x="0" y="12"/>
                  </a:lnTo>
                  <a:lnTo>
                    <a:pt x="3" y="0"/>
                  </a:lnTo>
                  <a:lnTo>
                    <a:pt x="16"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50" name="Freeform 555"/>
            <p:cNvSpPr>
              <a:spLocks/>
            </p:cNvSpPr>
            <p:nvPr/>
          </p:nvSpPr>
          <p:spPr bwMode="auto">
            <a:xfrm>
              <a:off x="3558" y="2930"/>
              <a:ext cx="22" cy="21"/>
            </a:xfrm>
            <a:custGeom>
              <a:avLst/>
              <a:gdLst>
                <a:gd name="T0" fmla="*/ 211 w 17"/>
                <a:gd name="T1" fmla="*/ 32 h 17"/>
                <a:gd name="T2" fmla="*/ 171 w 17"/>
                <a:gd name="T3" fmla="*/ 136 h 17"/>
                <a:gd name="T4" fmla="*/ 0 w 17"/>
                <a:gd name="T5" fmla="*/ 99 h 17"/>
                <a:gd name="T6" fmla="*/ 28 w 17"/>
                <a:gd name="T7" fmla="*/ 0 h 17"/>
                <a:gd name="T8" fmla="*/ 211 w 17"/>
                <a:gd name="T9" fmla="*/ 3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4"/>
                  </a:moveTo>
                  <a:lnTo>
                    <a:pt x="13" y="16"/>
                  </a:lnTo>
                  <a:lnTo>
                    <a:pt x="0" y="12"/>
                  </a:lnTo>
                  <a:lnTo>
                    <a:pt x="2" y="0"/>
                  </a:lnTo>
                  <a:lnTo>
                    <a:pt x="16" y="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51" name="Freeform 556"/>
            <p:cNvSpPr>
              <a:spLocks/>
            </p:cNvSpPr>
            <p:nvPr/>
          </p:nvSpPr>
          <p:spPr bwMode="auto">
            <a:xfrm>
              <a:off x="3554" y="2941"/>
              <a:ext cx="22" cy="21"/>
            </a:xfrm>
            <a:custGeom>
              <a:avLst/>
              <a:gdLst>
                <a:gd name="T0" fmla="*/ 211 w 17"/>
                <a:gd name="T1" fmla="*/ 26 h 17"/>
                <a:gd name="T2" fmla="*/ 163 w 17"/>
                <a:gd name="T3" fmla="*/ 136 h 17"/>
                <a:gd name="T4" fmla="*/ 0 w 17"/>
                <a:gd name="T5" fmla="*/ 99 h 17"/>
                <a:gd name="T6" fmla="*/ 36 w 17"/>
                <a:gd name="T7" fmla="*/ 0 h 17"/>
                <a:gd name="T8" fmla="*/ 211 w 17"/>
                <a:gd name="T9" fmla="*/ 2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3"/>
                  </a:moveTo>
                  <a:lnTo>
                    <a:pt x="12" y="16"/>
                  </a:lnTo>
                  <a:lnTo>
                    <a:pt x="0" y="12"/>
                  </a:lnTo>
                  <a:lnTo>
                    <a:pt x="3" y="0"/>
                  </a:lnTo>
                  <a:lnTo>
                    <a:pt x="16" y="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52" name="Freeform 557"/>
            <p:cNvSpPr>
              <a:spLocks/>
            </p:cNvSpPr>
            <p:nvPr/>
          </p:nvSpPr>
          <p:spPr bwMode="auto">
            <a:xfrm>
              <a:off x="3549" y="2955"/>
              <a:ext cx="22" cy="21"/>
            </a:xfrm>
            <a:custGeom>
              <a:avLst/>
              <a:gdLst>
                <a:gd name="T0" fmla="*/ 211 w 17"/>
                <a:gd name="T1" fmla="*/ 26 h 17"/>
                <a:gd name="T2" fmla="*/ 163 w 17"/>
                <a:gd name="T3" fmla="*/ 136 h 17"/>
                <a:gd name="T4" fmla="*/ 0 w 17"/>
                <a:gd name="T5" fmla="*/ 93 h 17"/>
                <a:gd name="T6" fmla="*/ 47 w 17"/>
                <a:gd name="T7" fmla="*/ 0 h 17"/>
                <a:gd name="T8" fmla="*/ 211 w 17"/>
                <a:gd name="T9" fmla="*/ 2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3"/>
                  </a:moveTo>
                  <a:lnTo>
                    <a:pt x="12" y="16"/>
                  </a:lnTo>
                  <a:lnTo>
                    <a:pt x="0" y="11"/>
                  </a:lnTo>
                  <a:lnTo>
                    <a:pt x="4" y="0"/>
                  </a:lnTo>
                  <a:lnTo>
                    <a:pt x="16" y="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53" name="Freeform 558"/>
            <p:cNvSpPr>
              <a:spLocks/>
            </p:cNvSpPr>
            <p:nvPr/>
          </p:nvSpPr>
          <p:spPr bwMode="auto">
            <a:xfrm>
              <a:off x="3545" y="2966"/>
              <a:ext cx="22" cy="21"/>
            </a:xfrm>
            <a:custGeom>
              <a:avLst/>
              <a:gdLst>
                <a:gd name="T0" fmla="*/ 211 w 17"/>
                <a:gd name="T1" fmla="*/ 32 h 17"/>
                <a:gd name="T2" fmla="*/ 141 w 17"/>
                <a:gd name="T3" fmla="*/ 136 h 17"/>
                <a:gd name="T4" fmla="*/ 0 w 17"/>
                <a:gd name="T5" fmla="*/ 99 h 17"/>
                <a:gd name="T6" fmla="*/ 36 w 17"/>
                <a:gd name="T7" fmla="*/ 0 h 17"/>
                <a:gd name="T8" fmla="*/ 211 w 17"/>
                <a:gd name="T9" fmla="*/ 3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4"/>
                  </a:moveTo>
                  <a:lnTo>
                    <a:pt x="11" y="16"/>
                  </a:lnTo>
                  <a:lnTo>
                    <a:pt x="0" y="12"/>
                  </a:lnTo>
                  <a:lnTo>
                    <a:pt x="3" y="0"/>
                  </a:lnTo>
                  <a:lnTo>
                    <a:pt x="16" y="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54" name="Freeform 559"/>
            <p:cNvSpPr>
              <a:spLocks/>
            </p:cNvSpPr>
            <p:nvPr/>
          </p:nvSpPr>
          <p:spPr bwMode="auto">
            <a:xfrm>
              <a:off x="3542" y="2979"/>
              <a:ext cx="21" cy="22"/>
            </a:xfrm>
            <a:custGeom>
              <a:avLst/>
              <a:gdLst>
                <a:gd name="T0" fmla="*/ 136 w 17"/>
                <a:gd name="T1" fmla="*/ 36 h 17"/>
                <a:gd name="T2" fmla="*/ 99 w 17"/>
                <a:gd name="T3" fmla="*/ 211 h 17"/>
                <a:gd name="T4" fmla="*/ 0 w 17"/>
                <a:gd name="T5" fmla="*/ 163 h 17"/>
                <a:gd name="T6" fmla="*/ 26 w 17"/>
                <a:gd name="T7" fmla="*/ 0 h 17"/>
                <a:gd name="T8" fmla="*/ 136 w 17"/>
                <a:gd name="T9" fmla="*/ 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3"/>
                  </a:moveTo>
                  <a:lnTo>
                    <a:pt x="12" y="16"/>
                  </a:lnTo>
                  <a:lnTo>
                    <a:pt x="0" y="12"/>
                  </a:lnTo>
                  <a:lnTo>
                    <a:pt x="3" y="0"/>
                  </a:lnTo>
                  <a:lnTo>
                    <a:pt x="16" y="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55" name="Freeform 560"/>
            <p:cNvSpPr>
              <a:spLocks/>
            </p:cNvSpPr>
            <p:nvPr/>
          </p:nvSpPr>
          <p:spPr bwMode="auto">
            <a:xfrm>
              <a:off x="3538" y="2992"/>
              <a:ext cx="21" cy="21"/>
            </a:xfrm>
            <a:custGeom>
              <a:avLst/>
              <a:gdLst>
                <a:gd name="T0" fmla="*/ 136 w 17"/>
                <a:gd name="T1" fmla="*/ 26 h 17"/>
                <a:gd name="T2" fmla="*/ 93 w 17"/>
                <a:gd name="T3" fmla="*/ 136 h 17"/>
                <a:gd name="T4" fmla="*/ 0 w 17"/>
                <a:gd name="T5" fmla="*/ 93 h 17"/>
                <a:gd name="T6" fmla="*/ 26 w 17"/>
                <a:gd name="T7" fmla="*/ 0 h 17"/>
                <a:gd name="T8" fmla="*/ 136 w 17"/>
                <a:gd name="T9" fmla="*/ 2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3"/>
                  </a:moveTo>
                  <a:lnTo>
                    <a:pt x="11" y="16"/>
                  </a:lnTo>
                  <a:lnTo>
                    <a:pt x="0" y="11"/>
                  </a:lnTo>
                  <a:lnTo>
                    <a:pt x="3" y="0"/>
                  </a:lnTo>
                  <a:lnTo>
                    <a:pt x="16" y="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56" name="Freeform 561"/>
            <p:cNvSpPr>
              <a:spLocks/>
            </p:cNvSpPr>
            <p:nvPr/>
          </p:nvSpPr>
          <p:spPr bwMode="auto">
            <a:xfrm>
              <a:off x="3533" y="3004"/>
              <a:ext cx="21" cy="21"/>
            </a:xfrm>
            <a:custGeom>
              <a:avLst/>
              <a:gdLst>
                <a:gd name="T0" fmla="*/ 136 w 17"/>
                <a:gd name="T1" fmla="*/ 32 h 17"/>
                <a:gd name="T2" fmla="*/ 93 w 17"/>
                <a:gd name="T3" fmla="*/ 136 h 17"/>
                <a:gd name="T4" fmla="*/ 0 w 17"/>
                <a:gd name="T5" fmla="*/ 93 h 17"/>
                <a:gd name="T6" fmla="*/ 32 w 17"/>
                <a:gd name="T7" fmla="*/ 0 h 17"/>
                <a:gd name="T8" fmla="*/ 136 w 17"/>
                <a:gd name="T9" fmla="*/ 3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4"/>
                  </a:moveTo>
                  <a:lnTo>
                    <a:pt x="11" y="16"/>
                  </a:lnTo>
                  <a:lnTo>
                    <a:pt x="0" y="11"/>
                  </a:lnTo>
                  <a:lnTo>
                    <a:pt x="4" y="0"/>
                  </a:lnTo>
                  <a:lnTo>
                    <a:pt x="16" y="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57" name="Freeform 562"/>
            <p:cNvSpPr>
              <a:spLocks/>
            </p:cNvSpPr>
            <p:nvPr/>
          </p:nvSpPr>
          <p:spPr bwMode="auto">
            <a:xfrm>
              <a:off x="3528" y="3017"/>
              <a:ext cx="21" cy="21"/>
            </a:xfrm>
            <a:custGeom>
              <a:avLst/>
              <a:gdLst>
                <a:gd name="T0" fmla="*/ 136 w 17"/>
                <a:gd name="T1" fmla="*/ 32 h 17"/>
                <a:gd name="T2" fmla="*/ 93 w 17"/>
                <a:gd name="T3" fmla="*/ 136 h 17"/>
                <a:gd name="T4" fmla="*/ 0 w 17"/>
                <a:gd name="T5" fmla="*/ 93 h 17"/>
                <a:gd name="T6" fmla="*/ 32 w 17"/>
                <a:gd name="T7" fmla="*/ 0 h 17"/>
                <a:gd name="T8" fmla="*/ 136 w 17"/>
                <a:gd name="T9" fmla="*/ 3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4"/>
                  </a:moveTo>
                  <a:lnTo>
                    <a:pt x="11" y="16"/>
                  </a:lnTo>
                  <a:lnTo>
                    <a:pt x="0" y="11"/>
                  </a:lnTo>
                  <a:lnTo>
                    <a:pt x="4" y="0"/>
                  </a:lnTo>
                  <a:lnTo>
                    <a:pt x="16" y="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58" name="Freeform 563"/>
            <p:cNvSpPr>
              <a:spLocks/>
            </p:cNvSpPr>
            <p:nvPr/>
          </p:nvSpPr>
          <p:spPr bwMode="auto">
            <a:xfrm>
              <a:off x="3522" y="3029"/>
              <a:ext cx="22" cy="21"/>
            </a:xfrm>
            <a:custGeom>
              <a:avLst/>
              <a:gdLst>
                <a:gd name="T0" fmla="*/ 211 w 17"/>
                <a:gd name="T1" fmla="*/ 32 h 17"/>
                <a:gd name="T2" fmla="*/ 141 w 17"/>
                <a:gd name="T3" fmla="*/ 136 h 17"/>
                <a:gd name="T4" fmla="*/ 0 w 17"/>
                <a:gd name="T5" fmla="*/ 80 h 17"/>
                <a:gd name="T6" fmla="*/ 47 w 17"/>
                <a:gd name="T7" fmla="*/ 0 h 17"/>
                <a:gd name="T8" fmla="*/ 211 w 17"/>
                <a:gd name="T9" fmla="*/ 3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4"/>
                  </a:moveTo>
                  <a:lnTo>
                    <a:pt x="11" y="16"/>
                  </a:lnTo>
                  <a:lnTo>
                    <a:pt x="0" y="10"/>
                  </a:lnTo>
                  <a:lnTo>
                    <a:pt x="4" y="0"/>
                  </a:lnTo>
                  <a:lnTo>
                    <a:pt x="16" y="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59" name="Freeform 564"/>
            <p:cNvSpPr>
              <a:spLocks/>
            </p:cNvSpPr>
            <p:nvPr/>
          </p:nvSpPr>
          <p:spPr bwMode="auto">
            <a:xfrm>
              <a:off x="3516" y="3041"/>
              <a:ext cx="22" cy="21"/>
            </a:xfrm>
            <a:custGeom>
              <a:avLst/>
              <a:gdLst>
                <a:gd name="T0" fmla="*/ 211 w 17"/>
                <a:gd name="T1" fmla="*/ 40 h 17"/>
                <a:gd name="T2" fmla="*/ 132 w 17"/>
                <a:gd name="T3" fmla="*/ 136 h 17"/>
                <a:gd name="T4" fmla="*/ 0 w 17"/>
                <a:gd name="T5" fmla="*/ 93 h 17"/>
                <a:gd name="T6" fmla="*/ 61 w 17"/>
                <a:gd name="T7" fmla="*/ 0 h 17"/>
                <a:gd name="T8" fmla="*/ 211 w 17"/>
                <a:gd name="T9" fmla="*/ 4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0" y="16"/>
                  </a:lnTo>
                  <a:lnTo>
                    <a:pt x="0" y="11"/>
                  </a:lnTo>
                  <a:lnTo>
                    <a:pt x="5" y="0"/>
                  </a:lnTo>
                  <a:lnTo>
                    <a:pt x="16" y="5"/>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60" name="Freeform 565"/>
            <p:cNvSpPr>
              <a:spLocks/>
            </p:cNvSpPr>
            <p:nvPr/>
          </p:nvSpPr>
          <p:spPr bwMode="auto">
            <a:xfrm>
              <a:off x="3511" y="3054"/>
              <a:ext cx="22" cy="21"/>
            </a:xfrm>
            <a:custGeom>
              <a:avLst/>
              <a:gdLst>
                <a:gd name="T0" fmla="*/ 211 w 17"/>
                <a:gd name="T1" fmla="*/ 32 h 17"/>
                <a:gd name="T2" fmla="*/ 141 w 17"/>
                <a:gd name="T3" fmla="*/ 136 h 17"/>
                <a:gd name="T4" fmla="*/ 0 w 17"/>
                <a:gd name="T5" fmla="*/ 80 h 17"/>
                <a:gd name="T6" fmla="*/ 47 w 17"/>
                <a:gd name="T7" fmla="*/ 0 h 17"/>
                <a:gd name="T8" fmla="*/ 211 w 17"/>
                <a:gd name="T9" fmla="*/ 3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4"/>
                  </a:moveTo>
                  <a:lnTo>
                    <a:pt x="11" y="16"/>
                  </a:lnTo>
                  <a:lnTo>
                    <a:pt x="0" y="10"/>
                  </a:lnTo>
                  <a:lnTo>
                    <a:pt x="4" y="0"/>
                  </a:lnTo>
                  <a:lnTo>
                    <a:pt x="16" y="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61" name="Freeform 566"/>
            <p:cNvSpPr>
              <a:spLocks/>
            </p:cNvSpPr>
            <p:nvPr/>
          </p:nvSpPr>
          <p:spPr bwMode="auto">
            <a:xfrm>
              <a:off x="3503" y="3066"/>
              <a:ext cx="22" cy="21"/>
            </a:xfrm>
            <a:custGeom>
              <a:avLst/>
              <a:gdLst>
                <a:gd name="T0" fmla="*/ 211 w 17"/>
                <a:gd name="T1" fmla="*/ 40 h 17"/>
                <a:gd name="T2" fmla="*/ 141 w 17"/>
                <a:gd name="T3" fmla="*/ 136 h 17"/>
                <a:gd name="T4" fmla="*/ 0 w 17"/>
                <a:gd name="T5" fmla="*/ 80 h 17"/>
                <a:gd name="T6" fmla="*/ 79 w 17"/>
                <a:gd name="T7" fmla="*/ 0 h 17"/>
                <a:gd name="T8" fmla="*/ 211 w 17"/>
                <a:gd name="T9" fmla="*/ 4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1" y="16"/>
                  </a:lnTo>
                  <a:lnTo>
                    <a:pt x="0" y="10"/>
                  </a:lnTo>
                  <a:lnTo>
                    <a:pt x="6" y="0"/>
                  </a:lnTo>
                  <a:lnTo>
                    <a:pt x="16" y="5"/>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62" name="Freeform 567"/>
            <p:cNvSpPr>
              <a:spLocks/>
            </p:cNvSpPr>
            <p:nvPr/>
          </p:nvSpPr>
          <p:spPr bwMode="auto">
            <a:xfrm>
              <a:off x="3497" y="3078"/>
              <a:ext cx="22" cy="21"/>
            </a:xfrm>
            <a:custGeom>
              <a:avLst/>
              <a:gdLst>
                <a:gd name="T0" fmla="*/ 211 w 17"/>
                <a:gd name="T1" fmla="*/ 40 h 17"/>
                <a:gd name="T2" fmla="*/ 141 w 17"/>
                <a:gd name="T3" fmla="*/ 136 h 17"/>
                <a:gd name="T4" fmla="*/ 0 w 17"/>
                <a:gd name="T5" fmla="*/ 80 h 17"/>
                <a:gd name="T6" fmla="*/ 61 w 17"/>
                <a:gd name="T7" fmla="*/ 0 h 17"/>
                <a:gd name="T8" fmla="*/ 211 w 17"/>
                <a:gd name="T9" fmla="*/ 4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1" y="16"/>
                  </a:lnTo>
                  <a:lnTo>
                    <a:pt x="0" y="10"/>
                  </a:lnTo>
                  <a:lnTo>
                    <a:pt x="5" y="0"/>
                  </a:lnTo>
                  <a:lnTo>
                    <a:pt x="16" y="5"/>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63" name="Freeform 568"/>
            <p:cNvSpPr>
              <a:spLocks/>
            </p:cNvSpPr>
            <p:nvPr/>
          </p:nvSpPr>
          <p:spPr bwMode="auto">
            <a:xfrm>
              <a:off x="3491" y="3091"/>
              <a:ext cx="21" cy="21"/>
            </a:xfrm>
            <a:custGeom>
              <a:avLst/>
              <a:gdLst>
                <a:gd name="T0" fmla="*/ 136 w 17"/>
                <a:gd name="T1" fmla="*/ 40 h 17"/>
                <a:gd name="T2" fmla="*/ 80 w 17"/>
                <a:gd name="T3" fmla="*/ 136 h 17"/>
                <a:gd name="T4" fmla="*/ 0 w 17"/>
                <a:gd name="T5" fmla="*/ 80 h 17"/>
                <a:gd name="T6" fmla="*/ 40 w 17"/>
                <a:gd name="T7" fmla="*/ 0 h 17"/>
                <a:gd name="T8" fmla="*/ 136 w 17"/>
                <a:gd name="T9" fmla="*/ 4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0" y="16"/>
                  </a:lnTo>
                  <a:lnTo>
                    <a:pt x="0" y="10"/>
                  </a:lnTo>
                  <a:lnTo>
                    <a:pt x="5" y="0"/>
                  </a:lnTo>
                  <a:lnTo>
                    <a:pt x="16" y="5"/>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64" name="Freeform 569"/>
            <p:cNvSpPr>
              <a:spLocks/>
            </p:cNvSpPr>
            <p:nvPr/>
          </p:nvSpPr>
          <p:spPr bwMode="auto">
            <a:xfrm>
              <a:off x="3484" y="3103"/>
              <a:ext cx="22" cy="21"/>
            </a:xfrm>
            <a:custGeom>
              <a:avLst/>
              <a:gdLst>
                <a:gd name="T0" fmla="*/ 211 w 17"/>
                <a:gd name="T1" fmla="*/ 40 h 17"/>
                <a:gd name="T2" fmla="*/ 132 w 17"/>
                <a:gd name="T3" fmla="*/ 136 h 17"/>
                <a:gd name="T4" fmla="*/ 0 w 17"/>
                <a:gd name="T5" fmla="*/ 75 h 17"/>
                <a:gd name="T6" fmla="*/ 61 w 17"/>
                <a:gd name="T7" fmla="*/ 0 h 17"/>
                <a:gd name="T8" fmla="*/ 211 w 17"/>
                <a:gd name="T9" fmla="*/ 4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0" y="16"/>
                  </a:lnTo>
                  <a:lnTo>
                    <a:pt x="0" y="9"/>
                  </a:lnTo>
                  <a:lnTo>
                    <a:pt x="5" y="0"/>
                  </a:lnTo>
                  <a:lnTo>
                    <a:pt x="16" y="5"/>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65" name="Freeform 570"/>
            <p:cNvSpPr>
              <a:spLocks/>
            </p:cNvSpPr>
            <p:nvPr/>
          </p:nvSpPr>
          <p:spPr bwMode="auto">
            <a:xfrm>
              <a:off x="3477" y="3114"/>
              <a:ext cx="21" cy="21"/>
            </a:xfrm>
            <a:custGeom>
              <a:avLst/>
              <a:gdLst>
                <a:gd name="T0" fmla="*/ 136 w 17"/>
                <a:gd name="T1" fmla="*/ 49 h 17"/>
                <a:gd name="T2" fmla="*/ 80 w 17"/>
                <a:gd name="T3" fmla="*/ 136 h 17"/>
                <a:gd name="T4" fmla="*/ 0 w 17"/>
                <a:gd name="T5" fmla="*/ 80 h 17"/>
                <a:gd name="T6" fmla="*/ 49 w 17"/>
                <a:gd name="T7" fmla="*/ 0 h 17"/>
                <a:gd name="T8" fmla="*/ 136 w 17"/>
                <a:gd name="T9" fmla="*/ 4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6"/>
                  </a:moveTo>
                  <a:lnTo>
                    <a:pt x="10" y="16"/>
                  </a:lnTo>
                  <a:lnTo>
                    <a:pt x="0" y="10"/>
                  </a:lnTo>
                  <a:lnTo>
                    <a:pt x="6" y="0"/>
                  </a:lnTo>
                  <a:lnTo>
                    <a:pt x="16" y="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66" name="Freeform 571"/>
            <p:cNvSpPr>
              <a:spLocks/>
            </p:cNvSpPr>
            <p:nvPr/>
          </p:nvSpPr>
          <p:spPr bwMode="auto">
            <a:xfrm>
              <a:off x="3469" y="3127"/>
              <a:ext cx="22" cy="21"/>
            </a:xfrm>
            <a:custGeom>
              <a:avLst/>
              <a:gdLst>
                <a:gd name="T0" fmla="*/ 211 w 17"/>
                <a:gd name="T1" fmla="*/ 49 h 17"/>
                <a:gd name="T2" fmla="*/ 132 w 17"/>
                <a:gd name="T3" fmla="*/ 136 h 17"/>
                <a:gd name="T4" fmla="*/ 0 w 17"/>
                <a:gd name="T5" fmla="*/ 75 h 17"/>
                <a:gd name="T6" fmla="*/ 79 w 17"/>
                <a:gd name="T7" fmla="*/ 0 h 17"/>
                <a:gd name="T8" fmla="*/ 211 w 17"/>
                <a:gd name="T9" fmla="*/ 4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6"/>
                  </a:moveTo>
                  <a:lnTo>
                    <a:pt x="10" y="16"/>
                  </a:lnTo>
                  <a:lnTo>
                    <a:pt x="0" y="9"/>
                  </a:lnTo>
                  <a:lnTo>
                    <a:pt x="6" y="0"/>
                  </a:lnTo>
                  <a:lnTo>
                    <a:pt x="16" y="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67" name="Freeform 572"/>
            <p:cNvSpPr>
              <a:spLocks/>
            </p:cNvSpPr>
            <p:nvPr/>
          </p:nvSpPr>
          <p:spPr bwMode="auto">
            <a:xfrm>
              <a:off x="3462" y="3138"/>
              <a:ext cx="21" cy="21"/>
            </a:xfrm>
            <a:custGeom>
              <a:avLst/>
              <a:gdLst>
                <a:gd name="T0" fmla="*/ 136 w 17"/>
                <a:gd name="T1" fmla="*/ 61 h 17"/>
                <a:gd name="T2" fmla="*/ 80 w 17"/>
                <a:gd name="T3" fmla="*/ 136 h 17"/>
                <a:gd name="T4" fmla="*/ 0 w 17"/>
                <a:gd name="T5" fmla="*/ 80 h 17"/>
                <a:gd name="T6" fmla="*/ 49 w 17"/>
                <a:gd name="T7" fmla="*/ 0 h 17"/>
                <a:gd name="T8" fmla="*/ 136 w 17"/>
                <a:gd name="T9" fmla="*/ 6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10" y="16"/>
                  </a:lnTo>
                  <a:lnTo>
                    <a:pt x="0" y="10"/>
                  </a:lnTo>
                  <a:lnTo>
                    <a:pt x="6" y="0"/>
                  </a:lnTo>
                  <a:lnTo>
                    <a:pt x="16" y="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68" name="Freeform 573"/>
            <p:cNvSpPr>
              <a:spLocks/>
            </p:cNvSpPr>
            <p:nvPr/>
          </p:nvSpPr>
          <p:spPr bwMode="auto">
            <a:xfrm>
              <a:off x="3455" y="3150"/>
              <a:ext cx="22" cy="21"/>
            </a:xfrm>
            <a:custGeom>
              <a:avLst/>
              <a:gdLst>
                <a:gd name="T0" fmla="*/ 211 w 17"/>
                <a:gd name="T1" fmla="*/ 49 h 17"/>
                <a:gd name="T2" fmla="*/ 126 w 17"/>
                <a:gd name="T3" fmla="*/ 136 h 17"/>
                <a:gd name="T4" fmla="*/ 0 w 17"/>
                <a:gd name="T5" fmla="*/ 75 h 17"/>
                <a:gd name="T6" fmla="*/ 61 w 17"/>
                <a:gd name="T7" fmla="*/ 0 h 17"/>
                <a:gd name="T8" fmla="*/ 211 w 17"/>
                <a:gd name="T9" fmla="*/ 4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6"/>
                  </a:moveTo>
                  <a:lnTo>
                    <a:pt x="9" y="16"/>
                  </a:lnTo>
                  <a:lnTo>
                    <a:pt x="0" y="9"/>
                  </a:lnTo>
                  <a:lnTo>
                    <a:pt x="5" y="0"/>
                  </a:lnTo>
                  <a:lnTo>
                    <a:pt x="16" y="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69" name="Freeform 574"/>
            <p:cNvSpPr>
              <a:spLocks/>
            </p:cNvSpPr>
            <p:nvPr/>
          </p:nvSpPr>
          <p:spPr bwMode="auto">
            <a:xfrm>
              <a:off x="3446" y="3161"/>
              <a:ext cx="22" cy="21"/>
            </a:xfrm>
            <a:custGeom>
              <a:avLst/>
              <a:gdLst>
                <a:gd name="T0" fmla="*/ 211 w 17"/>
                <a:gd name="T1" fmla="*/ 49 h 17"/>
                <a:gd name="T2" fmla="*/ 132 w 17"/>
                <a:gd name="T3" fmla="*/ 136 h 17"/>
                <a:gd name="T4" fmla="*/ 0 w 17"/>
                <a:gd name="T5" fmla="*/ 75 h 17"/>
                <a:gd name="T6" fmla="*/ 97 w 17"/>
                <a:gd name="T7" fmla="*/ 0 h 17"/>
                <a:gd name="T8" fmla="*/ 211 w 17"/>
                <a:gd name="T9" fmla="*/ 4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6"/>
                  </a:moveTo>
                  <a:lnTo>
                    <a:pt x="10" y="16"/>
                  </a:lnTo>
                  <a:lnTo>
                    <a:pt x="0" y="9"/>
                  </a:lnTo>
                  <a:lnTo>
                    <a:pt x="7" y="0"/>
                  </a:lnTo>
                  <a:lnTo>
                    <a:pt x="16" y="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70" name="Freeform 575"/>
            <p:cNvSpPr>
              <a:spLocks/>
            </p:cNvSpPr>
            <p:nvPr/>
          </p:nvSpPr>
          <p:spPr bwMode="auto">
            <a:xfrm>
              <a:off x="3437" y="3172"/>
              <a:ext cx="23" cy="21"/>
            </a:xfrm>
            <a:custGeom>
              <a:avLst/>
              <a:gdLst>
                <a:gd name="T0" fmla="*/ 201 w 18"/>
                <a:gd name="T1" fmla="*/ 61 h 17"/>
                <a:gd name="T2" fmla="*/ 123 w 18"/>
                <a:gd name="T3" fmla="*/ 136 h 17"/>
                <a:gd name="T4" fmla="*/ 0 w 18"/>
                <a:gd name="T5" fmla="*/ 75 h 17"/>
                <a:gd name="T6" fmla="*/ 83 w 18"/>
                <a:gd name="T7" fmla="*/ 0 h 17"/>
                <a:gd name="T8" fmla="*/ 201 w 18"/>
                <a:gd name="T9" fmla="*/ 61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7" y="7"/>
                  </a:moveTo>
                  <a:lnTo>
                    <a:pt x="10" y="16"/>
                  </a:lnTo>
                  <a:lnTo>
                    <a:pt x="0" y="9"/>
                  </a:lnTo>
                  <a:lnTo>
                    <a:pt x="7" y="0"/>
                  </a:lnTo>
                  <a:lnTo>
                    <a:pt x="17" y="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71" name="Freeform 576"/>
            <p:cNvSpPr>
              <a:spLocks/>
            </p:cNvSpPr>
            <p:nvPr/>
          </p:nvSpPr>
          <p:spPr bwMode="auto">
            <a:xfrm>
              <a:off x="3430" y="3184"/>
              <a:ext cx="21" cy="21"/>
            </a:xfrm>
            <a:custGeom>
              <a:avLst/>
              <a:gdLst>
                <a:gd name="T0" fmla="*/ 136 w 17"/>
                <a:gd name="T1" fmla="*/ 61 h 17"/>
                <a:gd name="T2" fmla="*/ 75 w 17"/>
                <a:gd name="T3" fmla="*/ 136 h 17"/>
                <a:gd name="T4" fmla="*/ 0 w 17"/>
                <a:gd name="T5" fmla="*/ 75 h 17"/>
                <a:gd name="T6" fmla="*/ 49 w 17"/>
                <a:gd name="T7" fmla="*/ 0 h 17"/>
                <a:gd name="T8" fmla="*/ 136 w 17"/>
                <a:gd name="T9" fmla="*/ 6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9" y="16"/>
                  </a:lnTo>
                  <a:lnTo>
                    <a:pt x="0" y="9"/>
                  </a:lnTo>
                  <a:lnTo>
                    <a:pt x="6" y="0"/>
                  </a:lnTo>
                  <a:lnTo>
                    <a:pt x="16" y="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72" name="Freeform 577"/>
            <p:cNvSpPr>
              <a:spLocks/>
            </p:cNvSpPr>
            <p:nvPr/>
          </p:nvSpPr>
          <p:spPr bwMode="auto">
            <a:xfrm>
              <a:off x="3421" y="3195"/>
              <a:ext cx="22" cy="21"/>
            </a:xfrm>
            <a:custGeom>
              <a:avLst/>
              <a:gdLst>
                <a:gd name="T0" fmla="*/ 211 w 17"/>
                <a:gd name="T1" fmla="*/ 61 h 17"/>
                <a:gd name="T2" fmla="*/ 126 w 17"/>
                <a:gd name="T3" fmla="*/ 136 h 17"/>
                <a:gd name="T4" fmla="*/ 0 w 17"/>
                <a:gd name="T5" fmla="*/ 80 h 17"/>
                <a:gd name="T6" fmla="*/ 97 w 17"/>
                <a:gd name="T7" fmla="*/ 0 h 17"/>
                <a:gd name="T8" fmla="*/ 211 w 17"/>
                <a:gd name="T9" fmla="*/ 6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9" y="16"/>
                  </a:lnTo>
                  <a:lnTo>
                    <a:pt x="0" y="10"/>
                  </a:lnTo>
                  <a:lnTo>
                    <a:pt x="7" y="0"/>
                  </a:lnTo>
                  <a:lnTo>
                    <a:pt x="16" y="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73" name="Freeform 578"/>
            <p:cNvSpPr>
              <a:spLocks/>
            </p:cNvSpPr>
            <p:nvPr/>
          </p:nvSpPr>
          <p:spPr bwMode="auto">
            <a:xfrm>
              <a:off x="3412" y="3207"/>
              <a:ext cx="22" cy="21"/>
            </a:xfrm>
            <a:custGeom>
              <a:avLst/>
              <a:gdLst>
                <a:gd name="T0" fmla="*/ 211 w 17"/>
                <a:gd name="T1" fmla="*/ 49 h 17"/>
                <a:gd name="T2" fmla="*/ 126 w 17"/>
                <a:gd name="T3" fmla="*/ 136 h 17"/>
                <a:gd name="T4" fmla="*/ 0 w 17"/>
                <a:gd name="T5" fmla="*/ 65 h 17"/>
                <a:gd name="T6" fmla="*/ 97 w 17"/>
                <a:gd name="T7" fmla="*/ 0 h 17"/>
                <a:gd name="T8" fmla="*/ 211 w 17"/>
                <a:gd name="T9" fmla="*/ 4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6"/>
                  </a:moveTo>
                  <a:lnTo>
                    <a:pt x="9" y="16"/>
                  </a:lnTo>
                  <a:lnTo>
                    <a:pt x="0" y="8"/>
                  </a:lnTo>
                  <a:lnTo>
                    <a:pt x="7" y="0"/>
                  </a:lnTo>
                  <a:lnTo>
                    <a:pt x="16" y="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74" name="Freeform 579"/>
            <p:cNvSpPr>
              <a:spLocks/>
            </p:cNvSpPr>
            <p:nvPr/>
          </p:nvSpPr>
          <p:spPr bwMode="auto">
            <a:xfrm>
              <a:off x="3403" y="3217"/>
              <a:ext cx="22" cy="21"/>
            </a:xfrm>
            <a:custGeom>
              <a:avLst/>
              <a:gdLst>
                <a:gd name="T0" fmla="*/ 211 w 17"/>
                <a:gd name="T1" fmla="*/ 65 h 17"/>
                <a:gd name="T2" fmla="*/ 126 w 17"/>
                <a:gd name="T3" fmla="*/ 136 h 17"/>
                <a:gd name="T4" fmla="*/ 0 w 17"/>
                <a:gd name="T5" fmla="*/ 65 h 17"/>
                <a:gd name="T6" fmla="*/ 97 w 17"/>
                <a:gd name="T7" fmla="*/ 0 h 17"/>
                <a:gd name="T8" fmla="*/ 211 w 17"/>
                <a:gd name="T9" fmla="*/ 6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9" y="16"/>
                  </a:lnTo>
                  <a:lnTo>
                    <a:pt x="0" y="8"/>
                  </a:lnTo>
                  <a:lnTo>
                    <a:pt x="7" y="0"/>
                  </a:lnTo>
                  <a:lnTo>
                    <a:pt x="16" y="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75" name="Freeform 580"/>
            <p:cNvSpPr>
              <a:spLocks/>
            </p:cNvSpPr>
            <p:nvPr/>
          </p:nvSpPr>
          <p:spPr bwMode="auto">
            <a:xfrm>
              <a:off x="3394" y="3227"/>
              <a:ext cx="22" cy="21"/>
            </a:xfrm>
            <a:custGeom>
              <a:avLst/>
              <a:gdLst>
                <a:gd name="T0" fmla="*/ 211 w 17"/>
                <a:gd name="T1" fmla="*/ 65 h 17"/>
                <a:gd name="T2" fmla="*/ 102 w 17"/>
                <a:gd name="T3" fmla="*/ 136 h 17"/>
                <a:gd name="T4" fmla="*/ 0 w 17"/>
                <a:gd name="T5" fmla="*/ 75 h 17"/>
                <a:gd name="T6" fmla="*/ 97 w 17"/>
                <a:gd name="T7" fmla="*/ 0 h 17"/>
                <a:gd name="T8" fmla="*/ 211 w 17"/>
                <a:gd name="T9" fmla="*/ 6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8" y="16"/>
                  </a:lnTo>
                  <a:lnTo>
                    <a:pt x="0" y="9"/>
                  </a:lnTo>
                  <a:lnTo>
                    <a:pt x="7" y="0"/>
                  </a:lnTo>
                  <a:lnTo>
                    <a:pt x="16" y="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76" name="Freeform 581"/>
            <p:cNvSpPr>
              <a:spLocks/>
            </p:cNvSpPr>
            <p:nvPr/>
          </p:nvSpPr>
          <p:spPr bwMode="auto">
            <a:xfrm>
              <a:off x="3384" y="3238"/>
              <a:ext cx="22" cy="21"/>
            </a:xfrm>
            <a:custGeom>
              <a:avLst/>
              <a:gdLst>
                <a:gd name="T0" fmla="*/ 211 w 17"/>
                <a:gd name="T1" fmla="*/ 61 h 17"/>
                <a:gd name="T2" fmla="*/ 126 w 17"/>
                <a:gd name="T3" fmla="*/ 136 h 17"/>
                <a:gd name="T4" fmla="*/ 0 w 17"/>
                <a:gd name="T5" fmla="*/ 65 h 17"/>
                <a:gd name="T6" fmla="*/ 102 w 17"/>
                <a:gd name="T7" fmla="*/ 0 h 17"/>
                <a:gd name="T8" fmla="*/ 211 w 17"/>
                <a:gd name="T9" fmla="*/ 6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7"/>
                  </a:moveTo>
                  <a:lnTo>
                    <a:pt x="9" y="16"/>
                  </a:lnTo>
                  <a:lnTo>
                    <a:pt x="0" y="8"/>
                  </a:lnTo>
                  <a:lnTo>
                    <a:pt x="8" y="0"/>
                  </a:lnTo>
                  <a:lnTo>
                    <a:pt x="16" y="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77" name="Freeform 582"/>
            <p:cNvSpPr>
              <a:spLocks/>
            </p:cNvSpPr>
            <p:nvPr/>
          </p:nvSpPr>
          <p:spPr bwMode="auto">
            <a:xfrm>
              <a:off x="3374" y="3248"/>
              <a:ext cx="23" cy="22"/>
            </a:xfrm>
            <a:custGeom>
              <a:avLst/>
              <a:gdLst>
                <a:gd name="T0" fmla="*/ 201 w 18"/>
                <a:gd name="T1" fmla="*/ 60 h 18"/>
                <a:gd name="T2" fmla="*/ 96 w 18"/>
                <a:gd name="T3" fmla="*/ 132 h 18"/>
                <a:gd name="T4" fmla="*/ 0 w 18"/>
                <a:gd name="T5" fmla="*/ 60 h 18"/>
                <a:gd name="T6" fmla="*/ 96 w 18"/>
                <a:gd name="T7" fmla="*/ 0 h 18"/>
                <a:gd name="T8" fmla="*/ 201 w 18"/>
                <a:gd name="T9" fmla="*/ 60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7" y="8"/>
                  </a:moveTo>
                  <a:lnTo>
                    <a:pt x="8" y="17"/>
                  </a:lnTo>
                  <a:lnTo>
                    <a:pt x="0" y="8"/>
                  </a:lnTo>
                  <a:lnTo>
                    <a:pt x="8" y="0"/>
                  </a:lnTo>
                  <a:lnTo>
                    <a:pt x="17" y="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78" name="Freeform 583"/>
            <p:cNvSpPr>
              <a:spLocks/>
            </p:cNvSpPr>
            <p:nvPr/>
          </p:nvSpPr>
          <p:spPr bwMode="auto">
            <a:xfrm>
              <a:off x="3363" y="3258"/>
              <a:ext cx="22" cy="22"/>
            </a:xfrm>
            <a:custGeom>
              <a:avLst/>
              <a:gdLst>
                <a:gd name="T0" fmla="*/ 132 w 18"/>
                <a:gd name="T1" fmla="*/ 65 h 18"/>
                <a:gd name="T2" fmla="*/ 65 w 18"/>
                <a:gd name="T3" fmla="*/ 132 h 18"/>
                <a:gd name="T4" fmla="*/ 0 w 18"/>
                <a:gd name="T5" fmla="*/ 65 h 18"/>
                <a:gd name="T6" fmla="*/ 65 w 18"/>
                <a:gd name="T7" fmla="*/ 0 h 18"/>
                <a:gd name="T8" fmla="*/ 132 w 18"/>
                <a:gd name="T9" fmla="*/ 65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7" y="9"/>
                  </a:moveTo>
                  <a:lnTo>
                    <a:pt x="9" y="17"/>
                  </a:lnTo>
                  <a:lnTo>
                    <a:pt x="0" y="9"/>
                  </a:lnTo>
                  <a:lnTo>
                    <a:pt x="9" y="0"/>
                  </a:lnTo>
                  <a:lnTo>
                    <a:pt x="17" y="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79" name="Freeform 584"/>
            <p:cNvSpPr>
              <a:spLocks/>
            </p:cNvSpPr>
            <p:nvPr/>
          </p:nvSpPr>
          <p:spPr bwMode="auto">
            <a:xfrm>
              <a:off x="3352" y="3269"/>
              <a:ext cx="23" cy="22"/>
            </a:xfrm>
            <a:custGeom>
              <a:avLst/>
              <a:gdLst>
                <a:gd name="T0" fmla="*/ 201 w 18"/>
                <a:gd name="T1" fmla="*/ 60 h 18"/>
                <a:gd name="T2" fmla="*/ 96 w 18"/>
                <a:gd name="T3" fmla="*/ 132 h 18"/>
                <a:gd name="T4" fmla="*/ 0 w 18"/>
                <a:gd name="T5" fmla="*/ 60 h 18"/>
                <a:gd name="T6" fmla="*/ 96 w 18"/>
                <a:gd name="T7" fmla="*/ 0 h 18"/>
                <a:gd name="T8" fmla="*/ 201 w 18"/>
                <a:gd name="T9" fmla="*/ 60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7" y="8"/>
                  </a:moveTo>
                  <a:lnTo>
                    <a:pt x="8" y="17"/>
                  </a:lnTo>
                  <a:lnTo>
                    <a:pt x="0" y="8"/>
                  </a:lnTo>
                  <a:lnTo>
                    <a:pt x="8" y="0"/>
                  </a:lnTo>
                  <a:lnTo>
                    <a:pt x="17" y="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80" name="Freeform 585"/>
            <p:cNvSpPr>
              <a:spLocks/>
            </p:cNvSpPr>
            <p:nvPr/>
          </p:nvSpPr>
          <p:spPr bwMode="auto">
            <a:xfrm>
              <a:off x="3342" y="3279"/>
              <a:ext cx="22" cy="21"/>
            </a:xfrm>
            <a:custGeom>
              <a:avLst/>
              <a:gdLst>
                <a:gd name="T0" fmla="*/ 211 w 17"/>
                <a:gd name="T1" fmla="*/ 75 h 17"/>
                <a:gd name="T2" fmla="*/ 97 w 17"/>
                <a:gd name="T3" fmla="*/ 136 h 17"/>
                <a:gd name="T4" fmla="*/ 0 w 17"/>
                <a:gd name="T5" fmla="*/ 65 h 17"/>
                <a:gd name="T6" fmla="*/ 102 w 17"/>
                <a:gd name="T7" fmla="*/ 0 h 17"/>
                <a:gd name="T8" fmla="*/ 211 w 17"/>
                <a:gd name="T9" fmla="*/ 7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7" y="16"/>
                  </a:lnTo>
                  <a:lnTo>
                    <a:pt x="0" y="8"/>
                  </a:lnTo>
                  <a:lnTo>
                    <a:pt x="8" y="0"/>
                  </a:lnTo>
                  <a:lnTo>
                    <a:pt x="16" y="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81" name="Freeform 586"/>
            <p:cNvSpPr>
              <a:spLocks/>
            </p:cNvSpPr>
            <p:nvPr/>
          </p:nvSpPr>
          <p:spPr bwMode="auto">
            <a:xfrm>
              <a:off x="3330" y="3289"/>
              <a:ext cx="22" cy="22"/>
            </a:xfrm>
            <a:custGeom>
              <a:avLst/>
              <a:gdLst>
                <a:gd name="T0" fmla="*/ 132 w 18"/>
                <a:gd name="T1" fmla="*/ 60 h 18"/>
                <a:gd name="T2" fmla="*/ 60 w 18"/>
                <a:gd name="T3" fmla="*/ 132 h 18"/>
                <a:gd name="T4" fmla="*/ 0 w 18"/>
                <a:gd name="T5" fmla="*/ 53 h 18"/>
                <a:gd name="T6" fmla="*/ 73 w 18"/>
                <a:gd name="T7" fmla="*/ 0 h 18"/>
                <a:gd name="T8" fmla="*/ 132 w 18"/>
                <a:gd name="T9" fmla="*/ 60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7" y="8"/>
                  </a:moveTo>
                  <a:lnTo>
                    <a:pt x="8" y="17"/>
                  </a:lnTo>
                  <a:lnTo>
                    <a:pt x="0" y="7"/>
                  </a:lnTo>
                  <a:lnTo>
                    <a:pt x="10" y="0"/>
                  </a:lnTo>
                  <a:lnTo>
                    <a:pt x="17" y="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82" name="Freeform 587"/>
            <p:cNvSpPr>
              <a:spLocks/>
            </p:cNvSpPr>
            <p:nvPr/>
          </p:nvSpPr>
          <p:spPr bwMode="auto">
            <a:xfrm>
              <a:off x="3319" y="3297"/>
              <a:ext cx="22" cy="23"/>
            </a:xfrm>
            <a:custGeom>
              <a:avLst/>
              <a:gdLst>
                <a:gd name="T0" fmla="*/ 211 w 17"/>
                <a:gd name="T1" fmla="*/ 123 h 18"/>
                <a:gd name="T2" fmla="*/ 97 w 17"/>
                <a:gd name="T3" fmla="*/ 201 h 18"/>
                <a:gd name="T4" fmla="*/ 0 w 17"/>
                <a:gd name="T5" fmla="*/ 96 h 18"/>
                <a:gd name="T6" fmla="*/ 102 w 17"/>
                <a:gd name="T7" fmla="*/ 0 h 18"/>
                <a:gd name="T8" fmla="*/ 211 w 17"/>
                <a:gd name="T9" fmla="*/ 123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16" y="10"/>
                  </a:moveTo>
                  <a:lnTo>
                    <a:pt x="7" y="17"/>
                  </a:lnTo>
                  <a:lnTo>
                    <a:pt x="0" y="8"/>
                  </a:lnTo>
                  <a:lnTo>
                    <a:pt x="8" y="0"/>
                  </a:lnTo>
                  <a:lnTo>
                    <a:pt x="16" y="1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83" name="Freeform 588"/>
            <p:cNvSpPr>
              <a:spLocks/>
            </p:cNvSpPr>
            <p:nvPr/>
          </p:nvSpPr>
          <p:spPr bwMode="auto">
            <a:xfrm>
              <a:off x="3307" y="3307"/>
              <a:ext cx="23" cy="21"/>
            </a:xfrm>
            <a:custGeom>
              <a:avLst/>
              <a:gdLst>
                <a:gd name="T0" fmla="*/ 201 w 18"/>
                <a:gd name="T1" fmla="*/ 75 h 17"/>
                <a:gd name="T2" fmla="*/ 83 w 18"/>
                <a:gd name="T3" fmla="*/ 136 h 17"/>
                <a:gd name="T4" fmla="*/ 0 w 18"/>
                <a:gd name="T5" fmla="*/ 61 h 17"/>
                <a:gd name="T6" fmla="*/ 123 w 18"/>
                <a:gd name="T7" fmla="*/ 0 h 17"/>
                <a:gd name="T8" fmla="*/ 201 w 18"/>
                <a:gd name="T9" fmla="*/ 75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7" y="9"/>
                  </a:moveTo>
                  <a:lnTo>
                    <a:pt x="7" y="16"/>
                  </a:lnTo>
                  <a:lnTo>
                    <a:pt x="0" y="7"/>
                  </a:lnTo>
                  <a:lnTo>
                    <a:pt x="10" y="0"/>
                  </a:lnTo>
                  <a:lnTo>
                    <a:pt x="17" y="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84" name="Freeform 589"/>
            <p:cNvSpPr>
              <a:spLocks/>
            </p:cNvSpPr>
            <p:nvPr/>
          </p:nvSpPr>
          <p:spPr bwMode="auto">
            <a:xfrm>
              <a:off x="3295" y="3316"/>
              <a:ext cx="22" cy="21"/>
            </a:xfrm>
            <a:custGeom>
              <a:avLst/>
              <a:gdLst>
                <a:gd name="T0" fmla="*/ 211 w 17"/>
                <a:gd name="T1" fmla="*/ 75 h 17"/>
                <a:gd name="T2" fmla="*/ 97 w 17"/>
                <a:gd name="T3" fmla="*/ 136 h 17"/>
                <a:gd name="T4" fmla="*/ 0 w 17"/>
                <a:gd name="T5" fmla="*/ 61 h 17"/>
                <a:gd name="T6" fmla="*/ 126 w 17"/>
                <a:gd name="T7" fmla="*/ 0 h 17"/>
                <a:gd name="T8" fmla="*/ 211 w 17"/>
                <a:gd name="T9" fmla="*/ 7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7" y="16"/>
                  </a:lnTo>
                  <a:lnTo>
                    <a:pt x="0" y="7"/>
                  </a:lnTo>
                  <a:lnTo>
                    <a:pt x="9" y="0"/>
                  </a:lnTo>
                  <a:lnTo>
                    <a:pt x="16" y="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85" name="Freeform 590"/>
            <p:cNvSpPr>
              <a:spLocks/>
            </p:cNvSpPr>
            <p:nvPr/>
          </p:nvSpPr>
          <p:spPr bwMode="auto">
            <a:xfrm>
              <a:off x="3284" y="3325"/>
              <a:ext cx="22" cy="22"/>
            </a:xfrm>
            <a:custGeom>
              <a:avLst/>
              <a:gdLst>
                <a:gd name="T0" fmla="*/ 211 w 17"/>
                <a:gd name="T1" fmla="*/ 65 h 18"/>
                <a:gd name="T2" fmla="*/ 79 w 17"/>
                <a:gd name="T3" fmla="*/ 132 h 18"/>
                <a:gd name="T4" fmla="*/ 0 w 17"/>
                <a:gd name="T5" fmla="*/ 53 h 18"/>
                <a:gd name="T6" fmla="*/ 126 w 17"/>
                <a:gd name="T7" fmla="*/ 0 h 18"/>
                <a:gd name="T8" fmla="*/ 211 w 17"/>
                <a:gd name="T9" fmla="*/ 65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16" y="9"/>
                  </a:moveTo>
                  <a:lnTo>
                    <a:pt x="6" y="17"/>
                  </a:lnTo>
                  <a:lnTo>
                    <a:pt x="0" y="7"/>
                  </a:lnTo>
                  <a:lnTo>
                    <a:pt x="9" y="0"/>
                  </a:lnTo>
                  <a:lnTo>
                    <a:pt x="16" y="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86" name="Freeform 591"/>
            <p:cNvSpPr>
              <a:spLocks/>
            </p:cNvSpPr>
            <p:nvPr/>
          </p:nvSpPr>
          <p:spPr bwMode="auto">
            <a:xfrm>
              <a:off x="3270" y="3333"/>
              <a:ext cx="23" cy="21"/>
            </a:xfrm>
            <a:custGeom>
              <a:avLst/>
              <a:gdLst>
                <a:gd name="T0" fmla="*/ 201 w 18"/>
                <a:gd name="T1" fmla="*/ 80 h 17"/>
                <a:gd name="T2" fmla="*/ 83 w 18"/>
                <a:gd name="T3" fmla="*/ 136 h 17"/>
                <a:gd name="T4" fmla="*/ 0 w 18"/>
                <a:gd name="T5" fmla="*/ 49 h 17"/>
                <a:gd name="T6" fmla="*/ 125 w 18"/>
                <a:gd name="T7" fmla="*/ 0 h 17"/>
                <a:gd name="T8" fmla="*/ 201 w 18"/>
                <a:gd name="T9" fmla="*/ 8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7" y="10"/>
                  </a:moveTo>
                  <a:lnTo>
                    <a:pt x="7" y="16"/>
                  </a:lnTo>
                  <a:lnTo>
                    <a:pt x="0" y="6"/>
                  </a:lnTo>
                  <a:lnTo>
                    <a:pt x="11" y="0"/>
                  </a:lnTo>
                  <a:lnTo>
                    <a:pt x="17" y="1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87" name="Freeform 592"/>
            <p:cNvSpPr>
              <a:spLocks/>
            </p:cNvSpPr>
            <p:nvPr/>
          </p:nvSpPr>
          <p:spPr bwMode="auto">
            <a:xfrm>
              <a:off x="3259" y="3341"/>
              <a:ext cx="21" cy="21"/>
            </a:xfrm>
            <a:custGeom>
              <a:avLst/>
              <a:gdLst>
                <a:gd name="T0" fmla="*/ 136 w 17"/>
                <a:gd name="T1" fmla="*/ 80 h 17"/>
                <a:gd name="T2" fmla="*/ 40 w 17"/>
                <a:gd name="T3" fmla="*/ 136 h 17"/>
                <a:gd name="T4" fmla="*/ 0 w 17"/>
                <a:gd name="T5" fmla="*/ 61 h 17"/>
                <a:gd name="T6" fmla="*/ 75 w 17"/>
                <a:gd name="T7" fmla="*/ 0 h 17"/>
                <a:gd name="T8" fmla="*/ 136 w 17"/>
                <a:gd name="T9" fmla="*/ 8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5" y="16"/>
                  </a:lnTo>
                  <a:lnTo>
                    <a:pt x="0" y="7"/>
                  </a:lnTo>
                  <a:lnTo>
                    <a:pt x="9" y="0"/>
                  </a:lnTo>
                  <a:lnTo>
                    <a:pt x="16" y="1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88" name="Freeform 593"/>
            <p:cNvSpPr>
              <a:spLocks/>
            </p:cNvSpPr>
            <p:nvPr/>
          </p:nvSpPr>
          <p:spPr bwMode="auto">
            <a:xfrm>
              <a:off x="3245" y="3349"/>
              <a:ext cx="21" cy="21"/>
            </a:xfrm>
            <a:custGeom>
              <a:avLst/>
              <a:gdLst>
                <a:gd name="T0" fmla="*/ 136 w 17"/>
                <a:gd name="T1" fmla="*/ 75 h 17"/>
                <a:gd name="T2" fmla="*/ 61 w 17"/>
                <a:gd name="T3" fmla="*/ 136 h 17"/>
                <a:gd name="T4" fmla="*/ 0 w 17"/>
                <a:gd name="T5" fmla="*/ 49 h 17"/>
                <a:gd name="T6" fmla="*/ 93 w 17"/>
                <a:gd name="T7" fmla="*/ 0 h 17"/>
                <a:gd name="T8" fmla="*/ 136 w 17"/>
                <a:gd name="T9" fmla="*/ 7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9"/>
                  </a:moveTo>
                  <a:lnTo>
                    <a:pt x="7" y="16"/>
                  </a:lnTo>
                  <a:lnTo>
                    <a:pt x="0" y="6"/>
                  </a:lnTo>
                  <a:lnTo>
                    <a:pt x="11" y="0"/>
                  </a:lnTo>
                  <a:lnTo>
                    <a:pt x="16" y="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89" name="Freeform 594"/>
            <p:cNvSpPr>
              <a:spLocks/>
            </p:cNvSpPr>
            <p:nvPr/>
          </p:nvSpPr>
          <p:spPr bwMode="auto">
            <a:xfrm>
              <a:off x="3232" y="3357"/>
              <a:ext cx="23" cy="21"/>
            </a:xfrm>
            <a:custGeom>
              <a:avLst/>
              <a:gdLst>
                <a:gd name="T0" fmla="*/ 201 w 18"/>
                <a:gd name="T1" fmla="*/ 80 h 17"/>
                <a:gd name="T2" fmla="*/ 75 w 18"/>
                <a:gd name="T3" fmla="*/ 136 h 17"/>
                <a:gd name="T4" fmla="*/ 0 w 18"/>
                <a:gd name="T5" fmla="*/ 49 h 17"/>
                <a:gd name="T6" fmla="*/ 123 w 18"/>
                <a:gd name="T7" fmla="*/ 0 h 17"/>
                <a:gd name="T8" fmla="*/ 201 w 18"/>
                <a:gd name="T9" fmla="*/ 8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7" y="10"/>
                  </a:moveTo>
                  <a:lnTo>
                    <a:pt x="6" y="16"/>
                  </a:lnTo>
                  <a:lnTo>
                    <a:pt x="0" y="6"/>
                  </a:lnTo>
                  <a:lnTo>
                    <a:pt x="10" y="0"/>
                  </a:lnTo>
                  <a:lnTo>
                    <a:pt x="17" y="1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90" name="Freeform 595"/>
            <p:cNvSpPr>
              <a:spLocks/>
            </p:cNvSpPr>
            <p:nvPr/>
          </p:nvSpPr>
          <p:spPr bwMode="auto">
            <a:xfrm>
              <a:off x="3219" y="3364"/>
              <a:ext cx="22" cy="21"/>
            </a:xfrm>
            <a:custGeom>
              <a:avLst/>
              <a:gdLst>
                <a:gd name="T0" fmla="*/ 211 w 17"/>
                <a:gd name="T1" fmla="*/ 80 h 17"/>
                <a:gd name="T2" fmla="*/ 79 w 17"/>
                <a:gd name="T3" fmla="*/ 136 h 17"/>
                <a:gd name="T4" fmla="*/ 0 w 17"/>
                <a:gd name="T5" fmla="*/ 40 h 17"/>
                <a:gd name="T6" fmla="*/ 132 w 17"/>
                <a:gd name="T7" fmla="*/ 0 h 17"/>
                <a:gd name="T8" fmla="*/ 211 w 17"/>
                <a:gd name="T9" fmla="*/ 8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6" y="16"/>
                  </a:lnTo>
                  <a:lnTo>
                    <a:pt x="0" y="5"/>
                  </a:lnTo>
                  <a:lnTo>
                    <a:pt x="10" y="0"/>
                  </a:lnTo>
                  <a:lnTo>
                    <a:pt x="16" y="1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91" name="Freeform 596"/>
            <p:cNvSpPr>
              <a:spLocks/>
            </p:cNvSpPr>
            <p:nvPr/>
          </p:nvSpPr>
          <p:spPr bwMode="auto">
            <a:xfrm>
              <a:off x="3207" y="3370"/>
              <a:ext cx="21" cy="21"/>
            </a:xfrm>
            <a:custGeom>
              <a:avLst/>
              <a:gdLst>
                <a:gd name="T0" fmla="*/ 136 w 17"/>
                <a:gd name="T1" fmla="*/ 93 h 17"/>
                <a:gd name="T2" fmla="*/ 40 w 17"/>
                <a:gd name="T3" fmla="*/ 136 h 17"/>
                <a:gd name="T4" fmla="*/ 0 w 17"/>
                <a:gd name="T5" fmla="*/ 49 h 17"/>
                <a:gd name="T6" fmla="*/ 80 w 17"/>
                <a:gd name="T7" fmla="*/ 0 h 17"/>
                <a:gd name="T8" fmla="*/ 136 w 17"/>
                <a:gd name="T9" fmla="*/ 9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5" y="16"/>
                  </a:lnTo>
                  <a:lnTo>
                    <a:pt x="0" y="6"/>
                  </a:lnTo>
                  <a:lnTo>
                    <a:pt x="10" y="0"/>
                  </a:lnTo>
                  <a:lnTo>
                    <a:pt x="16" y="1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92" name="Freeform 597"/>
            <p:cNvSpPr>
              <a:spLocks/>
            </p:cNvSpPr>
            <p:nvPr/>
          </p:nvSpPr>
          <p:spPr bwMode="auto">
            <a:xfrm>
              <a:off x="3193" y="3378"/>
              <a:ext cx="21" cy="21"/>
            </a:xfrm>
            <a:custGeom>
              <a:avLst/>
              <a:gdLst>
                <a:gd name="T0" fmla="*/ 136 w 17"/>
                <a:gd name="T1" fmla="*/ 80 h 17"/>
                <a:gd name="T2" fmla="*/ 40 w 17"/>
                <a:gd name="T3" fmla="*/ 136 h 17"/>
                <a:gd name="T4" fmla="*/ 0 w 17"/>
                <a:gd name="T5" fmla="*/ 40 h 17"/>
                <a:gd name="T6" fmla="*/ 93 w 17"/>
                <a:gd name="T7" fmla="*/ 0 h 17"/>
                <a:gd name="T8" fmla="*/ 136 w 17"/>
                <a:gd name="T9" fmla="*/ 8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5" y="16"/>
                  </a:lnTo>
                  <a:lnTo>
                    <a:pt x="0" y="5"/>
                  </a:lnTo>
                  <a:lnTo>
                    <a:pt x="11" y="0"/>
                  </a:lnTo>
                  <a:lnTo>
                    <a:pt x="16" y="1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93" name="Freeform 598"/>
            <p:cNvSpPr>
              <a:spLocks/>
            </p:cNvSpPr>
            <p:nvPr/>
          </p:nvSpPr>
          <p:spPr bwMode="auto">
            <a:xfrm>
              <a:off x="3180" y="3384"/>
              <a:ext cx="21" cy="21"/>
            </a:xfrm>
            <a:custGeom>
              <a:avLst/>
              <a:gdLst>
                <a:gd name="T0" fmla="*/ 136 w 17"/>
                <a:gd name="T1" fmla="*/ 93 h 17"/>
                <a:gd name="T2" fmla="*/ 40 w 17"/>
                <a:gd name="T3" fmla="*/ 136 h 17"/>
                <a:gd name="T4" fmla="*/ 0 w 17"/>
                <a:gd name="T5" fmla="*/ 40 h 17"/>
                <a:gd name="T6" fmla="*/ 80 w 17"/>
                <a:gd name="T7" fmla="*/ 0 h 17"/>
                <a:gd name="T8" fmla="*/ 136 w 17"/>
                <a:gd name="T9" fmla="*/ 9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5" y="16"/>
                  </a:lnTo>
                  <a:lnTo>
                    <a:pt x="0" y="5"/>
                  </a:lnTo>
                  <a:lnTo>
                    <a:pt x="10" y="0"/>
                  </a:lnTo>
                  <a:lnTo>
                    <a:pt x="16" y="1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94" name="Freeform 599"/>
            <p:cNvSpPr>
              <a:spLocks/>
            </p:cNvSpPr>
            <p:nvPr/>
          </p:nvSpPr>
          <p:spPr bwMode="auto">
            <a:xfrm>
              <a:off x="3167" y="3390"/>
              <a:ext cx="22" cy="21"/>
            </a:xfrm>
            <a:custGeom>
              <a:avLst/>
              <a:gdLst>
                <a:gd name="T0" fmla="*/ 211 w 17"/>
                <a:gd name="T1" fmla="*/ 93 h 17"/>
                <a:gd name="T2" fmla="*/ 47 w 17"/>
                <a:gd name="T3" fmla="*/ 136 h 17"/>
                <a:gd name="T4" fmla="*/ 0 w 17"/>
                <a:gd name="T5" fmla="*/ 40 h 17"/>
                <a:gd name="T6" fmla="*/ 132 w 17"/>
                <a:gd name="T7" fmla="*/ 0 h 17"/>
                <a:gd name="T8" fmla="*/ 211 w 17"/>
                <a:gd name="T9" fmla="*/ 9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4" y="16"/>
                  </a:lnTo>
                  <a:lnTo>
                    <a:pt x="0" y="5"/>
                  </a:lnTo>
                  <a:lnTo>
                    <a:pt x="10" y="0"/>
                  </a:lnTo>
                  <a:lnTo>
                    <a:pt x="16" y="1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95" name="Freeform 600"/>
            <p:cNvSpPr>
              <a:spLocks/>
            </p:cNvSpPr>
            <p:nvPr/>
          </p:nvSpPr>
          <p:spPr bwMode="auto">
            <a:xfrm>
              <a:off x="3153" y="3396"/>
              <a:ext cx="22" cy="21"/>
            </a:xfrm>
            <a:custGeom>
              <a:avLst/>
              <a:gdLst>
                <a:gd name="T0" fmla="*/ 211 w 17"/>
                <a:gd name="T1" fmla="*/ 93 h 17"/>
                <a:gd name="T2" fmla="*/ 61 w 17"/>
                <a:gd name="T3" fmla="*/ 136 h 17"/>
                <a:gd name="T4" fmla="*/ 0 w 17"/>
                <a:gd name="T5" fmla="*/ 40 h 17"/>
                <a:gd name="T6" fmla="*/ 141 w 17"/>
                <a:gd name="T7" fmla="*/ 0 h 17"/>
                <a:gd name="T8" fmla="*/ 211 w 17"/>
                <a:gd name="T9" fmla="*/ 9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5" y="16"/>
                  </a:lnTo>
                  <a:lnTo>
                    <a:pt x="0" y="5"/>
                  </a:lnTo>
                  <a:lnTo>
                    <a:pt x="11" y="0"/>
                  </a:lnTo>
                  <a:lnTo>
                    <a:pt x="16" y="1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96" name="Freeform 601"/>
            <p:cNvSpPr>
              <a:spLocks/>
            </p:cNvSpPr>
            <p:nvPr/>
          </p:nvSpPr>
          <p:spPr bwMode="auto">
            <a:xfrm>
              <a:off x="3141" y="3402"/>
              <a:ext cx="21" cy="22"/>
            </a:xfrm>
            <a:custGeom>
              <a:avLst/>
              <a:gdLst>
                <a:gd name="T0" fmla="*/ 136 w 17"/>
                <a:gd name="T1" fmla="*/ 132 h 17"/>
                <a:gd name="T2" fmla="*/ 32 w 17"/>
                <a:gd name="T3" fmla="*/ 211 h 17"/>
                <a:gd name="T4" fmla="*/ 0 w 17"/>
                <a:gd name="T5" fmla="*/ 61 h 17"/>
                <a:gd name="T6" fmla="*/ 80 w 17"/>
                <a:gd name="T7" fmla="*/ 0 h 17"/>
                <a:gd name="T8" fmla="*/ 136 w 17"/>
                <a:gd name="T9" fmla="*/ 13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4" y="16"/>
                  </a:lnTo>
                  <a:lnTo>
                    <a:pt x="0" y="5"/>
                  </a:lnTo>
                  <a:lnTo>
                    <a:pt x="10" y="0"/>
                  </a:lnTo>
                  <a:lnTo>
                    <a:pt x="16" y="1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97" name="Freeform 602"/>
            <p:cNvSpPr>
              <a:spLocks/>
            </p:cNvSpPr>
            <p:nvPr/>
          </p:nvSpPr>
          <p:spPr bwMode="auto">
            <a:xfrm>
              <a:off x="3127" y="3409"/>
              <a:ext cx="21" cy="21"/>
            </a:xfrm>
            <a:custGeom>
              <a:avLst/>
              <a:gdLst>
                <a:gd name="T0" fmla="*/ 136 w 17"/>
                <a:gd name="T1" fmla="*/ 80 h 17"/>
                <a:gd name="T2" fmla="*/ 32 w 17"/>
                <a:gd name="T3" fmla="*/ 136 h 17"/>
                <a:gd name="T4" fmla="*/ 0 w 17"/>
                <a:gd name="T5" fmla="*/ 40 h 17"/>
                <a:gd name="T6" fmla="*/ 93 w 17"/>
                <a:gd name="T7" fmla="*/ 0 h 17"/>
                <a:gd name="T8" fmla="*/ 136 w 17"/>
                <a:gd name="T9" fmla="*/ 8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0"/>
                  </a:moveTo>
                  <a:lnTo>
                    <a:pt x="4" y="16"/>
                  </a:lnTo>
                  <a:lnTo>
                    <a:pt x="0" y="5"/>
                  </a:lnTo>
                  <a:lnTo>
                    <a:pt x="11" y="0"/>
                  </a:lnTo>
                  <a:lnTo>
                    <a:pt x="16" y="1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98" name="Freeform 603"/>
            <p:cNvSpPr>
              <a:spLocks/>
            </p:cNvSpPr>
            <p:nvPr/>
          </p:nvSpPr>
          <p:spPr bwMode="auto">
            <a:xfrm>
              <a:off x="3114" y="3415"/>
              <a:ext cx="21" cy="21"/>
            </a:xfrm>
            <a:custGeom>
              <a:avLst/>
              <a:gdLst>
                <a:gd name="T0" fmla="*/ 136 w 17"/>
                <a:gd name="T1" fmla="*/ 93 h 17"/>
                <a:gd name="T2" fmla="*/ 32 w 17"/>
                <a:gd name="T3" fmla="*/ 136 h 17"/>
                <a:gd name="T4" fmla="*/ 0 w 17"/>
                <a:gd name="T5" fmla="*/ 32 h 17"/>
                <a:gd name="T6" fmla="*/ 93 w 17"/>
                <a:gd name="T7" fmla="*/ 0 h 17"/>
                <a:gd name="T8" fmla="*/ 136 w 17"/>
                <a:gd name="T9" fmla="*/ 9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4" y="16"/>
                  </a:lnTo>
                  <a:lnTo>
                    <a:pt x="0" y="4"/>
                  </a:lnTo>
                  <a:lnTo>
                    <a:pt x="11" y="0"/>
                  </a:lnTo>
                  <a:lnTo>
                    <a:pt x="16" y="1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799" name="Freeform 604"/>
            <p:cNvSpPr>
              <a:spLocks/>
            </p:cNvSpPr>
            <p:nvPr/>
          </p:nvSpPr>
          <p:spPr bwMode="auto">
            <a:xfrm>
              <a:off x="3101" y="3420"/>
              <a:ext cx="22" cy="21"/>
            </a:xfrm>
            <a:custGeom>
              <a:avLst/>
              <a:gdLst>
                <a:gd name="T0" fmla="*/ 211 w 17"/>
                <a:gd name="T1" fmla="*/ 93 h 17"/>
                <a:gd name="T2" fmla="*/ 47 w 17"/>
                <a:gd name="T3" fmla="*/ 136 h 17"/>
                <a:gd name="T4" fmla="*/ 0 w 17"/>
                <a:gd name="T5" fmla="*/ 26 h 17"/>
                <a:gd name="T6" fmla="*/ 141 w 17"/>
                <a:gd name="T7" fmla="*/ 0 h 17"/>
                <a:gd name="T8" fmla="*/ 211 w 17"/>
                <a:gd name="T9" fmla="*/ 9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4" y="16"/>
                  </a:lnTo>
                  <a:lnTo>
                    <a:pt x="0" y="3"/>
                  </a:lnTo>
                  <a:lnTo>
                    <a:pt x="11" y="0"/>
                  </a:lnTo>
                  <a:lnTo>
                    <a:pt x="16" y="1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00" name="Freeform 605"/>
            <p:cNvSpPr>
              <a:spLocks/>
            </p:cNvSpPr>
            <p:nvPr/>
          </p:nvSpPr>
          <p:spPr bwMode="auto">
            <a:xfrm>
              <a:off x="3089" y="3424"/>
              <a:ext cx="21" cy="21"/>
            </a:xfrm>
            <a:custGeom>
              <a:avLst/>
              <a:gdLst>
                <a:gd name="T0" fmla="*/ 136 w 17"/>
                <a:gd name="T1" fmla="*/ 99 h 17"/>
                <a:gd name="T2" fmla="*/ 32 w 17"/>
                <a:gd name="T3" fmla="*/ 136 h 17"/>
                <a:gd name="T4" fmla="*/ 0 w 17"/>
                <a:gd name="T5" fmla="*/ 32 h 17"/>
                <a:gd name="T6" fmla="*/ 93 w 17"/>
                <a:gd name="T7" fmla="*/ 0 h 17"/>
                <a:gd name="T8" fmla="*/ 136 w 17"/>
                <a:gd name="T9" fmla="*/ 9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4" y="16"/>
                  </a:lnTo>
                  <a:lnTo>
                    <a:pt x="0" y="4"/>
                  </a:lnTo>
                  <a:lnTo>
                    <a:pt x="11" y="0"/>
                  </a:lnTo>
                  <a:lnTo>
                    <a:pt x="16" y="1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01" name="Freeform 606"/>
            <p:cNvSpPr>
              <a:spLocks/>
            </p:cNvSpPr>
            <p:nvPr/>
          </p:nvSpPr>
          <p:spPr bwMode="auto">
            <a:xfrm>
              <a:off x="3076" y="3428"/>
              <a:ext cx="21" cy="21"/>
            </a:xfrm>
            <a:custGeom>
              <a:avLst/>
              <a:gdLst>
                <a:gd name="T0" fmla="*/ 136 w 17"/>
                <a:gd name="T1" fmla="*/ 93 h 17"/>
                <a:gd name="T2" fmla="*/ 32 w 17"/>
                <a:gd name="T3" fmla="*/ 136 h 17"/>
                <a:gd name="T4" fmla="*/ 0 w 17"/>
                <a:gd name="T5" fmla="*/ 26 h 17"/>
                <a:gd name="T6" fmla="*/ 93 w 17"/>
                <a:gd name="T7" fmla="*/ 0 h 17"/>
                <a:gd name="T8" fmla="*/ 136 w 17"/>
                <a:gd name="T9" fmla="*/ 9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1"/>
                  </a:moveTo>
                  <a:lnTo>
                    <a:pt x="4" y="16"/>
                  </a:lnTo>
                  <a:lnTo>
                    <a:pt x="0" y="3"/>
                  </a:lnTo>
                  <a:lnTo>
                    <a:pt x="11" y="0"/>
                  </a:lnTo>
                  <a:lnTo>
                    <a:pt x="16" y="1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02" name="Freeform 607"/>
            <p:cNvSpPr>
              <a:spLocks/>
            </p:cNvSpPr>
            <p:nvPr/>
          </p:nvSpPr>
          <p:spPr bwMode="auto">
            <a:xfrm>
              <a:off x="3064" y="3432"/>
              <a:ext cx="22" cy="21"/>
            </a:xfrm>
            <a:custGeom>
              <a:avLst/>
              <a:gdLst>
                <a:gd name="T0" fmla="*/ 211 w 17"/>
                <a:gd name="T1" fmla="*/ 99 h 17"/>
                <a:gd name="T2" fmla="*/ 36 w 17"/>
                <a:gd name="T3" fmla="*/ 136 h 17"/>
                <a:gd name="T4" fmla="*/ 0 w 17"/>
                <a:gd name="T5" fmla="*/ 26 h 17"/>
                <a:gd name="T6" fmla="*/ 141 w 17"/>
                <a:gd name="T7" fmla="*/ 0 h 17"/>
                <a:gd name="T8" fmla="*/ 211 w 17"/>
                <a:gd name="T9" fmla="*/ 9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3" y="16"/>
                  </a:lnTo>
                  <a:lnTo>
                    <a:pt x="0" y="3"/>
                  </a:lnTo>
                  <a:lnTo>
                    <a:pt x="11" y="0"/>
                  </a:lnTo>
                  <a:lnTo>
                    <a:pt x="16" y="1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03" name="Freeform 608"/>
            <p:cNvSpPr>
              <a:spLocks/>
            </p:cNvSpPr>
            <p:nvPr/>
          </p:nvSpPr>
          <p:spPr bwMode="auto">
            <a:xfrm>
              <a:off x="3052" y="3436"/>
              <a:ext cx="21" cy="21"/>
            </a:xfrm>
            <a:custGeom>
              <a:avLst/>
              <a:gdLst>
                <a:gd name="T0" fmla="*/ 136 w 17"/>
                <a:gd name="T1" fmla="*/ 99 h 17"/>
                <a:gd name="T2" fmla="*/ 26 w 17"/>
                <a:gd name="T3" fmla="*/ 136 h 17"/>
                <a:gd name="T4" fmla="*/ 0 w 17"/>
                <a:gd name="T5" fmla="*/ 26 h 17"/>
                <a:gd name="T6" fmla="*/ 99 w 17"/>
                <a:gd name="T7" fmla="*/ 0 h 17"/>
                <a:gd name="T8" fmla="*/ 136 w 17"/>
                <a:gd name="T9" fmla="*/ 9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3" y="16"/>
                  </a:lnTo>
                  <a:lnTo>
                    <a:pt x="0" y="3"/>
                  </a:lnTo>
                  <a:lnTo>
                    <a:pt x="12" y="0"/>
                  </a:lnTo>
                  <a:lnTo>
                    <a:pt x="16" y="1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04" name="Freeform 609"/>
            <p:cNvSpPr>
              <a:spLocks/>
            </p:cNvSpPr>
            <p:nvPr/>
          </p:nvSpPr>
          <p:spPr bwMode="auto">
            <a:xfrm>
              <a:off x="3039" y="3440"/>
              <a:ext cx="22" cy="21"/>
            </a:xfrm>
            <a:custGeom>
              <a:avLst/>
              <a:gdLst>
                <a:gd name="T0" fmla="*/ 211 w 17"/>
                <a:gd name="T1" fmla="*/ 99 h 17"/>
                <a:gd name="T2" fmla="*/ 47 w 17"/>
                <a:gd name="T3" fmla="*/ 136 h 17"/>
                <a:gd name="T4" fmla="*/ 0 w 17"/>
                <a:gd name="T5" fmla="*/ 2 h 17"/>
                <a:gd name="T6" fmla="*/ 163 w 17"/>
                <a:gd name="T7" fmla="*/ 0 h 17"/>
                <a:gd name="T8" fmla="*/ 211 w 17"/>
                <a:gd name="T9" fmla="*/ 9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4" y="16"/>
                  </a:lnTo>
                  <a:lnTo>
                    <a:pt x="0" y="2"/>
                  </a:lnTo>
                  <a:lnTo>
                    <a:pt x="12" y="0"/>
                  </a:lnTo>
                  <a:lnTo>
                    <a:pt x="16" y="1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05" name="Freeform 610"/>
            <p:cNvSpPr>
              <a:spLocks/>
            </p:cNvSpPr>
            <p:nvPr/>
          </p:nvSpPr>
          <p:spPr bwMode="auto">
            <a:xfrm>
              <a:off x="3028" y="3442"/>
              <a:ext cx="21" cy="21"/>
            </a:xfrm>
            <a:custGeom>
              <a:avLst/>
              <a:gdLst>
                <a:gd name="T0" fmla="*/ 136 w 17"/>
                <a:gd name="T1" fmla="*/ 110 h 17"/>
                <a:gd name="T2" fmla="*/ 2 w 17"/>
                <a:gd name="T3" fmla="*/ 136 h 17"/>
                <a:gd name="T4" fmla="*/ 0 w 17"/>
                <a:gd name="T5" fmla="*/ 26 h 17"/>
                <a:gd name="T6" fmla="*/ 93 w 17"/>
                <a:gd name="T7" fmla="*/ 0 h 17"/>
                <a:gd name="T8" fmla="*/ 136 w 17"/>
                <a:gd name="T9" fmla="*/ 1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2" y="16"/>
                  </a:lnTo>
                  <a:lnTo>
                    <a:pt x="0" y="3"/>
                  </a:lnTo>
                  <a:lnTo>
                    <a:pt x="11" y="0"/>
                  </a:lnTo>
                  <a:lnTo>
                    <a:pt x="16"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06" name="Freeform 611"/>
            <p:cNvSpPr>
              <a:spLocks/>
            </p:cNvSpPr>
            <p:nvPr/>
          </p:nvSpPr>
          <p:spPr bwMode="auto">
            <a:xfrm>
              <a:off x="3015" y="3446"/>
              <a:ext cx="22" cy="21"/>
            </a:xfrm>
            <a:custGeom>
              <a:avLst/>
              <a:gdLst>
                <a:gd name="T0" fmla="*/ 211 w 17"/>
                <a:gd name="T1" fmla="*/ 110 h 17"/>
                <a:gd name="T2" fmla="*/ 47 w 17"/>
                <a:gd name="T3" fmla="*/ 136 h 17"/>
                <a:gd name="T4" fmla="*/ 0 w 17"/>
                <a:gd name="T5" fmla="*/ 26 h 17"/>
                <a:gd name="T6" fmla="*/ 171 w 17"/>
                <a:gd name="T7" fmla="*/ 0 h 17"/>
                <a:gd name="T8" fmla="*/ 211 w 17"/>
                <a:gd name="T9" fmla="*/ 1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4" y="16"/>
                  </a:lnTo>
                  <a:lnTo>
                    <a:pt x="0" y="3"/>
                  </a:lnTo>
                  <a:lnTo>
                    <a:pt x="13" y="0"/>
                  </a:lnTo>
                  <a:lnTo>
                    <a:pt x="16"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07" name="Freeform 612"/>
            <p:cNvSpPr>
              <a:spLocks/>
            </p:cNvSpPr>
            <p:nvPr/>
          </p:nvSpPr>
          <p:spPr bwMode="auto">
            <a:xfrm>
              <a:off x="3004" y="3449"/>
              <a:ext cx="21" cy="22"/>
            </a:xfrm>
            <a:custGeom>
              <a:avLst/>
              <a:gdLst>
                <a:gd name="T0" fmla="*/ 136 w 17"/>
                <a:gd name="T1" fmla="*/ 171 h 17"/>
                <a:gd name="T2" fmla="*/ 32 w 17"/>
                <a:gd name="T3" fmla="*/ 211 h 17"/>
                <a:gd name="T4" fmla="*/ 0 w 17"/>
                <a:gd name="T5" fmla="*/ 1 h 17"/>
                <a:gd name="T6" fmla="*/ 99 w 17"/>
                <a:gd name="T7" fmla="*/ 0 h 17"/>
                <a:gd name="T8" fmla="*/ 136 w 17"/>
                <a:gd name="T9" fmla="*/ 17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4" y="16"/>
                  </a:lnTo>
                  <a:lnTo>
                    <a:pt x="0" y="1"/>
                  </a:lnTo>
                  <a:lnTo>
                    <a:pt x="12" y="0"/>
                  </a:lnTo>
                  <a:lnTo>
                    <a:pt x="16"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08" name="Freeform 613"/>
            <p:cNvSpPr>
              <a:spLocks/>
            </p:cNvSpPr>
            <p:nvPr/>
          </p:nvSpPr>
          <p:spPr bwMode="auto">
            <a:xfrm>
              <a:off x="2992" y="3451"/>
              <a:ext cx="22" cy="21"/>
            </a:xfrm>
            <a:custGeom>
              <a:avLst/>
              <a:gdLst>
                <a:gd name="T0" fmla="*/ 211 w 17"/>
                <a:gd name="T1" fmla="*/ 99 h 17"/>
                <a:gd name="T2" fmla="*/ 28 w 17"/>
                <a:gd name="T3" fmla="*/ 136 h 17"/>
                <a:gd name="T4" fmla="*/ 0 w 17"/>
                <a:gd name="T5" fmla="*/ 26 h 17"/>
                <a:gd name="T6" fmla="*/ 163 w 17"/>
                <a:gd name="T7" fmla="*/ 0 h 17"/>
                <a:gd name="T8" fmla="*/ 211 w 17"/>
                <a:gd name="T9" fmla="*/ 9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2"/>
                  </a:moveTo>
                  <a:lnTo>
                    <a:pt x="2" y="16"/>
                  </a:lnTo>
                  <a:lnTo>
                    <a:pt x="0" y="3"/>
                  </a:lnTo>
                  <a:lnTo>
                    <a:pt x="12" y="0"/>
                  </a:lnTo>
                  <a:lnTo>
                    <a:pt x="16" y="1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09" name="Freeform 614"/>
            <p:cNvSpPr>
              <a:spLocks/>
            </p:cNvSpPr>
            <p:nvPr/>
          </p:nvSpPr>
          <p:spPr bwMode="auto">
            <a:xfrm>
              <a:off x="2979" y="3454"/>
              <a:ext cx="22" cy="21"/>
            </a:xfrm>
            <a:custGeom>
              <a:avLst/>
              <a:gdLst>
                <a:gd name="T0" fmla="*/ 211 w 17"/>
                <a:gd name="T1" fmla="*/ 115 h 17"/>
                <a:gd name="T2" fmla="*/ 47 w 17"/>
                <a:gd name="T3" fmla="*/ 136 h 17"/>
                <a:gd name="T4" fmla="*/ 0 w 17"/>
                <a:gd name="T5" fmla="*/ 1 h 17"/>
                <a:gd name="T6" fmla="*/ 171 w 17"/>
                <a:gd name="T7" fmla="*/ 0 h 17"/>
                <a:gd name="T8" fmla="*/ 211 w 17"/>
                <a:gd name="T9" fmla="*/ 11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4" y="16"/>
                  </a:lnTo>
                  <a:lnTo>
                    <a:pt x="0" y="1"/>
                  </a:lnTo>
                  <a:lnTo>
                    <a:pt x="13" y="0"/>
                  </a:lnTo>
                  <a:lnTo>
                    <a:pt x="16" y="1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10" name="Freeform 615"/>
            <p:cNvSpPr>
              <a:spLocks/>
            </p:cNvSpPr>
            <p:nvPr/>
          </p:nvSpPr>
          <p:spPr bwMode="auto">
            <a:xfrm>
              <a:off x="2968" y="3456"/>
              <a:ext cx="22" cy="21"/>
            </a:xfrm>
            <a:custGeom>
              <a:avLst/>
              <a:gdLst>
                <a:gd name="T0" fmla="*/ 211 w 17"/>
                <a:gd name="T1" fmla="*/ 110 h 17"/>
                <a:gd name="T2" fmla="*/ 28 w 17"/>
                <a:gd name="T3" fmla="*/ 136 h 17"/>
                <a:gd name="T4" fmla="*/ 0 w 17"/>
                <a:gd name="T5" fmla="*/ 2 h 17"/>
                <a:gd name="T6" fmla="*/ 163 w 17"/>
                <a:gd name="T7" fmla="*/ 0 h 17"/>
                <a:gd name="T8" fmla="*/ 211 w 17"/>
                <a:gd name="T9" fmla="*/ 1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2" y="16"/>
                  </a:lnTo>
                  <a:lnTo>
                    <a:pt x="0" y="2"/>
                  </a:lnTo>
                  <a:lnTo>
                    <a:pt x="12" y="0"/>
                  </a:lnTo>
                  <a:lnTo>
                    <a:pt x="16"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11" name="Freeform 616"/>
            <p:cNvSpPr>
              <a:spLocks/>
            </p:cNvSpPr>
            <p:nvPr/>
          </p:nvSpPr>
          <p:spPr bwMode="auto">
            <a:xfrm>
              <a:off x="2955" y="3458"/>
              <a:ext cx="22" cy="21"/>
            </a:xfrm>
            <a:custGeom>
              <a:avLst/>
              <a:gdLst>
                <a:gd name="T0" fmla="*/ 211 w 17"/>
                <a:gd name="T1" fmla="*/ 110 h 17"/>
                <a:gd name="T2" fmla="*/ 28 w 17"/>
                <a:gd name="T3" fmla="*/ 136 h 17"/>
                <a:gd name="T4" fmla="*/ 0 w 17"/>
                <a:gd name="T5" fmla="*/ 2 h 17"/>
                <a:gd name="T6" fmla="*/ 171 w 17"/>
                <a:gd name="T7" fmla="*/ 0 h 17"/>
                <a:gd name="T8" fmla="*/ 211 w 17"/>
                <a:gd name="T9" fmla="*/ 1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2" y="16"/>
                  </a:lnTo>
                  <a:lnTo>
                    <a:pt x="0" y="2"/>
                  </a:lnTo>
                  <a:lnTo>
                    <a:pt x="13" y="0"/>
                  </a:lnTo>
                  <a:lnTo>
                    <a:pt x="16"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12" name="Freeform 617"/>
            <p:cNvSpPr>
              <a:spLocks/>
            </p:cNvSpPr>
            <p:nvPr/>
          </p:nvSpPr>
          <p:spPr bwMode="auto">
            <a:xfrm>
              <a:off x="2943" y="3461"/>
              <a:ext cx="21" cy="21"/>
            </a:xfrm>
            <a:custGeom>
              <a:avLst/>
              <a:gdLst>
                <a:gd name="T0" fmla="*/ 136 w 17"/>
                <a:gd name="T1" fmla="*/ 115 h 17"/>
                <a:gd name="T2" fmla="*/ 2 w 17"/>
                <a:gd name="T3" fmla="*/ 136 h 17"/>
                <a:gd name="T4" fmla="*/ 0 w 17"/>
                <a:gd name="T5" fmla="*/ 1 h 17"/>
                <a:gd name="T6" fmla="*/ 110 w 17"/>
                <a:gd name="T7" fmla="*/ 0 h 17"/>
                <a:gd name="T8" fmla="*/ 136 w 17"/>
                <a:gd name="T9" fmla="*/ 11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2" y="16"/>
                  </a:lnTo>
                  <a:lnTo>
                    <a:pt x="0" y="1"/>
                  </a:lnTo>
                  <a:lnTo>
                    <a:pt x="13" y="0"/>
                  </a:lnTo>
                  <a:lnTo>
                    <a:pt x="16" y="1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13" name="Freeform 618"/>
            <p:cNvSpPr>
              <a:spLocks/>
            </p:cNvSpPr>
            <p:nvPr/>
          </p:nvSpPr>
          <p:spPr bwMode="auto">
            <a:xfrm>
              <a:off x="2931" y="3462"/>
              <a:ext cx="22" cy="21"/>
            </a:xfrm>
            <a:custGeom>
              <a:avLst/>
              <a:gdLst>
                <a:gd name="T0" fmla="*/ 211 w 17"/>
                <a:gd name="T1" fmla="*/ 110 h 17"/>
                <a:gd name="T2" fmla="*/ 1 w 17"/>
                <a:gd name="T3" fmla="*/ 136 h 17"/>
                <a:gd name="T4" fmla="*/ 0 w 17"/>
                <a:gd name="T5" fmla="*/ 2 h 17"/>
                <a:gd name="T6" fmla="*/ 171 w 17"/>
                <a:gd name="T7" fmla="*/ 0 h 17"/>
                <a:gd name="T8" fmla="*/ 211 w 17"/>
                <a:gd name="T9" fmla="*/ 1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1" y="16"/>
                  </a:lnTo>
                  <a:lnTo>
                    <a:pt x="0" y="2"/>
                  </a:lnTo>
                  <a:lnTo>
                    <a:pt x="13" y="0"/>
                  </a:lnTo>
                  <a:lnTo>
                    <a:pt x="16"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14" name="Freeform 619"/>
            <p:cNvSpPr>
              <a:spLocks/>
            </p:cNvSpPr>
            <p:nvPr/>
          </p:nvSpPr>
          <p:spPr bwMode="auto">
            <a:xfrm>
              <a:off x="2918" y="3464"/>
              <a:ext cx="22" cy="21"/>
            </a:xfrm>
            <a:custGeom>
              <a:avLst/>
              <a:gdLst>
                <a:gd name="T0" fmla="*/ 211 w 17"/>
                <a:gd name="T1" fmla="*/ 115 h 17"/>
                <a:gd name="T2" fmla="*/ 28 w 17"/>
                <a:gd name="T3" fmla="*/ 136 h 17"/>
                <a:gd name="T4" fmla="*/ 0 w 17"/>
                <a:gd name="T5" fmla="*/ 1 h 17"/>
                <a:gd name="T6" fmla="*/ 182 w 17"/>
                <a:gd name="T7" fmla="*/ 0 h 17"/>
                <a:gd name="T8" fmla="*/ 211 w 17"/>
                <a:gd name="T9" fmla="*/ 11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2" y="16"/>
                  </a:lnTo>
                  <a:lnTo>
                    <a:pt x="0" y="1"/>
                  </a:lnTo>
                  <a:lnTo>
                    <a:pt x="14" y="0"/>
                  </a:lnTo>
                  <a:lnTo>
                    <a:pt x="16" y="1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15" name="Freeform 620"/>
            <p:cNvSpPr>
              <a:spLocks/>
            </p:cNvSpPr>
            <p:nvPr/>
          </p:nvSpPr>
          <p:spPr bwMode="auto">
            <a:xfrm>
              <a:off x="2907" y="3466"/>
              <a:ext cx="22" cy="21"/>
            </a:xfrm>
            <a:custGeom>
              <a:avLst/>
              <a:gdLst>
                <a:gd name="T0" fmla="*/ 211 w 17"/>
                <a:gd name="T1" fmla="*/ 110 h 17"/>
                <a:gd name="T2" fmla="*/ 1 w 17"/>
                <a:gd name="T3" fmla="*/ 136 h 17"/>
                <a:gd name="T4" fmla="*/ 0 w 17"/>
                <a:gd name="T5" fmla="*/ 1 h 17"/>
                <a:gd name="T6" fmla="*/ 171 w 17"/>
                <a:gd name="T7" fmla="*/ 0 h 17"/>
                <a:gd name="T8" fmla="*/ 211 w 17"/>
                <a:gd name="T9" fmla="*/ 1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3"/>
                  </a:moveTo>
                  <a:lnTo>
                    <a:pt x="1" y="16"/>
                  </a:lnTo>
                  <a:lnTo>
                    <a:pt x="0" y="1"/>
                  </a:lnTo>
                  <a:lnTo>
                    <a:pt x="13" y="0"/>
                  </a:lnTo>
                  <a:lnTo>
                    <a:pt x="16"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16" name="Freeform 621"/>
            <p:cNvSpPr>
              <a:spLocks/>
            </p:cNvSpPr>
            <p:nvPr/>
          </p:nvSpPr>
          <p:spPr bwMode="auto">
            <a:xfrm>
              <a:off x="2896" y="3467"/>
              <a:ext cx="21" cy="21"/>
            </a:xfrm>
            <a:custGeom>
              <a:avLst/>
              <a:gdLst>
                <a:gd name="T0" fmla="*/ 136 w 17"/>
                <a:gd name="T1" fmla="*/ 115 h 17"/>
                <a:gd name="T2" fmla="*/ 1 w 17"/>
                <a:gd name="T3" fmla="*/ 136 h 17"/>
                <a:gd name="T4" fmla="*/ 0 w 17"/>
                <a:gd name="T5" fmla="*/ 1 h 17"/>
                <a:gd name="T6" fmla="*/ 115 w 17"/>
                <a:gd name="T7" fmla="*/ 0 h 17"/>
                <a:gd name="T8" fmla="*/ 136 w 17"/>
                <a:gd name="T9" fmla="*/ 11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1" y="16"/>
                  </a:lnTo>
                  <a:lnTo>
                    <a:pt x="0" y="1"/>
                  </a:lnTo>
                  <a:lnTo>
                    <a:pt x="14" y="0"/>
                  </a:lnTo>
                  <a:lnTo>
                    <a:pt x="16" y="1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17" name="Freeform 622"/>
            <p:cNvSpPr>
              <a:spLocks/>
            </p:cNvSpPr>
            <p:nvPr/>
          </p:nvSpPr>
          <p:spPr bwMode="auto">
            <a:xfrm>
              <a:off x="2883" y="3468"/>
              <a:ext cx="22" cy="21"/>
            </a:xfrm>
            <a:custGeom>
              <a:avLst/>
              <a:gdLst>
                <a:gd name="T0" fmla="*/ 211 w 17"/>
                <a:gd name="T1" fmla="*/ 136 h 17"/>
                <a:gd name="T2" fmla="*/ 0 w 17"/>
                <a:gd name="T3" fmla="*/ 136 h 17"/>
                <a:gd name="T4" fmla="*/ 0 w 17"/>
                <a:gd name="T5" fmla="*/ 1 h 17"/>
                <a:gd name="T6" fmla="*/ 182 w 17"/>
                <a:gd name="T7" fmla="*/ 0 h 17"/>
                <a:gd name="T8" fmla="*/ 21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1"/>
                  </a:lnTo>
                  <a:lnTo>
                    <a:pt x="14" y="0"/>
                  </a:lnTo>
                  <a:lnTo>
                    <a:pt x="16"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18" name="Freeform 623"/>
            <p:cNvSpPr>
              <a:spLocks/>
            </p:cNvSpPr>
            <p:nvPr/>
          </p:nvSpPr>
          <p:spPr bwMode="auto">
            <a:xfrm>
              <a:off x="2872" y="3469"/>
              <a:ext cx="21" cy="21"/>
            </a:xfrm>
            <a:custGeom>
              <a:avLst/>
              <a:gdLst>
                <a:gd name="T0" fmla="*/ 136 w 17"/>
                <a:gd name="T1" fmla="*/ 115 h 17"/>
                <a:gd name="T2" fmla="*/ 0 w 17"/>
                <a:gd name="T3" fmla="*/ 136 h 17"/>
                <a:gd name="T4" fmla="*/ 0 w 17"/>
                <a:gd name="T5" fmla="*/ 0 h 17"/>
                <a:gd name="T6" fmla="*/ 136 w 17"/>
                <a:gd name="T7" fmla="*/ 0 h 17"/>
                <a:gd name="T8" fmla="*/ 136 w 17"/>
                <a:gd name="T9" fmla="*/ 11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4"/>
                  </a:moveTo>
                  <a:lnTo>
                    <a:pt x="0" y="16"/>
                  </a:lnTo>
                  <a:lnTo>
                    <a:pt x="0" y="0"/>
                  </a:lnTo>
                  <a:lnTo>
                    <a:pt x="16" y="0"/>
                  </a:lnTo>
                  <a:lnTo>
                    <a:pt x="16" y="1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19" name="Freeform 624"/>
            <p:cNvSpPr>
              <a:spLocks/>
            </p:cNvSpPr>
            <p:nvPr/>
          </p:nvSpPr>
          <p:spPr bwMode="auto">
            <a:xfrm>
              <a:off x="2859" y="3469"/>
              <a:ext cx="21" cy="21"/>
            </a:xfrm>
            <a:custGeom>
              <a:avLst/>
              <a:gdLst>
                <a:gd name="T0" fmla="*/ 136 w 17"/>
                <a:gd name="T1" fmla="*/ 136 h 17"/>
                <a:gd name="T2" fmla="*/ 0 w 17"/>
                <a:gd name="T3" fmla="*/ 136 h 17"/>
                <a:gd name="T4" fmla="*/ 0 w 17"/>
                <a:gd name="T5" fmla="*/ 0 h 17"/>
                <a:gd name="T6" fmla="*/ 136 w 17"/>
                <a:gd name="T7" fmla="*/ 0 h 17"/>
                <a:gd name="T8" fmla="*/ 136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20" name="Freeform 625"/>
            <p:cNvSpPr>
              <a:spLocks/>
            </p:cNvSpPr>
            <p:nvPr/>
          </p:nvSpPr>
          <p:spPr bwMode="auto">
            <a:xfrm>
              <a:off x="2846" y="3469"/>
              <a:ext cx="22" cy="21"/>
            </a:xfrm>
            <a:custGeom>
              <a:avLst/>
              <a:gdLst>
                <a:gd name="T0" fmla="*/ 211 w 17"/>
                <a:gd name="T1" fmla="*/ 136 h 17"/>
                <a:gd name="T2" fmla="*/ 0 w 17"/>
                <a:gd name="T3" fmla="*/ 136 h 17"/>
                <a:gd name="T4" fmla="*/ 0 w 17"/>
                <a:gd name="T5" fmla="*/ 0 h 17"/>
                <a:gd name="T6" fmla="*/ 211 w 17"/>
                <a:gd name="T7" fmla="*/ 0 h 17"/>
                <a:gd name="T8" fmla="*/ 21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21" name="Freeform 626"/>
            <p:cNvSpPr>
              <a:spLocks/>
            </p:cNvSpPr>
            <p:nvPr/>
          </p:nvSpPr>
          <p:spPr bwMode="auto">
            <a:xfrm>
              <a:off x="2833" y="3469"/>
              <a:ext cx="22" cy="21"/>
            </a:xfrm>
            <a:custGeom>
              <a:avLst/>
              <a:gdLst>
                <a:gd name="T0" fmla="*/ 211 w 17"/>
                <a:gd name="T1" fmla="*/ 136 h 17"/>
                <a:gd name="T2" fmla="*/ 0 w 17"/>
                <a:gd name="T3" fmla="*/ 136 h 17"/>
                <a:gd name="T4" fmla="*/ 0 w 17"/>
                <a:gd name="T5" fmla="*/ 0 h 17"/>
                <a:gd name="T6" fmla="*/ 211 w 17"/>
                <a:gd name="T7" fmla="*/ 0 h 17"/>
                <a:gd name="T8" fmla="*/ 21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22" name="Freeform 627"/>
            <p:cNvSpPr>
              <a:spLocks/>
            </p:cNvSpPr>
            <p:nvPr/>
          </p:nvSpPr>
          <p:spPr bwMode="auto">
            <a:xfrm>
              <a:off x="2821" y="3469"/>
              <a:ext cx="21" cy="21"/>
            </a:xfrm>
            <a:custGeom>
              <a:avLst/>
              <a:gdLst>
                <a:gd name="T0" fmla="*/ 136 w 17"/>
                <a:gd name="T1" fmla="*/ 136 h 17"/>
                <a:gd name="T2" fmla="*/ 0 w 17"/>
                <a:gd name="T3" fmla="*/ 115 h 17"/>
                <a:gd name="T4" fmla="*/ 1 w 17"/>
                <a:gd name="T5" fmla="*/ 0 h 17"/>
                <a:gd name="T6" fmla="*/ 136 w 17"/>
                <a:gd name="T7" fmla="*/ 0 h 17"/>
                <a:gd name="T8" fmla="*/ 136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4"/>
                  </a:lnTo>
                  <a:lnTo>
                    <a:pt x="1" y="0"/>
                  </a:lnTo>
                  <a:lnTo>
                    <a:pt x="16" y="0"/>
                  </a:lnTo>
                  <a:lnTo>
                    <a:pt x="16"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23" name="Freeform 628"/>
            <p:cNvSpPr>
              <a:spLocks/>
            </p:cNvSpPr>
            <p:nvPr/>
          </p:nvSpPr>
          <p:spPr bwMode="auto">
            <a:xfrm>
              <a:off x="2808" y="3469"/>
              <a:ext cx="22" cy="21"/>
            </a:xfrm>
            <a:custGeom>
              <a:avLst/>
              <a:gdLst>
                <a:gd name="T0" fmla="*/ 182 w 17"/>
                <a:gd name="T1" fmla="*/ 136 h 17"/>
                <a:gd name="T2" fmla="*/ 0 w 17"/>
                <a:gd name="T3" fmla="*/ 136 h 17"/>
                <a:gd name="T4" fmla="*/ 1 w 17"/>
                <a:gd name="T5" fmla="*/ 0 h 17"/>
                <a:gd name="T6" fmla="*/ 211 w 17"/>
                <a:gd name="T7" fmla="*/ 0 h 17"/>
                <a:gd name="T8" fmla="*/ 182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6"/>
                  </a:lnTo>
                  <a:lnTo>
                    <a:pt x="1" y="0"/>
                  </a:lnTo>
                  <a:lnTo>
                    <a:pt x="16" y="0"/>
                  </a:lnTo>
                  <a:lnTo>
                    <a:pt x="14"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24" name="Freeform 629"/>
            <p:cNvSpPr>
              <a:spLocks/>
            </p:cNvSpPr>
            <p:nvPr/>
          </p:nvSpPr>
          <p:spPr bwMode="auto">
            <a:xfrm>
              <a:off x="2795" y="3467"/>
              <a:ext cx="22" cy="21"/>
            </a:xfrm>
            <a:custGeom>
              <a:avLst/>
              <a:gdLst>
                <a:gd name="T0" fmla="*/ 182 w 17"/>
                <a:gd name="T1" fmla="*/ 136 h 17"/>
                <a:gd name="T2" fmla="*/ 0 w 17"/>
                <a:gd name="T3" fmla="*/ 115 h 17"/>
                <a:gd name="T4" fmla="*/ 1 w 17"/>
                <a:gd name="T5" fmla="*/ 0 h 17"/>
                <a:gd name="T6" fmla="*/ 211 w 17"/>
                <a:gd name="T7" fmla="*/ 2 h 17"/>
                <a:gd name="T8" fmla="*/ 182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4"/>
                  </a:lnTo>
                  <a:lnTo>
                    <a:pt x="1" y="0"/>
                  </a:lnTo>
                  <a:lnTo>
                    <a:pt x="16" y="2"/>
                  </a:lnTo>
                  <a:lnTo>
                    <a:pt x="14"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25" name="Freeform 630"/>
            <p:cNvSpPr>
              <a:spLocks/>
            </p:cNvSpPr>
            <p:nvPr/>
          </p:nvSpPr>
          <p:spPr bwMode="auto">
            <a:xfrm>
              <a:off x="2781" y="3467"/>
              <a:ext cx="22" cy="21"/>
            </a:xfrm>
            <a:custGeom>
              <a:avLst/>
              <a:gdLst>
                <a:gd name="T0" fmla="*/ 182 w 17"/>
                <a:gd name="T1" fmla="*/ 136 h 17"/>
                <a:gd name="T2" fmla="*/ 0 w 17"/>
                <a:gd name="T3" fmla="*/ 115 h 17"/>
                <a:gd name="T4" fmla="*/ 28 w 17"/>
                <a:gd name="T5" fmla="*/ 0 h 17"/>
                <a:gd name="T6" fmla="*/ 211 w 17"/>
                <a:gd name="T7" fmla="*/ 0 h 17"/>
                <a:gd name="T8" fmla="*/ 182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4"/>
                  </a:lnTo>
                  <a:lnTo>
                    <a:pt x="2" y="0"/>
                  </a:lnTo>
                  <a:lnTo>
                    <a:pt x="16" y="0"/>
                  </a:lnTo>
                  <a:lnTo>
                    <a:pt x="14"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26" name="Freeform 631"/>
            <p:cNvSpPr>
              <a:spLocks/>
            </p:cNvSpPr>
            <p:nvPr/>
          </p:nvSpPr>
          <p:spPr bwMode="auto">
            <a:xfrm>
              <a:off x="2769" y="3466"/>
              <a:ext cx="21" cy="21"/>
            </a:xfrm>
            <a:custGeom>
              <a:avLst/>
              <a:gdLst>
                <a:gd name="T0" fmla="*/ 110 w 17"/>
                <a:gd name="T1" fmla="*/ 136 h 17"/>
                <a:gd name="T2" fmla="*/ 0 w 17"/>
                <a:gd name="T3" fmla="*/ 115 h 17"/>
                <a:gd name="T4" fmla="*/ 1 w 17"/>
                <a:gd name="T5" fmla="*/ 0 h 17"/>
                <a:gd name="T6" fmla="*/ 136 w 17"/>
                <a:gd name="T7" fmla="*/ 1 h 17"/>
                <a:gd name="T8" fmla="*/ 110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4"/>
                  </a:lnTo>
                  <a:lnTo>
                    <a:pt x="1" y="0"/>
                  </a:lnTo>
                  <a:lnTo>
                    <a:pt x="16" y="1"/>
                  </a:lnTo>
                  <a:lnTo>
                    <a:pt x="13"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27" name="Freeform 632"/>
            <p:cNvSpPr>
              <a:spLocks/>
            </p:cNvSpPr>
            <p:nvPr/>
          </p:nvSpPr>
          <p:spPr bwMode="auto">
            <a:xfrm>
              <a:off x="2755" y="3464"/>
              <a:ext cx="21" cy="21"/>
            </a:xfrm>
            <a:custGeom>
              <a:avLst/>
              <a:gdLst>
                <a:gd name="T0" fmla="*/ 115 w 17"/>
                <a:gd name="T1" fmla="*/ 136 h 17"/>
                <a:gd name="T2" fmla="*/ 0 w 17"/>
                <a:gd name="T3" fmla="*/ 136 h 17"/>
                <a:gd name="T4" fmla="*/ 2 w 17"/>
                <a:gd name="T5" fmla="*/ 0 h 17"/>
                <a:gd name="T6" fmla="*/ 136 w 17"/>
                <a:gd name="T7" fmla="*/ 1 h 17"/>
                <a:gd name="T8" fmla="*/ 115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6"/>
                  </a:lnTo>
                  <a:lnTo>
                    <a:pt x="2" y="0"/>
                  </a:lnTo>
                  <a:lnTo>
                    <a:pt x="16" y="1"/>
                  </a:lnTo>
                  <a:lnTo>
                    <a:pt x="14"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28" name="Freeform 633"/>
            <p:cNvSpPr>
              <a:spLocks/>
            </p:cNvSpPr>
            <p:nvPr/>
          </p:nvSpPr>
          <p:spPr bwMode="auto">
            <a:xfrm>
              <a:off x="2742" y="3463"/>
              <a:ext cx="22" cy="21"/>
            </a:xfrm>
            <a:custGeom>
              <a:avLst/>
              <a:gdLst>
                <a:gd name="T0" fmla="*/ 171 w 17"/>
                <a:gd name="T1" fmla="*/ 136 h 17"/>
                <a:gd name="T2" fmla="*/ 0 w 17"/>
                <a:gd name="T3" fmla="*/ 110 h 17"/>
                <a:gd name="T4" fmla="*/ 28 w 17"/>
                <a:gd name="T5" fmla="*/ 0 h 17"/>
                <a:gd name="T6" fmla="*/ 211 w 17"/>
                <a:gd name="T7" fmla="*/ 1 h 17"/>
                <a:gd name="T8" fmla="*/ 17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3"/>
                  </a:lnTo>
                  <a:lnTo>
                    <a:pt x="2" y="0"/>
                  </a:lnTo>
                  <a:lnTo>
                    <a:pt x="16" y="1"/>
                  </a:lnTo>
                  <a:lnTo>
                    <a:pt x="13"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29" name="Freeform 634"/>
            <p:cNvSpPr>
              <a:spLocks/>
            </p:cNvSpPr>
            <p:nvPr/>
          </p:nvSpPr>
          <p:spPr bwMode="auto">
            <a:xfrm>
              <a:off x="2729" y="3461"/>
              <a:ext cx="22" cy="21"/>
            </a:xfrm>
            <a:custGeom>
              <a:avLst/>
              <a:gdLst>
                <a:gd name="T0" fmla="*/ 171 w 17"/>
                <a:gd name="T1" fmla="*/ 136 h 17"/>
                <a:gd name="T2" fmla="*/ 0 w 17"/>
                <a:gd name="T3" fmla="*/ 110 h 17"/>
                <a:gd name="T4" fmla="*/ 1 w 17"/>
                <a:gd name="T5" fmla="*/ 0 h 17"/>
                <a:gd name="T6" fmla="*/ 211 w 17"/>
                <a:gd name="T7" fmla="*/ 2 h 17"/>
                <a:gd name="T8" fmla="*/ 17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3"/>
                  </a:lnTo>
                  <a:lnTo>
                    <a:pt x="1" y="0"/>
                  </a:lnTo>
                  <a:lnTo>
                    <a:pt x="16" y="2"/>
                  </a:lnTo>
                  <a:lnTo>
                    <a:pt x="13"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30" name="Freeform 635"/>
            <p:cNvSpPr>
              <a:spLocks/>
            </p:cNvSpPr>
            <p:nvPr/>
          </p:nvSpPr>
          <p:spPr bwMode="auto">
            <a:xfrm>
              <a:off x="2715" y="3459"/>
              <a:ext cx="22" cy="21"/>
            </a:xfrm>
            <a:custGeom>
              <a:avLst/>
              <a:gdLst>
                <a:gd name="T0" fmla="*/ 182 w 17"/>
                <a:gd name="T1" fmla="*/ 136 h 17"/>
                <a:gd name="T2" fmla="*/ 0 w 17"/>
                <a:gd name="T3" fmla="*/ 136 h 17"/>
                <a:gd name="T4" fmla="*/ 28 w 17"/>
                <a:gd name="T5" fmla="*/ 0 h 17"/>
                <a:gd name="T6" fmla="*/ 211 w 17"/>
                <a:gd name="T7" fmla="*/ 1 h 17"/>
                <a:gd name="T8" fmla="*/ 182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6"/>
                  </a:lnTo>
                  <a:lnTo>
                    <a:pt x="2" y="0"/>
                  </a:lnTo>
                  <a:lnTo>
                    <a:pt x="16" y="1"/>
                  </a:lnTo>
                  <a:lnTo>
                    <a:pt x="14"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31" name="Freeform 636"/>
            <p:cNvSpPr>
              <a:spLocks/>
            </p:cNvSpPr>
            <p:nvPr/>
          </p:nvSpPr>
          <p:spPr bwMode="auto">
            <a:xfrm>
              <a:off x="2703" y="3457"/>
              <a:ext cx="21" cy="21"/>
            </a:xfrm>
            <a:custGeom>
              <a:avLst/>
              <a:gdLst>
                <a:gd name="T0" fmla="*/ 110 w 17"/>
                <a:gd name="T1" fmla="*/ 136 h 17"/>
                <a:gd name="T2" fmla="*/ 0 w 17"/>
                <a:gd name="T3" fmla="*/ 99 h 17"/>
                <a:gd name="T4" fmla="*/ 1 w 17"/>
                <a:gd name="T5" fmla="*/ 0 h 17"/>
                <a:gd name="T6" fmla="*/ 136 w 17"/>
                <a:gd name="T7" fmla="*/ 2 h 17"/>
                <a:gd name="T8" fmla="*/ 110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2"/>
                  </a:lnTo>
                  <a:lnTo>
                    <a:pt x="1" y="0"/>
                  </a:lnTo>
                  <a:lnTo>
                    <a:pt x="16" y="2"/>
                  </a:lnTo>
                  <a:lnTo>
                    <a:pt x="13"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32" name="Freeform 637"/>
            <p:cNvSpPr>
              <a:spLocks/>
            </p:cNvSpPr>
            <p:nvPr/>
          </p:nvSpPr>
          <p:spPr bwMode="auto">
            <a:xfrm>
              <a:off x="2690" y="3454"/>
              <a:ext cx="22" cy="21"/>
            </a:xfrm>
            <a:custGeom>
              <a:avLst/>
              <a:gdLst>
                <a:gd name="T0" fmla="*/ 182 w 17"/>
                <a:gd name="T1" fmla="*/ 136 h 17"/>
                <a:gd name="T2" fmla="*/ 0 w 17"/>
                <a:gd name="T3" fmla="*/ 115 h 17"/>
                <a:gd name="T4" fmla="*/ 28 w 17"/>
                <a:gd name="T5" fmla="*/ 0 h 17"/>
                <a:gd name="T6" fmla="*/ 211 w 17"/>
                <a:gd name="T7" fmla="*/ 2 h 17"/>
                <a:gd name="T8" fmla="*/ 182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4" y="16"/>
                  </a:moveTo>
                  <a:lnTo>
                    <a:pt x="0" y="14"/>
                  </a:lnTo>
                  <a:lnTo>
                    <a:pt x="2" y="0"/>
                  </a:lnTo>
                  <a:lnTo>
                    <a:pt x="16" y="2"/>
                  </a:lnTo>
                  <a:lnTo>
                    <a:pt x="14"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33" name="Freeform 638"/>
            <p:cNvSpPr>
              <a:spLocks/>
            </p:cNvSpPr>
            <p:nvPr/>
          </p:nvSpPr>
          <p:spPr bwMode="auto">
            <a:xfrm>
              <a:off x="2677" y="3453"/>
              <a:ext cx="22" cy="21"/>
            </a:xfrm>
            <a:custGeom>
              <a:avLst/>
              <a:gdLst>
                <a:gd name="T0" fmla="*/ 171 w 17"/>
                <a:gd name="T1" fmla="*/ 136 h 17"/>
                <a:gd name="T2" fmla="*/ 0 w 17"/>
                <a:gd name="T3" fmla="*/ 110 h 17"/>
                <a:gd name="T4" fmla="*/ 28 w 17"/>
                <a:gd name="T5" fmla="*/ 0 h 17"/>
                <a:gd name="T6" fmla="*/ 211 w 17"/>
                <a:gd name="T7" fmla="*/ 1 h 17"/>
                <a:gd name="T8" fmla="*/ 17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3"/>
                  </a:lnTo>
                  <a:lnTo>
                    <a:pt x="2" y="0"/>
                  </a:lnTo>
                  <a:lnTo>
                    <a:pt x="16" y="1"/>
                  </a:lnTo>
                  <a:lnTo>
                    <a:pt x="13"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34" name="Freeform 639"/>
            <p:cNvSpPr>
              <a:spLocks/>
            </p:cNvSpPr>
            <p:nvPr/>
          </p:nvSpPr>
          <p:spPr bwMode="auto">
            <a:xfrm>
              <a:off x="2665" y="3449"/>
              <a:ext cx="21" cy="22"/>
            </a:xfrm>
            <a:custGeom>
              <a:avLst/>
              <a:gdLst>
                <a:gd name="T0" fmla="*/ 110 w 17"/>
                <a:gd name="T1" fmla="*/ 211 h 17"/>
                <a:gd name="T2" fmla="*/ 0 w 17"/>
                <a:gd name="T3" fmla="*/ 171 h 17"/>
                <a:gd name="T4" fmla="*/ 32 w 17"/>
                <a:gd name="T5" fmla="*/ 0 h 17"/>
                <a:gd name="T6" fmla="*/ 136 w 17"/>
                <a:gd name="T7" fmla="*/ 36 h 17"/>
                <a:gd name="T8" fmla="*/ 110 w 17"/>
                <a:gd name="T9" fmla="*/ 2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3"/>
                  </a:lnTo>
                  <a:lnTo>
                    <a:pt x="4" y="0"/>
                  </a:lnTo>
                  <a:lnTo>
                    <a:pt x="16" y="3"/>
                  </a:lnTo>
                  <a:lnTo>
                    <a:pt x="13"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35" name="Freeform 640"/>
            <p:cNvSpPr>
              <a:spLocks/>
            </p:cNvSpPr>
            <p:nvPr/>
          </p:nvSpPr>
          <p:spPr bwMode="auto">
            <a:xfrm>
              <a:off x="2653" y="3447"/>
              <a:ext cx="22" cy="21"/>
            </a:xfrm>
            <a:custGeom>
              <a:avLst/>
              <a:gdLst>
                <a:gd name="T0" fmla="*/ 163 w 17"/>
                <a:gd name="T1" fmla="*/ 136 h 17"/>
                <a:gd name="T2" fmla="*/ 0 w 17"/>
                <a:gd name="T3" fmla="*/ 99 h 17"/>
                <a:gd name="T4" fmla="*/ 28 w 17"/>
                <a:gd name="T5" fmla="*/ 0 h 17"/>
                <a:gd name="T6" fmla="*/ 211 w 17"/>
                <a:gd name="T7" fmla="*/ 2 h 17"/>
                <a:gd name="T8" fmla="*/ 163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2"/>
                  </a:lnTo>
                  <a:lnTo>
                    <a:pt x="2" y="0"/>
                  </a:lnTo>
                  <a:lnTo>
                    <a:pt x="16" y="2"/>
                  </a:lnTo>
                  <a:lnTo>
                    <a:pt x="12"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36" name="Freeform 641"/>
            <p:cNvSpPr>
              <a:spLocks/>
            </p:cNvSpPr>
            <p:nvPr/>
          </p:nvSpPr>
          <p:spPr bwMode="auto">
            <a:xfrm>
              <a:off x="2641" y="3445"/>
              <a:ext cx="21" cy="21"/>
            </a:xfrm>
            <a:custGeom>
              <a:avLst/>
              <a:gdLst>
                <a:gd name="T0" fmla="*/ 110 w 17"/>
                <a:gd name="T1" fmla="*/ 136 h 17"/>
                <a:gd name="T2" fmla="*/ 0 w 17"/>
                <a:gd name="T3" fmla="*/ 110 h 17"/>
                <a:gd name="T4" fmla="*/ 32 w 17"/>
                <a:gd name="T5" fmla="*/ 0 h 17"/>
                <a:gd name="T6" fmla="*/ 136 w 17"/>
                <a:gd name="T7" fmla="*/ 2 h 17"/>
                <a:gd name="T8" fmla="*/ 110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3" y="16"/>
                  </a:moveTo>
                  <a:lnTo>
                    <a:pt x="0" y="13"/>
                  </a:lnTo>
                  <a:lnTo>
                    <a:pt x="4" y="0"/>
                  </a:lnTo>
                  <a:lnTo>
                    <a:pt x="16" y="2"/>
                  </a:lnTo>
                  <a:lnTo>
                    <a:pt x="13"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37" name="Freeform 642"/>
            <p:cNvSpPr>
              <a:spLocks/>
            </p:cNvSpPr>
            <p:nvPr/>
          </p:nvSpPr>
          <p:spPr bwMode="auto">
            <a:xfrm>
              <a:off x="2629" y="3441"/>
              <a:ext cx="22" cy="21"/>
            </a:xfrm>
            <a:custGeom>
              <a:avLst/>
              <a:gdLst>
                <a:gd name="T0" fmla="*/ 163 w 17"/>
                <a:gd name="T1" fmla="*/ 136 h 17"/>
                <a:gd name="T2" fmla="*/ 0 w 17"/>
                <a:gd name="T3" fmla="*/ 99 h 17"/>
                <a:gd name="T4" fmla="*/ 47 w 17"/>
                <a:gd name="T5" fmla="*/ 0 h 17"/>
                <a:gd name="T6" fmla="*/ 211 w 17"/>
                <a:gd name="T7" fmla="*/ 26 h 17"/>
                <a:gd name="T8" fmla="*/ 163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2"/>
                  </a:lnTo>
                  <a:lnTo>
                    <a:pt x="4" y="0"/>
                  </a:lnTo>
                  <a:lnTo>
                    <a:pt x="16" y="3"/>
                  </a:lnTo>
                  <a:lnTo>
                    <a:pt x="12"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38" name="Freeform 643"/>
            <p:cNvSpPr>
              <a:spLocks/>
            </p:cNvSpPr>
            <p:nvPr/>
          </p:nvSpPr>
          <p:spPr bwMode="auto">
            <a:xfrm>
              <a:off x="2618" y="3438"/>
              <a:ext cx="21" cy="21"/>
            </a:xfrm>
            <a:custGeom>
              <a:avLst/>
              <a:gdLst>
                <a:gd name="T0" fmla="*/ 99 w 17"/>
                <a:gd name="T1" fmla="*/ 136 h 17"/>
                <a:gd name="T2" fmla="*/ 0 w 17"/>
                <a:gd name="T3" fmla="*/ 110 h 17"/>
                <a:gd name="T4" fmla="*/ 32 w 17"/>
                <a:gd name="T5" fmla="*/ 0 h 17"/>
                <a:gd name="T6" fmla="*/ 136 w 17"/>
                <a:gd name="T7" fmla="*/ 2 h 17"/>
                <a:gd name="T8" fmla="*/ 99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3"/>
                  </a:lnTo>
                  <a:lnTo>
                    <a:pt x="4" y="0"/>
                  </a:lnTo>
                  <a:lnTo>
                    <a:pt x="16" y="2"/>
                  </a:lnTo>
                  <a:lnTo>
                    <a:pt x="12"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39" name="Freeform 644"/>
            <p:cNvSpPr>
              <a:spLocks/>
            </p:cNvSpPr>
            <p:nvPr/>
          </p:nvSpPr>
          <p:spPr bwMode="auto">
            <a:xfrm>
              <a:off x="2606" y="3435"/>
              <a:ext cx="22" cy="21"/>
            </a:xfrm>
            <a:custGeom>
              <a:avLst/>
              <a:gdLst>
                <a:gd name="T0" fmla="*/ 163 w 17"/>
                <a:gd name="T1" fmla="*/ 136 h 17"/>
                <a:gd name="T2" fmla="*/ 0 w 17"/>
                <a:gd name="T3" fmla="*/ 99 h 17"/>
                <a:gd name="T4" fmla="*/ 61 w 17"/>
                <a:gd name="T5" fmla="*/ 0 h 17"/>
                <a:gd name="T6" fmla="*/ 211 w 17"/>
                <a:gd name="T7" fmla="*/ 26 h 17"/>
                <a:gd name="T8" fmla="*/ 163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2"/>
                  </a:lnTo>
                  <a:lnTo>
                    <a:pt x="5" y="0"/>
                  </a:lnTo>
                  <a:lnTo>
                    <a:pt x="16" y="3"/>
                  </a:lnTo>
                  <a:lnTo>
                    <a:pt x="12"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40" name="Freeform 645"/>
            <p:cNvSpPr>
              <a:spLocks/>
            </p:cNvSpPr>
            <p:nvPr/>
          </p:nvSpPr>
          <p:spPr bwMode="auto">
            <a:xfrm>
              <a:off x="2595" y="3431"/>
              <a:ext cx="21" cy="21"/>
            </a:xfrm>
            <a:custGeom>
              <a:avLst/>
              <a:gdLst>
                <a:gd name="T0" fmla="*/ 93 w 17"/>
                <a:gd name="T1" fmla="*/ 136 h 17"/>
                <a:gd name="T2" fmla="*/ 0 w 17"/>
                <a:gd name="T3" fmla="*/ 99 h 17"/>
                <a:gd name="T4" fmla="*/ 26 w 17"/>
                <a:gd name="T5" fmla="*/ 0 h 17"/>
                <a:gd name="T6" fmla="*/ 136 w 17"/>
                <a:gd name="T7" fmla="*/ 26 h 17"/>
                <a:gd name="T8" fmla="*/ 93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2"/>
                  </a:lnTo>
                  <a:lnTo>
                    <a:pt x="3" y="0"/>
                  </a:lnTo>
                  <a:lnTo>
                    <a:pt x="16" y="3"/>
                  </a:lnTo>
                  <a:lnTo>
                    <a:pt x="11"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41" name="Freeform 646"/>
            <p:cNvSpPr>
              <a:spLocks/>
            </p:cNvSpPr>
            <p:nvPr/>
          </p:nvSpPr>
          <p:spPr bwMode="auto">
            <a:xfrm>
              <a:off x="2584" y="3427"/>
              <a:ext cx="21" cy="21"/>
            </a:xfrm>
            <a:custGeom>
              <a:avLst/>
              <a:gdLst>
                <a:gd name="T0" fmla="*/ 99 w 17"/>
                <a:gd name="T1" fmla="*/ 136 h 17"/>
                <a:gd name="T2" fmla="*/ 0 w 17"/>
                <a:gd name="T3" fmla="*/ 99 h 17"/>
                <a:gd name="T4" fmla="*/ 32 w 17"/>
                <a:gd name="T5" fmla="*/ 0 h 17"/>
                <a:gd name="T6" fmla="*/ 136 w 17"/>
                <a:gd name="T7" fmla="*/ 26 h 17"/>
                <a:gd name="T8" fmla="*/ 99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2"/>
                  </a:lnTo>
                  <a:lnTo>
                    <a:pt x="4" y="0"/>
                  </a:lnTo>
                  <a:lnTo>
                    <a:pt x="16" y="3"/>
                  </a:lnTo>
                  <a:lnTo>
                    <a:pt x="12"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42" name="Freeform 647"/>
            <p:cNvSpPr>
              <a:spLocks/>
            </p:cNvSpPr>
            <p:nvPr/>
          </p:nvSpPr>
          <p:spPr bwMode="auto">
            <a:xfrm>
              <a:off x="2572" y="3424"/>
              <a:ext cx="22" cy="21"/>
            </a:xfrm>
            <a:custGeom>
              <a:avLst/>
              <a:gdLst>
                <a:gd name="T0" fmla="*/ 163 w 17"/>
                <a:gd name="T1" fmla="*/ 136 h 17"/>
                <a:gd name="T2" fmla="*/ 0 w 17"/>
                <a:gd name="T3" fmla="*/ 99 h 17"/>
                <a:gd name="T4" fmla="*/ 61 w 17"/>
                <a:gd name="T5" fmla="*/ 0 h 17"/>
                <a:gd name="T6" fmla="*/ 211 w 17"/>
                <a:gd name="T7" fmla="*/ 26 h 17"/>
                <a:gd name="T8" fmla="*/ 163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2" y="16"/>
                  </a:moveTo>
                  <a:lnTo>
                    <a:pt x="0" y="12"/>
                  </a:lnTo>
                  <a:lnTo>
                    <a:pt x="5" y="0"/>
                  </a:lnTo>
                  <a:lnTo>
                    <a:pt x="16" y="3"/>
                  </a:lnTo>
                  <a:lnTo>
                    <a:pt x="12"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43" name="Freeform 648"/>
            <p:cNvSpPr>
              <a:spLocks/>
            </p:cNvSpPr>
            <p:nvPr/>
          </p:nvSpPr>
          <p:spPr bwMode="auto">
            <a:xfrm>
              <a:off x="2561" y="3420"/>
              <a:ext cx="21" cy="21"/>
            </a:xfrm>
            <a:custGeom>
              <a:avLst/>
              <a:gdLst>
                <a:gd name="T0" fmla="*/ 93 w 17"/>
                <a:gd name="T1" fmla="*/ 136 h 17"/>
                <a:gd name="T2" fmla="*/ 0 w 17"/>
                <a:gd name="T3" fmla="*/ 99 h 17"/>
                <a:gd name="T4" fmla="*/ 32 w 17"/>
                <a:gd name="T5" fmla="*/ 0 h 17"/>
                <a:gd name="T6" fmla="*/ 136 w 17"/>
                <a:gd name="T7" fmla="*/ 26 h 17"/>
                <a:gd name="T8" fmla="*/ 93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2"/>
                  </a:lnTo>
                  <a:lnTo>
                    <a:pt x="4" y="0"/>
                  </a:lnTo>
                  <a:lnTo>
                    <a:pt x="16" y="3"/>
                  </a:lnTo>
                  <a:lnTo>
                    <a:pt x="11"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44" name="Freeform 649"/>
            <p:cNvSpPr>
              <a:spLocks/>
            </p:cNvSpPr>
            <p:nvPr/>
          </p:nvSpPr>
          <p:spPr bwMode="auto">
            <a:xfrm>
              <a:off x="2549" y="3415"/>
              <a:ext cx="22" cy="21"/>
            </a:xfrm>
            <a:custGeom>
              <a:avLst/>
              <a:gdLst>
                <a:gd name="T0" fmla="*/ 141 w 17"/>
                <a:gd name="T1" fmla="*/ 136 h 17"/>
                <a:gd name="T2" fmla="*/ 0 w 17"/>
                <a:gd name="T3" fmla="*/ 93 h 17"/>
                <a:gd name="T4" fmla="*/ 79 w 17"/>
                <a:gd name="T5" fmla="*/ 0 h 17"/>
                <a:gd name="T6" fmla="*/ 211 w 17"/>
                <a:gd name="T7" fmla="*/ 32 h 17"/>
                <a:gd name="T8" fmla="*/ 14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1"/>
                  </a:lnTo>
                  <a:lnTo>
                    <a:pt x="6" y="0"/>
                  </a:lnTo>
                  <a:lnTo>
                    <a:pt x="16" y="4"/>
                  </a:lnTo>
                  <a:lnTo>
                    <a:pt x="11"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45" name="Freeform 650"/>
            <p:cNvSpPr>
              <a:spLocks/>
            </p:cNvSpPr>
            <p:nvPr/>
          </p:nvSpPr>
          <p:spPr bwMode="auto">
            <a:xfrm>
              <a:off x="2539" y="3411"/>
              <a:ext cx="22" cy="21"/>
            </a:xfrm>
            <a:custGeom>
              <a:avLst/>
              <a:gdLst>
                <a:gd name="T0" fmla="*/ 126 w 17"/>
                <a:gd name="T1" fmla="*/ 136 h 17"/>
                <a:gd name="T2" fmla="*/ 0 w 17"/>
                <a:gd name="T3" fmla="*/ 99 h 17"/>
                <a:gd name="T4" fmla="*/ 47 w 17"/>
                <a:gd name="T5" fmla="*/ 0 h 17"/>
                <a:gd name="T6" fmla="*/ 211 w 17"/>
                <a:gd name="T7" fmla="*/ 26 h 17"/>
                <a:gd name="T8" fmla="*/ 126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16"/>
                  </a:moveTo>
                  <a:lnTo>
                    <a:pt x="0" y="12"/>
                  </a:lnTo>
                  <a:lnTo>
                    <a:pt x="4" y="0"/>
                  </a:lnTo>
                  <a:lnTo>
                    <a:pt x="16" y="3"/>
                  </a:lnTo>
                  <a:lnTo>
                    <a:pt x="9"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46" name="Freeform 651"/>
            <p:cNvSpPr>
              <a:spLocks/>
            </p:cNvSpPr>
            <p:nvPr/>
          </p:nvSpPr>
          <p:spPr bwMode="auto">
            <a:xfrm>
              <a:off x="2528" y="3406"/>
              <a:ext cx="21" cy="21"/>
            </a:xfrm>
            <a:custGeom>
              <a:avLst/>
              <a:gdLst>
                <a:gd name="T0" fmla="*/ 93 w 17"/>
                <a:gd name="T1" fmla="*/ 136 h 17"/>
                <a:gd name="T2" fmla="*/ 0 w 17"/>
                <a:gd name="T3" fmla="*/ 93 h 17"/>
                <a:gd name="T4" fmla="*/ 49 w 17"/>
                <a:gd name="T5" fmla="*/ 0 h 17"/>
                <a:gd name="T6" fmla="*/ 136 w 17"/>
                <a:gd name="T7" fmla="*/ 32 h 17"/>
                <a:gd name="T8" fmla="*/ 93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1" y="16"/>
                  </a:moveTo>
                  <a:lnTo>
                    <a:pt x="0" y="11"/>
                  </a:lnTo>
                  <a:lnTo>
                    <a:pt x="6" y="0"/>
                  </a:lnTo>
                  <a:lnTo>
                    <a:pt x="16" y="4"/>
                  </a:lnTo>
                  <a:lnTo>
                    <a:pt x="11"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47" name="Freeform 652"/>
            <p:cNvSpPr>
              <a:spLocks/>
            </p:cNvSpPr>
            <p:nvPr/>
          </p:nvSpPr>
          <p:spPr bwMode="auto">
            <a:xfrm>
              <a:off x="2516" y="3402"/>
              <a:ext cx="22" cy="22"/>
            </a:xfrm>
            <a:custGeom>
              <a:avLst/>
              <a:gdLst>
                <a:gd name="T0" fmla="*/ 132 w 17"/>
                <a:gd name="T1" fmla="*/ 211 h 17"/>
                <a:gd name="T2" fmla="*/ 0 w 17"/>
                <a:gd name="T3" fmla="*/ 141 h 17"/>
                <a:gd name="T4" fmla="*/ 61 w 17"/>
                <a:gd name="T5" fmla="*/ 0 h 17"/>
                <a:gd name="T6" fmla="*/ 211 w 17"/>
                <a:gd name="T7" fmla="*/ 36 h 17"/>
                <a:gd name="T8" fmla="*/ 132 w 17"/>
                <a:gd name="T9" fmla="*/ 2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16"/>
                  </a:moveTo>
                  <a:lnTo>
                    <a:pt x="0" y="11"/>
                  </a:lnTo>
                  <a:lnTo>
                    <a:pt x="5" y="0"/>
                  </a:lnTo>
                  <a:lnTo>
                    <a:pt x="16" y="3"/>
                  </a:lnTo>
                  <a:lnTo>
                    <a:pt x="10"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48" name="Freeform 653"/>
            <p:cNvSpPr>
              <a:spLocks/>
            </p:cNvSpPr>
            <p:nvPr/>
          </p:nvSpPr>
          <p:spPr bwMode="auto">
            <a:xfrm>
              <a:off x="2506" y="3398"/>
              <a:ext cx="22" cy="21"/>
            </a:xfrm>
            <a:custGeom>
              <a:avLst/>
              <a:gdLst>
                <a:gd name="T0" fmla="*/ 126 w 17"/>
                <a:gd name="T1" fmla="*/ 136 h 17"/>
                <a:gd name="T2" fmla="*/ 0 w 17"/>
                <a:gd name="T3" fmla="*/ 93 h 17"/>
                <a:gd name="T4" fmla="*/ 79 w 17"/>
                <a:gd name="T5" fmla="*/ 0 h 17"/>
                <a:gd name="T6" fmla="*/ 211 w 17"/>
                <a:gd name="T7" fmla="*/ 32 h 17"/>
                <a:gd name="T8" fmla="*/ 126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16"/>
                  </a:moveTo>
                  <a:lnTo>
                    <a:pt x="0" y="11"/>
                  </a:lnTo>
                  <a:lnTo>
                    <a:pt x="6" y="0"/>
                  </a:lnTo>
                  <a:lnTo>
                    <a:pt x="16" y="4"/>
                  </a:lnTo>
                  <a:lnTo>
                    <a:pt x="9"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49" name="Freeform 654"/>
            <p:cNvSpPr>
              <a:spLocks/>
            </p:cNvSpPr>
            <p:nvPr/>
          </p:nvSpPr>
          <p:spPr bwMode="auto">
            <a:xfrm>
              <a:off x="2496" y="3391"/>
              <a:ext cx="22" cy="21"/>
            </a:xfrm>
            <a:custGeom>
              <a:avLst/>
              <a:gdLst>
                <a:gd name="T0" fmla="*/ 126 w 17"/>
                <a:gd name="T1" fmla="*/ 136 h 17"/>
                <a:gd name="T2" fmla="*/ 0 w 17"/>
                <a:gd name="T3" fmla="*/ 93 h 17"/>
                <a:gd name="T4" fmla="*/ 79 w 17"/>
                <a:gd name="T5" fmla="*/ 0 h 17"/>
                <a:gd name="T6" fmla="*/ 211 w 17"/>
                <a:gd name="T7" fmla="*/ 40 h 17"/>
                <a:gd name="T8" fmla="*/ 126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16"/>
                  </a:moveTo>
                  <a:lnTo>
                    <a:pt x="0" y="11"/>
                  </a:lnTo>
                  <a:lnTo>
                    <a:pt x="6" y="0"/>
                  </a:lnTo>
                  <a:lnTo>
                    <a:pt x="16" y="5"/>
                  </a:lnTo>
                  <a:lnTo>
                    <a:pt x="9"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50" name="Freeform 655"/>
            <p:cNvSpPr>
              <a:spLocks/>
            </p:cNvSpPr>
            <p:nvPr/>
          </p:nvSpPr>
          <p:spPr bwMode="auto">
            <a:xfrm>
              <a:off x="2485" y="3386"/>
              <a:ext cx="21" cy="21"/>
            </a:xfrm>
            <a:custGeom>
              <a:avLst/>
              <a:gdLst>
                <a:gd name="T0" fmla="*/ 80 w 17"/>
                <a:gd name="T1" fmla="*/ 136 h 17"/>
                <a:gd name="T2" fmla="*/ 0 w 17"/>
                <a:gd name="T3" fmla="*/ 93 h 17"/>
                <a:gd name="T4" fmla="*/ 49 w 17"/>
                <a:gd name="T5" fmla="*/ 0 h 17"/>
                <a:gd name="T6" fmla="*/ 136 w 17"/>
                <a:gd name="T7" fmla="*/ 32 h 17"/>
                <a:gd name="T8" fmla="*/ 80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0" y="16"/>
                  </a:moveTo>
                  <a:lnTo>
                    <a:pt x="0" y="11"/>
                  </a:lnTo>
                  <a:lnTo>
                    <a:pt x="6" y="0"/>
                  </a:lnTo>
                  <a:lnTo>
                    <a:pt x="16" y="4"/>
                  </a:lnTo>
                  <a:lnTo>
                    <a:pt x="10"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51" name="Freeform 656"/>
            <p:cNvSpPr>
              <a:spLocks/>
            </p:cNvSpPr>
            <p:nvPr/>
          </p:nvSpPr>
          <p:spPr bwMode="auto">
            <a:xfrm>
              <a:off x="2474" y="3381"/>
              <a:ext cx="22" cy="21"/>
            </a:xfrm>
            <a:custGeom>
              <a:avLst/>
              <a:gdLst>
                <a:gd name="T0" fmla="*/ 126 w 17"/>
                <a:gd name="T1" fmla="*/ 136 h 17"/>
                <a:gd name="T2" fmla="*/ 0 w 17"/>
                <a:gd name="T3" fmla="*/ 93 h 17"/>
                <a:gd name="T4" fmla="*/ 79 w 17"/>
                <a:gd name="T5" fmla="*/ 0 h 17"/>
                <a:gd name="T6" fmla="*/ 211 w 17"/>
                <a:gd name="T7" fmla="*/ 32 h 17"/>
                <a:gd name="T8" fmla="*/ 126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16"/>
                  </a:moveTo>
                  <a:lnTo>
                    <a:pt x="0" y="11"/>
                  </a:lnTo>
                  <a:lnTo>
                    <a:pt x="6" y="0"/>
                  </a:lnTo>
                  <a:lnTo>
                    <a:pt x="16" y="4"/>
                  </a:lnTo>
                  <a:lnTo>
                    <a:pt x="9"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52" name="Freeform 657"/>
            <p:cNvSpPr>
              <a:spLocks/>
            </p:cNvSpPr>
            <p:nvPr/>
          </p:nvSpPr>
          <p:spPr bwMode="auto">
            <a:xfrm>
              <a:off x="2464" y="3377"/>
              <a:ext cx="22" cy="21"/>
            </a:xfrm>
            <a:custGeom>
              <a:avLst/>
              <a:gdLst>
                <a:gd name="T0" fmla="*/ 126 w 17"/>
                <a:gd name="T1" fmla="*/ 136 h 17"/>
                <a:gd name="T2" fmla="*/ 0 w 17"/>
                <a:gd name="T3" fmla="*/ 80 h 17"/>
                <a:gd name="T4" fmla="*/ 79 w 17"/>
                <a:gd name="T5" fmla="*/ 0 h 17"/>
                <a:gd name="T6" fmla="*/ 211 w 17"/>
                <a:gd name="T7" fmla="*/ 32 h 17"/>
                <a:gd name="T8" fmla="*/ 126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16"/>
                  </a:moveTo>
                  <a:lnTo>
                    <a:pt x="0" y="10"/>
                  </a:lnTo>
                  <a:lnTo>
                    <a:pt x="6" y="0"/>
                  </a:lnTo>
                  <a:lnTo>
                    <a:pt x="16" y="4"/>
                  </a:lnTo>
                  <a:lnTo>
                    <a:pt x="9"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53" name="Freeform 658"/>
            <p:cNvSpPr>
              <a:spLocks/>
            </p:cNvSpPr>
            <p:nvPr/>
          </p:nvSpPr>
          <p:spPr bwMode="auto">
            <a:xfrm>
              <a:off x="2454" y="3370"/>
              <a:ext cx="22" cy="21"/>
            </a:xfrm>
            <a:custGeom>
              <a:avLst/>
              <a:gdLst>
                <a:gd name="T0" fmla="*/ 126 w 17"/>
                <a:gd name="T1" fmla="*/ 136 h 17"/>
                <a:gd name="T2" fmla="*/ 0 w 17"/>
                <a:gd name="T3" fmla="*/ 80 h 17"/>
                <a:gd name="T4" fmla="*/ 102 w 17"/>
                <a:gd name="T5" fmla="*/ 0 h 17"/>
                <a:gd name="T6" fmla="*/ 211 w 17"/>
                <a:gd name="T7" fmla="*/ 40 h 17"/>
                <a:gd name="T8" fmla="*/ 126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16"/>
                  </a:moveTo>
                  <a:lnTo>
                    <a:pt x="0" y="10"/>
                  </a:lnTo>
                  <a:lnTo>
                    <a:pt x="8" y="0"/>
                  </a:lnTo>
                  <a:lnTo>
                    <a:pt x="16" y="5"/>
                  </a:lnTo>
                  <a:lnTo>
                    <a:pt x="9"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54" name="Freeform 659"/>
            <p:cNvSpPr>
              <a:spLocks/>
            </p:cNvSpPr>
            <p:nvPr/>
          </p:nvSpPr>
          <p:spPr bwMode="auto">
            <a:xfrm>
              <a:off x="2445" y="3365"/>
              <a:ext cx="22" cy="21"/>
            </a:xfrm>
            <a:custGeom>
              <a:avLst/>
              <a:gdLst>
                <a:gd name="T0" fmla="*/ 102 w 17"/>
                <a:gd name="T1" fmla="*/ 136 h 17"/>
                <a:gd name="T2" fmla="*/ 0 w 17"/>
                <a:gd name="T3" fmla="*/ 80 h 17"/>
                <a:gd name="T4" fmla="*/ 79 w 17"/>
                <a:gd name="T5" fmla="*/ 0 h 17"/>
                <a:gd name="T6" fmla="*/ 211 w 17"/>
                <a:gd name="T7" fmla="*/ 32 h 17"/>
                <a:gd name="T8" fmla="*/ 102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10"/>
                  </a:lnTo>
                  <a:lnTo>
                    <a:pt x="6" y="0"/>
                  </a:lnTo>
                  <a:lnTo>
                    <a:pt x="16" y="4"/>
                  </a:lnTo>
                  <a:lnTo>
                    <a:pt x="8"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55" name="Freeform 660"/>
            <p:cNvSpPr>
              <a:spLocks/>
            </p:cNvSpPr>
            <p:nvPr/>
          </p:nvSpPr>
          <p:spPr bwMode="auto">
            <a:xfrm>
              <a:off x="2435" y="3359"/>
              <a:ext cx="22" cy="21"/>
            </a:xfrm>
            <a:custGeom>
              <a:avLst/>
              <a:gdLst>
                <a:gd name="T0" fmla="*/ 126 w 17"/>
                <a:gd name="T1" fmla="*/ 136 h 17"/>
                <a:gd name="T2" fmla="*/ 0 w 17"/>
                <a:gd name="T3" fmla="*/ 80 h 17"/>
                <a:gd name="T4" fmla="*/ 102 w 17"/>
                <a:gd name="T5" fmla="*/ 0 h 17"/>
                <a:gd name="T6" fmla="*/ 211 w 17"/>
                <a:gd name="T7" fmla="*/ 40 h 17"/>
                <a:gd name="T8" fmla="*/ 126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16"/>
                  </a:moveTo>
                  <a:lnTo>
                    <a:pt x="0" y="10"/>
                  </a:lnTo>
                  <a:lnTo>
                    <a:pt x="8" y="0"/>
                  </a:lnTo>
                  <a:lnTo>
                    <a:pt x="16" y="5"/>
                  </a:lnTo>
                  <a:lnTo>
                    <a:pt x="9"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56" name="Freeform 661"/>
            <p:cNvSpPr>
              <a:spLocks/>
            </p:cNvSpPr>
            <p:nvPr/>
          </p:nvSpPr>
          <p:spPr bwMode="auto">
            <a:xfrm>
              <a:off x="2425" y="3353"/>
              <a:ext cx="21" cy="21"/>
            </a:xfrm>
            <a:custGeom>
              <a:avLst/>
              <a:gdLst>
                <a:gd name="T0" fmla="*/ 65 w 17"/>
                <a:gd name="T1" fmla="*/ 136 h 17"/>
                <a:gd name="T2" fmla="*/ 0 w 17"/>
                <a:gd name="T3" fmla="*/ 93 h 17"/>
                <a:gd name="T4" fmla="*/ 61 w 17"/>
                <a:gd name="T5" fmla="*/ 0 h 17"/>
                <a:gd name="T6" fmla="*/ 136 w 17"/>
                <a:gd name="T7" fmla="*/ 40 h 17"/>
                <a:gd name="T8" fmla="*/ 65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11"/>
                  </a:lnTo>
                  <a:lnTo>
                    <a:pt x="7" y="0"/>
                  </a:lnTo>
                  <a:lnTo>
                    <a:pt x="16" y="5"/>
                  </a:lnTo>
                  <a:lnTo>
                    <a:pt x="8"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57" name="Freeform 662"/>
            <p:cNvSpPr>
              <a:spLocks/>
            </p:cNvSpPr>
            <p:nvPr/>
          </p:nvSpPr>
          <p:spPr bwMode="auto">
            <a:xfrm>
              <a:off x="2415" y="3346"/>
              <a:ext cx="21" cy="21"/>
            </a:xfrm>
            <a:custGeom>
              <a:avLst/>
              <a:gdLst>
                <a:gd name="T0" fmla="*/ 65 w 17"/>
                <a:gd name="T1" fmla="*/ 136 h 17"/>
                <a:gd name="T2" fmla="*/ 0 w 17"/>
                <a:gd name="T3" fmla="*/ 80 h 17"/>
                <a:gd name="T4" fmla="*/ 61 w 17"/>
                <a:gd name="T5" fmla="*/ 0 h 17"/>
                <a:gd name="T6" fmla="*/ 136 w 17"/>
                <a:gd name="T7" fmla="*/ 49 h 17"/>
                <a:gd name="T8" fmla="*/ 65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10"/>
                  </a:lnTo>
                  <a:lnTo>
                    <a:pt x="7" y="0"/>
                  </a:lnTo>
                  <a:lnTo>
                    <a:pt x="16" y="6"/>
                  </a:lnTo>
                  <a:lnTo>
                    <a:pt x="8"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58" name="Freeform 663"/>
            <p:cNvSpPr>
              <a:spLocks/>
            </p:cNvSpPr>
            <p:nvPr/>
          </p:nvSpPr>
          <p:spPr bwMode="auto">
            <a:xfrm>
              <a:off x="2406" y="3341"/>
              <a:ext cx="21" cy="21"/>
            </a:xfrm>
            <a:custGeom>
              <a:avLst/>
              <a:gdLst>
                <a:gd name="T0" fmla="*/ 65 w 17"/>
                <a:gd name="T1" fmla="*/ 136 h 17"/>
                <a:gd name="T2" fmla="*/ 0 w 17"/>
                <a:gd name="T3" fmla="*/ 80 h 17"/>
                <a:gd name="T4" fmla="*/ 49 w 17"/>
                <a:gd name="T5" fmla="*/ 0 h 17"/>
                <a:gd name="T6" fmla="*/ 136 w 17"/>
                <a:gd name="T7" fmla="*/ 32 h 17"/>
                <a:gd name="T8" fmla="*/ 65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10"/>
                  </a:lnTo>
                  <a:lnTo>
                    <a:pt x="6" y="0"/>
                  </a:lnTo>
                  <a:lnTo>
                    <a:pt x="16" y="4"/>
                  </a:lnTo>
                  <a:lnTo>
                    <a:pt x="8"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59" name="Freeform 664"/>
            <p:cNvSpPr>
              <a:spLocks/>
            </p:cNvSpPr>
            <p:nvPr/>
          </p:nvSpPr>
          <p:spPr bwMode="auto">
            <a:xfrm>
              <a:off x="2397" y="3333"/>
              <a:ext cx="22" cy="21"/>
            </a:xfrm>
            <a:custGeom>
              <a:avLst/>
              <a:gdLst>
                <a:gd name="T0" fmla="*/ 102 w 17"/>
                <a:gd name="T1" fmla="*/ 136 h 17"/>
                <a:gd name="T2" fmla="*/ 0 w 17"/>
                <a:gd name="T3" fmla="*/ 80 h 17"/>
                <a:gd name="T4" fmla="*/ 97 w 17"/>
                <a:gd name="T5" fmla="*/ 0 h 17"/>
                <a:gd name="T6" fmla="*/ 211 w 17"/>
                <a:gd name="T7" fmla="*/ 49 h 17"/>
                <a:gd name="T8" fmla="*/ 102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10"/>
                  </a:lnTo>
                  <a:lnTo>
                    <a:pt x="7" y="0"/>
                  </a:lnTo>
                  <a:lnTo>
                    <a:pt x="16" y="6"/>
                  </a:lnTo>
                  <a:lnTo>
                    <a:pt x="8"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60" name="Freeform 665"/>
            <p:cNvSpPr>
              <a:spLocks/>
            </p:cNvSpPr>
            <p:nvPr/>
          </p:nvSpPr>
          <p:spPr bwMode="auto">
            <a:xfrm>
              <a:off x="2388" y="3327"/>
              <a:ext cx="22" cy="21"/>
            </a:xfrm>
            <a:custGeom>
              <a:avLst/>
              <a:gdLst>
                <a:gd name="T0" fmla="*/ 102 w 17"/>
                <a:gd name="T1" fmla="*/ 136 h 17"/>
                <a:gd name="T2" fmla="*/ 0 w 17"/>
                <a:gd name="T3" fmla="*/ 80 h 17"/>
                <a:gd name="T4" fmla="*/ 97 w 17"/>
                <a:gd name="T5" fmla="*/ 0 h 17"/>
                <a:gd name="T6" fmla="*/ 211 w 17"/>
                <a:gd name="T7" fmla="*/ 40 h 17"/>
                <a:gd name="T8" fmla="*/ 102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10"/>
                  </a:lnTo>
                  <a:lnTo>
                    <a:pt x="7" y="0"/>
                  </a:lnTo>
                  <a:lnTo>
                    <a:pt x="16" y="5"/>
                  </a:lnTo>
                  <a:lnTo>
                    <a:pt x="8"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61" name="Freeform 666"/>
            <p:cNvSpPr>
              <a:spLocks/>
            </p:cNvSpPr>
            <p:nvPr/>
          </p:nvSpPr>
          <p:spPr bwMode="auto">
            <a:xfrm>
              <a:off x="2378" y="3321"/>
              <a:ext cx="22" cy="21"/>
            </a:xfrm>
            <a:custGeom>
              <a:avLst/>
              <a:gdLst>
                <a:gd name="T0" fmla="*/ 126 w 17"/>
                <a:gd name="T1" fmla="*/ 136 h 17"/>
                <a:gd name="T2" fmla="*/ 0 w 17"/>
                <a:gd name="T3" fmla="*/ 75 h 17"/>
                <a:gd name="T4" fmla="*/ 102 w 17"/>
                <a:gd name="T5" fmla="*/ 0 h 17"/>
                <a:gd name="T6" fmla="*/ 211 w 17"/>
                <a:gd name="T7" fmla="*/ 40 h 17"/>
                <a:gd name="T8" fmla="*/ 126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16"/>
                  </a:moveTo>
                  <a:lnTo>
                    <a:pt x="0" y="9"/>
                  </a:lnTo>
                  <a:lnTo>
                    <a:pt x="8" y="0"/>
                  </a:lnTo>
                  <a:lnTo>
                    <a:pt x="16" y="5"/>
                  </a:lnTo>
                  <a:lnTo>
                    <a:pt x="9"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62" name="Freeform 667"/>
            <p:cNvSpPr>
              <a:spLocks/>
            </p:cNvSpPr>
            <p:nvPr/>
          </p:nvSpPr>
          <p:spPr bwMode="auto">
            <a:xfrm>
              <a:off x="2368" y="3313"/>
              <a:ext cx="21" cy="21"/>
            </a:xfrm>
            <a:custGeom>
              <a:avLst/>
              <a:gdLst>
                <a:gd name="T0" fmla="*/ 65 w 17"/>
                <a:gd name="T1" fmla="*/ 136 h 17"/>
                <a:gd name="T2" fmla="*/ 0 w 17"/>
                <a:gd name="T3" fmla="*/ 75 h 17"/>
                <a:gd name="T4" fmla="*/ 65 w 17"/>
                <a:gd name="T5" fmla="*/ 0 h 17"/>
                <a:gd name="T6" fmla="*/ 136 w 17"/>
                <a:gd name="T7" fmla="*/ 49 h 17"/>
                <a:gd name="T8" fmla="*/ 65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9"/>
                  </a:lnTo>
                  <a:lnTo>
                    <a:pt x="8" y="0"/>
                  </a:lnTo>
                  <a:lnTo>
                    <a:pt x="16" y="6"/>
                  </a:lnTo>
                  <a:lnTo>
                    <a:pt x="8"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63" name="Freeform 668"/>
            <p:cNvSpPr>
              <a:spLocks/>
            </p:cNvSpPr>
            <p:nvPr/>
          </p:nvSpPr>
          <p:spPr bwMode="auto">
            <a:xfrm>
              <a:off x="2359" y="3306"/>
              <a:ext cx="21" cy="21"/>
            </a:xfrm>
            <a:custGeom>
              <a:avLst/>
              <a:gdLst>
                <a:gd name="T0" fmla="*/ 61 w 17"/>
                <a:gd name="T1" fmla="*/ 136 h 17"/>
                <a:gd name="T2" fmla="*/ 0 w 17"/>
                <a:gd name="T3" fmla="*/ 80 h 17"/>
                <a:gd name="T4" fmla="*/ 65 w 17"/>
                <a:gd name="T5" fmla="*/ 0 h 17"/>
                <a:gd name="T6" fmla="*/ 136 w 17"/>
                <a:gd name="T7" fmla="*/ 49 h 17"/>
                <a:gd name="T8" fmla="*/ 6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7" y="16"/>
                  </a:moveTo>
                  <a:lnTo>
                    <a:pt x="0" y="10"/>
                  </a:lnTo>
                  <a:lnTo>
                    <a:pt x="8" y="0"/>
                  </a:lnTo>
                  <a:lnTo>
                    <a:pt x="16" y="6"/>
                  </a:lnTo>
                  <a:lnTo>
                    <a:pt x="7"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64" name="Freeform 669"/>
            <p:cNvSpPr>
              <a:spLocks/>
            </p:cNvSpPr>
            <p:nvPr/>
          </p:nvSpPr>
          <p:spPr bwMode="auto">
            <a:xfrm>
              <a:off x="2351" y="3300"/>
              <a:ext cx="22" cy="21"/>
            </a:xfrm>
            <a:custGeom>
              <a:avLst/>
              <a:gdLst>
                <a:gd name="T0" fmla="*/ 79 w 17"/>
                <a:gd name="T1" fmla="*/ 136 h 17"/>
                <a:gd name="T2" fmla="*/ 0 w 17"/>
                <a:gd name="T3" fmla="*/ 75 h 17"/>
                <a:gd name="T4" fmla="*/ 102 w 17"/>
                <a:gd name="T5" fmla="*/ 0 h 17"/>
                <a:gd name="T6" fmla="*/ 211 w 17"/>
                <a:gd name="T7" fmla="*/ 40 h 17"/>
                <a:gd name="T8" fmla="*/ 79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16"/>
                  </a:moveTo>
                  <a:lnTo>
                    <a:pt x="0" y="9"/>
                  </a:lnTo>
                  <a:lnTo>
                    <a:pt x="8" y="0"/>
                  </a:lnTo>
                  <a:lnTo>
                    <a:pt x="16" y="5"/>
                  </a:lnTo>
                  <a:lnTo>
                    <a:pt x="6"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65" name="Freeform 670"/>
            <p:cNvSpPr>
              <a:spLocks/>
            </p:cNvSpPr>
            <p:nvPr/>
          </p:nvSpPr>
          <p:spPr bwMode="auto">
            <a:xfrm>
              <a:off x="2342" y="3292"/>
              <a:ext cx="22" cy="21"/>
            </a:xfrm>
            <a:custGeom>
              <a:avLst/>
              <a:gdLst>
                <a:gd name="T0" fmla="*/ 102 w 17"/>
                <a:gd name="T1" fmla="*/ 136 h 17"/>
                <a:gd name="T2" fmla="*/ 0 w 17"/>
                <a:gd name="T3" fmla="*/ 75 h 17"/>
                <a:gd name="T4" fmla="*/ 126 w 17"/>
                <a:gd name="T5" fmla="*/ 0 h 17"/>
                <a:gd name="T6" fmla="*/ 211 w 17"/>
                <a:gd name="T7" fmla="*/ 49 h 17"/>
                <a:gd name="T8" fmla="*/ 102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9"/>
                  </a:lnTo>
                  <a:lnTo>
                    <a:pt x="9" y="0"/>
                  </a:lnTo>
                  <a:lnTo>
                    <a:pt x="16" y="6"/>
                  </a:lnTo>
                  <a:lnTo>
                    <a:pt x="8"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66" name="Freeform 671"/>
            <p:cNvSpPr>
              <a:spLocks/>
            </p:cNvSpPr>
            <p:nvPr/>
          </p:nvSpPr>
          <p:spPr bwMode="auto">
            <a:xfrm>
              <a:off x="2336" y="3286"/>
              <a:ext cx="22" cy="21"/>
            </a:xfrm>
            <a:custGeom>
              <a:avLst/>
              <a:gdLst>
                <a:gd name="T0" fmla="*/ 79 w 17"/>
                <a:gd name="T1" fmla="*/ 136 h 17"/>
                <a:gd name="T2" fmla="*/ 0 w 17"/>
                <a:gd name="T3" fmla="*/ 75 h 17"/>
                <a:gd name="T4" fmla="*/ 102 w 17"/>
                <a:gd name="T5" fmla="*/ 0 h 17"/>
                <a:gd name="T6" fmla="*/ 211 w 17"/>
                <a:gd name="T7" fmla="*/ 40 h 17"/>
                <a:gd name="T8" fmla="*/ 79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16"/>
                  </a:moveTo>
                  <a:lnTo>
                    <a:pt x="0" y="9"/>
                  </a:lnTo>
                  <a:lnTo>
                    <a:pt x="8" y="0"/>
                  </a:lnTo>
                  <a:lnTo>
                    <a:pt x="16" y="5"/>
                  </a:lnTo>
                  <a:lnTo>
                    <a:pt x="6"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67" name="Freeform 672"/>
            <p:cNvSpPr>
              <a:spLocks/>
            </p:cNvSpPr>
            <p:nvPr/>
          </p:nvSpPr>
          <p:spPr bwMode="auto">
            <a:xfrm>
              <a:off x="2327" y="3279"/>
              <a:ext cx="22" cy="21"/>
            </a:xfrm>
            <a:custGeom>
              <a:avLst/>
              <a:gdLst>
                <a:gd name="T0" fmla="*/ 102 w 17"/>
                <a:gd name="T1" fmla="*/ 136 h 17"/>
                <a:gd name="T2" fmla="*/ 0 w 17"/>
                <a:gd name="T3" fmla="*/ 75 h 17"/>
                <a:gd name="T4" fmla="*/ 126 w 17"/>
                <a:gd name="T5" fmla="*/ 0 h 17"/>
                <a:gd name="T6" fmla="*/ 211 w 17"/>
                <a:gd name="T7" fmla="*/ 49 h 17"/>
                <a:gd name="T8" fmla="*/ 102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6"/>
                  </a:moveTo>
                  <a:lnTo>
                    <a:pt x="0" y="9"/>
                  </a:lnTo>
                  <a:lnTo>
                    <a:pt x="9" y="0"/>
                  </a:lnTo>
                  <a:lnTo>
                    <a:pt x="16" y="6"/>
                  </a:lnTo>
                  <a:lnTo>
                    <a:pt x="8"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68" name="Freeform 673"/>
            <p:cNvSpPr>
              <a:spLocks/>
            </p:cNvSpPr>
            <p:nvPr/>
          </p:nvSpPr>
          <p:spPr bwMode="auto">
            <a:xfrm>
              <a:off x="2320" y="3271"/>
              <a:ext cx="21" cy="21"/>
            </a:xfrm>
            <a:custGeom>
              <a:avLst/>
              <a:gdLst>
                <a:gd name="T0" fmla="*/ 49 w 17"/>
                <a:gd name="T1" fmla="*/ 136 h 17"/>
                <a:gd name="T2" fmla="*/ 0 w 17"/>
                <a:gd name="T3" fmla="*/ 75 h 17"/>
                <a:gd name="T4" fmla="*/ 80 w 17"/>
                <a:gd name="T5" fmla="*/ 0 h 17"/>
                <a:gd name="T6" fmla="*/ 136 w 17"/>
                <a:gd name="T7" fmla="*/ 49 h 17"/>
                <a:gd name="T8" fmla="*/ 49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16"/>
                  </a:moveTo>
                  <a:lnTo>
                    <a:pt x="0" y="9"/>
                  </a:lnTo>
                  <a:lnTo>
                    <a:pt x="10" y="0"/>
                  </a:lnTo>
                  <a:lnTo>
                    <a:pt x="16" y="6"/>
                  </a:lnTo>
                  <a:lnTo>
                    <a:pt x="6"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69" name="Freeform 674"/>
            <p:cNvSpPr>
              <a:spLocks/>
            </p:cNvSpPr>
            <p:nvPr/>
          </p:nvSpPr>
          <p:spPr bwMode="auto">
            <a:xfrm>
              <a:off x="2312" y="3264"/>
              <a:ext cx="22" cy="21"/>
            </a:xfrm>
            <a:custGeom>
              <a:avLst/>
              <a:gdLst>
                <a:gd name="T0" fmla="*/ 79 w 17"/>
                <a:gd name="T1" fmla="*/ 136 h 17"/>
                <a:gd name="T2" fmla="*/ 0 w 17"/>
                <a:gd name="T3" fmla="*/ 65 h 17"/>
                <a:gd name="T4" fmla="*/ 126 w 17"/>
                <a:gd name="T5" fmla="*/ 0 h 17"/>
                <a:gd name="T6" fmla="*/ 211 w 17"/>
                <a:gd name="T7" fmla="*/ 49 h 17"/>
                <a:gd name="T8" fmla="*/ 79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16"/>
                  </a:moveTo>
                  <a:lnTo>
                    <a:pt x="0" y="8"/>
                  </a:lnTo>
                  <a:lnTo>
                    <a:pt x="9" y="0"/>
                  </a:lnTo>
                  <a:lnTo>
                    <a:pt x="16" y="6"/>
                  </a:lnTo>
                  <a:lnTo>
                    <a:pt x="6"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70" name="Freeform 675"/>
            <p:cNvSpPr>
              <a:spLocks/>
            </p:cNvSpPr>
            <p:nvPr/>
          </p:nvSpPr>
          <p:spPr bwMode="auto">
            <a:xfrm>
              <a:off x="2306" y="3257"/>
              <a:ext cx="21" cy="21"/>
            </a:xfrm>
            <a:custGeom>
              <a:avLst/>
              <a:gdLst>
                <a:gd name="T0" fmla="*/ 40 w 17"/>
                <a:gd name="T1" fmla="*/ 136 h 17"/>
                <a:gd name="T2" fmla="*/ 0 w 17"/>
                <a:gd name="T3" fmla="*/ 65 h 17"/>
                <a:gd name="T4" fmla="*/ 80 w 17"/>
                <a:gd name="T5" fmla="*/ 0 h 17"/>
                <a:gd name="T6" fmla="*/ 136 w 17"/>
                <a:gd name="T7" fmla="*/ 61 h 17"/>
                <a:gd name="T8" fmla="*/ 40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0" y="8"/>
                  </a:lnTo>
                  <a:lnTo>
                    <a:pt x="10" y="0"/>
                  </a:lnTo>
                  <a:lnTo>
                    <a:pt x="16" y="7"/>
                  </a:lnTo>
                  <a:lnTo>
                    <a:pt x="5"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71" name="Freeform 676"/>
            <p:cNvSpPr>
              <a:spLocks/>
            </p:cNvSpPr>
            <p:nvPr/>
          </p:nvSpPr>
          <p:spPr bwMode="auto">
            <a:xfrm>
              <a:off x="2298" y="3248"/>
              <a:ext cx="22" cy="21"/>
            </a:xfrm>
            <a:custGeom>
              <a:avLst/>
              <a:gdLst>
                <a:gd name="T0" fmla="*/ 79 w 17"/>
                <a:gd name="T1" fmla="*/ 136 h 17"/>
                <a:gd name="T2" fmla="*/ 0 w 17"/>
                <a:gd name="T3" fmla="*/ 65 h 17"/>
                <a:gd name="T4" fmla="*/ 132 w 17"/>
                <a:gd name="T5" fmla="*/ 0 h 17"/>
                <a:gd name="T6" fmla="*/ 211 w 17"/>
                <a:gd name="T7" fmla="*/ 65 h 17"/>
                <a:gd name="T8" fmla="*/ 79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16"/>
                  </a:moveTo>
                  <a:lnTo>
                    <a:pt x="0" y="8"/>
                  </a:lnTo>
                  <a:lnTo>
                    <a:pt x="10" y="0"/>
                  </a:lnTo>
                  <a:lnTo>
                    <a:pt x="16" y="8"/>
                  </a:lnTo>
                  <a:lnTo>
                    <a:pt x="6"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72" name="Freeform 677"/>
            <p:cNvSpPr>
              <a:spLocks/>
            </p:cNvSpPr>
            <p:nvPr/>
          </p:nvSpPr>
          <p:spPr bwMode="auto">
            <a:xfrm>
              <a:off x="2292" y="3240"/>
              <a:ext cx="21" cy="21"/>
            </a:xfrm>
            <a:custGeom>
              <a:avLst/>
              <a:gdLst>
                <a:gd name="T0" fmla="*/ 40 w 17"/>
                <a:gd name="T1" fmla="*/ 136 h 17"/>
                <a:gd name="T2" fmla="*/ 0 w 17"/>
                <a:gd name="T3" fmla="*/ 65 h 17"/>
                <a:gd name="T4" fmla="*/ 75 w 17"/>
                <a:gd name="T5" fmla="*/ 0 h 17"/>
                <a:gd name="T6" fmla="*/ 136 w 17"/>
                <a:gd name="T7" fmla="*/ 61 h 17"/>
                <a:gd name="T8" fmla="*/ 40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0" y="8"/>
                  </a:lnTo>
                  <a:lnTo>
                    <a:pt x="9" y="0"/>
                  </a:lnTo>
                  <a:lnTo>
                    <a:pt x="16" y="7"/>
                  </a:lnTo>
                  <a:lnTo>
                    <a:pt x="5"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73" name="Freeform 678"/>
            <p:cNvSpPr>
              <a:spLocks/>
            </p:cNvSpPr>
            <p:nvPr/>
          </p:nvSpPr>
          <p:spPr bwMode="auto">
            <a:xfrm>
              <a:off x="2285" y="3232"/>
              <a:ext cx="22" cy="21"/>
            </a:xfrm>
            <a:custGeom>
              <a:avLst/>
              <a:gdLst>
                <a:gd name="T0" fmla="*/ 61 w 17"/>
                <a:gd name="T1" fmla="*/ 136 h 17"/>
                <a:gd name="T2" fmla="*/ 0 w 17"/>
                <a:gd name="T3" fmla="*/ 65 h 17"/>
                <a:gd name="T4" fmla="*/ 132 w 17"/>
                <a:gd name="T5" fmla="*/ 0 h 17"/>
                <a:gd name="T6" fmla="*/ 211 w 17"/>
                <a:gd name="T7" fmla="*/ 65 h 17"/>
                <a:gd name="T8" fmla="*/ 6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0" y="8"/>
                  </a:lnTo>
                  <a:lnTo>
                    <a:pt x="10" y="0"/>
                  </a:lnTo>
                  <a:lnTo>
                    <a:pt x="16" y="8"/>
                  </a:lnTo>
                  <a:lnTo>
                    <a:pt x="5"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74" name="Freeform 679"/>
            <p:cNvSpPr>
              <a:spLocks/>
            </p:cNvSpPr>
            <p:nvPr/>
          </p:nvSpPr>
          <p:spPr bwMode="auto">
            <a:xfrm>
              <a:off x="2278" y="3223"/>
              <a:ext cx="21" cy="21"/>
            </a:xfrm>
            <a:custGeom>
              <a:avLst/>
              <a:gdLst>
                <a:gd name="T0" fmla="*/ 49 w 17"/>
                <a:gd name="T1" fmla="*/ 136 h 17"/>
                <a:gd name="T2" fmla="*/ 0 w 17"/>
                <a:gd name="T3" fmla="*/ 65 h 17"/>
                <a:gd name="T4" fmla="*/ 80 w 17"/>
                <a:gd name="T5" fmla="*/ 0 h 17"/>
                <a:gd name="T6" fmla="*/ 136 w 17"/>
                <a:gd name="T7" fmla="*/ 65 h 17"/>
                <a:gd name="T8" fmla="*/ 49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16"/>
                  </a:moveTo>
                  <a:lnTo>
                    <a:pt x="0" y="8"/>
                  </a:lnTo>
                  <a:lnTo>
                    <a:pt x="10" y="0"/>
                  </a:lnTo>
                  <a:lnTo>
                    <a:pt x="16" y="8"/>
                  </a:lnTo>
                  <a:lnTo>
                    <a:pt x="6"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75" name="Freeform 680"/>
            <p:cNvSpPr>
              <a:spLocks/>
            </p:cNvSpPr>
            <p:nvPr/>
          </p:nvSpPr>
          <p:spPr bwMode="auto">
            <a:xfrm>
              <a:off x="2271" y="3214"/>
              <a:ext cx="22" cy="22"/>
            </a:xfrm>
            <a:custGeom>
              <a:avLst/>
              <a:gdLst>
                <a:gd name="T0" fmla="*/ 61 w 17"/>
                <a:gd name="T1" fmla="*/ 211 h 17"/>
                <a:gd name="T2" fmla="*/ 0 w 17"/>
                <a:gd name="T3" fmla="*/ 102 h 17"/>
                <a:gd name="T4" fmla="*/ 126 w 17"/>
                <a:gd name="T5" fmla="*/ 0 h 17"/>
                <a:gd name="T6" fmla="*/ 211 w 17"/>
                <a:gd name="T7" fmla="*/ 102 h 17"/>
                <a:gd name="T8" fmla="*/ 61 w 17"/>
                <a:gd name="T9" fmla="*/ 2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0" y="8"/>
                  </a:lnTo>
                  <a:lnTo>
                    <a:pt x="9" y="0"/>
                  </a:lnTo>
                  <a:lnTo>
                    <a:pt x="16" y="8"/>
                  </a:lnTo>
                  <a:lnTo>
                    <a:pt x="5"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76" name="Freeform 681"/>
            <p:cNvSpPr>
              <a:spLocks/>
            </p:cNvSpPr>
            <p:nvPr/>
          </p:nvSpPr>
          <p:spPr bwMode="auto">
            <a:xfrm>
              <a:off x="2265" y="3206"/>
              <a:ext cx="22" cy="21"/>
            </a:xfrm>
            <a:custGeom>
              <a:avLst/>
              <a:gdLst>
                <a:gd name="T0" fmla="*/ 61 w 17"/>
                <a:gd name="T1" fmla="*/ 136 h 17"/>
                <a:gd name="T2" fmla="*/ 0 w 17"/>
                <a:gd name="T3" fmla="*/ 65 h 17"/>
                <a:gd name="T4" fmla="*/ 132 w 17"/>
                <a:gd name="T5" fmla="*/ 0 h 17"/>
                <a:gd name="T6" fmla="*/ 211 w 17"/>
                <a:gd name="T7" fmla="*/ 65 h 17"/>
                <a:gd name="T8" fmla="*/ 6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0" y="8"/>
                  </a:lnTo>
                  <a:lnTo>
                    <a:pt x="10" y="0"/>
                  </a:lnTo>
                  <a:lnTo>
                    <a:pt x="16" y="8"/>
                  </a:lnTo>
                  <a:lnTo>
                    <a:pt x="5"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77" name="Freeform 682"/>
            <p:cNvSpPr>
              <a:spLocks/>
            </p:cNvSpPr>
            <p:nvPr/>
          </p:nvSpPr>
          <p:spPr bwMode="auto">
            <a:xfrm>
              <a:off x="2257" y="3197"/>
              <a:ext cx="22" cy="21"/>
            </a:xfrm>
            <a:custGeom>
              <a:avLst/>
              <a:gdLst>
                <a:gd name="T0" fmla="*/ 79 w 17"/>
                <a:gd name="T1" fmla="*/ 136 h 17"/>
                <a:gd name="T2" fmla="*/ 0 w 17"/>
                <a:gd name="T3" fmla="*/ 49 h 17"/>
                <a:gd name="T4" fmla="*/ 132 w 17"/>
                <a:gd name="T5" fmla="*/ 0 h 17"/>
                <a:gd name="T6" fmla="*/ 211 w 17"/>
                <a:gd name="T7" fmla="*/ 65 h 17"/>
                <a:gd name="T8" fmla="*/ 79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16"/>
                  </a:moveTo>
                  <a:lnTo>
                    <a:pt x="0" y="6"/>
                  </a:lnTo>
                  <a:lnTo>
                    <a:pt x="10" y="0"/>
                  </a:lnTo>
                  <a:lnTo>
                    <a:pt x="16" y="8"/>
                  </a:lnTo>
                  <a:lnTo>
                    <a:pt x="6"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78" name="Freeform 683"/>
            <p:cNvSpPr>
              <a:spLocks/>
            </p:cNvSpPr>
            <p:nvPr/>
          </p:nvSpPr>
          <p:spPr bwMode="auto">
            <a:xfrm>
              <a:off x="2251" y="3187"/>
              <a:ext cx="22" cy="21"/>
            </a:xfrm>
            <a:custGeom>
              <a:avLst/>
              <a:gdLst>
                <a:gd name="T0" fmla="*/ 61 w 17"/>
                <a:gd name="T1" fmla="*/ 136 h 17"/>
                <a:gd name="T2" fmla="*/ 0 w 17"/>
                <a:gd name="T3" fmla="*/ 65 h 17"/>
                <a:gd name="T4" fmla="*/ 132 w 17"/>
                <a:gd name="T5" fmla="*/ 0 h 17"/>
                <a:gd name="T6" fmla="*/ 211 w 17"/>
                <a:gd name="T7" fmla="*/ 75 h 17"/>
                <a:gd name="T8" fmla="*/ 6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0" y="8"/>
                  </a:lnTo>
                  <a:lnTo>
                    <a:pt x="10" y="0"/>
                  </a:lnTo>
                  <a:lnTo>
                    <a:pt x="16" y="9"/>
                  </a:lnTo>
                  <a:lnTo>
                    <a:pt x="5"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79" name="Freeform 684"/>
            <p:cNvSpPr>
              <a:spLocks/>
            </p:cNvSpPr>
            <p:nvPr/>
          </p:nvSpPr>
          <p:spPr bwMode="auto">
            <a:xfrm>
              <a:off x="2246" y="3177"/>
              <a:ext cx="22" cy="21"/>
            </a:xfrm>
            <a:custGeom>
              <a:avLst/>
              <a:gdLst>
                <a:gd name="T0" fmla="*/ 47 w 17"/>
                <a:gd name="T1" fmla="*/ 136 h 17"/>
                <a:gd name="T2" fmla="*/ 0 w 17"/>
                <a:gd name="T3" fmla="*/ 65 h 17"/>
                <a:gd name="T4" fmla="*/ 126 w 17"/>
                <a:gd name="T5" fmla="*/ 0 h 17"/>
                <a:gd name="T6" fmla="*/ 211 w 17"/>
                <a:gd name="T7" fmla="*/ 65 h 17"/>
                <a:gd name="T8" fmla="*/ 47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8"/>
                  </a:lnTo>
                  <a:lnTo>
                    <a:pt x="9" y="0"/>
                  </a:lnTo>
                  <a:lnTo>
                    <a:pt x="16" y="8"/>
                  </a:lnTo>
                  <a:lnTo>
                    <a:pt x="4"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80" name="Freeform 685"/>
            <p:cNvSpPr>
              <a:spLocks/>
            </p:cNvSpPr>
            <p:nvPr/>
          </p:nvSpPr>
          <p:spPr bwMode="auto">
            <a:xfrm>
              <a:off x="2238" y="3169"/>
              <a:ext cx="22" cy="21"/>
            </a:xfrm>
            <a:custGeom>
              <a:avLst/>
              <a:gdLst>
                <a:gd name="T0" fmla="*/ 79 w 17"/>
                <a:gd name="T1" fmla="*/ 136 h 17"/>
                <a:gd name="T2" fmla="*/ 0 w 17"/>
                <a:gd name="T3" fmla="*/ 61 h 17"/>
                <a:gd name="T4" fmla="*/ 141 w 17"/>
                <a:gd name="T5" fmla="*/ 0 h 17"/>
                <a:gd name="T6" fmla="*/ 211 w 17"/>
                <a:gd name="T7" fmla="*/ 61 h 17"/>
                <a:gd name="T8" fmla="*/ 79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16"/>
                  </a:moveTo>
                  <a:lnTo>
                    <a:pt x="0" y="7"/>
                  </a:lnTo>
                  <a:lnTo>
                    <a:pt x="11" y="0"/>
                  </a:lnTo>
                  <a:lnTo>
                    <a:pt x="16" y="7"/>
                  </a:lnTo>
                  <a:lnTo>
                    <a:pt x="6"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81" name="Freeform 686"/>
            <p:cNvSpPr>
              <a:spLocks/>
            </p:cNvSpPr>
            <p:nvPr/>
          </p:nvSpPr>
          <p:spPr bwMode="auto">
            <a:xfrm>
              <a:off x="2232" y="3160"/>
              <a:ext cx="22" cy="21"/>
            </a:xfrm>
            <a:custGeom>
              <a:avLst/>
              <a:gdLst>
                <a:gd name="T0" fmla="*/ 61 w 17"/>
                <a:gd name="T1" fmla="*/ 136 h 17"/>
                <a:gd name="T2" fmla="*/ 0 w 17"/>
                <a:gd name="T3" fmla="*/ 49 h 17"/>
                <a:gd name="T4" fmla="*/ 132 w 17"/>
                <a:gd name="T5" fmla="*/ 0 h 17"/>
                <a:gd name="T6" fmla="*/ 211 w 17"/>
                <a:gd name="T7" fmla="*/ 65 h 17"/>
                <a:gd name="T8" fmla="*/ 6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0" y="6"/>
                  </a:lnTo>
                  <a:lnTo>
                    <a:pt x="10" y="0"/>
                  </a:lnTo>
                  <a:lnTo>
                    <a:pt x="16" y="8"/>
                  </a:lnTo>
                  <a:lnTo>
                    <a:pt x="5"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82" name="Freeform 687"/>
            <p:cNvSpPr>
              <a:spLocks/>
            </p:cNvSpPr>
            <p:nvPr/>
          </p:nvSpPr>
          <p:spPr bwMode="auto">
            <a:xfrm>
              <a:off x="2226" y="3151"/>
              <a:ext cx="21" cy="21"/>
            </a:xfrm>
            <a:custGeom>
              <a:avLst/>
              <a:gdLst>
                <a:gd name="T0" fmla="*/ 40 w 17"/>
                <a:gd name="T1" fmla="*/ 136 h 17"/>
                <a:gd name="T2" fmla="*/ 0 w 17"/>
                <a:gd name="T3" fmla="*/ 61 h 17"/>
                <a:gd name="T4" fmla="*/ 80 w 17"/>
                <a:gd name="T5" fmla="*/ 0 h 17"/>
                <a:gd name="T6" fmla="*/ 136 w 17"/>
                <a:gd name="T7" fmla="*/ 65 h 17"/>
                <a:gd name="T8" fmla="*/ 40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0" y="7"/>
                  </a:lnTo>
                  <a:lnTo>
                    <a:pt x="10" y="0"/>
                  </a:lnTo>
                  <a:lnTo>
                    <a:pt x="16" y="8"/>
                  </a:lnTo>
                  <a:lnTo>
                    <a:pt x="5"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83" name="Freeform 688"/>
            <p:cNvSpPr>
              <a:spLocks/>
            </p:cNvSpPr>
            <p:nvPr/>
          </p:nvSpPr>
          <p:spPr bwMode="auto">
            <a:xfrm>
              <a:off x="2221" y="3143"/>
              <a:ext cx="21" cy="21"/>
            </a:xfrm>
            <a:custGeom>
              <a:avLst/>
              <a:gdLst>
                <a:gd name="T0" fmla="*/ 32 w 17"/>
                <a:gd name="T1" fmla="*/ 136 h 17"/>
                <a:gd name="T2" fmla="*/ 0 w 17"/>
                <a:gd name="T3" fmla="*/ 61 h 17"/>
                <a:gd name="T4" fmla="*/ 80 w 17"/>
                <a:gd name="T5" fmla="*/ 0 h 17"/>
                <a:gd name="T6" fmla="*/ 136 w 17"/>
                <a:gd name="T7" fmla="*/ 65 h 17"/>
                <a:gd name="T8" fmla="*/ 32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7"/>
                  </a:lnTo>
                  <a:lnTo>
                    <a:pt x="10" y="0"/>
                  </a:lnTo>
                  <a:lnTo>
                    <a:pt x="16" y="8"/>
                  </a:lnTo>
                  <a:lnTo>
                    <a:pt x="4"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84" name="Freeform 689"/>
            <p:cNvSpPr>
              <a:spLocks/>
            </p:cNvSpPr>
            <p:nvPr/>
          </p:nvSpPr>
          <p:spPr bwMode="auto">
            <a:xfrm>
              <a:off x="2214" y="3133"/>
              <a:ext cx="22" cy="21"/>
            </a:xfrm>
            <a:custGeom>
              <a:avLst/>
              <a:gdLst>
                <a:gd name="T0" fmla="*/ 61 w 17"/>
                <a:gd name="T1" fmla="*/ 136 h 17"/>
                <a:gd name="T2" fmla="*/ 0 w 17"/>
                <a:gd name="T3" fmla="*/ 49 h 17"/>
                <a:gd name="T4" fmla="*/ 132 w 17"/>
                <a:gd name="T5" fmla="*/ 0 h 17"/>
                <a:gd name="T6" fmla="*/ 211 w 17"/>
                <a:gd name="T7" fmla="*/ 75 h 17"/>
                <a:gd name="T8" fmla="*/ 6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0" y="6"/>
                  </a:lnTo>
                  <a:lnTo>
                    <a:pt x="10" y="0"/>
                  </a:lnTo>
                  <a:lnTo>
                    <a:pt x="16" y="9"/>
                  </a:lnTo>
                  <a:lnTo>
                    <a:pt x="5"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85" name="Freeform 690"/>
            <p:cNvSpPr>
              <a:spLocks/>
            </p:cNvSpPr>
            <p:nvPr/>
          </p:nvSpPr>
          <p:spPr bwMode="auto">
            <a:xfrm>
              <a:off x="2209" y="3124"/>
              <a:ext cx="22" cy="21"/>
            </a:xfrm>
            <a:custGeom>
              <a:avLst/>
              <a:gdLst>
                <a:gd name="T0" fmla="*/ 47 w 17"/>
                <a:gd name="T1" fmla="*/ 136 h 17"/>
                <a:gd name="T2" fmla="*/ 0 w 17"/>
                <a:gd name="T3" fmla="*/ 61 h 17"/>
                <a:gd name="T4" fmla="*/ 141 w 17"/>
                <a:gd name="T5" fmla="*/ 0 h 17"/>
                <a:gd name="T6" fmla="*/ 211 w 17"/>
                <a:gd name="T7" fmla="*/ 65 h 17"/>
                <a:gd name="T8" fmla="*/ 47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7"/>
                  </a:lnTo>
                  <a:lnTo>
                    <a:pt x="11" y="0"/>
                  </a:lnTo>
                  <a:lnTo>
                    <a:pt x="16" y="8"/>
                  </a:lnTo>
                  <a:lnTo>
                    <a:pt x="4"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86" name="Freeform 691"/>
            <p:cNvSpPr>
              <a:spLocks/>
            </p:cNvSpPr>
            <p:nvPr/>
          </p:nvSpPr>
          <p:spPr bwMode="auto">
            <a:xfrm>
              <a:off x="2203" y="3116"/>
              <a:ext cx="21" cy="21"/>
            </a:xfrm>
            <a:custGeom>
              <a:avLst/>
              <a:gdLst>
                <a:gd name="T0" fmla="*/ 40 w 17"/>
                <a:gd name="T1" fmla="*/ 136 h 17"/>
                <a:gd name="T2" fmla="*/ 0 w 17"/>
                <a:gd name="T3" fmla="*/ 61 h 17"/>
                <a:gd name="T4" fmla="*/ 93 w 17"/>
                <a:gd name="T5" fmla="*/ 0 h 17"/>
                <a:gd name="T6" fmla="*/ 136 w 17"/>
                <a:gd name="T7" fmla="*/ 65 h 17"/>
                <a:gd name="T8" fmla="*/ 40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5" y="16"/>
                  </a:moveTo>
                  <a:lnTo>
                    <a:pt x="0" y="7"/>
                  </a:lnTo>
                  <a:lnTo>
                    <a:pt x="11" y="0"/>
                  </a:lnTo>
                  <a:lnTo>
                    <a:pt x="16" y="8"/>
                  </a:lnTo>
                  <a:lnTo>
                    <a:pt x="5"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87" name="Freeform 692"/>
            <p:cNvSpPr>
              <a:spLocks/>
            </p:cNvSpPr>
            <p:nvPr/>
          </p:nvSpPr>
          <p:spPr bwMode="auto">
            <a:xfrm>
              <a:off x="2198" y="3107"/>
              <a:ext cx="21" cy="21"/>
            </a:xfrm>
            <a:custGeom>
              <a:avLst/>
              <a:gdLst>
                <a:gd name="T0" fmla="*/ 32 w 17"/>
                <a:gd name="T1" fmla="*/ 136 h 17"/>
                <a:gd name="T2" fmla="*/ 0 w 17"/>
                <a:gd name="T3" fmla="*/ 49 h 17"/>
                <a:gd name="T4" fmla="*/ 93 w 17"/>
                <a:gd name="T5" fmla="*/ 0 h 17"/>
                <a:gd name="T6" fmla="*/ 136 w 17"/>
                <a:gd name="T7" fmla="*/ 65 h 17"/>
                <a:gd name="T8" fmla="*/ 32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6"/>
                  </a:lnTo>
                  <a:lnTo>
                    <a:pt x="11" y="0"/>
                  </a:lnTo>
                  <a:lnTo>
                    <a:pt x="16" y="8"/>
                  </a:lnTo>
                  <a:lnTo>
                    <a:pt x="4"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88" name="Freeform 693"/>
            <p:cNvSpPr>
              <a:spLocks/>
            </p:cNvSpPr>
            <p:nvPr/>
          </p:nvSpPr>
          <p:spPr bwMode="auto">
            <a:xfrm>
              <a:off x="2193" y="3098"/>
              <a:ext cx="21" cy="21"/>
            </a:xfrm>
            <a:custGeom>
              <a:avLst/>
              <a:gdLst>
                <a:gd name="T0" fmla="*/ 32 w 17"/>
                <a:gd name="T1" fmla="*/ 136 h 17"/>
                <a:gd name="T2" fmla="*/ 0 w 17"/>
                <a:gd name="T3" fmla="*/ 49 h 17"/>
                <a:gd name="T4" fmla="*/ 93 w 17"/>
                <a:gd name="T5" fmla="*/ 0 h 17"/>
                <a:gd name="T6" fmla="*/ 136 w 17"/>
                <a:gd name="T7" fmla="*/ 75 h 17"/>
                <a:gd name="T8" fmla="*/ 32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6"/>
                  </a:lnTo>
                  <a:lnTo>
                    <a:pt x="11" y="0"/>
                  </a:lnTo>
                  <a:lnTo>
                    <a:pt x="16" y="9"/>
                  </a:lnTo>
                  <a:lnTo>
                    <a:pt x="4"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89" name="Freeform 694"/>
            <p:cNvSpPr>
              <a:spLocks/>
            </p:cNvSpPr>
            <p:nvPr/>
          </p:nvSpPr>
          <p:spPr bwMode="auto">
            <a:xfrm>
              <a:off x="2188" y="3088"/>
              <a:ext cx="21" cy="21"/>
            </a:xfrm>
            <a:custGeom>
              <a:avLst/>
              <a:gdLst>
                <a:gd name="T0" fmla="*/ 32 w 17"/>
                <a:gd name="T1" fmla="*/ 136 h 17"/>
                <a:gd name="T2" fmla="*/ 0 w 17"/>
                <a:gd name="T3" fmla="*/ 49 h 17"/>
                <a:gd name="T4" fmla="*/ 93 w 17"/>
                <a:gd name="T5" fmla="*/ 0 h 17"/>
                <a:gd name="T6" fmla="*/ 136 w 17"/>
                <a:gd name="T7" fmla="*/ 75 h 17"/>
                <a:gd name="T8" fmla="*/ 32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6"/>
                  </a:lnTo>
                  <a:lnTo>
                    <a:pt x="11" y="0"/>
                  </a:lnTo>
                  <a:lnTo>
                    <a:pt x="16" y="9"/>
                  </a:lnTo>
                  <a:lnTo>
                    <a:pt x="4"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90" name="Freeform 695"/>
            <p:cNvSpPr>
              <a:spLocks/>
            </p:cNvSpPr>
            <p:nvPr/>
          </p:nvSpPr>
          <p:spPr bwMode="auto">
            <a:xfrm>
              <a:off x="2183" y="3078"/>
              <a:ext cx="21" cy="21"/>
            </a:xfrm>
            <a:custGeom>
              <a:avLst/>
              <a:gdLst>
                <a:gd name="T0" fmla="*/ 32 w 17"/>
                <a:gd name="T1" fmla="*/ 136 h 17"/>
                <a:gd name="T2" fmla="*/ 0 w 17"/>
                <a:gd name="T3" fmla="*/ 49 h 17"/>
                <a:gd name="T4" fmla="*/ 93 w 17"/>
                <a:gd name="T5" fmla="*/ 0 h 17"/>
                <a:gd name="T6" fmla="*/ 136 w 17"/>
                <a:gd name="T7" fmla="*/ 75 h 17"/>
                <a:gd name="T8" fmla="*/ 32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6"/>
                  </a:lnTo>
                  <a:lnTo>
                    <a:pt x="11" y="0"/>
                  </a:lnTo>
                  <a:lnTo>
                    <a:pt x="16" y="9"/>
                  </a:lnTo>
                  <a:lnTo>
                    <a:pt x="4"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91" name="Freeform 696"/>
            <p:cNvSpPr>
              <a:spLocks/>
            </p:cNvSpPr>
            <p:nvPr/>
          </p:nvSpPr>
          <p:spPr bwMode="auto">
            <a:xfrm>
              <a:off x="2177" y="3069"/>
              <a:ext cx="22" cy="21"/>
            </a:xfrm>
            <a:custGeom>
              <a:avLst/>
              <a:gdLst>
                <a:gd name="T0" fmla="*/ 47 w 17"/>
                <a:gd name="T1" fmla="*/ 136 h 17"/>
                <a:gd name="T2" fmla="*/ 0 w 17"/>
                <a:gd name="T3" fmla="*/ 61 h 17"/>
                <a:gd name="T4" fmla="*/ 141 w 17"/>
                <a:gd name="T5" fmla="*/ 0 h 17"/>
                <a:gd name="T6" fmla="*/ 211 w 17"/>
                <a:gd name="T7" fmla="*/ 75 h 17"/>
                <a:gd name="T8" fmla="*/ 47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7"/>
                  </a:lnTo>
                  <a:lnTo>
                    <a:pt x="11" y="0"/>
                  </a:lnTo>
                  <a:lnTo>
                    <a:pt x="16" y="9"/>
                  </a:lnTo>
                  <a:lnTo>
                    <a:pt x="4"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92" name="Freeform 697"/>
            <p:cNvSpPr>
              <a:spLocks/>
            </p:cNvSpPr>
            <p:nvPr/>
          </p:nvSpPr>
          <p:spPr bwMode="auto">
            <a:xfrm>
              <a:off x="2174" y="3060"/>
              <a:ext cx="21" cy="21"/>
            </a:xfrm>
            <a:custGeom>
              <a:avLst/>
              <a:gdLst>
                <a:gd name="T0" fmla="*/ 26 w 17"/>
                <a:gd name="T1" fmla="*/ 136 h 17"/>
                <a:gd name="T2" fmla="*/ 0 w 17"/>
                <a:gd name="T3" fmla="*/ 49 h 17"/>
                <a:gd name="T4" fmla="*/ 99 w 17"/>
                <a:gd name="T5" fmla="*/ 0 h 17"/>
                <a:gd name="T6" fmla="*/ 136 w 17"/>
                <a:gd name="T7" fmla="*/ 65 h 17"/>
                <a:gd name="T8" fmla="*/ 26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16"/>
                  </a:moveTo>
                  <a:lnTo>
                    <a:pt x="0" y="6"/>
                  </a:lnTo>
                  <a:lnTo>
                    <a:pt x="12" y="0"/>
                  </a:lnTo>
                  <a:lnTo>
                    <a:pt x="16" y="8"/>
                  </a:lnTo>
                  <a:lnTo>
                    <a:pt x="3"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93" name="Freeform 698"/>
            <p:cNvSpPr>
              <a:spLocks/>
            </p:cNvSpPr>
            <p:nvPr/>
          </p:nvSpPr>
          <p:spPr bwMode="auto">
            <a:xfrm>
              <a:off x="2169" y="3051"/>
              <a:ext cx="21" cy="21"/>
            </a:xfrm>
            <a:custGeom>
              <a:avLst/>
              <a:gdLst>
                <a:gd name="T0" fmla="*/ 32 w 17"/>
                <a:gd name="T1" fmla="*/ 136 h 17"/>
                <a:gd name="T2" fmla="*/ 0 w 17"/>
                <a:gd name="T3" fmla="*/ 40 h 17"/>
                <a:gd name="T4" fmla="*/ 99 w 17"/>
                <a:gd name="T5" fmla="*/ 0 h 17"/>
                <a:gd name="T6" fmla="*/ 136 w 17"/>
                <a:gd name="T7" fmla="*/ 75 h 17"/>
                <a:gd name="T8" fmla="*/ 32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5"/>
                  </a:lnTo>
                  <a:lnTo>
                    <a:pt x="12" y="0"/>
                  </a:lnTo>
                  <a:lnTo>
                    <a:pt x="16" y="9"/>
                  </a:lnTo>
                  <a:lnTo>
                    <a:pt x="4"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94" name="Freeform 699"/>
            <p:cNvSpPr>
              <a:spLocks/>
            </p:cNvSpPr>
            <p:nvPr/>
          </p:nvSpPr>
          <p:spPr bwMode="auto">
            <a:xfrm>
              <a:off x="2165" y="3041"/>
              <a:ext cx="21" cy="21"/>
            </a:xfrm>
            <a:custGeom>
              <a:avLst/>
              <a:gdLst>
                <a:gd name="T0" fmla="*/ 26 w 17"/>
                <a:gd name="T1" fmla="*/ 136 h 17"/>
                <a:gd name="T2" fmla="*/ 0 w 17"/>
                <a:gd name="T3" fmla="*/ 49 h 17"/>
                <a:gd name="T4" fmla="*/ 93 w 17"/>
                <a:gd name="T5" fmla="*/ 0 h 17"/>
                <a:gd name="T6" fmla="*/ 136 w 17"/>
                <a:gd name="T7" fmla="*/ 80 h 17"/>
                <a:gd name="T8" fmla="*/ 26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16"/>
                  </a:moveTo>
                  <a:lnTo>
                    <a:pt x="0" y="6"/>
                  </a:lnTo>
                  <a:lnTo>
                    <a:pt x="11" y="0"/>
                  </a:lnTo>
                  <a:lnTo>
                    <a:pt x="16" y="10"/>
                  </a:lnTo>
                  <a:lnTo>
                    <a:pt x="3"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95" name="Freeform 700"/>
            <p:cNvSpPr>
              <a:spLocks/>
            </p:cNvSpPr>
            <p:nvPr/>
          </p:nvSpPr>
          <p:spPr bwMode="auto">
            <a:xfrm>
              <a:off x="2160" y="3031"/>
              <a:ext cx="21" cy="21"/>
            </a:xfrm>
            <a:custGeom>
              <a:avLst/>
              <a:gdLst>
                <a:gd name="T0" fmla="*/ 32 w 17"/>
                <a:gd name="T1" fmla="*/ 136 h 17"/>
                <a:gd name="T2" fmla="*/ 0 w 17"/>
                <a:gd name="T3" fmla="*/ 49 h 17"/>
                <a:gd name="T4" fmla="*/ 99 w 17"/>
                <a:gd name="T5" fmla="*/ 0 h 17"/>
                <a:gd name="T6" fmla="*/ 136 w 17"/>
                <a:gd name="T7" fmla="*/ 75 h 17"/>
                <a:gd name="T8" fmla="*/ 32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4" y="16"/>
                  </a:moveTo>
                  <a:lnTo>
                    <a:pt x="0" y="6"/>
                  </a:lnTo>
                  <a:lnTo>
                    <a:pt x="12" y="0"/>
                  </a:lnTo>
                  <a:lnTo>
                    <a:pt x="16" y="9"/>
                  </a:lnTo>
                  <a:lnTo>
                    <a:pt x="4"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96" name="Freeform 701"/>
            <p:cNvSpPr>
              <a:spLocks/>
            </p:cNvSpPr>
            <p:nvPr/>
          </p:nvSpPr>
          <p:spPr bwMode="auto">
            <a:xfrm>
              <a:off x="2156" y="3022"/>
              <a:ext cx="21" cy="21"/>
            </a:xfrm>
            <a:custGeom>
              <a:avLst/>
              <a:gdLst>
                <a:gd name="T0" fmla="*/ 26 w 17"/>
                <a:gd name="T1" fmla="*/ 136 h 17"/>
                <a:gd name="T2" fmla="*/ 0 w 17"/>
                <a:gd name="T3" fmla="*/ 49 h 17"/>
                <a:gd name="T4" fmla="*/ 99 w 17"/>
                <a:gd name="T5" fmla="*/ 0 h 17"/>
                <a:gd name="T6" fmla="*/ 136 w 17"/>
                <a:gd name="T7" fmla="*/ 75 h 17"/>
                <a:gd name="T8" fmla="*/ 26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16"/>
                  </a:moveTo>
                  <a:lnTo>
                    <a:pt x="0" y="6"/>
                  </a:lnTo>
                  <a:lnTo>
                    <a:pt x="12" y="0"/>
                  </a:lnTo>
                  <a:lnTo>
                    <a:pt x="16" y="9"/>
                  </a:lnTo>
                  <a:lnTo>
                    <a:pt x="3"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97" name="Freeform 702"/>
            <p:cNvSpPr>
              <a:spLocks/>
            </p:cNvSpPr>
            <p:nvPr/>
          </p:nvSpPr>
          <p:spPr bwMode="auto">
            <a:xfrm>
              <a:off x="2152" y="3013"/>
              <a:ext cx="22" cy="21"/>
            </a:xfrm>
            <a:custGeom>
              <a:avLst/>
              <a:gdLst>
                <a:gd name="T0" fmla="*/ 36 w 17"/>
                <a:gd name="T1" fmla="*/ 136 h 17"/>
                <a:gd name="T2" fmla="*/ 0 w 17"/>
                <a:gd name="T3" fmla="*/ 40 h 17"/>
                <a:gd name="T4" fmla="*/ 163 w 17"/>
                <a:gd name="T5" fmla="*/ 0 h 17"/>
                <a:gd name="T6" fmla="*/ 211 w 17"/>
                <a:gd name="T7" fmla="*/ 75 h 17"/>
                <a:gd name="T8" fmla="*/ 36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16"/>
                  </a:moveTo>
                  <a:lnTo>
                    <a:pt x="0" y="5"/>
                  </a:lnTo>
                  <a:lnTo>
                    <a:pt x="12" y="0"/>
                  </a:lnTo>
                  <a:lnTo>
                    <a:pt x="16" y="9"/>
                  </a:lnTo>
                  <a:lnTo>
                    <a:pt x="3"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98" name="Freeform 703"/>
            <p:cNvSpPr>
              <a:spLocks/>
            </p:cNvSpPr>
            <p:nvPr/>
          </p:nvSpPr>
          <p:spPr bwMode="auto">
            <a:xfrm>
              <a:off x="2148" y="3003"/>
              <a:ext cx="22" cy="21"/>
            </a:xfrm>
            <a:custGeom>
              <a:avLst/>
              <a:gdLst>
                <a:gd name="T0" fmla="*/ 36 w 17"/>
                <a:gd name="T1" fmla="*/ 136 h 17"/>
                <a:gd name="T2" fmla="*/ 0 w 17"/>
                <a:gd name="T3" fmla="*/ 40 h 17"/>
                <a:gd name="T4" fmla="*/ 163 w 17"/>
                <a:gd name="T5" fmla="*/ 0 h 17"/>
                <a:gd name="T6" fmla="*/ 211 w 17"/>
                <a:gd name="T7" fmla="*/ 80 h 17"/>
                <a:gd name="T8" fmla="*/ 36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16"/>
                  </a:moveTo>
                  <a:lnTo>
                    <a:pt x="0" y="5"/>
                  </a:lnTo>
                  <a:lnTo>
                    <a:pt x="12" y="0"/>
                  </a:lnTo>
                  <a:lnTo>
                    <a:pt x="16" y="10"/>
                  </a:lnTo>
                  <a:lnTo>
                    <a:pt x="3"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899" name="Freeform 704"/>
            <p:cNvSpPr>
              <a:spLocks/>
            </p:cNvSpPr>
            <p:nvPr/>
          </p:nvSpPr>
          <p:spPr bwMode="auto">
            <a:xfrm>
              <a:off x="2144" y="2993"/>
              <a:ext cx="22" cy="21"/>
            </a:xfrm>
            <a:custGeom>
              <a:avLst/>
              <a:gdLst>
                <a:gd name="T0" fmla="*/ 36 w 17"/>
                <a:gd name="T1" fmla="*/ 136 h 17"/>
                <a:gd name="T2" fmla="*/ 0 w 17"/>
                <a:gd name="T3" fmla="*/ 32 h 17"/>
                <a:gd name="T4" fmla="*/ 163 w 17"/>
                <a:gd name="T5" fmla="*/ 0 h 17"/>
                <a:gd name="T6" fmla="*/ 211 w 17"/>
                <a:gd name="T7" fmla="*/ 80 h 17"/>
                <a:gd name="T8" fmla="*/ 36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16"/>
                  </a:moveTo>
                  <a:lnTo>
                    <a:pt x="0" y="4"/>
                  </a:lnTo>
                  <a:lnTo>
                    <a:pt x="12" y="0"/>
                  </a:lnTo>
                  <a:lnTo>
                    <a:pt x="16" y="10"/>
                  </a:lnTo>
                  <a:lnTo>
                    <a:pt x="3"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00" name="Freeform 705"/>
            <p:cNvSpPr>
              <a:spLocks/>
            </p:cNvSpPr>
            <p:nvPr/>
          </p:nvSpPr>
          <p:spPr bwMode="auto">
            <a:xfrm>
              <a:off x="2141" y="2983"/>
              <a:ext cx="21" cy="21"/>
            </a:xfrm>
            <a:custGeom>
              <a:avLst/>
              <a:gdLst>
                <a:gd name="T0" fmla="*/ 26 w 17"/>
                <a:gd name="T1" fmla="*/ 136 h 17"/>
                <a:gd name="T2" fmla="*/ 0 w 17"/>
                <a:gd name="T3" fmla="*/ 32 h 17"/>
                <a:gd name="T4" fmla="*/ 99 w 17"/>
                <a:gd name="T5" fmla="*/ 0 h 17"/>
                <a:gd name="T6" fmla="*/ 136 w 17"/>
                <a:gd name="T7" fmla="*/ 93 h 17"/>
                <a:gd name="T8" fmla="*/ 26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16"/>
                  </a:moveTo>
                  <a:lnTo>
                    <a:pt x="0" y="4"/>
                  </a:lnTo>
                  <a:lnTo>
                    <a:pt x="12" y="0"/>
                  </a:lnTo>
                  <a:lnTo>
                    <a:pt x="16" y="11"/>
                  </a:lnTo>
                  <a:lnTo>
                    <a:pt x="3"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01" name="Freeform 706"/>
            <p:cNvSpPr>
              <a:spLocks/>
            </p:cNvSpPr>
            <p:nvPr/>
          </p:nvSpPr>
          <p:spPr bwMode="auto">
            <a:xfrm>
              <a:off x="2138" y="2972"/>
              <a:ext cx="22" cy="21"/>
            </a:xfrm>
            <a:custGeom>
              <a:avLst/>
              <a:gdLst>
                <a:gd name="T0" fmla="*/ 28 w 17"/>
                <a:gd name="T1" fmla="*/ 136 h 17"/>
                <a:gd name="T2" fmla="*/ 0 w 17"/>
                <a:gd name="T3" fmla="*/ 32 h 17"/>
                <a:gd name="T4" fmla="*/ 171 w 17"/>
                <a:gd name="T5" fmla="*/ 0 h 17"/>
                <a:gd name="T6" fmla="*/ 211 w 17"/>
                <a:gd name="T7" fmla="*/ 99 h 17"/>
                <a:gd name="T8" fmla="*/ 28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4"/>
                  </a:lnTo>
                  <a:lnTo>
                    <a:pt x="13" y="0"/>
                  </a:lnTo>
                  <a:lnTo>
                    <a:pt x="16" y="12"/>
                  </a:lnTo>
                  <a:lnTo>
                    <a:pt x="2"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02" name="Freeform 707"/>
            <p:cNvSpPr>
              <a:spLocks/>
            </p:cNvSpPr>
            <p:nvPr/>
          </p:nvSpPr>
          <p:spPr bwMode="auto">
            <a:xfrm>
              <a:off x="2134" y="2962"/>
              <a:ext cx="22" cy="21"/>
            </a:xfrm>
            <a:custGeom>
              <a:avLst/>
              <a:gdLst>
                <a:gd name="T0" fmla="*/ 36 w 17"/>
                <a:gd name="T1" fmla="*/ 136 h 17"/>
                <a:gd name="T2" fmla="*/ 0 w 17"/>
                <a:gd name="T3" fmla="*/ 2 h 17"/>
                <a:gd name="T4" fmla="*/ 171 w 17"/>
                <a:gd name="T5" fmla="*/ 0 h 17"/>
                <a:gd name="T6" fmla="*/ 211 w 17"/>
                <a:gd name="T7" fmla="*/ 93 h 17"/>
                <a:gd name="T8" fmla="*/ 36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3" y="16"/>
                  </a:moveTo>
                  <a:lnTo>
                    <a:pt x="0" y="2"/>
                  </a:lnTo>
                  <a:lnTo>
                    <a:pt x="13" y="0"/>
                  </a:lnTo>
                  <a:lnTo>
                    <a:pt x="16" y="11"/>
                  </a:lnTo>
                  <a:lnTo>
                    <a:pt x="3"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03" name="Freeform 708"/>
            <p:cNvSpPr>
              <a:spLocks/>
            </p:cNvSpPr>
            <p:nvPr/>
          </p:nvSpPr>
          <p:spPr bwMode="auto">
            <a:xfrm>
              <a:off x="2132" y="2950"/>
              <a:ext cx="21" cy="21"/>
            </a:xfrm>
            <a:custGeom>
              <a:avLst/>
              <a:gdLst>
                <a:gd name="T0" fmla="*/ 2 w 17"/>
                <a:gd name="T1" fmla="*/ 136 h 17"/>
                <a:gd name="T2" fmla="*/ 0 w 17"/>
                <a:gd name="T3" fmla="*/ 40 h 17"/>
                <a:gd name="T4" fmla="*/ 99 w 17"/>
                <a:gd name="T5" fmla="*/ 0 h 17"/>
                <a:gd name="T6" fmla="*/ 136 w 17"/>
                <a:gd name="T7" fmla="*/ 110 h 17"/>
                <a:gd name="T8" fmla="*/ 2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5"/>
                  </a:lnTo>
                  <a:lnTo>
                    <a:pt x="12" y="0"/>
                  </a:lnTo>
                  <a:lnTo>
                    <a:pt x="16" y="13"/>
                  </a:lnTo>
                  <a:lnTo>
                    <a:pt x="2"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04" name="Freeform 709"/>
            <p:cNvSpPr>
              <a:spLocks/>
            </p:cNvSpPr>
            <p:nvPr/>
          </p:nvSpPr>
          <p:spPr bwMode="auto">
            <a:xfrm>
              <a:off x="2129" y="2940"/>
              <a:ext cx="22" cy="21"/>
            </a:xfrm>
            <a:custGeom>
              <a:avLst/>
              <a:gdLst>
                <a:gd name="T0" fmla="*/ 28 w 17"/>
                <a:gd name="T1" fmla="*/ 136 h 17"/>
                <a:gd name="T2" fmla="*/ 0 w 17"/>
                <a:gd name="T3" fmla="*/ 2 h 17"/>
                <a:gd name="T4" fmla="*/ 171 w 17"/>
                <a:gd name="T5" fmla="*/ 0 h 17"/>
                <a:gd name="T6" fmla="*/ 211 w 17"/>
                <a:gd name="T7" fmla="*/ 80 h 17"/>
                <a:gd name="T8" fmla="*/ 28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2"/>
                  </a:lnTo>
                  <a:lnTo>
                    <a:pt x="13" y="0"/>
                  </a:lnTo>
                  <a:lnTo>
                    <a:pt x="16" y="10"/>
                  </a:lnTo>
                  <a:lnTo>
                    <a:pt x="2"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05" name="Freeform 710"/>
            <p:cNvSpPr>
              <a:spLocks/>
            </p:cNvSpPr>
            <p:nvPr/>
          </p:nvSpPr>
          <p:spPr bwMode="auto">
            <a:xfrm>
              <a:off x="2127" y="2928"/>
              <a:ext cx="21" cy="21"/>
            </a:xfrm>
            <a:custGeom>
              <a:avLst/>
              <a:gdLst>
                <a:gd name="T0" fmla="*/ 2 w 17"/>
                <a:gd name="T1" fmla="*/ 136 h 17"/>
                <a:gd name="T2" fmla="*/ 0 w 17"/>
                <a:gd name="T3" fmla="*/ 2 h 17"/>
                <a:gd name="T4" fmla="*/ 110 w 17"/>
                <a:gd name="T5" fmla="*/ 0 h 17"/>
                <a:gd name="T6" fmla="*/ 136 w 17"/>
                <a:gd name="T7" fmla="*/ 110 h 17"/>
                <a:gd name="T8" fmla="*/ 2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2"/>
                  </a:lnTo>
                  <a:lnTo>
                    <a:pt x="13" y="0"/>
                  </a:lnTo>
                  <a:lnTo>
                    <a:pt x="16" y="13"/>
                  </a:lnTo>
                  <a:lnTo>
                    <a:pt x="2"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06" name="Freeform 711"/>
            <p:cNvSpPr>
              <a:spLocks/>
            </p:cNvSpPr>
            <p:nvPr/>
          </p:nvSpPr>
          <p:spPr bwMode="auto">
            <a:xfrm>
              <a:off x="2124" y="2915"/>
              <a:ext cx="22" cy="21"/>
            </a:xfrm>
            <a:custGeom>
              <a:avLst/>
              <a:gdLst>
                <a:gd name="T0" fmla="*/ 28 w 17"/>
                <a:gd name="T1" fmla="*/ 136 h 17"/>
                <a:gd name="T2" fmla="*/ 0 w 17"/>
                <a:gd name="T3" fmla="*/ 2 h 17"/>
                <a:gd name="T4" fmla="*/ 171 w 17"/>
                <a:gd name="T5" fmla="*/ 0 h 17"/>
                <a:gd name="T6" fmla="*/ 211 w 17"/>
                <a:gd name="T7" fmla="*/ 110 h 17"/>
                <a:gd name="T8" fmla="*/ 28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2"/>
                  </a:lnTo>
                  <a:lnTo>
                    <a:pt x="13" y="0"/>
                  </a:lnTo>
                  <a:lnTo>
                    <a:pt x="16" y="13"/>
                  </a:lnTo>
                  <a:lnTo>
                    <a:pt x="2"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07" name="Freeform 712"/>
            <p:cNvSpPr>
              <a:spLocks/>
            </p:cNvSpPr>
            <p:nvPr/>
          </p:nvSpPr>
          <p:spPr bwMode="auto">
            <a:xfrm>
              <a:off x="2122" y="2902"/>
              <a:ext cx="21" cy="21"/>
            </a:xfrm>
            <a:custGeom>
              <a:avLst/>
              <a:gdLst>
                <a:gd name="T0" fmla="*/ 2 w 17"/>
                <a:gd name="T1" fmla="*/ 136 h 17"/>
                <a:gd name="T2" fmla="*/ 0 w 17"/>
                <a:gd name="T3" fmla="*/ 26 h 17"/>
                <a:gd name="T4" fmla="*/ 110 w 17"/>
                <a:gd name="T5" fmla="*/ 0 h 17"/>
                <a:gd name="T6" fmla="*/ 136 w 17"/>
                <a:gd name="T7" fmla="*/ 110 h 17"/>
                <a:gd name="T8" fmla="*/ 2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3"/>
                  </a:lnTo>
                  <a:lnTo>
                    <a:pt x="13" y="0"/>
                  </a:lnTo>
                  <a:lnTo>
                    <a:pt x="16" y="13"/>
                  </a:lnTo>
                  <a:lnTo>
                    <a:pt x="2"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08" name="Freeform 713"/>
            <p:cNvSpPr>
              <a:spLocks/>
            </p:cNvSpPr>
            <p:nvPr/>
          </p:nvSpPr>
          <p:spPr bwMode="auto">
            <a:xfrm>
              <a:off x="2119" y="2889"/>
              <a:ext cx="22" cy="21"/>
            </a:xfrm>
            <a:custGeom>
              <a:avLst/>
              <a:gdLst>
                <a:gd name="T0" fmla="*/ 28 w 17"/>
                <a:gd name="T1" fmla="*/ 136 h 17"/>
                <a:gd name="T2" fmla="*/ 0 w 17"/>
                <a:gd name="T3" fmla="*/ 2 h 17"/>
                <a:gd name="T4" fmla="*/ 182 w 17"/>
                <a:gd name="T5" fmla="*/ 0 h 17"/>
                <a:gd name="T6" fmla="*/ 211 w 17"/>
                <a:gd name="T7" fmla="*/ 99 h 17"/>
                <a:gd name="T8" fmla="*/ 28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2"/>
                  </a:lnTo>
                  <a:lnTo>
                    <a:pt x="14" y="0"/>
                  </a:lnTo>
                  <a:lnTo>
                    <a:pt x="16" y="12"/>
                  </a:lnTo>
                  <a:lnTo>
                    <a:pt x="2"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09" name="Freeform 714"/>
            <p:cNvSpPr>
              <a:spLocks/>
            </p:cNvSpPr>
            <p:nvPr/>
          </p:nvSpPr>
          <p:spPr bwMode="auto">
            <a:xfrm>
              <a:off x="2118" y="2877"/>
              <a:ext cx="21" cy="21"/>
            </a:xfrm>
            <a:custGeom>
              <a:avLst/>
              <a:gdLst>
                <a:gd name="T0" fmla="*/ 1 w 17"/>
                <a:gd name="T1" fmla="*/ 136 h 17"/>
                <a:gd name="T2" fmla="*/ 0 w 17"/>
                <a:gd name="T3" fmla="*/ 2 h 17"/>
                <a:gd name="T4" fmla="*/ 110 w 17"/>
                <a:gd name="T5" fmla="*/ 0 h 17"/>
                <a:gd name="T6" fmla="*/ 136 w 17"/>
                <a:gd name="T7" fmla="*/ 110 h 17"/>
                <a:gd name="T8" fmla="*/ 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2"/>
                  </a:lnTo>
                  <a:lnTo>
                    <a:pt x="13" y="0"/>
                  </a:lnTo>
                  <a:lnTo>
                    <a:pt x="16" y="13"/>
                  </a:lnTo>
                  <a:lnTo>
                    <a:pt x="1"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10" name="Freeform 715"/>
            <p:cNvSpPr>
              <a:spLocks/>
            </p:cNvSpPr>
            <p:nvPr/>
          </p:nvSpPr>
          <p:spPr bwMode="auto">
            <a:xfrm>
              <a:off x="2115" y="2863"/>
              <a:ext cx="22" cy="21"/>
            </a:xfrm>
            <a:custGeom>
              <a:avLst/>
              <a:gdLst>
                <a:gd name="T0" fmla="*/ 28 w 17"/>
                <a:gd name="T1" fmla="*/ 136 h 17"/>
                <a:gd name="T2" fmla="*/ 0 w 17"/>
                <a:gd name="T3" fmla="*/ 2 h 17"/>
                <a:gd name="T4" fmla="*/ 171 w 17"/>
                <a:gd name="T5" fmla="*/ 0 h 17"/>
                <a:gd name="T6" fmla="*/ 211 w 17"/>
                <a:gd name="T7" fmla="*/ 110 h 17"/>
                <a:gd name="T8" fmla="*/ 28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2"/>
                  </a:lnTo>
                  <a:lnTo>
                    <a:pt x="13" y="0"/>
                  </a:lnTo>
                  <a:lnTo>
                    <a:pt x="16" y="13"/>
                  </a:lnTo>
                  <a:lnTo>
                    <a:pt x="2"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11" name="Freeform 716"/>
            <p:cNvSpPr>
              <a:spLocks/>
            </p:cNvSpPr>
            <p:nvPr/>
          </p:nvSpPr>
          <p:spPr bwMode="auto">
            <a:xfrm>
              <a:off x="2114" y="2851"/>
              <a:ext cx="22" cy="21"/>
            </a:xfrm>
            <a:custGeom>
              <a:avLst/>
              <a:gdLst>
                <a:gd name="T0" fmla="*/ 1 w 17"/>
                <a:gd name="T1" fmla="*/ 136 h 17"/>
                <a:gd name="T2" fmla="*/ 0 w 17"/>
                <a:gd name="T3" fmla="*/ 1 h 17"/>
                <a:gd name="T4" fmla="*/ 182 w 17"/>
                <a:gd name="T5" fmla="*/ 0 h 17"/>
                <a:gd name="T6" fmla="*/ 211 w 17"/>
                <a:gd name="T7" fmla="*/ 110 h 17"/>
                <a:gd name="T8" fmla="*/ 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1"/>
                  </a:lnTo>
                  <a:lnTo>
                    <a:pt x="14" y="0"/>
                  </a:lnTo>
                  <a:lnTo>
                    <a:pt x="16" y="13"/>
                  </a:lnTo>
                  <a:lnTo>
                    <a:pt x="1"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12" name="Freeform 717"/>
            <p:cNvSpPr>
              <a:spLocks/>
            </p:cNvSpPr>
            <p:nvPr/>
          </p:nvSpPr>
          <p:spPr bwMode="auto">
            <a:xfrm>
              <a:off x="2113" y="2837"/>
              <a:ext cx="21" cy="21"/>
            </a:xfrm>
            <a:custGeom>
              <a:avLst/>
              <a:gdLst>
                <a:gd name="T0" fmla="*/ 1 w 17"/>
                <a:gd name="T1" fmla="*/ 136 h 17"/>
                <a:gd name="T2" fmla="*/ 0 w 17"/>
                <a:gd name="T3" fmla="*/ 1 h 17"/>
                <a:gd name="T4" fmla="*/ 115 w 17"/>
                <a:gd name="T5" fmla="*/ 0 h 17"/>
                <a:gd name="T6" fmla="*/ 136 w 17"/>
                <a:gd name="T7" fmla="*/ 115 h 17"/>
                <a:gd name="T8" fmla="*/ 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1"/>
                  </a:lnTo>
                  <a:lnTo>
                    <a:pt x="14" y="0"/>
                  </a:lnTo>
                  <a:lnTo>
                    <a:pt x="16" y="14"/>
                  </a:lnTo>
                  <a:lnTo>
                    <a:pt x="1"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13" name="Freeform 718"/>
            <p:cNvSpPr>
              <a:spLocks/>
            </p:cNvSpPr>
            <p:nvPr/>
          </p:nvSpPr>
          <p:spPr bwMode="auto">
            <a:xfrm>
              <a:off x="2110" y="2825"/>
              <a:ext cx="22" cy="21"/>
            </a:xfrm>
            <a:custGeom>
              <a:avLst/>
              <a:gdLst>
                <a:gd name="T0" fmla="*/ 28 w 17"/>
                <a:gd name="T1" fmla="*/ 136 h 17"/>
                <a:gd name="T2" fmla="*/ 0 w 17"/>
                <a:gd name="T3" fmla="*/ 1 h 17"/>
                <a:gd name="T4" fmla="*/ 182 w 17"/>
                <a:gd name="T5" fmla="*/ 0 h 17"/>
                <a:gd name="T6" fmla="*/ 211 w 17"/>
                <a:gd name="T7" fmla="*/ 115 h 17"/>
                <a:gd name="T8" fmla="*/ 28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2" y="16"/>
                  </a:moveTo>
                  <a:lnTo>
                    <a:pt x="0" y="1"/>
                  </a:lnTo>
                  <a:lnTo>
                    <a:pt x="14" y="0"/>
                  </a:lnTo>
                  <a:lnTo>
                    <a:pt x="16" y="14"/>
                  </a:lnTo>
                  <a:lnTo>
                    <a:pt x="2"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14" name="Freeform 719"/>
            <p:cNvSpPr>
              <a:spLocks/>
            </p:cNvSpPr>
            <p:nvPr/>
          </p:nvSpPr>
          <p:spPr bwMode="auto">
            <a:xfrm>
              <a:off x="2109" y="2813"/>
              <a:ext cx="22" cy="21"/>
            </a:xfrm>
            <a:custGeom>
              <a:avLst/>
              <a:gdLst>
                <a:gd name="T0" fmla="*/ 1 w 17"/>
                <a:gd name="T1" fmla="*/ 136 h 17"/>
                <a:gd name="T2" fmla="*/ 0 w 17"/>
                <a:gd name="T3" fmla="*/ 0 h 17"/>
                <a:gd name="T4" fmla="*/ 182 w 17"/>
                <a:gd name="T5" fmla="*/ 0 h 17"/>
                <a:gd name="T6" fmla="*/ 211 w 17"/>
                <a:gd name="T7" fmla="*/ 115 h 17"/>
                <a:gd name="T8" fmla="*/ 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0"/>
                  </a:lnTo>
                  <a:lnTo>
                    <a:pt x="14" y="0"/>
                  </a:lnTo>
                  <a:lnTo>
                    <a:pt x="16" y="14"/>
                  </a:lnTo>
                  <a:lnTo>
                    <a:pt x="1"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15" name="Freeform 720"/>
            <p:cNvSpPr>
              <a:spLocks/>
            </p:cNvSpPr>
            <p:nvPr/>
          </p:nvSpPr>
          <p:spPr bwMode="auto">
            <a:xfrm>
              <a:off x="2109" y="2800"/>
              <a:ext cx="22" cy="21"/>
            </a:xfrm>
            <a:custGeom>
              <a:avLst/>
              <a:gdLst>
                <a:gd name="T0" fmla="*/ 0 w 17"/>
                <a:gd name="T1" fmla="*/ 136 h 17"/>
                <a:gd name="T2" fmla="*/ 0 w 17"/>
                <a:gd name="T3" fmla="*/ 0 h 17"/>
                <a:gd name="T4" fmla="*/ 182 w 17"/>
                <a:gd name="T5" fmla="*/ 0 h 17"/>
                <a:gd name="T6" fmla="*/ 211 w 17"/>
                <a:gd name="T7" fmla="*/ 136 h 17"/>
                <a:gd name="T8" fmla="*/ 0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4" y="0"/>
                  </a:lnTo>
                  <a:lnTo>
                    <a:pt x="16" y="16"/>
                  </a:lnTo>
                  <a:lnTo>
                    <a:pt x="0"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16" name="Freeform 721"/>
            <p:cNvSpPr>
              <a:spLocks/>
            </p:cNvSpPr>
            <p:nvPr/>
          </p:nvSpPr>
          <p:spPr bwMode="auto">
            <a:xfrm>
              <a:off x="2109" y="2788"/>
              <a:ext cx="22" cy="21"/>
            </a:xfrm>
            <a:custGeom>
              <a:avLst/>
              <a:gdLst>
                <a:gd name="T0" fmla="*/ 0 w 17"/>
                <a:gd name="T1" fmla="*/ 136 h 17"/>
                <a:gd name="T2" fmla="*/ 0 w 17"/>
                <a:gd name="T3" fmla="*/ 0 h 17"/>
                <a:gd name="T4" fmla="*/ 211 w 17"/>
                <a:gd name="T5" fmla="*/ 0 h 17"/>
                <a:gd name="T6" fmla="*/ 211 w 17"/>
                <a:gd name="T7" fmla="*/ 136 h 17"/>
                <a:gd name="T8" fmla="*/ 0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17" name="Freeform 722"/>
            <p:cNvSpPr>
              <a:spLocks/>
            </p:cNvSpPr>
            <p:nvPr/>
          </p:nvSpPr>
          <p:spPr bwMode="auto">
            <a:xfrm>
              <a:off x="2108" y="2774"/>
              <a:ext cx="21" cy="21"/>
            </a:xfrm>
            <a:custGeom>
              <a:avLst/>
              <a:gdLst>
                <a:gd name="T0" fmla="*/ 1 w 17"/>
                <a:gd name="T1" fmla="*/ 136 h 17"/>
                <a:gd name="T2" fmla="*/ 0 w 17"/>
                <a:gd name="T3" fmla="*/ 1 h 17"/>
                <a:gd name="T4" fmla="*/ 115 w 17"/>
                <a:gd name="T5" fmla="*/ 0 h 17"/>
                <a:gd name="T6" fmla="*/ 136 w 17"/>
                <a:gd name="T7" fmla="*/ 136 h 17"/>
                <a:gd name="T8" fmla="*/ 1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 y="16"/>
                  </a:moveTo>
                  <a:lnTo>
                    <a:pt x="0" y="1"/>
                  </a:lnTo>
                  <a:lnTo>
                    <a:pt x="14" y="0"/>
                  </a:lnTo>
                  <a:lnTo>
                    <a:pt x="16" y="16"/>
                  </a:lnTo>
                  <a:lnTo>
                    <a:pt x="1"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18" name="Freeform 723"/>
            <p:cNvSpPr>
              <a:spLocks/>
            </p:cNvSpPr>
            <p:nvPr/>
          </p:nvSpPr>
          <p:spPr bwMode="auto">
            <a:xfrm>
              <a:off x="2108" y="2763"/>
              <a:ext cx="21" cy="21"/>
            </a:xfrm>
            <a:custGeom>
              <a:avLst/>
              <a:gdLst>
                <a:gd name="T0" fmla="*/ 0 w 17"/>
                <a:gd name="T1" fmla="*/ 136 h 17"/>
                <a:gd name="T2" fmla="*/ 0 w 17"/>
                <a:gd name="T3" fmla="*/ 0 h 17"/>
                <a:gd name="T4" fmla="*/ 136 w 17"/>
                <a:gd name="T5" fmla="*/ 0 h 17"/>
                <a:gd name="T6" fmla="*/ 136 w 17"/>
                <a:gd name="T7" fmla="*/ 115 h 17"/>
                <a:gd name="T8" fmla="*/ 0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4"/>
                  </a:lnTo>
                  <a:lnTo>
                    <a:pt x="0"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19" name="Freeform 724"/>
            <p:cNvSpPr>
              <a:spLocks/>
            </p:cNvSpPr>
            <p:nvPr/>
          </p:nvSpPr>
          <p:spPr bwMode="auto">
            <a:xfrm>
              <a:off x="2108" y="2749"/>
              <a:ext cx="21" cy="21"/>
            </a:xfrm>
            <a:custGeom>
              <a:avLst/>
              <a:gdLst>
                <a:gd name="T0" fmla="*/ 0 w 17"/>
                <a:gd name="T1" fmla="*/ 136 h 17"/>
                <a:gd name="T2" fmla="*/ 0 w 17"/>
                <a:gd name="T3" fmla="*/ 0 h 17"/>
                <a:gd name="T4" fmla="*/ 136 w 17"/>
                <a:gd name="T5" fmla="*/ 0 h 17"/>
                <a:gd name="T6" fmla="*/ 115 w 17"/>
                <a:gd name="T7" fmla="*/ 136 h 17"/>
                <a:gd name="T8" fmla="*/ 0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4" y="16"/>
                  </a:lnTo>
                  <a:lnTo>
                    <a:pt x="0"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20" name="Freeform 725"/>
            <p:cNvSpPr>
              <a:spLocks/>
            </p:cNvSpPr>
            <p:nvPr/>
          </p:nvSpPr>
          <p:spPr bwMode="auto">
            <a:xfrm>
              <a:off x="2108" y="2737"/>
              <a:ext cx="21" cy="21"/>
            </a:xfrm>
            <a:custGeom>
              <a:avLst/>
              <a:gdLst>
                <a:gd name="T0" fmla="*/ 0 w 17"/>
                <a:gd name="T1" fmla="*/ 136 h 17"/>
                <a:gd name="T2" fmla="*/ 1 w 17"/>
                <a:gd name="T3" fmla="*/ 0 h 17"/>
                <a:gd name="T4" fmla="*/ 136 w 17"/>
                <a:gd name="T5" fmla="*/ 0 h 17"/>
                <a:gd name="T6" fmla="*/ 136 w 17"/>
                <a:gd name="T7" fmla="*/ 136 h 17"/>
                <a:gd name="T8" fmla="*/ 0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 y="0"/>
                  </a:lnTo>
                  <a:lnTo>
                    <a:pt x="16" y="0"/>
                  </a:lnTo>
                  <a:lnTo>
                    <a:pt x="16" y="16"/>
                  </a:lnTo>
                  <a:lnTo>
                    <a:pt x="0"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21" name="Freeform 726"/>
            <p:cNvSpPr>
              <a:spLocks/>
            </p:cNvSpPr>
            <p:nvPr/>
          </p:nvSpPr>
          <p:spPr bwMode="auto">
            <a:xfrm>
              <a:off x="2109" y="2723"/>
              <a:ext cx="22" cy="22"/>
            </a:xfrm>
            <a:custGeom>
              <a:avLst/>
              <a:gdLst>
                <a:gd name="T0" fmla="*/ 0 w 17"/>
                <a:gd name="T1" fmla="*/ 211 h 17"/>
                <a:gd name="T2" fmla="*/ 0 w 17"/>
                <a:gd name="T3" fmla="*/ 0 h 17"/>
                <a:gd name="T4" fmla="*/ 211 w 17"/>
                <a:gd name="T5" fmla="*/ 0 h 17"/>
                <a:gd name="T6" fmla="*/ 182 w 17"/>
                <a:gd name="T7" fmla="*/ 211 h 17"/>
                <a:gd name="T8" fmla="*/ 0 w 17"/>
                <a:gd name="T9" fmla="*/ 21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4" y="16"/>
                  </a:lnTo>
                  <a:lnTo>
                    <a:pt x="0"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22" name="Freeform 727"/>
            <p:cNvSpPr>
              <a:spLocks/>
            </p:cNvSpPr>
            <p:nvPr/>
          </p:nvSpPr>
          <p:spPr bwMode="auto">
            <a:xfrm>
              <a:off x="2109" y="2709"/>
              <a:ext cx="22" cy="21"/>
            </a:xfrm>
            <a:custGeom>
              <a:avLst/>
              <a:gdLst>
                <a:gd name="T0" fmla="*/ 0 w 17"/>
                <a:gd name="T1" fmla="*/ 136 h 17"/>
                <a:gd name="T2" fmla="*/ 1 w 17"/>
                <a:gd name="T3" fmla="*/ 0 h 17"/>
                <a:gd name="T4" fmla="*/ 211 w 17"/>
                <a:gd name="T5" fmla="*/ 2 h 17"/>
                <a:gd name="T6" fmla="*/ 182 w 17"/>
                <a:gd name="T7" fmla="*/ 136 h 17"/>
                <a:gd name="T8" fmla="*/ 0 w 17"/>
                <a:gd name="T9" fmla="*/ 13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 y="0"/>
                  </a:lnTo>
                  <a:lnTo>
                    <a:pt x="16" y="2"/>
                  </a:lnTo>
                  <a:lnTo>
                    <a:pt x="14" y="16"/>
                  </a:lnTo>
                  <a:lnTo>
                    <a:pt x="0"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23" name="Freeform 728"/>
            <p:cNvSpPr>
              <a:spLocks/>
            </p:cNvSpPr>
            <p:nvPr/>
          </p:nvSpPr>
          <p:spPr bwMode="auto">
            <a:xfrm>
              <a:off x="2110" y="2696"/>
              <a:ext cx="22" cy="21"/>
            </a:xfrm>
            <a:custGeom>
              <a:avLst/>
              <a:gdLst>
                <a:gd name="T0" fmla="*/ 0 w 17"/>
                <a:gd name="T1" fmla="*/ 110 h 17"/>
                <a:gd name="T2" fmla="*/ 28 w 17"/>
                <a:gd name="T3" fmla="*/ 0 h 17"/>
                <a:gd name="T4" fmla="*/ 211 w 17"/>
                <a:gd name="T5" fmla="*/ 2 h 17"/>
                <a:gd name="T6" fmla="*/ 182 w 17"/>
                <a:gd name="T7" fmla="*/ 136 h 17"/>
                <a:gd name="T8" fmla="*/ 0 w 17"/>
                <a:gd name="T9" fmla="*/ 1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3"/>
                  </a:moveTo>
                  <a:lnTo>
                    <a:pt x="2" y="0"/>
                  </a:lnTo>
                  <a:lnTo>
                    <a:pt x="16" y="2"/>
                  </a:lnTo>
                  <a:lnTo>
                    <a:pt x="14" y="16"/>
                  </a:lnTo>
                  <a:lnTo>
                    <a:pt x="0"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24" name="Freeform 729"/>
            <p:cNvSpPr>
              <a:spLocks/>
            </p:cNvSpPr>
            <p:nvPr/>
          </p:nvSpPr>
          <p:spPr bwMode="auto">
            <a:xfrm>
              <a:off x="2113" y="2683"/>
              <a:ext cx="21" cy="21"/>
            </a:xfrm>
            <a:custGeom>
              <a:avLst/>
              <a:gdLst>
                <a:gd name="T0" fmla="*/ 0 w 17"/>
                <a:gd name="T1" fmla="*/ 110 h 17"/>
                <a:gd name="T2" fmla="*/ 1 w 17"/>
                <a:gd name="T3" fmla="*/ 0 h 17"/>
                <a:gd name="T4" fmla="*/ 136 w 17"/>
                <a:gd name="T5" fmla="*/ 2 h 17"/>
                <a:gd name="T6" fmla="*/ 110 w 17"/>
                <a:gd name="T7" fmla="*/ 136 h 17"/>
                <a:gd name="T8" fmla="*/ 0 w 17"/>
                <a:gd name="T9" fmla="*/ 1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3"/>
                  </a:moveTo>
                  <a:lnTo>
                    <a:pt x="1" y="0"/>
                  </a:lnTo>
                  <a:lnTo>
                    <a:pt x="16" y="2"/>
                  </a:lnTo>
                  <a:lnTo>
                    <a:pt x="13" y="16"/>
                  </a:lnTo>
                  <a:lnTo>
                    <a:pt x="0"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25" name="Freeform 730"/>
            <p:cNvSpPr>
              <a:spLocks/>
            </p:cNvSpPr>
            <p:nvPr/>
          </p:nvSpPr>
          <p:spPr bwMode="auto">
            <a:xfrm>
              <a:off x="2114" y="2669"/>
              <a:ext cx="22" cy="21"/>
            </a:xfrm>
            <a:custGeom>
              <a:avLst/>
              <a:gdLst>
                <a:gd name="T0" fmla="*/ 0 w 17"/>
                <a:gd name="T1" fmla="*/ 110 h 17"/>
                <a:gd name="T2" fmla="*/ 36 w 17"/>
                <a:gd name="T3" fmla="*/ 0 h 17"/>
                <a:gd name="T4" fmla="*/ 211 w 17"/>
                <a:gd name="T5" fmla="*/ 2 h 17"/>
                <a:gd name="T6" fmla="*/ 171 w 17"/>
                <a:gd name="T7" fmla="*/ 136 h 17"/>
                <a:gd name="T8" fmla="*/ 0 w 17"/>
                <a:gd name="T9" fmla="*/ 1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3"/>
                  </a:moveTo>
                  <a:lnTo>
                    <a:pt x="3" y="0"/>
                  </a:lnTo>
                  <a:lnTo>
                    <a:pt x="16" y="2"/>
                  </a:lnTo>
                  <a:lnTo>
                    <a:pt x="13" y="16"/>
                  </a:lnTo>
                  <a:lnTo>
                    <a:pt x="0"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26" name="Freeform 731"/>
            <p:cNvSpPr>
              <a:spLocks/>
            </p:cNvSpPr>
            <p:nvPr/>
          </p:nvSpPr>
          <p:spPr bwMode="auto">
            <a:xfrm>
              <a:off x="2118" y="2655"/>
              <a:ext cx="21" cy="21"/>
            </a:xfrm>
            <a:custGeom>
              <a:avLst/>
              <a:gdLst>
                <a:gd name="T0" fmla="*/ 0 w 17"/>
                <a:gd name="T1" fmla="*/ 110 h 17"/>
                <a:gd name="T2" fmla="*/ 2 w 17"/>
                <a:gd name="T3" fmla="*/ 0 h 17"/>
                <a:gd name="T4" fmla="*/ 136 w 17"/>
                <a:gd name="T5" fmla="*/ 26 h 17"/>
                <a:gd name="T6" fmla="*/ 110 w 17"/>
                <a:gd name="T7" fmla="*/ 136 h 17"/>
                <a:gd name="T8" fmla="*/ 0 w 17"/>
                <a:gd name="T9" fmla="*/ 1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3"/>
                  </a:moveTo>
                  <a:lnTo>
                    <a:pt x="2" y="0"/>
                  </a:lnTo>
                  <a:lnTo>
                    <a:pt x="16" y="3"/>
                  </a:lnTo>
                  <a:lnTo>
                    <a:pt x="13" y="16"/>
                  </a:lnTo>
                  <a:lnTo>
                    <a:pt x="0"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27" name="Freeform 732"/>
            <p:cNvSpPr>
              <a:spLocks/>
            </p:cNvSpPr>
            <p:nvPr/>
          </p:nvSpPr>
          <p:spPr bwMode="auto">
            <a:xfrm>
              <a:off x="2120" y="2642"/>
              <a:ext cx="22" cy="21"/>
            </a:xfrm>
            <a:custGeom>
              <a:avLst/>
              <a:gdLst>
                <a:gd name="T0" fmla="*/ 0 w 17"/>
                <a:gd name="T1" fmla="*/ 99 h 17"/>
                <a:gd name="T2" fmla="*/ 36 w 17"/>
                <a:gd name="T3" fmla="*/ 0 h 17"/>
                <a:gd name="T4" fmla="*/ 211 w 17"/>
                <a:gd name="T5" fmla="*/ 26 h 17"/>
                <a:gd name="T6" fmla="*/ 163 w 17"/>
                <a:gd name="T7" fmla="*/ 136 h 17"/>
                <a:gd name="T8" fmla="*/ 0 w 17"/>
                <a:gd name="T9" fmla="*/ 9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3" y="0"/>
                  </a:lnTo>
                  <a:lnTo>
                    <a:pt x="16" y="3"/>
                  </a:lnTo>
                  <a:lnTo>
                    <a:pt x="12" y="16"/>
                  </a:lnTo>
                  <a:lnTo>
                    <a:pt x="0" y="1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28" name="Freeform 733"/>
            <p:cNvSpPr>
              <a:spLocks/>
            </p:cNvSpPr>
            <p:nvPr/>
          </p:nvSpPr>
          <p:spPr bwMode="auto">
            <a:xfrm>
              <a:off x="2124" y="2629"/>
              <a:ext cx="22" cy="22"/>
            </a:xfrm>
            <a:custGeom>
              <a:avLst/>
              <a:gdLst>
                <a:gd name="T0" fmla="*/ 0 w 17"/>
                <a:gd name="T1" fmla="*/ 163 h 17"/>
                <a:gd name="T2" fmla="*/ 36 w 17"/>
                <a:gd name="T3" fmla="*/ 0 h 17"/>
                <a:gd name="T4" fmla="*/ 211 w 17"/>
                <a:gd name="T5" fmla="*/ 28 h 17"/>
                <a:gd name="T6" fmla="*/ 171 w 17"/>
                <a:gd name="T7" fmla="*/ 211 h 17"/>
                <a:gd name="T8" fmla="*/ 0 w 17"/>
                <a:gd name="T9" fmla="*/ 16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3" y="0"/>
                  </a:lnTo>
                  <a:lnTo>
                    <a:pt x="16" y="2"/>
                  </a:lnTo>
                  <a:lnTo>
                    <a:pt x="13" y="16"/>
                  </a:lnTo>
                  <a:lnTo>
                    <a:pt x="0" y="1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29" name="Freeform 734"/>
            <p:cNvSpPr>
              <a:spLocks/>
            </p:cNvSpPr>
            <p:nvPr/>
          </p:nvSpPr>
          <p:spPr bwMode="auto">
            <a:xfrm>
              <a:off x="2128" y="2615"/>
              <a:ext cx="22" cy="21"/>
            </a:xfrm>
            <a:custGeom>
              <a:avLst/>
              <a:gdLst>
                <a:gd name="T0" fmla="*/ 0 w 17"/>
                <a:gd name="T1" fmla="*/ 110 h 17"/>
                <a:gd name="T2" fmla="*/ 36 w 17"/>
                <a:gd name="T3" fmla="*/ 0 h 17"/>
                <a:gd name="T4" fmla="*/ 211 w 17"/>
                <a:gd name="T5" fmla="*/ 32 h 17"/>
                <a:gd name="T6" fmla="*/ 163 w 17"/>
                <a:gd name="T7" fmla="*/ 136 h 17"/>
                <a:gd name="T8" fmla="*/ 0 w 17"/>
                <a:gd name="T9" fmla="*/ 11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3"/>
                  </a:moveTo>
                  <a:lnTo>
                    <a:pt x="3" y="0"/>
                  </a:lnTo>
                  <a:lnTo>
                    <a:pt x="16" y="4"/>
                  </a:lnTo>
                  <a:lnTo>
                    <a:pt x="12" y="16"/>
                  </a:lnTo>
                  <a:lnTo>
                    <a:pt x="0"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30" name="Freeform 735"/>
            <p:cNvSpPr>
              <a:spLocks/>
            </p:cNvSpPr>
            <p:nvPr/>
          </p:nvSpPr>
          <p:spPr bwMode="auto">
            <a:xfrm>
              <a:off x="2132" y="2602"/>
              <a:ext cx="21" cy="21"/>
            </a:xfrm>
            <a:custGeom>
              <a:avLst/>
              <a:gdLst>
                <a:gd name="T0" fmla="*/ 0 w 17"/>
                <a:gd name="T1" fmla="*/ 93 h 17"/>
                <a:gd name="T2" fmla="*/ 26 w 17"/>
                <a:gd name="T3" fmla="*/ 0 h 17"/>
                <a:gd name="T4" fmla="*/ 136 w 17"/>
                <a:gd name="T5" fmla="*/ 26 h 17"/>
                <a:gd name="T6" fmla="*/ 93 w 17"/>
                <a:gd name="T7" fmla="*/ 136 h 17"/>
                <a:gd name="T8" fmla="*/ 0 w 17"/>
                <a:gd name="T9" fmla="*/ 9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3" y="0"/>
                  </a:lnTo>
                  <a:lnTo>
                    <a:pt x="16" y="3"/>
                  </a:lnTo>
                  <a:lnTo>
                    <a:pt x="11" y="16"/>
                  </a:lnTo>
                  <a:lnTo>
                    <a:pt x="0" y="1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31" name="Freeform 736"/>
            <p:cNvSpPr>
              <a:spLocks/>
            </p:cNvSpPr>
            <p:nvPr/>
          </p:nvSpPr>
          <p:spPr bwMode="auto">
            <a:xfrm>
              <a:off x="2136" y="2589"/>
              <a:ext cx="21" cy="21"/>
            </a:xfrm>
            <a:custGeom>
              <a:avLst/>
              <a:gdLst>
                <a:gd name="T0" fmla="*/ 0 w 17"/>
                <a:gd name="T1" fmla="*/ 99 h 17"/>
                <a:gd name="T2" fmla="*/ 26 w 17"/>
                <a:gd name="T3" fmla="*/ 0 h 17"/>
                <a:gd name="T4" fmla="*/ 136 w 17"/>
                <a:gd name="T5" fmla="*/ 32 h 17"/>
                <a:gd name="T6" fmla="*/ 93 w 17"/>
                <a:gd name="T7" fmla="*/ 136 h 17"/>
                <a:gd name="T8" fmla="*/ 0 w 17"/>
                <a:gd name="T9" fmla="*/ 9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2"/>
                  </a:moveTo>
                  <a:lnTo>
                    <a:pt x="3" y="0"/>
                  </a:lnTo>
                  <a:lnTo>
                    <a:pt x="16" y="4"/>
                  </a:lnTo>
                  <a:lnTo>
                    <a:pt x="11" y="16"/>
                  </a:lnTo>
                  <a:lnTo>
                    <a:pt x="0" y="1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32" name="Freeform 737"/>
            <p:cNvSpPr>
              <a:spLocks/>
            </p:cNvSpPr>
            <p:nvPr/>
          </p:nvSpPr>
          <p:spPr bwMode="auto">
            <a:xfrm>
              <a:off x="2139" y="2575"/>
              <a:ext cx="22" cy="21"/>
            </a:xfrm>
            <a:custGeom>
              <a:avLst/>
              <a:gdLst>
                <a:gd name="T0" fmla="*/ 0 w 17"/>
                <a:gd name="T1" fmla="*/ 93 h 17"/>
                <a:gd name="T2" fmla="*/ 47 w 17"/>
                <a:gd name="T3" fmla="*/ 0 h 17"/>
                <a:gd name="T4" fmla="*/ 211 w 17"/>
                <a:gd name="T5" fmla="*/ 32 h 17"/>
                <a:gd name="T6" fmla="*/ 163 w 17"/>
                <a:gd name="T7" fmla="*/ 136 h 17"/>
                <a:gd name="T8" fmla="*/ 0 w 17"/>
                <a:gd name="T9" fmla="*/ 9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4" y="0"/>
                  </a:lnTo>
                  <a:lnTo>
                    <a:pt x="16" y="4"/>
                  </a:lnTo>
                  <a:lnTo>
                    <a:pt x="12" y="16"/>
                  </a:lnTo>
                  <a:lnTo>
                    <a:pt x="0" y="1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33" name="Freeform 738"/>
            <p:cNvSpPr>
              <a:spLocks/>
            </p:cNvSpPr>
            <p:nvPr/>
          </p:nvSpPr>
          <p:spPr bwMode="auto">
            <a:xfrm>
              <a:off x="2144" y="2561"/>
              <a:ext cx="22" cy="21"/>
            </a:xfrm>
            <a:custGeom>
              <a:avLst/>
              <a:gdLst>
                <a:gd name="T0" fmla="*/ 0 w 17"/>
                <a:gd name="T1" fmla="*/ 93 h 17"/>
                <a:gd name="T2" fmla="*/ 61 w 17"/>
                <a:gd name="T3" fmla="*/ 0 h 17"/>
                <a:gd name="T4" fmla="*/ 211 w 17"/>
                <a:gd name="T5" fmla="*/ 40 h 17"/>
                <a:gd name="T6" fmla="*/ 163 w 17"/>
                <a:gd name="T7" fmla="*/ 136 h 17"/>
                <a:gd name="T8" fmla="*/ 0 w 17"/>
                <a:gd name="T9" fmla="*/ 93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5" y="0"/>
                  </a:lnTo>
                  <a:lnTo>
                    <a:pt x="16" y="5"/>
                  </a:lnTo>
                  <a:lnTo>
                    <a:pt x="12" y="16"/>
                  </a:lnTo>
                  <a:lnTo>
                    <a:pt x="0" y="1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34" name="Freeform 739"/>
            <p:cNvSpPr>
              <a:spLocks/>
            </p:cNvSpPr>
            <p:nvPr/>
          </p:nvSpPr>
          <p:spPr bwMode="auto">
            <a:xfrm>
              <a:off x="2151" y="2549"/>
              <a:ext cx="21" cy="21"/>
            </a:xfrm>
            <a:custGeom>
              <a:avLst/>
              <a:gdLst>
                <a:gd name="T0" fmla="*/ 0 w 17"/>
                <a:gd name="T1" fmla="*/ 80 h 17"/>
                <a:gd name="T2" fmla="*/ 32 w 17"/>
                <a:gd name="T3" fmla="*/ 0 h 17"/>
                <a:gd name="T4" fmla="*/ 136 w 17"/>
                <a:gd name="T5" fmla="*/ 40 h 17"/>
                <a:gd name="T6" fmla="*/ 93 w 17"/>
                <a:gd name="T7" fmla="*/ 136 h 17"/>
                <a:gd name="T8" fmla="*/ 0 w 17"/>
                <a:gd name="T9" fmla="*/ 8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4" y="0"/>
                  </a:lnTo>
                  <a:lnTo>
                    <a:pt x="16" y="5"/>
                  </a:lnTo>
                  <a:lnTo>
                    <a:pt x="11" y="16"/>
                  </a:lnTo>
                  <a:lnTo>
                    <a:pt x="0" y="1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35" name="Freeform 740"/>
            <p:cNvSpPr>
              <a:spLocks/>
            </p:cNvSpPr>
            <p:nvPr/>
          </p:nvSpPr>
          <p:spPr bwMode="auto">
            <a:xfrm>
              <a:off x="2156" y="2537"/>
              <a:ext cx="21" cy="21"/>
            </a:xfrm>
            <a:custGeom>
              <a:avLst/>
              <a:gdLst>
                <a:gd name="T0" fmla="*/ 0 w 17"/>
                <a:gd name="T1" fmla="*/ 80 h 17"/>
                <a:gd name="T2" fmla="*/ 32 w 17"/>
                <a:gd name="T3" fmla="*/ 0 h 17"/>
                <a:gd name="T4" fmla="*/ 136 w 17"/>
                <a:gd name="T5" fmla="*/ 40 h 17"/>
                <a:gd name="T6" fmla="*/ 93 w 17"/>
                <a:gd name="T7" fmla="*/ 136 h 17"/>
                <a:gd name="T8" fmla="*/ 0 w 17"/>
                <a:gd name="T9" fmla="*/ 8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4" y="0"/>
                  </a:lnTo>
                  <a:lnTo>
                    <a:pt x="16" y="5"/>
                  </a:lnTo>
                  <a:lnTo>
                    <a:pt x="11" y="16"/>
                  </a:lnTo>
                  <a:lnTo>
                    <a:pt x="0" y="1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36" name="Freeform 741"/>
            <p:cNvSpPr>
              <a:spLocks/>
            </p:cNvSpPr>
            <p:nvPr/>
          </p:nvSpPr>
          <p:spPr bwMode="auto">
            <a:xfrm>
              <a:off x="2161" y="2524"/>
              <a:ext cx="22" cy="21"/>
            </a:xfrm>
            <a:custGeom>
              <a:avLst/>
              <a:gdLst>
                <a:gd name="T0" fmla="*/ 0 w 17"/>
                <a:gd name="T1" fmla="*/ 80 h 17"/>
                <a:gd name="T2" fmla="*/ 61 w 17"/>
                <a:gd name="T3" fmla="*/ 0 h 17"/>
                <a:gd name="T4" fmla="*/ 211 w 17"/>
                <a:gd name="T5" fmla="*/ 40 h 17"/>
                <a:gd name="T6" fmla="*/ 141 w 17"/>
                <a:gd name="T7" fmla="*/ 136 h 17"/>
                <a:gd name="T8" fmla="*/ 0 w 17"/>
                <a:gd name="T9" fmla="*/ 8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5" y="0"/>
                  </a:lnTo>
                  <a:lnTo>
                    <a:pt x="16" y="5"/>
                  </a:lnTo>
                  <a:lnTo>
                    <a:pt x="11" y="16"/>
                  </a:lnTo>
                  <a:lnTo>
                    <a:pt x="0" y="1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37" name="Freeform 742"/>
            <p:cNvSpPr>
              <a:spLocks/>
            </p:cNvSpPr>
            <p:nvPr/>
          </p:nvSpPr>
          <p:spPr bwMode="auto">
            <a:xfrm>
              <a:off x="2167" y="2512"/>
              <a:ext cx="22" cy="21"/>
            </a:xfrm>
            <a:custGeom>
              <a:avLst/>
              <a:gdLst>
                <a:gd name="T0" fmla="*/ 0 w 17"/>
                <a:gd name="T1" fmla="*/ 80 h 17"/>
                <a:gd name="T2" fmla="*/ 61 w 17"/>
                <a:gd name="T3" fmla="*/ 0 h 17"/>
                <a:gd name="T4" fmla="*/ 211 w 17"/>
                <a:gd name="T5" fmla="*/ 40 h 17"/>
                <a:gd name="T6" fmla="*/ 132 w 17"/>
                <a:gd name="T7" fmla="*/ 136 h 17"/>
                <a:gd name="T8" fmla="*/ 0 w 17"/>
                <a:gd name="T9" fmla="*/ 8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5" y="0"/>
                  </a:lnTo>
                  <a:lnTo>
                    <a:pt x="16" y="5"/>
                  </a:lnTo>
                  <a:lnTo>
                    <a:pt x="10" y="16"/>
                  </a:lnTo>
                  <a:lnTo>
                    <a:pt x="0" y="1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38" name="Freeform 743"/>
            <p:cNvSpPr>
              <a:spLocks/>
            </p:cNvSpPr>
            <p:nvPr/>
          </p:nvSpPr>
          <p:spPr bwMode="auto">
            <a:xfrm>
              <a:off x="2174" y="2501"/>
              <a:ext cx="21" cy="21"/>
            </a:xfrm>
            <a:custGeom>
              <a:avLst/>
              <a:gdLst>
                <a:gd name="T0" fmla="*/ 0 w 17"/>
                <a:gd name="T1" fmla="*/ 80 h 17"/>
                <a:gd name="T2" fmla="*/ 40 w 17"/>
                <a:gd name="T3" fmla="*/ 0 h 17"/>
                <a:gd name="T4" fmla="*/ 136 w 17"/>
                <a:gd name="T5" fmla="*/ 32 h 17"/>
                <a:gd name="T6" fmla="*/ 80 w 17"/>
                <a:gd name="T7" fmla="*/ 136 h 17"/>
                <a:gd name="T8" fmla="*/ 0 w 17"/>
                <a:gd name="T9" fmla="*/ 8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0"/>
                  </a:moveTo>
                  <a:lnTo>
                    <a:pt x="5" y="0"/>
                  </a:lnTo>
                  <a:lnTo>
                    <a:pt x="16" y="4"/>
                  </a:lnTo>
                  <a:lnTo>
                    <a:pt x="10" y="16"/>
                  </a:lnTo>
                  <a:lnTo>
                    <a:pt x="0" y="1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39" name="Freeform 744"/>
            <p:cNvSpPr>
              <a:spLocks/>
            </p:cNvSpPr>
            <p:nvPr/>
          </p:nvSpPr>
          <p:spPr bwMode="auto">
            <a:xfrm>
              <a:off x="2180" y="2488"/>
              <a:ext cx="22" cy="22"/>
            </a:xfrm>
            <a:custGeom>
              <a:avLst/>
              <a:gdLst>
                <a:gd name="T0" fmla="*/ 0 w 17"/>
                <a:gd name="T1" fmla="*/ 141 h 17"/>
                <a:gd name="T2" fmla="*/ 61 w 17"/>
                <a:gd name="T3" fmla="*/ 0 h 17"/>
                <a:gd name="T4" fmla="*/ 211 w 17"/>
                <a:gd name="T5" fmla="*/ 79 h 17"/>
                <a:gd name="T6" fmla="*/ 132 w 17"/>
                <a:gd name="T7" fmla="*/ 211 h 17"/>
                <a:gd name="T8" fmla="*/ 0 w 17"/>
                <a:gd name="T9" fmla="*/ 14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1"/>
                  </a:moveTo>
                  <a:lnTo>
                    <a:pt x="5" y="0"/>
                  </a:lnTo>
                  <a:lnTo>
                    <a:pt x="16" y="6"/>
                  </a:lnTo>
                  <a:lnTo>
                    <a:pt x="10" y="16"/>
                  </a:lnTo>
                  <a:lnTo>
                    <a:pt x="0" y="1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40" name="Freeform 745"/>
            <p:cNvSpPr>
              <a:spLocks/>
            </p:cNvSpPr>
            <p:nvPr/>
          </p:nvSpPr>
          <p:spPr bwMode="auto">
            <a:xfrm>
              <a:off x="2186" y="2477"/>
              <a:ext cx="22" cy="21"/>
            </a:xfrm>
            <a:custGeom>
              <a:avLst/>
              <a:gdLst>
                <a:gd name="T0" fmla="*/ 0 w 17"/>
                <a:gd name="T1" fmla="*/ 75 h 17"/>
                <a:gd name="T2" fmla="*/ 61 w 17"/>
                <a:gd name="T3" fmla="*/ 0 h 17"/>
                <a:gd name="T4" fmla="*/ 211 w 17"/>
                <a:gd name="T5" fmla="*/ 49 h 17"/>
                <a:gd name="T6" fmla="*/ 132 w 17"/>
                <a:gd name="T7" fmla="*/ 136 h 17"/>
                <a:gd name="T8" fmla="*/ 0 w 17"/>
                <a:gd name="T9" fmla="*/ 7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5" y="0"/>
                  </a:lnTo>
                  <a:lnTo>
                    <a:pt x="16" y="6"/>
                  </a:lnTo>
                  <a:lnTo>
                    <a:pt x="10" y="16"/>
                  </a:lnTo>
                  <a:lnTo>
                    <a:pt x="0" y="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41" name="Freeform 746"/>
            <p:cNvSpPr>
              <a:spLocks/>
            </p:cNvSpPr>
            <p:nvPr/>
          </p:nvSpPr>
          <p:spPr bwMode="auto">
            <a:xfrm>
              <a:off x="2193" y="2466"/>
              <a:ext cx="21" cy="21"/>
            </a:xfrm>
            <a:custGeom>
              <a:avLst/>
              <a:gdLst>
                <a:gd name="T0" fmla="*/ 0 w 17"/>
                <a:gd name="T1" fmla="*/ 75 h 17"/>
                <a:gd name="T2" fmla="*/ 49 w 17"/>
                <a:gd name="T3" fmla="*/ 0 h 17"/>
                <a:gd name="T4" fmla="*/ 136 w 17"/>
                <a:gd name="T5" fmla="*/ 49 h 17"/>
                <a:gd name="T6" fmla="*/ 80 w 17"/>
                <a:gd name="T7" fmla="*/ 136 h 17"/>
                <a:gd name="T8" fmla="*/ 0 w 17"/>
                <a:gd name="T9" fmla="*/ 7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6" y="0"/>
                  </a:lnTo>
                  <a:lnTo>
                    <a:pt x="16" y="6"/>
                  </a:lnTo>
                  <a:lnTo>
                    <a:pt x="10" y="16"/>
                  </a:lnTo>
                  <a:lnTo>
                    <a:pt x="0" y="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42" name="Freeform 747"/>
            <p:cNvSpPr>
              <a:spLocks/>
            </p:cNvSpPr>
            <p:nvPr/>
          </p:nvSpPr>
          <p:spPr bwMode="auto">
            <a:xfrm>
              <a:off x="2200" y="2455"/>
              <a:ext cx="22" cy="21"/>
            </a:xfrm>
            <a:custGeom>
              <a:avLst/>
              <a:gdLst>
                <a:gd name="T0" fmla="*/ 0 w 17"/>
                <a:gd name="T1" fmla="*/ 75 h 17"/>
                <a:gd name="T2" fmla="*/ 61 w 17"/>
                <a:gd name="T3" fmla="*/ 0 h 17"/>
                <a:gd name="T4" fmla="*/ 211 w 17"/>
                <a:gd name="T5" fmla="*/ 49 h 17"/>
                <a:gd name="T6" fmla="*/ 126 w 17"/>
                <a:gd name="T7" fmla="*/ 136 h 17"/>
                <a:gd name="T8" fmla="*/ 0 w 17"/>
                <a:gd name="T9" fmla="*/ 7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5" y="0"/>
                  </a:lnTo>
                  <a:lnTo>
                    <a:pt x="16" y="6"/>
                  </a:lnTo>
                  <a:lnTo>
                    <a:pt x="9" y="16"/>
                  </a:lnTo>
                  <a:lnTo>
                    <a:pt x="0" y="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43" name="Freeform 748"/>
            <p:cNvSpPr>
              <a:spLocks/>
            </p:cNvSpPr>
            <p:nvPr/>
          </p:nvSpPr>
          <p:spPr bwMode="auto">
            <a:xfrm>
              <a:off x="2207" y="2445"/>
              <a:ext cx="21" cy="21"/>
            </a:xfrm>
            <a:custGeom>
              <a:avLst/>
              <a:gdLst>
                <a:gd name="T0" fmla="*/ 0 w 17"/>
                <a:gd name="T1" fmla="*/ 75 h 17"/>
                <a:gd name="T2" fmla="*/ 49 w 17"/>
                <a:gd name="T3" fmla="*/ 0 h 17"/>
                <a:gd name="T4" fmla="*/ 136 w 17"/>
                <a:gd name="T5" fmla="*/ 49 h 17"/>
                <a:gd name="T6" fmla="*/ 80 w 17"/>
                <a:gd name="T7" fmla="*/ 136 h 17"/>
                <a:gd name="T8" fmla="*/ 0 w 17"/>
                <a:gd name="T9" fmla="*/ 7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6" y="0"/>
                  </a:lnTo>
                  <a:lnTo>
                    <a:pt x="16" y="6"/>
                  </a:lnTo>
                  <a:lnTo>
                    <a:pt x="10" y="16"/>
                  </a:lnTo>
                  <a:lnTo>
                    <a:pt x="0" y="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44" name="Freeform 749"/>
            <p:cNvSpPr>
              <a:spLocks/>
            </p:cNvSpPr>
            <p:nvPr/>
          </p:nvSpPr>
          <p:spPr bwMode="auto">
            <a:xfrm>
              <a:off x="2214" y="2434"/>
              <a:ext cx="22" cy="21"/>
            </a:xfrm>
            <a:custGeom>
              <a:avLst/>
              <a:gdLst>
                <a:gd name="T0" fmla="*/ 0 w 17"/>
                <a:gd name="T1" fmla="*/ 75 h 17"/>
                <a:gd name="T2" fmla="*/ 61 w 17"/>
                <a:gd name="T3" fmla="*/ 0 h 17"/>
                <a:gd name="T4" fmla="*/ 211 w 17"/>
                <a:gd name="T5" fmla="*/ 61 h 17"/>
                <a:gd name="T6" fmla="*/ 126 w 17"/>
                <a:gd name="T7" fmla="*/ 136 h 17"/>
                <a:gd name="T8" fmla="*/ 0 w 17"/>
                <a:gd name="T9" fmla="*/ 7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5" y="0"/>
                  </a:lnTo>
                  <a:lnTo>
                    <a:pt x="16" y="7"/>
                  </a:lnTo>
                  <a:lnTo>
                    <a:pt x="9" y="16"/>
                  </a:lnTo>
                  <a:lnTo>
                    <a:pt x="0" y="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45" name="Freeform 750"/>
            <p:cNvSpPr>
              <a:spLocks/>
            </p:cNvSpPr>
            <p:nvPr/>
          </p:nvSpPr>
          <p:spPr bwMode="auto">
            <a:xfrm>
              <a:off x="2221" y="2424"/>
              <a:ext cx="21" cy="21"/>
            </a:xfrm>
            <a:custGeom>
              <a:avLst/>
              <a:gdLst>
                <a:gd name="T0" fmla="*/ 0 w 17"/>
                <a:gd name="T1" fmla="*/ 65 h 17"/>
                <a:gd name="T2" fmla="*/ 61 w 17"/>
                <a:gd name="T3" fmla="*/ 0 h 17"/>
                <a:gd name="T4" fmla="*/ 136 w 17"/>
                <a:gd name="T5" fmla="*/ 61 h 17"/>
                <a:gd name="T6" fmla="*/ 80 w 17"/>
                <a:gd name="T7" fmla="*/ 136 h 17"/>
                <a:gd name="T8" fmla="*/ 0 w 17"/>
                <a:gd name="T9" fmla="*/ 6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7" y="0"/>
                  </a:lnTo>
                  <a:lnTo>
                    <a:pt x="16" y="7"/>
                  </a:lnTo>
                  <a:lnTo>
                    <a:pt x="10" y="16"/>
                  </a:lnTo>
                  <a:lnTo>
                    <a:pt x="0" y="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46" name="Freeform 751"/>
            <p:cNvSpPr>
              <a:spLocks/>
            </p:cNvSpPr>
            <p:nvPr/>
          </p:nvSpPr>
          <p:spPr bwMode="auto">
            <a:xfrm>
              <a:off x="2229" y="2414"/>
              <a:ext cx="22" cy="21"/>
            </a:xfrm>
            <a:custGeom>
              <a:avLst/>
              <a:gdLst>
                <a:gd name="T0" fmla="*/ 0 w 17"/>
                <a:gd name="T1" fmla="*/ 65 h 17"/>
                <a:gd name="T2" fmla="*/ 79 w 17"/>
                <a:gd name="T3" fmla="*/ 0 h 17"/>
                <a:gd name="T4" fmla="*/ 211 w 17"/>
                <a:gd name="T5" fmla="*/ 61 h 17"/>
                <a:gd name="T6" fmla="*/ 126 w 17"/>
                <a:gd name="T7" fmla="*/ 136 h 17"/>
                <a:gd name="T8" fmla="*/ 0 w 17"/>
                <a:gd name="T9" fmla="*/ 6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6" y="0"/>
                  </a:lnTo>
                  <a:lnTo>
                    <a:pt x="16" y="7"/>
                  </a:lnTo>
                  <a:lnTo>
                    <a:pt x="9" y="16"/>
                  </a:lnTo>
                  <a:lnTo>
                    <a:pt x="0" y="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47" name="Freeform 752"/>
            <p:cNvSpPr>
              <a:spLocks/>
            </p:cNvSpPr>
            <p:nvPr/>
          </p:nvSpPr>
          <p:spPr bwMode="auto">
            <a:xfrm>
              <a:off x="2237" y="2406"/>
              <a:ext cx="22" cy="21"/>
            </a:xfrm>
            <a:custGeom>
              <a:avLst/>
              <a:gdLst>
                <a:gd name="T0" fmla="*/ 0 w 17"/>
                <a:gd name="T1" fmla="*/ 65 h 17"/>
                <a:gd name="T2" fmla="*/ 97 w 17"/>
                <a:gd name="T3" fmla="*/ 0 h 17"/>
                <a:gd name="T4" fmla="*/ 211 w 17"/>
                <a:gd name="T5" fmla="*/ 65 h 17"/>
                <a:gd name="T6" fmla="*/ 126 w 17"/>
                <a:gd name="T7" fmla="*/ 136 h 17"/>
                <a:gd name="T8" fmla="*/ 0 w 17"/>
                <a:gd name="T9" fmla="*/ 6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7" y="0"/>
                  </a:lnTo>
                  <a:lnTo>
                    <a:pt x="16" y="8"/>
                  </a:lnTo>
                  <a:lnTo>
                    <a:pt x="9" y="16"/>
                  </a:lnTo>
                  <a:lnTo>
                    <a:pt x="0" y="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48" name="Freeform 753"/>
            <p:cNvSpPr>
              <a:spLocks/>
            </p:cNvSpPr>
            <p:nvPr/>
          </p:nvSpPr>
          <p:spPr bwMode="auto">
            <a:xfrm>
              <a:off x="2246" y="2397"/>
              <a:ext cx="22" cy="21"/>
            </a:xfrm>
            <a:custGeom>
              <a:avLst/>
              <a:gdLst>
                <a:gd name="T0" fmla="*/ 0 w 17"/>
                <a:gd name="T1" fmla="*/ 65 h 17"/>
                <a:gd name="T2" fmla="*/ 79 w 17"/>
                <a:gd name="T3" fmla="*/ 0 h 17"/>
                <a:gd name="T4" fmla="*/ 211 w 17"/>
                <a:gd name="T5" fmla="*/ 65 h 17"/>
                <a:gd name="T6" fmla="*/ 102 w 17"/>
                <a:gd name="T7" fmla="*/ 136 h 17"/>
                <a:gd name="T8" fmla="*/ 0 w 17"/>
                <a:gd name="T9" fmla="*/ 6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6" y="0"/>
                  </a:lnTo>
                  <a:lnTo>
                    <a:pt x="16" y="8"/>
                  </a:lnTo>
                  <a:lnTo>
                    <a:pt x="8" y="16"/>
                  </a:lnTo>
                  <a:lnTo>
                    <a:pt x="0" y="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49" name="Freeform 754"/>
            <p:cNvSpPr>
              <a:spLocks/>
            </p:cNvSpPr>
            <p:nvPr/>
          </p:nvSpPr>
          <p:spPr bwMode="auto">
            <a:xfrm>
              <a:off x="2254" y="2387"/>
              <a:ext cx="21" cy="21"/>
            </a:xfrm>
            <a:custGeom>
              <a:avLst/>
              <a:gdLst>
                <a:gd name="T0" fmla="*/ 0 w 17"/>
                <a:gd name="T1" fmla="*/ 65 h 17"/>
                <a:gd name="T2" fmla="*/ 61 w 17"/>
                <a:gd name="T3" fmla="*/ 0 h 17"/>
                <a:gd name="T4" fmla="*/ 136 w 17"/>
                <a:gd name="T5" fmla="*/ 65 h 17"/>
                <a:gd name="T6" fmla="*/ 75 w 17"/>
                <a:gd name="T7" fmla="*/ 136 h 17"/>
                <a:gd name="T8" fmla="*/ 0 w 17"/>
                <a:gd name="T9" fmla="*/ 6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7" y="0"/>
                  </a:lnTo>
                  <a:lnTo>
                    <a:pt x="16" y="8"/>
                  </a:lnTo>
                  <a:lnTo>
                    <a:pt x="9" y="16"/>
                  </a:lnTo>
                  <a:lnTo>
                    <a:pt x="0" y="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50" name="Freeform 755"/>
            <p:cNvSpPr>
              <a:spLocks/>
            </p:cNvSpPr>
            <p:nvPr/>
          </p:nvSpPr>
          <p:spPr bwMode="auto">
            <a:xfrm>
              <a:off x="2262" y="2378"/>
              <a:ext cx="22" cy="21"/>
            </a:xfrm>
            <a:custGeom>
              <a:avLst/>
              <a:gdLst>
                <a:gd name="T0" fmla="*/ 0 w 17"/>
                <a:gd name="T1" fmla="*/ 61 h 17"/>
                <a:gd name="T2" fmla="*/ 97 w 17"/>
                <a:gd name="T3" fmla="*/ 0 h 17"/>
                <a:gd name="T4" fmla="*/ 211 w 17"/>
                <a:gd name="T5" fmla="*/ 65 h 17"/>
                <a:gd name="T6" fmla="*/ 102 w 17"/>
                <a:gd name="T7" fmla="*/ 136 h 17"/>
                <a:gd name="T8" fmla="*/ 0 w 17"/>
                <a:gd name="T9" fmla="*/ 6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7"/>
                  </a:moveTo>
                  <a:lnTo>
                    <a:pt x="7" y="0"/>
                  </a:lnTo>
                  <a:lnTo>
                    <a:pt x="16" y="8"/>
                  </a:lnTo>
                  <a:lnTo>
                    <a:pt x="8" y="16"/>
                  </a:lnTo>
                  <a:lnTo>
                    <a:pt x="0" y="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51" name="Freeform 756"/>
            <p:cNvSpPr>
              <a:spLocks/>
            </p:cNvSpPr>
            <p:nvPr/>
          </p:nvSpPr>
          <p:spPr bwMode="auto">
            <a:xfrm>
              <a:off x="2271" y="2370"/>
              <a:ext cx="22" cy="21"/>
            </a:xfrm>
            <a:custGeom>
              <a:avLst/>
              <a:gdLst>
                <a:gd name="T0" fmla="*/ 0 w 17"/>
                <a:gd name="T1" fmla="*/ 61 h 17"/>
                <a:gd name="T2" fmla="*/ 102 w 17"/>
                <a:gd name="T3" fmla="*/ 0 h 17"/>
                <a:gd name="T4" fmla="*/ 211 w 17"/>
                <a:gd name="T5" fmla="*/ 75 h 17"/>
                <a:gd name="T6" fmla="*/ 102 w 17"/>
                <a:gd name="T7" fmla="*/ 136 h 17"/>
                <a:gd name="T8" fmla="*/ 0 w 17"/>
                <a:gd name="T9" fmla="*/ 6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7"/>
                  </a:moveTo>
                  <a:lnTo>
                    <a:pt x="8" y="0"/>
                  </a:lnTo>
                  <a:lnTo>
                    <a:pt x="16" y="9"/>
                  </a:lnTo>
                  <a:lnTo>
                    <a:pt x="8" y="16"/>
                  </a:lnTo>
                  <a:lnTo>
                    <a:pt x="0" y="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52" name="Freeform 757"/>
            <p:cNvSpPr>
              <a:spLocks/>
            </p:cNvSpPr>
            <p:nvPr/>
          </p:nvSpPr>
          <p:spPr bwMode="auto">
            <a:xfrm>
              <a:off x="2282" y="2362"/>
              <a:ext cx="21" cy="21"/>
            </a:xfrm>
            <a:custGeom>
              <a:avLst/>
              <a:gdLst>
                <a:gd name="T0" fmla="*/ 0 w 17"/>
                <a:gd name="T1" fmla="*/ 49 h 17"/>
                <a:gd name="T2" fmla="*/ 65 w 17"/>
                <a:gd name="T3" fmla="*/ 0 h 17"/>
                <a:gd name="T4" fmla="*/ 136 w 17"/>
                <a:gd name="T5" fmla="*/ 65 h 17"/>
                <a:gd name="T6" fmla="*/ 65 w 17"/>
                <a:gd name="T7" fmla="*/ 136 h 17"/>
                <a:gd name="T8" fmla="*/ 0 w 17"/>
                <a:gd name="T9" fmla="*/ 4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8" y="0"/>
                  </a:lnTo>
                  <a:lnTo>
                    <a:pt x="16" y="8"/>
                  </a:lnTo>
                  <a:lnTo>
                    <a:pt x="8" y="16"/>
                  </a:lnTo>
                  <a:lnTo>
                    <a:pt x="0" y="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53" name="Freeform 758"/>
            <p:cNvSpPr>
              <a:spLocks/>
            </p:cNvSpPr>
            <p:nvPr/>
          </p:nvSpPr>
          <p:spPr bwMode="auto">
            <a:xfrm>
              <a:off x="2290" y="2354"/>
              <a:ext cx="22" cy="21"/>
            </a:xfrm>
            <a:custGeom>
              <a:avLst/>
              <a:gdLst>
                <a:gd name="T0" fmla="*/ 0 w 17"/>
                <a:gd name="T1" fmla="*/ 61 h 17"/>
                <a:gd name="T2" fmla="*/ 126 w 17"/>
                <a:gd name="T3" fmla="*/ 0 h 17"/>
                <a:gd name="T4" fmla="*/ 211 w 17"/>
                <a:gd name="T5" fmla="*/ 75 h 17"/>
                <a:gd name="T6" fmla="*/ 102 w 17"/>
                <a:gd name="T7" fmla="*/ 136 h 17"/>
                <a:gd name="T8" fmla="*/ 0 w 17"/>
                <a:gd name="T9" fmla="*/ 6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7"/>
                  </a:moveTo>
                  <a:lnTo>
                    <a:pt x="9" y="0"/>
                  </a:lnTo>
                  <a:lnTo>
                    <a:pt x="16" y="9"/>
                  </a:lnTo>
                  <a:lnTo>
                    <a:pt x="8" y="16"/>
                  </a:lnTo>
                  <a:lnTo>
                    <a:pt x="0" y="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54" name="Freeform 759"/>
            <p:cNvSpPr>
              <a:spLocks/>
            </p:cNvSpPr>
            <p:nvPr/>
          </p:nvSpPr>
          <p:spPr bwMode="auto">
            <a:xfrm>
              <a:off x="2301" y="2347"/>
              <a:ext cx="21" cy="22"/>
            </a:xfrm>
            <a:custGeom>
              <a:avLst/>
              <a:gdLst>
                <a:gd name="T0" fmla="*/ 0 w 17"/>
                <a:gd name="T1" fmla="*/ 61 h 17"/>
                <a:gd name="T2" fmla="*/ 75 w 17"/>
                <a:gd name="T3" fmla="*/ 0 h 17"/>
                <a:gd name="T4" fmla="*/ 136 w 17"/>
                <a:gd name="T5" fmla="*/ 126 h 17"/>
                <a:gd name="T6" fmla="*/ 49 w 17"/>
                <a:gd name="T7" fmla="*/ 211 h 17"/>
                <a:gd name="T8" fmla="*/ 0 w 17"/>
                <a:gd name="T9" fmla="*/ 6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9" y="0"/>
                  </a:lnTo>
                  <a:lnTo>
                    <a:pt x="16" y="9"/>
                  </a:lnTo>
                  <a:lnTo>
                    <a:pt x="6" y="16"/>
                  </a:lnTo>
                  <a:lnTo>
                    <a:pt x="0" y="5"/>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55" name="Freeform 760"/>
            <p:cNvSpPr>
              <a:spLocks/>
            </p:cNvSpPr>
            <p:nvPr/>
          </p:nvSpPr>
          <p:spPr bwMode="auto">
            <a:xfrm>
              <a:off x="2311" y="2339"/>
              <a:ext cx="21" cy="21"/>
            </a:xfrm>
            <a:custGeom>
              <a:avLst/>
              <a:gdLst>
                <a:gd name="T0" fmla="*/ 0 w 17"/>
                <a:gd name="T1" fmla="*/ 61 h 17"/>
                <a:gd name="T2" fmla="*/ 75 w 17"/>
                <a:gd name="T3" fmla="*/ 0 h 17"/>
                <a:gd name="T4" fmla="*/ 136 w 17"/>
                <a:gd name="T5" fmla="*/ 80 h 17"/>
                <a:gd name="T6" fmla="*/ 49 w 17"/>
                <a:gd name="T7" fmla="*/ 136 h 17"/>
                <a:gd name="T8" fmla="*/ 0 w 17"/>
                <a:gd name="T9" fmla="*/ 6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7"/>
                  </a:moveTo>
                  <a:lnTo>
                    <a:pt x="9" y="0"/>
                  </a:lnTo>
                  <a:lnTo>
                    <a:pt x="16" y="10"/>
                  </a:lnTo>
                  <a:lnTo>
                    <a:pt x="6" y="16"/>
                  </a:lnTo>
                  <a:lnTo>
                    <a:pt x="0" y="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56" name="Freeform 761"/>
            <p:cNvSpPr>
              <a:spLocks/>
            </p:cNvSpPr>
            <p:nvPr/>
          </p:nvSpPr>
          <p:spPr bwMode="auto">
            <a:xfrm>
              <a:off x="2321" y="2333"/>
              <a:ext cx="21" cy="21"/>
            </a:xfrm>
            <a:custGeom>
              <a:avLst/>
              <a:gdLst>
                <a:gd name="T0" fmla="*/ 0 w 17"/>
                <a:gd name="T1" fmla="*/ 40 h 17"/>
                <a:gd name="T2" fmla="*/ 80 w 17"/>
                <a:gd name="T3" fmla="*/ 0 h 17"/>
                <a:gd name="T4" fmla="*/ 136 w 17"/>
                <a:gd name="T5" fmla="*/ 75 h 17"/>
                <a:gd name="T6" fmla="*/ 49 w 17"/>
                <a:gd name="T7" fmla="*/ 136 h 17"/>
                <a:gd name="T8" fmla="*/ 0 w 17"/>
                <a:gd name="T9" fmla="*/ 4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10" y="0"/>
                  </a:lnTo>
                  <a:lnTo>
                    <a:pt x="16" y="9"/>
                  </a:lnTo>
                  <a:lnTo>
                    <a:pt x="6" y="16"/>
                  </a:lnTo>
                  <a:lnTo>
                    <a:pt x="0" y="5"/>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57" name="Freeform 762"/>
            <p:cNvSpPr>
              <a:spLocks/>
            </p:cNvSpPr>
            <p:nvPr/>
          </p:nvSpPr>
          <p:spPr bwMode="auto">
            <a:xfrm>
              <a:off x="2332" y="2326"/>
              <a:ext cx="22" cy="21"/>
            </a:xfrm>
            <a:custGeom>
              <a:avLst/>
              <a:gdLst>
                <a:gd name="T0" fmla="*/ 0 w 17"/>
                <a:gd name="T1" fmla="*/ 40 h 17"/>
                <a:gd name="T2" fmla="*/ 126 w 17"/>
                <a:gd name="T3" fmla="*/ 0 h 17"/>
                <a:gd name="T4" fmla="*/ 211 w 17"/>
                <a:gd name="T5" fmla="*/ 80 h 17"/>
                <a:gd name="T6" fmla="*/ 61 w 17"/>
                <a:gd name="T7" fmla="*/ 136 h 17"/>
                <a:gd name="T8" fmla="*/ 0 w 17"/>
                <a:gd name="T9" fmla="*/ 4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9" y="0"/>
                  </a:lnTo>
                  <a:lnTo>
                    <a:pt x="16" y="10"/>
                  </a:lnTo>
                  <a:lnTo>
                    <a:pt x="5" y="16"/>
                  </a:lnTo>
                  <a:lnTo>
                    <a:pt x="0" y="5"/>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58" name="Freeform 763"/>
            <p:cNvSpPr>
              <a:spLocks/>
            </p:cNvSpPr>
            <p:nvPr/>
          </p:nvSpPr>
          <p:spPr bwMode="auto">
            <a:xfrm>
              <a:off x="2342" y="2319"/>
              <a:ext cx="22" cy="21"/>
            </a:xfrm>
            <a:custGeom>
              <a:avLst/>
              <a:gdLst>
                <a:gd name="T0" fmla="*/ 0 w 17"/>
                <a:gd name="T1" fmla="*/ 49 h 17"/>
                <a:gd name="T2" fmla="*/ 126 w 17"/>
                <a:gd name="T3" fmla="*/ 0 h 17"/>
                <a:gd name="T4" fmla="*/ 211 w 17"/>
                <a:gd name="T5" fmla="*/ 80 h 17"/>
                <a:gd name="T6" fmla="*/ 79 w 17"/>
                <a:gd name="T7" fmla="*/ 136 h 17"/>
                <a:gd name="T8" fmla="*/ 0 w 17"/>
                <a:gd name="T9" fmla="*/ 4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9" y="0"/>
                  </a:lnTo>
                  <a:lnTo>
                    <a:pt x="16" y="10"/>
                  </a:lnTo>
                  <a:lnTo>
                    <a:pt x="6" y="16"/>
                  </a:lnTo>
                  <a:lnTo>
                    <a:pt x="0" y="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59" name="Freeform 764"/>
            <p:cNvSpPr>
              <a:spLocks/>
            </p:cNvSpPr>
            <p:nvPr/>
          </p:nvSpPr>
          <p:spPr bwMode="auto">
            <a:xfrm>
              <a:off x="2353" y="2313"/>
              <a:ext cx="21" cy="21"/>
            </a:xfrm>
            <a:custGeom>
              <a:avLst/>
              <a:gdLst>
                <a:gd name="T0" fmla="*/ 0 w 17"/>
                <a:gd name="T1" fmla="*/ 40 h 17"/>
                <a:gd name="T2" fmla="*/ 75 w 17"/>
                <a:gd name="T3" fmla="*/ 0 h 17"/>
                <a:gd name="T4" fmla="*/ 136 w 17"/>
                <a:gd name="T5" fmla="*/ 80 h 17"/>
                <a:gd name="T6" fmla="*/ 49 w 17"/>
                <a:gd name="T7" fmla="*/ 136 h 17"/>
                <a:gd name="T8" fmla="*/ 0 w 17"/>
                <a:gd name="T9" fmla="*/ 4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9" y="0"/>
                  </a:lnTo>
                  <a:lnTo>
                    <a:pt x="16" y="10"/>
                  </a:lnTo>
                  <a:lnTo>
                    <a:pt x="6" y="16"/>
                  </a:lnTo>
                  <a:lnTo>
                    <a:pt x="0" y="5"/>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60" name="Freeform 765"/>
            <p:cNvSpPr>
              <a:spLocks/>
            </p:cNvSpPr>
            <p:nvPr/>
          </p:nvSpPr>
          <p:spPr bwMode="auto">
            <a:xfrm>
              <a:off x="2364" y="2307"/>
              <a:ext cx="22" cy="21"/>
            </a:xfrm>
            <a:custGeom>
              <a:avLst/>
              <a:gdLst>
                <a:gd name="T0" fmla="*/ 0 w 17"/>
                <a:gd name="T1" fmla="*/ 40 h 17"/>
                <a:gd name="T2" fmla="*/ 132 w 17"/>
                <a:gd name="T3" fmla="*/ 0 h 17"/>
                <a:gd name="T4" fmla="*/ 211 w 17"/>
                <a:gd name="T5" fmla="*/ 80 h 17"/>
                <a:gd name="T6" fmla="*/ 79 w 17"/>
                <a:gd name="T7" fmla="*/ 136 h 17"/>
                <a:gd name="T8" fmla="*/ 0 w 17"/>
                <a:gd name="T9" fmla="*/ 4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10" y="0"/>
                  </a:lnTo>
                  <a:lnTo>
                    <a:pt x="16" y="10"/>
                  </a:lnTo>
                  <a:lnTo>
                    <a:pt x="6" y="16"/>
                  </a:lnTo>
                  <a:lnTo>
                    <a:pt x="0" y="5"/>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61" name="Freeform 766"/>
            <p:cNvSpPr>
              <a:spLocks/>
            </p:cNvSpPr>
            <p:nvPr/>
          </p:nvSpPr>
          <p:spPr bwMode="auto">
            <a:xfrm>
              <a:off x="2377" y="2302"/>
              <a:ext cx="21" cy="21"/>
            </a:xfrm>
            <a:custGeom>
              <a:avLst/>
              <a:gdLst>
                <a:gd name="T0" fmla="*/ 0 w 17"/>
                <a:gd name="T1" fmla="*/ 32 h 17"/>
                <a:gd name="T2" fmla="*/ 93 w 17"/>
                <a:gd name="T3" fmla="*/ 0 h 17"/>
                <a:gd name="T4" fmla="*/ 136 w 17"/>
                <a:gd name="T5" fmla="*/ 93 h 17"/>
                <a:gd name="T6" fmla="*/ 49 w 17"/>
                <a:gd name="T7" fmla="*/ 136 h 17"/>
                <a:gd name="T8" fmla="*/ 0 w 17"/>
                <a:gd name="T9" fmla="*/ 3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11" y="0"/>
                  </a:lnTo>
                  <a:lnTo>
                    <a:pt x="16" y="11"/>
                  </a:lnTo>
                  <a:lnTo>
                    <a:pt x="6" y="16"/>
                  </a:lnTo>
                  <a:lnTo>
                    <a:pt x="0" y="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62" name="Freeform 767"/>
            <p:cNvSpPr>
              <a:spLocks/>
            </p:cNvSpPr>
            <p:nvPr/>
          </p:nvSpPr>
          <p:spPr bwMode="auto">
            <a:xfrm>
              <a:off x="2388" y="2296"/>
              <a:ext cx="22" cy="21"/>
            </a:xfrm>
            <a:custGeom>
              <a:avLst/>
              <a:gdLst>
                <a:gd name="T0" fmla="*/ 0 w 17"/>
                <a:gd name="T1" fmla="*/ 40 h 17"/>
                <a:gd name="T2" fmla="*/ 132 w 17"/>
                <a:gd name="T3" fmla="*/ 0 h 17"/>
                <a:gd name="T4" fmla="*/ 211 w 17"/>
                <a:gd name="T5" fmla="*/ 80 h 17"/>
                <a:gd name="T6" fmla="*/ 47 w 17"/>
                <a:gd name="T7" fmla="*/ 136 h 17"/>
                <a:gd name="T8" fmla="*/ 0 w 17"/>
                <a:gd name="T9" fmla="*/ 4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5"/>
                  </a:moveTo>
                  <a:lnTo>
                    <a:pt x="10" y="0"/>
                  </a:lnTo>
                  <a:lnTo>
                    <a:pt x="16" y="10"/>
                  </a:lnTo>
                  <a:lnTo>
                    <a:pt x="4" y="16"/>
                  </a:lnTo>
                  <a:lnTo>
                    <a:pt x="0" y="5"/>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63" name="Freeform 768"/>
            <p:cNvSpPr>
              <a:spLocks/>
            </p:cNvSpPr>
            <p:nvPr/>
          </p:nvSpPr>
          <p:spPr bwMode="auto">
            <a:xfrm>
              <a:off x="2400" y="2291"/>
              <a:ext cx="21" cy="21"/>
            </a:xfrm>
            <a:custGeom>
              <a:avLst/>
              <a:gdLst>
                <a:gd name="T0" fmla="*/ 0 w 17"/>
                <a:gd name="T1" fmla="*/ 32 h 17"/>
                <a:gd name="T2" fmla="*/ 80 w 17"/>
                <a:gd name="T3" fmla="*/ 0 h 17"/>
                <a:gd name="T4" fmla="*/ 136 w 17"/>
                <a:gd name="T5" fmla="*/ 93 h 17"/>
                <a:gd name="T6" fmla="*/ 40 w 17"/>
                <a:gd name="T7" fmla="*/ 136 h 17"/>
                <a:gd name="T8" fmla="*/ 0 w 17"/>
                <a:gd name="T9" fmla="*/ 3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10" y="0"/>
                  </a:lnTo>
                  <a:lnTo>
                    <a:pt x="16" y="11"/>
                  </a:lnTo>
                  <a:lnTo>
                    <a:pt x="5" y="16"/>
                  </a:lnTo>
                  <a:lnTo>
                    <a:pt x="0" y="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64" name="Freeform 769"/>
            <p:cNvSpPr>
              <a:spLocks/>
            </p:cNvSpPr>
            <p:nvPr/>
          </p:nvSpPr>
          <p:spPr bwMode="auto">
            <a:xfrm>
              <a:off x="2412" y="2286"/>
              <a:ext cx="22" cy="21"/>
            </a:xfrm>
            <a:custGeom>
              <a:avLst/>
              <a:gdLst>
                <a:gd name="T0" fmla="*/ 0 w 17"/>
                <a:gd name="T1" fmla="*/ 32 h 17"/>
                <a:gd name="T2" fmla="*/ 141 w 17"/>
                <a:gd name="T3" fmla="*/ 0 h 17"/>
                <a:gd name="T4" fmla="*/ 211 w 17"/>
                <a:gd name="T5" fmla="*/ 93 h 17"/>
                <a:gd name="T6" fmla="*/ 79 w 17"/>
                <a:gd name="T7" fmla="*/ 136 h 17"/>
                <a:gd name="T8" fmla="*/ 0 w 17"/>
                <a:gd name="T9" fmla="*/ 3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11" y="0"/>
                  </a:lnTo>
                  <a:lnTo>
                    <a:pt x="16" y="11"/>
                  </a:lnTo>
                  <a:lnTo>
                    <a:pt x="6" y="16"/>
                  </a:lnTo>
                  <a:lnTo>
                    <a:pt x="0" y="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65" name="Freeform 770"/>
            <p:cNvSpPr>
              <a:spLocks/>
            </p:cNvSpPr>
            <p:nvPr/>
          </p:nvSpPr>
          <p:spPr bwMode="auto">
            <a:xfrm>
              <a:off x="2424" y="2281"/>
              <a:ext cx="21" cy="21"/>
            </a:xfrm>
            <a:custGeom>
              <a:avLst/>
              <a:gdLst>
                <a:gd name="T0" fmla="*/ 0 w 17"/>
                <a:gd name="T1" fmla="*/ 32 h 17"/>
                <a:gd name="T2" fmla="*/ 99 w 17"/>
                <a:gd name="T3" fmla="*/ 0 h 17"/>
                <a:gd name="T4" fmla="*/ 136 w 17"/>
                <a:gd name="T5" fmla="*/ 93 h 17"/>
                <a:gd name="T6" fmla="*/ 32 w 17"/>
                <a:gd name="T7" fmla="*/ 136 h 17"/>
                <a:gd name="T8" fmla="*/ 0 w 17"/>
                <a:gd name="T9" fmla="*/ 3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12" y="0"/>
                  </a:lnTo>
                  <a:lnTo>
                    <a:pt x="16" y="11"/>
                  </a:lnTo>
                  <a:lnTo>
                    <a:pt x="4" y="16"/>
                  </a:lnTo>
                  <a:lnTo>
                    <a:pt x="0" y="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66" name="Freeform 771"/>
            <p:cNvSpPr>
              <a:spLocks/>
            </p:cNvSpPr>
            <p:nvPr/>
          </p:nvSpPr>
          <p:spPr bwMode="auto">
            <a:xfrm>
              <a:off x="2438" y="2277"/>
              <a:ext cx="21" cy="21"/>
            </a:xfrm>
            <a:custGeom>
              <a:avLst/>
              <a:gdLst>
                <a:gd name="T0" fmla="*/ 0 w 17"/>
                <a:gd name="T1" fmla="*/ 26 h 17"/>
                <a:gd name="T2" fmla="*/ 93 w 17"/>
                <a:gd name="T3" fmla="*/ 0 h 17"/>
                <a:gd name="T4" fmla="*/ 136 w 17"/>
                <a:gd name="T5" fmla="*/ 99 h 17"/>
                <a:gd name="T6" fmla="*/ 26 w 17"/>
                <a:gd name="T7" fmla="*/ 136 h 17"/>
                <a:gd name="T8" fmla="*/ 0 w 17"/>
                <a:gd name="T9" fmla="*/ 2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3"/>
                  </a:moveTo>
                  <a:lnTo>
                    <a:pt x="11" y="0"/>
                  </a:lnTo>
                  <a:lnTo>
                    <a:pt x="16" y="12"/>
                  </a:lnTo>
                  <a:lnTo>
                    <a:pt x="3" y="16"/>
                  </a:lnTo>
                  <a:lnTo>
                    <a:pt x="0" y="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67" name="Freeform 772"/>
            <p:cNvSpPr>
              <a:spLocks/>
            </p:cNvSpPr>
            <p:nvPr/>
          </p:nvSpPr>
          <p:spPr bwMode="auto">
            <a:xfrm>
              <a:off x="2449" y="2272"/>
              <a:ext cx="22" cy="21"/>
            </a:xfrm>
            <a:custGeom>
              <a:avLst/>
              <a:gdLst>
                <a:gd name="T0" fmla="*/ 0 w 17"/>
                <a:gd name="T1" fmla="*/ 32 h 17"/>
                <a:gd name="T2" fmla="*/ 163 w 17"/>
                <a:gd name="T3" fmla="*/ 0 h 17"/>
                <a:gd name="T4" fmla="*/ 211 w 17"/>
                <a:gd name="T5" fmla="*/ 99 h 17"/>
                <a:gd name="T6" fmla="*/ 47 w 17"/>
                <a:gd name="T7" fmla="*/ 136 h 17"/>
                <a:gd name="T8" fmla="*/ 0 w 17"/>
                <a:gd name="T9" fmla="*/ 3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4"/>
                  </a:moveTo>
                  <a:lnTo>
                    <a:pt x="12" y="0"/>
                  </a:lnTo>
                  <a:lnTo>
                    <a:pt x="16" y="12"/>
                  </a:lnTo>
                  <a:lnTo>
                    <a:pt x="4" y="16"/>
                  </a:lnTo>
                  <a:lnTo>
                    <a:pt x="0" y="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68" name="Freeform 773"/>
            <p:cNvSpPr>
              <a:spLocks/>
            </p:cNvSpPr>
            <p:nvPr/>
          </p:nvSpPr>
          <p:spPr bwMode="auto">
            <a:xfrm>
              <a:off x="2463" y="2268"/>
              <a:ext cx="22" cy="21"/>
            </a:xfrm>
            <a:custGeom>
              <a:avLst/>
              <a:gdLst>
                <a:gd name="T0" fmla="*/ 0 w 17"/>
                <a:gd name="T1" fmla="*/ 26 h 17"/>
                <a:gd name="T2" fmla="*/ 163 w 17"/>
                <a:gd name="T3" fmla="*/ 0 h 17"/>
                <a:gd name="T4" fmla="*/ 211 w 17"/>
                <a:gd name="T5" fmla="*/ 99 h 17"/>
                <a:gd name="T6" fmla="*/ 36 w 17"/>
                <a:gd name="T7" fmla="*/ 136 h 17"/>
                <a:gd name="T8" fmla="*/ 0 w 17"/>
                <a:gd name="T9" fmla="*/ 2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3"/>
                  </a:moveTo>
                  <a:lnTo>
                    <a:pt x="12" y="0"/>
                  </a:lnTo>
                  <a:lnTo>
                    <a:pt x="16" y="12"/>
                  </a:lnTo>
                  <a:lnTo>
                    <a:pt x="3" y="16"/>
                  </a:lnTo>
                  <a:lnTo>
                    <a:pt x="0" y="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69" name="Freeform 774"/>
            <p:cNvSpPr>
              <a:spLocks/>
            </p:cNvSpPr>
            <p:nvPr/>
          </p:nvSpPr>
          <p:spPr bwMode="auto">
            <a:xfrm>
              <a:off x="2476" y="2265"/>
              <a:ext cx="21" cy="21"/>
            </a:xfrm>
            <a:custGeom>
              <a:avLst/>
              <a:gdLst>
                <a:gd name="T0" fmla="*/ 0 w 17"/>
                <a:gd name="T1" fmla="*/ 26 h 17"/>
                <a:gd name="T2" fmla="*/ 99 w 17"/>
                <a:gd name="T3" fmla="*/ 0 h 17"/>
                <a:gd name="T4" fmla="*/ 136 w 17"/>
                <a:gd name="T5" fmla="*/ 99 h 17"/>
                <a:gd name="T6" fmla="*/ 26 w 17"/>
                <a:gd name="T7" fmla="*/ 136 h 17"/>
                <a:gd name="T8" fmla="*/ 0 w 17"/>
                <a:gd name="T9" fmla="*/ 2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3"/>
                  </a:moveTo>
                  <a:lnTo>
                    <a:pt x="12" y="0"/>
                  </a:lnTo>
                  <a:lnTo>
                    <a:pt x="16" y="12"/>
                  </a:lnTo>
                  <a:lnTo>
                    <a:pt x="3" y="16"/>
                  </a:lnTo>
                  <a:lnTo>
                    <a:pt x="0" y="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70" name="Freeform 775"/>
            <p:cNvSpPr>
              <a:spLocks/>
            </p:cNvSpPr>
            <p:nvPr/>
          </p:nvSpPr>
          <p:spPr bwMode="auto">
            <a:xfrm>
              <a:off x="2490" y="2261"/>
              <a:ext cx="21" cy="21"/>
            </a:xfrm>
            <a:custGeom>
              <a:avLst/>
              <a:gdLst>
                <a:gd name="T0" fmla="*/ 0 w 17"/>
                <a:gd name="T1" fmla="*/ 26 h 17"/>
                <a:gd name="T2" fmla="*/ 110 w 17"/>
                <a:gd name="T3" fmla="*/ 0 h 17"/>
                <a:gd name="T4" fmla="*/ 136 w 17"/>
                <a:gd name="T5" fmla="*/ 110 h 17"/>
                <a:gd name="T6" fmla="*/ 26 w 17"/>
                <a:gd name="T7" fmla="*/ 136 h 17"/>
                <a:gd name="T8" fmla="*/ 0 w 17"/>
                <a:gd name="T9" fmla="*/ 2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3"/>
                  </a:moveTo>
                  <a:lnTo>
                    <a:pt x="13" y="0"/>
                  </a:lnTo>
                  <a:lnTo>
                    <a:pt x="16" y="13"/>
                  </a:lnTo>
                  <a:lnTo>
                    <a:pt x="3" y="16"/>
                  </a:lnTo>
                  <a:lnTo>
                    <a:pt x="0" y="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71" name="Freeform 776"/>
            <p:cNvSpPr>
              <a:spLocks/>
            </p:cNvSpPr>
            <p:nvPr/>
          </p:nvSpPr>
          <p:spPr bwMode="auto">
            <a:xfrm>
              <a:off x="2504" y="2258"/>
              <a:ext cx="21" cy="21"/>
            </a:xfrm>
            <a:custGeom>
              <a:avLst/>
              <a:gdLst>
                <a:gd name="T0" fmla="*/ 0 w 17"/>
                <a:gd name="T1" fmla="*/ 2 h 17"/>
                <a:gd name="T2" fmla="*/ 110 w 17"/>
                <a:gd name="T3" fmla="*/ 0 h 17"/>
                <a:gd name="T4" fmla="*/ 136 w 17"/>
                <a:gd name="T5" fmla="*/ 110 h 17"/>
                <a:gd name="T6" fmla="*/ 2 w 17"/>
                <a:gd name="T7" fmla="*/ 136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3" y="0"/>
                  </a:lnTo>
                  <a:lnTo>
                    <a:pt x="16" y="13"/>
                  </a:lnTo>
                  <a:lnTo>
                    <a:pt x="2" y="16"/>
                  </a:lnTo>
                  <a:lnTo>
                    <a:pt x="0"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72" name="Freeform 777"/>
            <p:cNvSpPr>
              <a:spLocks/>
            </p:cNvSpPr>
            <p:nvPr/>
          </p:nvSpPr>
          <p:spPr bwMode="auto">
            <a:xfrm>
              <a:off x="2518" y="2256"/>
              <a:ext cx="21" cy="21"/>
            </a:xfrm>
            <a:custGeom>
              <a:avLst/>
              <a:gdLst>
                <a:gd name="T0" fmla="*/ 0 w 17"/>
                <a:gd name="T1" fmla="*/ 2 h 17"/>
                <a:gd name="T2" fmla="*/ 99 w 17"/>
                <a:gd name="T3" fmla="*/ 0 h 17"/>
                <a:gd name="T4" fmla="*/ 136 w 17"/>
                <a:gd name="T5" fmla="*/ 99 h 17"/>
                <a:gd name="T6" fmla="*/ 2 w 17"/>
                <a:gd name="T7" fmla="*/ 136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2" y="0"/>
                  </a:lnTo>
                  <a:lnTo>
                    <a:pt x="16" y="12"/>
                  </a:lnTo>
                  <a:lnTo>
                    <a:pt x="2" y="16"/>
                  </a:lnTo>
                  <a:lnTo>
                    <a:pt x="0"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73" name="Freeform 778"/>
            <p:cNvSpPr>
              <a:spLocks/>
            </p:cNvSpPr>
            <p:nvPr/>
          </p:nvSpPr>
          <p:spPr bwMode="auto">
            <a:xfrm>
              <a:off x="2531" y="2253"/>
              <a:ext cx="22" cy="22"/>
            </a:xfrm>
            <a:custGeom>
              <a:avLst/>
              <a:gdLst>
                <a:gd name="T0" fmla="*/ 0 w 17"/>
                <a:gd name="T1" fmla="*/ 28 h 17"/>
                <a:gd name="T2" fmla="*/ 171 w 17"/>
                <a:gd name="T3" fmla="*/ 0 h 17"/>
                <a:gd name="T4" fmla="*/ 211 w 17"/>
                <a:gd name="T5" fmla="*/ 171 h 17"/>
                <a:gd name="T6" fmla="*/ 36 w 17"/>
                <a:gd name="T7" fmla="*/ 211 h 17"/>
                <a:gd name="T8" fmla="*/ 0 w 17"/>
                <a:gd name="T9" fmla="*/ 2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3" y="0"/>
                  </a:lnTo>
                  <a:lnTo>
                    <a:pt x="16" y="13"/>
                  </a:lnTo>
                  <a:lnTo>
                    <a:pt x="3" y="16"/>
                  </a:lnTo>
                  <a:lnTo>
                    <a:pt x="0"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74" name="Freeform 779"/>
            <p:cNvSpPr>
              <a:spLocks/>
            </p:cNvSpPr>
            <p:nvPr/>
          </p:nvSpPr>
          <p:spPr bwMode="auto">
            <a:xfrm>
              <a:off x="2545" y="2251"/>
              <a:ext cx="22" cy="21"/>
            </a:xfrm>
            <a:custGeom>
              <a:avLst/>
              <a:gdLst>
                <a:gd name="T0" fmla="*/ 0 w 17"/>
                <a:gd name="T1" fmla="*/ 2 h 17"/>
                <a:gd name="T2" fmla="*/ 182 w 17"/>
                <a:gd name="T3" fmla="*/ 0 h 17"/>
                <a:gd name="T4" fmla="*/ 211 w 17"/>
                <a:gd name="T5" fmla="*/ 110 h 17"/>
                <a:gd name="T6" fmla="*/ 28 w 17"/>
                <a:gd name="T7" fmla="*/ 136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4" y="0"/>
                  </a:lnTo>
                  <a:lnTo>
                    <a:pt x="16" y="13"/>
                  </a:lnTo>
                  <a:lnTo>
                    <a:pt x="2" y="16"/>
                  </a:lnTo>
                  <a:lnTo>
                    <a:pt x="0"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75" name="Freeform 780"/>
            <p:cNvSpPr>
              <a:spLocks/>
            </p:cNvSpPr>
            <p:nvPr/>
          </p:nvSpPr>
          <p:spPr bwMode="auto">
            <a:xfrm>
              <a:off x="2561" y="2249"/>
              <a:ext cx="21" cy="21"/>
            </a:xfrm>
            <a:custGeom>
              <a:avLst/>
              <a:gdLst>
                <a:gd name="T0" fmla="*/ 0 w 17"/>
                <a:gd name="T1" fmla="*/ 2 h 17"/>
                <a:gd name="T2" fmla="*/ 110 w 17"/>
                <a:gd name="T3" fmla="*/ 0 h 17"/>
                <a:gd name="T4" fmla="*/ 136 w 17"/>
                <a:gd name="T5" fmla="*/ 115 h 17"/>
                <a:gd name="T6" fmla="*/ 1 w 17"/>
                <a:gd name="T7" fmla="*/ 136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3" y="0"/>
                  </a:lnTo>
                  <a:lnTo>
                    <a:pt x="16" y="14"/>
                  </a:lnTo>
                  <a:lnTo>
                    <a:pt x="1" y="16"/>
                  </a:lnTo>
                  <a:lnTo>
                    <a:pt x="0"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76" name="Freeform 781"/>
            <p:cNvSpPr>
              <a:spLocks/>
            </p:cNvSpPr>
            <p:nvPr/>
          </p:nvSpPr>
          <p:spPr bwMode="auto">
            <a:xfrm>
              <a:off x="2573" y="2247"/>
              <a:ext cx="22" cy="21"/>
            </a:xfrm>
            <a:custGeom>
              <a:avLst/>
              <a:gdLst>
                <a:gd name="T0" fmla="*/ 0 w 17"/>
                <a:gd name="T1" fmla="*/ 1 h 17"/>
                <a:gd name="T2" fmla="*/ 171 w 17"/>
                <a:gd name="T3" fmla="*/ 0 h 17"/>
                <a:gd name="T4" fmla="*/ 211 w 17"/>
                <a:gd name="T5" fmla="*/ 110 h 17"/>
                <a:gd name="T6" fmla="*/ 28 w 17"/>
                <a:gd name="T7" fmla="*/ 13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3" y="0"/>
                  </a:lnTo>
                  <a:lnTo>
                    <a:pt x="16" y="13"/>
                  </a:lnTo>
                  <a:lnTo>
                    <a:pt x="2" y="16"/>
                  </a:lnTo>
                  <a:lnTo>
                    <a:pt x="0"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77" name="Freeform 782"/>
            <p:cNvSpPr>
              <a:spLocks/>
            </p:cNvSpPr>
            <p:nvPr/>
          </p:nvSpPr>
          <p:spPr bwMode="auto">
            <a:xfrm>
              <a:off x="2587" y="2245"/>
              <a:ext cx="22" cy="21"/>
            </a:xfrm>
            <a:custGeom>
              <a:avLst/>
              <a:gdLst>
                <a:gd name="T0" fmla="*/ 0 w 17"/>
                <a:gd name="T1" fmla="*/ 2 h 17"/>
                <a:gd name="T2" fmla="*/ 171 w 17"/>
                <a:gd name="T3" fmla="*/ 0 h 17"/>
                <a:gd name="T4" fmla="*/ 211 w 17"/>
                <a:gd name="T5" fmla="*/ 110 h 17"/>
                <a:gd name="T6" fmla="*/ 28 w 17"/>
                <a:gd name="T7" fmla="*/ 136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3" y="0"/>
                  </a:lnTo>
                  <a:lnTo>
                    <a:pt x="16" y="13"/>
                  </a:lnTo>
                  <a:lnTo>
                    <a:pt x="2" y="16"/>
                  </a:lnTo>
                  <a:lnTo>
                    <a:pt x="0"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78" name="Freeform 783"/>
            <p:cNvSpPr>
              <a:spLocks/>
            </p:cNvSpPr>
            <p:nvPr/>
          </p:nvSpPr>
          <p:spPr bwMode="auto">
            <a:xfrm>
              <a:off x="2601" y="2244"/>
              <a:ext cx="22" cy="21"/>
            </a:xfrm>
            <a:custGeom>
              <a:avLst/>
              <a:gdLst>
                <a:gd name="T0" fmla="*/ 0 w 17"/>
                <a:gd name="T1" fmla="*/ 1 h 17"/>
                <a:gd name="T2" fmla="*/ 171 w 17"/>
                <a:gd name="T3" fmla="*/ 0 h 17"/>
                <a:gd name="T4" fmla="*/ 211 w 17"/>
                <a:gd name="T5" fmla="*/ 136 h 17"/>
                <a:gd name="T6" fmla="*/ 28 w 17"/>
                <a:gd name="T7" fmla="*/ 13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3" y="0"/>
                  </a:lnTo>
                  <a:lnTo>
                    <a:pt x="16" y="16"/>
                  </a:lnTo>
                  <a:lnTo>
                    <a:pt x="2" y="16"/>
                  </a:lnTo>
                  <a:lnTo>
                    <a:pt x="0"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79" name="Freeform 784"/>
            <p:cNvSpPr>
              <a:spLocks/>
            </p:cNvSpPr>
            <p:nvPr/>
          </p:nvSpPr>
          <p:spPr bwMode="auto">
            <a:xfrm>
              <a:off x="2615" y="2242"/>
              <a:ext cx="22" cy="21"/>
            </a:xfrm>
            <a:custGeom>
              <a:avLst/>
              <a:gdLst>
                <a:gd name="T0" fmla="*/ 0 w 17"/>
                <a:gd name="T1" fmla="*/ 1 h 17"/>
                <a:gd name="T2" fmla="*/ 182 w 17"/>
                <a:gd name="T3" fmla="*/ 0 h 17"/>
                <a:gd name="T4" fmla="*/ 211 w 17"/>
                <a:gd name="T5" fmla="*/ 110 h 17"/>
                <a:gd name="T6" fmla="*/ 28 w 17"/>
                <a:gd name="T7" fmla="*/ 13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4" y="0"/>
                  </a:lnTo>
                  <a:lnTo>
                    <a:pt x="16" y="13"/>
                  </a:lnTo>
                  <a:lnTo>
                    <a:pt x="2" y="16"/>
                  </a:lnTo>
                  <a:lnTo>
                    <a:pt x="0"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80" name="Freeform 785"/>
            <p:cNvSpPr>
              <a:spLocks/>
            </p:cNvSpPr>
            <p:nvPr/>
          </p:nvSpPr>
          <p:spPr bwMode="auto">
            <a:xfrm>
              <a:off x="2629" y="2240"/>
              <a:ext cx="22" cy="21"/>
            </a:xfrm>
            <a:custGeom>
              <a:avLst/>
              <a:gdLst>
                <a:gd name="T0" fmla="*/ 0 w 17"/>
                <a:gd name="T1" fmla="*/ 2 h 17"/>
                <a:gd name="T2" fmla="*/ 211 w 17"/>
                <a:gd name="T3" fmla="*/ 0 h 17"/>
                <a:gd name="T4" fmla="*/ 211 w 17"/>
                <a:gd name="T5" fmla="*/ 115 h 17"/>
                <a:gd name="T6" fmla="*/ 1 w 17"/>
                <a:gd name="T7" fmla="*/ 136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6" y="0"/>
                  </a:lnTo>
                  <a:lnTo>
                    <a:pt x="16" y="14"/>
                  </a:lnTo>
                  <a:lnTo>
                    <a:pt x="1" y="16"/>
                  </a:lnTo>
                  <a:lnTo>
                    <a:pt x="0"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81" name="Freeform 786"/>
            <p:cNvSpPr>
              <a:spLocks/>
            </p:cNvSpPr>
            <p:nvPr/>
          </p:nvSpPr>
          <p:spPr bwMode="auto">
            <a:xfrm>
              <a:off x="2643" y="2239"/>
              <a:ext cx="22" cy="21"/>
            </a:xfrm>
            <a:custGeom>
              <a:avLst/>
              <a:gdLst>
                <a:gd name="T0" fmla="*/ 0 w 17"/>
                <a:gd name="T1" fmla="*/ 1 h 17"/>
                <a:gd name="T2" fmla="*/ 182 w 17"/>
                <a:gd name="T3" fmla="*/ 0 h 17"/>
                <a:gd name="T4" fmla="*/ 211 w 17"/>
                <a:gd name="T5" fmla="*/ 115 h 17"/>
                <a:gd name="T6" fmla="*/ 0 w 17"/>
                <a:gd name="T7" fmla="*/ 13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4" y="0"/>
                  </a:lnTo>
                  <a:lnTo>
                    <a:pt x="16" y="14"/>
                  </a:lnTo>
                  <a:lnTo>
                    <a:pt x="0" y="16"/>
                  </a:lnTo>
                  <a:lnTo>
                    <a:pt x="0"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82" name="Freeform 787"/>
            <p:cNvSpPr>
              <a:spLocks/>
            </p:cNvSpPr>
            <p:nvPr/>
          </p:nvSpPr>
          <p:spPr bwMode="auto">
            <a:xfrm>
              <a:off x="2656" y="2239"/>
              <a:ext cx="21" cy="21"/>
            </a:xfrm>
            <a:custGeom>
              <a:avLst/>
              <a:gdLst>
                <a:gd name="T0" fmla="*/ 0 w 17"/>
                <a:gd name="T1" fmla="*/ 0 h 17"/>
                <a:gd name="T2" fmla="*/ 110 w 17"/>
                <a:gd name="T3" fmla="*/ 0 h 17"/>
                <a:gd name="T4" fmla="*/ 136 w 17"/>
                <a:gd name="T5" fmla="*/ 115 h 17"/>
                <a:gd name="T6" fmla="*/ 1 w 17"/>
                <a:gd name="T7" fmla="*/ 13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3" y="0"/>
                  </a:lnTo>
                  <a:lnTo>
                    <a:pt x="16" y="14"/>
                  </a:lnTo>
                  <a:lnTo>
                    <a:pt x="1" y="16"/>
                  </a:lnTo>
                  <a:lnTo>
                    <a:pt x="0"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83" name="Freeform 788"/>
            <p:cNvSpPr>
              <a:spLocks/>
            </p:cNvSpPr>
            <p:nvPr/>
          </p:nvSpPr>
          <p:spPr bwMode="auto">
            <a:xfrm>
              <a:off x="2669" y="2237"/>
              <a:ext cx="21" cy="21"/>
            </a:xfrm>
            <a:custGeom>
              <a:avLst/>
              <a:gdLst>
                <a:gd name="T0" fmla="*/ 0 w 17"/>
                <a:gd name="T1" fmla="*/ 1 h 17"/>
                <a:gd name="T2" fmla="*/ 136 w 17"/>
                <a:gd name="T3" fmla="*/ 0 h 17"/>
                <a:gd name="T4" fmla="*/ 136 w 17"/>
                <a:gd name="T5" fmla="*/ 115 h 17"/>
                <a:gd name="T6" fmla="*/ 2 w 17"/>
                <a:gd name="T7" fmla="*/ 13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6" y="0"/>
                  </a:lnTo>
                  <a:lnTo>
                    <a:pt x="16" y="14"/>
                  </a:lnTo>
                  <a:lnTo>
                    <a:pt x="2" y="16"/>
                  </a:lnTo>
                  <a:lnTo>
                    <a:pt x="0"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84" name="Freeform 789"/>
            <p:cNvSpPr>
              <a:spLocks/>
            </p:cNvSpPr>
            <p:nvPr/>
          </p:nvSpPr>
          <p:spPr bwMode="auto">
            <a:xfrm>
              <a:off x="2684" y="2235"/>
              <a:ext cx="21" cy="21"/>
            </a:xfrm>
            <a:custGeom>
              <a:avLst/>
              <a:gdLst>
                <a:gd name="T0" fmla="*/ 0 w 17"/>
                <a:gd name="T1" fmla="*/ 2 h 17"/>
                <a:gd name="T2" fmla="*/ 115 w 17"/>
                <a:gd name="T3" fmla="*/ 0 h 17"/>
                <a:gd name="T4" fmla="*/ 136 w 17"/>
                <a:gd name="T5" fmla="*/ 115 h 17"/>
                <a:gd name="T6" fmla="*/ 0 w 17"/>
                <a:gd name="T7" fmla="*/ 136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4" y="0"/>
                  </a:lnTo>
                  <a:lnTo>
                    <a:pt x="16" y="14"/>
                  </a:lnTo>
                  <a:lnTo>
                    <a:pt x="0" y="16"/>
                  </a:lnTo>
                  <a:lnTo>
                    <a:pt x="0"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85" name="Freeform 790"/>
            <p:cNvSpPr>
              <a:spLocks/>
            </p:cNvSpPr>
            <p:nvPr/>
          </p:nvSpPr>
          <p:spPr bwMode="auto">
            <a:xfrm>
              <a:off x="2696" y="2235"/>
              <a:ext cx="22" cy="21"/>
            </a:xfrm>
            <a:custGeom>
              <a:avLst/>
              <a:gdLst>
                <a:gd name="T0" fmla="*/ 0 w 17"/>
                <a:gd name="T1" fmla="*/ 0 h 17"/>
                <a:gd name="T2" fmla="*/ 182 w 17"/>
                <a:gd name="T3" fmla="*/ 0 h 17"/>
                <a:gd name="T4" fmla="*/ 211 w 17"/>
                <a:gd name="T5" fmla="*/ 115 h 17"/>
                <a:gd name="T6" fmla="*/ 1 w 17"/>
                <a:gd name="T7" fmla="*/ 13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4" y="0"/>
                  </a:lnTo>
                  <a:lnTo>
                    <a:pt x="16" y="14"/>
                  </a:lnTo>
                  <a:lnTo>
                    <a:pt x="1" y="16"/>
                  </a:lnTo>
                  <a:lnTo>
                    <a:pt x="0"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86" name="Freeform 791"/>
            <p:cNvSpPr>
              <a:spLocks/>
            </p:cNvSpPr>
            <p:nvPr/>
          </p:nvSpPr>
          <p:spPr bwMode="auto">
            <a:xfrm>
              <a:off x="2710" y="2234"/>
              <a:ext cx="22" cy="21"/>
            </a:xfrm>
            <a:custGeom>
              <a:avLst/>
              <a:gdLst>
                <a:gd name="T0" fmla="*/ 0 w 17"/>
                <a:gd name="T1" fmla="*/ 1 h 17"/>
                <a:gd name="T2" fmla="*/ 182 w 17"/>
                <a:gd name="T3" fmla="*/ 0 h 17"/>
                <a:gd name="T4" fmla="*/ 211 w 17"/>
                <a:gd name="T5" fmla="*/ 136 h 17"/>
                <a:gd name="T6" fmla="*/ 1 w 17"/>
                <a:gd name="T7" fmla="*/ 13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4" y="0"/>
                  </a:lnTo>
                  <a:lnTo>
                    <a:pt x="16" y="16"/>
                  </a:lnTo>
                  <a:lnTo>
                    <a:pt x="1" y="16"/>
                  </a:lnTo>
                  <a:lnTo>
                    <a:pt x="0"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87" name="Freeform 792"/>
            <p:cNvSpPr>
              <a:spLocks/>
            </p:cNvSpPr>
            <p:nvPr/>
          </p:nvSpPr>
          <p:spPr bwMode="auto">
            <a:xfrm>
              <a:off x="2724" y="2234"/>
              <a:ext cx="22" cy="21"/>
            </a:xfrm>
            <a:custGeom>
              <a:avLst/>
              <a:gdLst>
                <a:gd name="T0" fmla="*/ 0 w 17"/>
                <a:gd name="T1" fmla="*/ 0 h 17"/>
                <a:gd name="T2" fmla="*/ 182 w 17"/>
                <a:gd name="T3" fmla="*/ 0 h 17"/>
                <a:gd name="T4" fmla="*/ 211 w 17"/>
                <a:gd name="T5" fmla="*/ 115 h 17"/>
                <a:gd name="T6" fmla="*/ 1 w 17"/>
                <a:gd name="T7" fmla="*/ 13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4" y="0"/>
                  </a:lnTo>
                  <a:lnTo>
                    <a:pt x="16" y="14"/>
                  </a:lnTo>
                  <a:lnTo>
                    <a:pt x="1" y="16"/>
                  </a:lnTo>
                  <a:lnTo>
                    <a:pt x="0"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88" name="Freeform 793"/>
            <p:cNvSpPr>
              <a:spLocks/>
            </p:cNvSpPr>
            <p:nvPr/>
          </p:nvSpPr>
          <p:spPr bwMode="auto">
            <a:xfrm>
              <a:off x="2740" y="2231"/>
              <a:ext cx="21" cy="21"/>
            </a:xfrm>
            <a:custGeom>
              <a:avLst/>
              <a:gdLst>
                <a:gd name="T0" fmla="*/ 0 w 17"/>
                <a:gd name="T1" fmla="*/ 2 h 17"/>
                <a:gd name="T2" fmla="*/ 115 w 17"/>
                <a:gd name="T3" fmla="*/ 0 h 17"/>
                <a:gd name="T4" fmla="*/ 136 w 17"/>
                <a:gd name="T5" fmla="*/ 115 h 17"/>
                <a:gd name="T6" fmla="*/ 1 w 17"/>
                <a:gd name="T7" fmla="*/ 136 h 17"/>
                <a:gd name="T8" fmla="*/ 0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2"/>
                  </a:moveTo>
                  <a:lnTo>
                    <a:pt x="14" y="0"/>
                  </a:lnTo>
                  <a:lnTo>
                    <a:pt x="16" y="14"/>
                  </a:lnTo>
                  <a:lnTo>
                    <a:pt x="1" y="16"/>
                  </a:lnTo>
                  <a:lnTo>
                    <a:pt x="0"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89" name="Freeform 794"/>
            <p:cNvSpPr>
              <a:spLocks/>
            </p:cNvSpPr>
            <p:nvPr/>
          </p:nvSpPr>
          <p:spPr bwMode="auto">
            <a:xfrm>
              <a:off x="2757" y="2230"/>
              <a:ext cx="22" cy="21"/>
            </a:xfrm>
            <a:custGeom>
              <a:avLst/>
              <a:gdLst>
                <a:gd name="T0" fmla="*/ 0 w 17"/>
                <a:gd name="T1" fmla="*/ 1 h 17"/>
                <a:gd name="T2" fmla="*/ 182 w 17"/>
                <a:gd name="T3" fmla="*/ 0 h 17"/>
                <a:gd name="T4" fmla="*/ 211 w 17"/>
                <a:gd name="T5" fmla="*/ 110 h 17"/>
                <a:gd name="T6" fmla="*/ 1 w 17"/>
                <a:gd name="T7" fmla="*/ 136 h 17"/>
                <a:gd name="T8" fmla="*/ 0 w 17"/>
                <a:gd name="T9" fmla="*/ 1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
                  </a:moveTo>
                  <a:lnTo>
                    <a:pt x="14" y="0"/>
                  </a:lnTo>
                  <a:lnTo>
                    <a:pt x="16" y="13"/>
                  </a:lnTo>
                  <a:lnTo>
                    <a:pt x="1" y="16"/>
                  </a:lnTo>
                  <a:lnTo>
                    <a:pt x="0"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90" name="Freeform 795"/>
            <p:cNvSpPr>
              <a:spLocks/>
            </p:cNvSpPr>
            <p:nvPr/>
          </p:nvSpPr>
          <p:spPr bwMode="auto">
            <a:xfrm>
              <a:off x="2775" y="2229"/>
              <a:ext cx="25" cy="21"/>
            </a:xfrm>
            <a:custGeom>
              <a:avLst/>
              <a:gdLst>
                <a:gd name="T0" fmla="*/ 0 w 20"/>
                <a:gd name="T1" fmla="*/ 1 h 17"/>
                <a:gd name="T2" fmla="*/ 156 w 20"/>
                <a:gd name="T3" fmla="*/ 0 h 17"/>
                <a:gd name="T4" fmla="*/ 185 w 20"/>
                <a:gd name="T5" fmla="*/ 115 h 17"/>
                <a:gd name="T6" fmla="*/ 1 w 20"/>
                <a:gd name="T7" fmla="*/ 136 h 17"/>
                <a:gd name="T8" fmla="*/ 0 w 20"/>
                <a:gd name="T9" fmla="*/ 1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1"/>
                  </a:moveTo>
                  <a:lnTo>
                    <a:pt x="17" y="0"/>
                  </a:lnTo>
                  <a:lnTo>
                    <a:pt x="19" y="14"/>
                  </a:lnTo>
                  <a:lnTo>
                    <a:pt x="1" y="16"/>
                  </a:lnTo>
                  <a:lnTo>
                    <a:pt x="0"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91" name="Freeform 796"/>
            <p:cNvSpPr>
              <a:spLocks/>
            </p:cNvSpPr>
            <p:nvPr/>
          </p:nvSpPr>
          <p:spPr bwMode="auto">
            <a:xfrm>
              <a:off x="2797" y="2225"/>
              <a:ext cx="28" cy="21"/>
            </a:xfrm>
            <a:custGeom>
              <a:avLst/>
              <a:gdLst>
                <a:gd name="T0" fmla="*/ 0 w 22"/>
                <a:gd name="T1" fmla="*/ 26 h 17"/>
                <a:gd name="T2" fmla="*/ 220 w 22"/>
                <a:gd name="T3" fmla="*/ 0 h 17"/>
                <a:gd name="T4" fmla="*/ 233 w 22"/>
                <a:gd name="T5" fmla="*/ 99 h 17"/>
                <a:gd name="T6" fmla="*/ 28 w 22"/>
                <a:gd name="T7" fmla="*/ 136 h 17"/>
                <a:gd name="T8" fmla="*/ 0 w 22"/>
                <a:gd name="T9" fmla="*/ 26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3"/>
                  </a:moveTo>
                  <a:lnTo>
                    <a:pt x="20" y="0"/>
                  </a:lnTo>
                  <a:lnTo>
                    <a:pt x="21" y="12"/>
                  </a:lnTo>
                  <a:lnTo>
                    <a:pt x="2" y="16"/>
                  </a:lnTo>
                  <a:lnTo>
                    <a:pt x="0" y="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92" name="Freeform 797"/>
            <p:cNvSpPr>
              <a:spLocks/>
            </p:cNvSpPr>
            <p:nvPr/>
          </p:nvSpPr>
          <p:spPr bwMode="auto">
            <a:xfrm>
              <a:off x="2822" y="2223"/>
              <a:ext cx="32" cy="21"/>
            </a:xfrm>
            <a:custGeom>
              <a:avLst/>
              <a:gdLst>
                <a:gd name="T0" fmla="*/ 0 w 25"/>
                <a:gd name="T1" fmla="*/ 2 h 17"/>
                <a:gd name="T2" fmla="*/ 268 w 25"/>
                <a:gd name="T3" fmla="*/ 0 h 17"/>
                <a:gd name="T4" fmla="*/ 285 w 25"/>
                <a:gd name="T5" fmla="*/ 115 h 17"/>
                <a:gd name="T6" fmla="*/ 28 w 25"/>
                <a:gd name="T7" fmla="*/ 136 h 17"/>
                <a:gd name="T8" fmla="*/ 0 w 25"/>
                <a:gd name="T9" fmla="*/ 2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2"/>
                  </a:moveTo>
                  <a:lnTo>
                    <a:pt x="23" y="0"/>
                  </a:lnTo>
                  <a:lnTo>
                    <a:pt x="24" y="14"/>
                  </a:lnTo>
                  <a:lnTo>
                    <a:pt x="2" y="16"/>
                  </a:lnTo>
                  <a:lnTo>
                    <a:pt x="0"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8993" name="Line 798"/>
            <p:cNvSpPr>
              <a:spLocks noChangeShapeType="1"/>
            </p:cNvSpPr>
            <p:nvPr/>
          </p:nvSpPr>
          <p:spPr bwMode="auto">
            <a:xfrm flipH="1">
              <a:off x="2934" y="1025"/>
              <a:ext cx="248" cy="90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994" name="Line 799"/>
            <p:cNvSpPr>
              <a:spLocks noChangeShapeType="1"/>
            </p:cNvSpPr>
            <p:nvPr/>
          </p:nvSpPr>
          <p:spPr bwMode="auto">
            <a:xfrm flipV="1">
              <a:off x="3075" y="1349"/>
              <a:ext cx="682" cy="66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995" name="Line 800"/>
            <p:cNvSpPr>
              <a:spLocks noChangeShapeType="1"/>
            </p:cNvSpPr>
            <p:nvPr/>
          </p:nvSpPr>
          <p:spPr bwMode="auto">
            <a:xfrm flipH="1">
              <a:off x="3156" y="1907"/>
              <a:ext cx="932" cy="24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996" name="Line 801"/>
            <p:cNvSpPr>
              <a:spLocks noChangeShapeType="1"/>
            </p:cNvSpPr>
            <p:nvPr/>
          </p:nvSpPr>
          <p:spPr bwMode="auto">
            <a:xfrm>
              <a:off x="3156" y="2309"/>
              <a:ext cx="932" cy="24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997" name="Line 802"/>
            <p:cNvSpPr>
              <a:spLocks noChangeShapeType="1"/>
            </p:cNvSpPr>
            <p:nvPr/>
          </p:nvSpPr>
          <p:spPr bwMode="auto">
            <a:xfrm flipH="1" flipV="1">
              <a:off x="3075" y="2446"/>
              <a:ext cx="682" cy="66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998" name="Line 803"/>
            <p:cNvSpPr>
              <a:spLocks noChangeShapeType="1"/>
            </p:cNvSpPr>
            <p:nvPr/>
          </p:nvSpPr>
          <p:spPr bwMode="auto">
            <a:xfrm>
              <a:off x="2934" y="2526"/>
              <a:ext cx="248" cy="90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999" name="Line 804"/>
            <p:cNvSpPr>
              <a:spLocks noChangeShapeType="1"/>
            </p:cNvSpPr>
            <p:nvPr/>
          </p:nvSpPr>
          <p:spPr bwMode="auto">
            <a:xfrm flipV="1">
              <a:off x="2520" y="2526"/>
              <a:ext cx="250" cy="90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000" name="Line 805"/>
            <p:cNvSpPr>
              <a:spLocks noChangeShapeType="1"/>
            </p:cNvSpPr>
            <p:nvPr/>
          </p:nvSpPr>
          <p:spPr bwMode="auto">
            <a:xfrm flipH="1">
              <a:off x="1947" y="2446"/>
              <a:ext cx="682" cy="66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001" name="Line 806"/>
            <p:cNvSpPr>
              <a:spLocks noChangeShapeType="1"/>
            </p:cNvSpPr>
            <p:nvPr/>
          </p:nvSpPr>
          <p:spPr bwMode="auto">
            <a:xfrm flipV="1">
              <a:off x="1615" y="2309"/>
              <a:ext cx="933" cy="24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002" name="Line 807"/>
            <p:cNvSpPr>
              <a:spLocks noChangeShapeType="1"/>
            </p:cNvSpPr>
            <p:nvPr/>
          </p:nvSpPr>
          <p:spPr bwMode="auto">
            <a:xfrm flipH="1" flipV="1">
              <a:off x="1608" y="1905"/>
              <a:ext cx="940" cy="2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003" name="Line 808"/>
            <p:cNvSpPr>
              <a:spLocks noChangeShapeType="1"/>
            </p:cNvSpPr>
            <p:nvPr/>
          </p:nvSpPr>
          <p:spPr bwMode="auto">
            <a:xfrm>
              <a:off x="1947" y="1349"/>
              <a:ext cx="682" cy="66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004" name="Line 809"/>
            <p:cNvSpPr>
              <a:spLocks noChangeShapeType="1"/>
            </p:cNvSpPr>
            <p:nvPr/>
          </p:nvSpPr>
          <p:spPr bwMode="auto">
            <a:xfrm flipH="1" flipV="1">
              <a:off x="2520" y="1025"/>
              <a:ext cx="250" cy="90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005" name="Line 810"/>
            <p:cNvSpPr>
              <a:spLocks noChangeShapeType="1"/>
            </p:cNvSpPr>
            <p:nvPr/>
          </p:nvSpPr>
          <p:spPr bwMode="auto">
            <a:xfrm flipH="1">
              <a:off x="2931" y="1150"/>
              <a:ext cx="561" cy="9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006" name="Line 811"/>
            <p:cNvSpPr>
              <a:spLocks noChangeShapeType="1"/>
            </p:cNvSpPr>
            <p:nvPr/>
          </p:nvSpPr>
          <p:spPr bwMode="auto">
            <a:xfrm flipV="1">
              <a:off x="2988" y="1605"/>
              <a:ext cx="972" cy="5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007" name="Line 812"/>
            <p:cNvSpPr>
              <a:spLocks noChangeShapeType="1"/>
            </p:cNvSpPr>
            <p:nvPr/>
          </p:nvSpPr>
          <p:spPr bwMode="auto">
            <a:xfrm flipH="1">
              <a:off x="2861" y="2229"/>
              <a:ext cx="1271"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008" name="Line 813"/>
            <p:cNvSpPr>
              <a:spLocks noChangeShapeType="1"/>
            </p:cNvSpPr>
            <p:nvPr/>
          </p:nvSpPr>
          <p:spPr bwMode="auto">
            <a:xfrm>
              <a:off x="2988" y="2307"/>
              <a:ext cx="972" cy="5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009" name="Line 814"/>
            <p:cNvSpPr>
              <a:spLocks noChangeShapeType="1"/>
            </p:cNvSpPr>
            <p:nvPr/>
          </p:nvSpPr>
          <p:spPr bwMode="auto">
            <a:xfrm flipH="1" flipV="1">
              <a:off x="2931" y="2362"/>
              <a:ext cx="561" cy="9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010" name="Line 815"/>
            <p:cNvSpPr>
              <a:spLocks noChangeShapeType="1"/>
            </p:cNvSpPr>
            <p:nvPr/>
          </p:nvSpPr>
          <p:spPr bwMode="auto">
            <a:xfrm>
              <a:off x="2851" y="2239"/>
              <a:ext cx="0" cy="123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011" name="Line 816"/>
            <p:cNvSpPr>
              <a:spLocks noChangeShapeType="1"/>
            </p:cNvSpPr>
            <p:nvPr/>
          </p:nvSpPr>
          <p:spPr bwMode="auto">
            <a:xfrm flipV="1">
              <a:off x="2212" y="2362"/>
              <a:ext cx="561" cy="9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012" name="Line 817"/>
            <p:cNvSpPr>
              <a:spLocks noChangeShapeType="1"/>
            </p:cNvSpPr>
            <p:nvPr/>
          </p:nvSpPr>
          <p:spPr bwMode="auto">
            <a:xfrm flipH="1">
              <a:off x="1743" y="2307"/>
              <a:ext cx="972" cy="5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013" name="Line 818"/>
            <p:cNvSpPr>
              <a:spLocks noChangeShapeType="1"/>
            </p:cNvSpPr>
            <p:nvPr/>
          </p:nvSpPr>
          <p:spPr bwMode="auto">
            <a:xfrm>
              <a:off x="1572" y="2229"/>
              <a:ext cx="1269"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014" name="Line 819"/>
            <p:cNvSpPr>
              <a:spLocks noChangeShapeType="1"/>
            </p:cNvSpPr>
            <p:nvPr/>
          </p:nvSpPr>
          <p:spPr bwMode="auto">
            <a:xfrm flipH="1" flipV="1">
              <a:off x="1743" y="1605"/>
              <a:ext cx="972" cy="5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015" name="Line 820"/>
            <p:cNvSpPr>
              <a:spLocks noChangeShapeType="1"/>
            </p:cNvSpPr>
            <p:nvPr/>
          </p:nvSpPr>
          <p:spPr bwMode="auto">
            <a:xfrm>
              <a:off x="2212" y="1150"/>
              <a:ext cx="561" cy="9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016" name="Line 821"/>
            <p:cNvSpPr>
              <a:spLocks noChangeShapeType="1"/>
            </p:cNvSpPr>
            <p:nvPr/>
          </p:nvSpPr>
          <p:spPr bwMode="auto">
            <a:xfrm flipV="1">
              <a:off x="2851" y="983"/>
              <a:ext cx="0" cy="1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017" name="Freeform 822"/>
            <p:cNvSpPr>
              <a:spLocks/>
            </p:cNvSpPr>
            <p:nvPr/>
          </p:nvSpPr>
          <p:spPr bwMode="auto">
            <a:xfrm>
              <a:off x="1773" y="1181"/>
              <a:ext cx="1624" cy="2100"/>
            </a:xfrm>
            <a:custGeom>
              <a:avLst/>
              <a:gdLst>
                <a:gd name="T0" fmla="*/ 8148 w 1280"/>
                <a:gd name="T1" fmla="*/ 32 h 1698"/>
                <a:gd name="T2" fmla="*/ 7321 w 1280"/>
                <a:gd name="T3" fmla="*/ 136 h 1698"/>
                <a:gd name="T4" fmla="*/ 6499 w 1280"/>
                <a:gd name="T5" fmla="*/ 304 h 1698"/>
                <a:gd name="T6" fmla="*/ 5698 w 1280"/>
                <a:gd name="T7" fmla="*/ 517 h 1698"/>
                <a:gd name="T8" fmla="*/ 4939 w 1280"/>
                <a:gd name="T9" fmla="*/ 790 h 1698"/>
                <a:gd name="T10" fmla="*/ 4193 w 1280"/>
                <a:gd name="T11" fmla="*/ 1124 h 1698"/>
                <a:gd name="T12" fmla="*/ 3511 w 1280"/>
                <a:gd name="T13" fmla="*/ 1511 h 1698"/>
                <a:gd name="T14" fmla="*/ 2857 w 1280"/>
                <a:gd name="T15" fmla="*/ 1944 h 1698"/>
                <a:gd name="T16" fmla="*/ 2282 w 1280"/>
                <a:gd name="T17" fmla="*/ 2408 h 1698"/>
                <a:gd name="T18" fmla="*/ 1738 w 1280"/>
                <a:gd name="T19" fmla="*/ 2919 h 1698"/>
                <a:gd name="T20" fmla="*/ 1293 w 1280"/>
                <a:gd name="T21" fmla="*/ 3470 h 1698"/>
                <a:gd name="T22" fmla="*/ 884 w 1280"/>
                <a:gd name="T23" fmla="*/ 4053 h 1698"/>
                <a:gd name="T24" fmla="*/ 568 w 1280"/>
                <a:gd name="T25" fmla="*/ 4666 h 1698"/>
                <a:gd name="T26" fmla="*/ 310 w 1280"/>
                <a:gd name="T27" fmla="*/ 5278 h 1698"/>
                <a:gd name="T28" fmla="*/ 124 w 1280"/>
                <a:gd name="T29" fmla="*/ 5927 h 1698"/>
                <a:gd name="T30" fmla="*/ 25 w 1280"/>
                <a:gd name="T31" fmla="*/ 6584 h 1698"/>
                <a:gd name="T32" fmla="*/ 0 w 1280"/>
                <a:gd name="T33" fmla="*/ 7240 h 1698"/>
                <a:gd name="T34" fmla="*/ 52 w 1280"/>
                <a:gd name="T35" fmla="*/ 7893 h 1698"/>
                <a:gd name="T36" fmla="*/ 197 w 1280"/>
                <a:gd name="T37" fmla="*/ 8540 h 1698"/>
                <a:gd name="T38" fmla="*/ 402 w 1280"/>
                <a:gd name="T39" fmla="*/ 9175 h 1698"/>
                <a:gd name="T40" fmla="*/ 694 w 1280"/>
                <a:gd name="T41" fmla="*/ 9801 h 1698"/>
                <a:gd name="T42" fmla="*/ 1043 w 1280"/>
                <a:gd name="T43" fmla="*/ 10397 h 1698"/>
                <a:gd name="T44" fmla="*/ 1473 w 1280"/>
                <a:gd name="T45" fmla="*/ 10958 h 1698"/>
                <a:gd name="T46" fmla="*/ 1969 w 1280"/>
                <a:gd name="T47" fmla="*/ 11492 h 1698"/>
                <a:gd name="T48" fmla="*/ 2529 w 1280"/>
                <a:gd name="T49" fmla="*/ 11999 h 1698"/>
                <a:gd name="T50" fmla="*/ 3136 w 1280"/>
                <a:gd name="T51" fmla="*/ 12443 h 1698"/>
                <a:gd name="T52" fmla="*/ 3805 w 1280"/>
                <a:gd name="T53" fmla="*/ 12846 h 1698"/>
                <a:gd name="T54" fmla="*/ 4504 w 1280"/>
                <a:gd name="T55" fmla="*/ 13213 h 1698"/>
                <a:gd name="T56" fmla="*/ 5258 w 1280"/>
                <a:gd name="T57" fmla="*/ 13529 h 1698"/>
                <a:gd name="T58" fmla="*/ 6043 w 1280"/>
                <a:gd name="T59" fmla="*/ 13782 h 1698"/>
                <a:gd name="T60" fmla="*/ 6847 w 1280"/>
                <a:gd name="T61" fmla="*/ 13969 h 1698"/>
                <a:gd name="T62" fmla="*/ 7677 w 1280"/>
                <a:gd name="T63" fmla="*/ 14117 h 1698"/>
                <a:gd name="T64" fmla="*/ 8525 w 1280"/>
                <a:gd name="T65" fmla="*/ 14189 h 1698"/>
                <a:gd name="T66" fmla="*/ 9372 w 1280"/>
                <a:gd name="T67" fmla="*/ 14209 h 1698"/>
                <a:gd name="T68" fmla="*/ 10224 w 1280"/>
                <a:gd name="T69" fmla="*/ 14173 h 1698"/>
                <a:gd name="T70" fmla="*/ 11062 w 1280"/>
                <a:gd name="T71" fmla="*/ 14059 h 1698"/>
                <a:gd name="T72" fmla="*/ 11877 w 1280"/>
                <a:gd name="T73" fmla="*/ 13895 h 1698"/>
                <a:gd name="T74" fmla="*/ 12676 w 1280"/>
                <a:gd name="T75" fmla="*/ 13678 h 1698"/>
                <a:gd name="T76" fmla="*/ 13442 w 1280"/>
                <a:gd name="T77" fmla="*/ 13406 h 16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80"/>
                <a:gd name="T118" fmla="*/ 0 h 1698"/>
                <a:gd name="T119" fmla="*/ 1280 w 1280"/>
                <a:gd name="T120" fmla="*/ 1698 h 169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80" h="1698">
                  <a:moveTo>
                    <a:pt x="794" y="0"/>
                  </a:moveTo>
                  <a:lnTo>
                    <a:pt x="754" y="4"/>
                  </a:lnTo>
                  <a:lnTo>
                    <a:pt x="716" y="8"/>
                  </a:lnTo>
                  <a:lnTo>
                    <a:pt x="677" y="16"/>
                  </a:lnTo>
                  <a:lnTo>
                    <a:pt x="639" y="24"/>
                  </a:lnTo>
                  <a:lnTo>
                    <a:pt x="601" y="36"/>
                  </a:lnTo>
                  <a:lnTo>
                    <a:pt x="564" y="48"/>
                  </a:lnTo>
                  <a:lnTo>
                    <a:pt x="527" y="62"/>
                  </a:lnTo>
                  <a:lnTo>
                    <a:pt x="491" y="78"/>
                  </a:lnTo>
                  <a:lnTo>
                    <a:pt x="456" y="95"/>
                  </a:lnTo>
                  <a:lnTo>
                    <a:pt x="421" y="114"/>
                  </a:lnTo>
                  <a:lnTo>
                    <a:pt x="388" y="134"/>
                  </a:lnTo>
                  <a:lnTo>
                    <a:pt x="356" y="156"/>
                  </a:lnTo>
                  <a:lnTo>
                    <a:pt x="325" y="180"/>
                  </a:lnTo>
                  <a:lnTo>
                    <a:pt x="294" y="205"/>
                  </a:lnTo>
                  <a:lnTo>
                    <a:pt x="265" y="232"/>
                  </a:lnTo>
                  <a:lnTo>
                    <a:pt x="237" y="259"/>
                  </a:lnTo>
                  <a:lnTo>
                    <a:pt x="211" y="288"/>
                  </a:lnTo>
                  <a:lnTo>
                    <a:pt x="185" y="319"/>
                  </a:lnTo>
                  <a:lnTo>
                    <a:pt x="161" y="349"/>
                  </a:lnTo>
                  <a:lnTo>
                    <a:pt x="140" y="382"/>
                  </a:lnTo>
                  <a:lnTo>
                    <a:pt x="119" y="415"/>
                  </a:lnTo>
                  <a:lnTo>
                    <a:pt x="100" y="449"/>
                  </a:lnTo>
                  <a:lnTo>
                    <a:pt x="82" y="484"/>
                  </a:lnTo>
                  <a:lnTo>
                    <a:pt x="66" y="520"/>
                  </a:lnTo>
                  <a:lnTo>
                    <a:pt x="52" y="557"/>
                  </a:lnTo>
                  <a:lnTo>
                    <a:pt x="39" y="594"/>
                  </a:lnTo>
                  <a:lnTo>
                    <a:pt x="28" y="631"/>
                  </a:lnTo>
                  <a:lnTo>
                    <a:pt x="19" y="670"/>
                  </a:lnTo>
                  <a:lnTo>
                    <a:pt x="12" y="708"/>
                  </a:lnTo>
                  <a:lnTo>
                    <a:pt x="6" y="747"/>
                  </a:lnTo>
                  <a:lnTo>
                    <a:pt x="2" y="787"/>
                  </a:lnTo>
                  <a:lnTo>
                    <a:pt x="0" y="825"/>
                  </a:lnTo>
                  <a:lnTo>
                    <a:pt x="0" y="865"/>
                  </a:lnTo>
                  <a:lnTo>
                    <a:pt x="2" y="903"/>
                  </a:lnTo>
                  <a:lnTo>
                    <a:pt x="5" y="943"/>
                  </a:lnTo>
                  <a:lnTo>
                    <a:pt x="11" y="982"/>
                  </a:lnTo>
                  <a:lnTo>
                    <a:pt x="18" y="1020"/>
                  </a:lnTo>
                  <a:lnTo>
                    <a:pt x="27" y="1059"/>
                  </a:lnTo>
                  <a:lnTo>
                    <a:pt x="37" y="1096"/>
                  </a:lnTo>
                  <a:lnTo>
                    <a:pt x="50" y="1134"/>
                  </a:lnTo>
                  <a:lnTo>
                    <a:pt x="64" y="1171"/>
                  </a:lnTo>
                  <a:lnTo>
                    <a:pt x="80" y="1207"/>
                  </a:lnTo>
                  <a:lnTo>
                    <a:pt x="97" y="1242"/>
                  </a:lnTo>
                  <a:lnTo>
                    <a:pt x="116" y="1275"/>
                  </a:lnTo>
                  <a:lnTo>
                    <a:pt x="136" y="1309"/>
                  </a:lnTo>
                  <a:lnTo>
                    <a:pt x="159" y="1342"/>
                  </a:lnTo>
                  <a:lnTo>
                    <a:pt x="182" y="1373"/>
                  </a:lnTo>
                  <a:lnTo>
                    <a:pt x="208" y="1403"/>
                  </a:lnTo>
                  <a:lnTo>
                    <a:pt x="234" y="1433"/>
                  </a:lnTo>
                  <a:lnTo>
                    <a:pt x="261" y="1460"/>
                  </a:lnTo>
                  <a:lnTo>
                    <a:pt x="290" y="1487"/>
                  </a:lnTo>
                  <a:lnTo>
                    <a:pt x="321" y="1512"/>
                  </a:lnTo>
                  <a:lnTo>
                    <a:pt x="352" y="1535"/>
                  </a:lnTo>
                  <a:lnTo>
                    <a:pt x="384" y="1558"/>
                  </a:lnTo>
                  <a:lnTo>
                    <a:pt x="417" y="1578"/>
                  </a:lnTo>
                  <a:lnTo>
                    <a:pt x="452" y="1598"/>
                  </a:lnTo>
                  <a:lnTo>
                    <a:pt x="486" y="1616"/>
                  </a:lnTo>
                  <a:lnTo>
                    <a:pt x="522" y="1631"/>
                  </a:lnTo>
                  <a:lnTo>
                    <a:pt x="559" y="1646"/>
                  </a:lnTo>
                  <a:lnTo>
                    <a:pt x="597" y="1658"/>
                  </a:lnTo>
                  <a:lnTo>
                    <a:pt x="634" y="1669"/>
                  </a:lnTo>
                  <a:lnTo>
                    <a:pt x="672" y="1678"/>
                  </a:lnTo>
                  <a:lnTo>
                    <a:pt x="710" y="1686"/>
                  </a:lnTo>
                  <a:lnTo>
                    <a:pt x="750" y="1691"/>
                  </a:lnTo>
                  <a:lnTo>
                    <a:pt x="789" y="1695"/>
                  </a:lnTo>
                  <a:lnTo>
                    <a:pt x="828" y="1697"/>
                  </a:lnTo>
                  <a:lnTo>
                    <a:pt x="867" y="1697"/>
                  </a:lnTo>
                  <a:lnTo>
                    <a:pt x="906" y="1695"/>
                  </a:lnTo>
                  <a:lnTo>
                    <a:pt x="946" y="1692"/>
                  </a:lnTo>
                  <a:lnTo>
                    <a:pt x="984" y="1686"/>
                  </a:lnTo>
                  <a:lnTo>
                    <a:pt x="1023" y="1679"/>
                  </a:lnTo>
                  <a:lnTo>
                    <a:pt x="1062" y="1670"/>
                  </a:lnTo>
                  <a:lnTo>
                    <a:pt x="1099" y="1660"/>
                  </a:lnTo>
                  <a:lnTo>
                    <a:pt x="1136" y="1648"/>
                  </a:lnTo>
                  <a:lnTo>
                    <a:pt x="1173" y="1634"/>
                  </a:lnTo>
                  <a:lnTo>
                    <a:pt x="1209" y="1618"/>
                  </a:lnTo>
                  <a:lnTo>
                    <a:pt x="1244" y="1601"/>
                  </a:lnTo>
                  <a:lnTo>
                    <a:pt x="1279" y="1582"/>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8" name="Freeform 823"/>
            <p:cNvSpPr>
              <a:spLocks/>
            </p:cNvSpPr>
            <p:nvPr/>
          </p:nvSpPr>
          <p:spPr bwMode="auto">
            <a:xfrm>
              <a:off x="1943" y="1346"/>
              <a:ext cx="838" cy="1570"/>
            </a:xfrm>
            <a:custGeom>
              <a:avLst/>
              <a:gdLst>
                <a:gd name="T0" fmla="*/ 7082 w 661"/>
                <a:gd name="T1" fmla="*/ 0 h 1270"/>
                <a:gd name="T2" fmla="*/ 6698 w 661"/>
                <a:gd name="T3" fmla="*/ 32 h 1270"/>
                <a:gd name="T4" fmla="*/ 6301 w 661"/>
                <a:gd name="T5" fmla="*/ 82 h 1270"/>
                <a:gd name="T6" fmla="*/ 5921 w 661"/>
                <a:gd name="T7" fmla="*/ 142 h 1270"/>
                <a:gd name="T8" fmla="*/ 5563 w 661"/>
                <a:gd name="T9" fmla="*/ 225 h 1270"/>
                <a:gd name="T10" fmla="*/ 5178 w 661"/>
                <a:gd name="T11" fmla="*/ 318 h 1270"/>
                <a:gd name="T12" fmla="*/ 4810 w 661"/>
                <a:gd name="T13" fmla="*/ 425 h 1270"/>
                <a:gd name="T14" fmla="*/ 4454 w 661"/>
                <a:gd name="T15" fmla="*/ 535 h 1270"/>
                <a:gd name="T16" fmla="*/ 4110 w 661"/>
                <a:gd name="T17" fmla="*/ 674 h 1270"/>
                <a:gd name="T18" fmla="*/ 3764 w 661"/>
                <a:gd name="T19" fmla="*/ 817 h 1270"/>
                <a:gd name="T20" fmla="*/ 3441 w 661"/>
                <a:gd name="T21" fmla="*/ 985 h 1270"/>
                <a:gd name="T22" fmla="*/ 3120 w 661"/>
                <a:gd name="T23" fmla="*/ 1160 h 1270"/>
                <a:gd name="T24" fmla="*/ 2816 w 661"/>
                <a:gd name="T25" fmla="*/ 1341 h 1270"/>
                <a:gd name="T26" fmla="*/ 2520 w 661"/>
                <a:gd name="T27" fmla="*/ 1529 h 1270"/>
                <a:gd name="T28" fmla="*/ 2243 w 661"/>
                <a:gd name="T29" fmla="*/ 1738 h 1270"/>
                <a:gd name="T30" fmla="*/ 1965 w 661"/>
                <a:gd name="T31" fmla="*/ 1966 h 1270"/>
                <a:gd name="T32" fmla="*/ 1727 w 661"/>
                <a:gd name="T33" fmla="*/ 2188 h 1270"/>
                <a:gd name="T34" fmla="*/ 1491 w 661"/>
                <a:gd name="T35" fmla="*/ 2430 h 1270"/>
                <a:gd name="T36" fmla="*/ 1272 w 661"/>
                <a:gd name="T37" fmla="*/ 2678 h 1270"/>
                <a:gd name="T38" fmla="*/ 1043 w 661"/>
                <a:gd name="T39" fmla="*/ 2935 h 1270"/>
                <a:gd name="T40" fmla="*/ 870 w 661"/>
                <a:gd name="T41" fmla="*/ 3191 h 1270"/>
                <a:gd name="T42" fmla="*/ 695 w 661"/>
                <a:gd name="T43" fmla="*/ 3461 h 1270"/>
                <a:gd name="T44" fmla="*/ 530 w 661"/>
                <a:gd name="T45" fmla="*/ 3748 h 1270"/>
                <a:gd name="T46" fmla="*/ 404 w 661"/>
                <a:gd name="T47" fmla="*/ 4023 h 1270"/>
                <a:gd name="T48" fmla="*/ 290 w 661"/>
                <a:gd name="T49" fmla="*/ 4317 h 1270"/>
                <a:gd name="T50" fmla="*/ 197 w 661"/>
                <a:gd name="T51" fmla="*/ 4614 h 1270"/>
                <a:gd name="T52" fmla="*/ 106 w 661"/>
                <a:gd name="T53" fmla="*/ 4902 h 1270"/>
                <a:gd name="T54" fmla="*/ 66 w 661"/>
                <a:gd name="T55" fmla="*/ 5197 h 1270"/>
                <a:gd name="T56" fmla="*/ 25 w 661"/>
                <a:gd name="T57" fmla="*/ 5504 h 1270"/>
                <a:gd name="T58" fmla="*/ 0 w 661"/>
                <a:gd name="T59" fmla="*/ 5797 h 1270"/>
                <a:gd name="T60" fmla="*/ 0 w 661"/>
                <a:gd name="T61" fmla="*/ 6102 h 1270"/>
                <a:gd name="T62" fmla="*/ 25 w 661"/>
                <a:gd name="T63" fmla="*/ 6414 h 1270"/>
                <a:gd name="T64" fmla="*/ 66 w 661"/>
                <a:gd name="T65" fmla="*/ 6710 h 1270"/>
                <a:gd name="T66" fmla="*/ 106 w 661"/>
                <a:gd name="T67" fmla="*/ 7016 h 1270"/>
                <a:gd name="T68" fmla="*/ 197 w 661"/>
                <a:gd name="T69" fmla="*/ 7300 h 1270"/>
                <a:gd name="T70" fmla="*/ 290 w 661"/>
                <a:gd name="T71" fmla="*/ 7595 h 1270"/>
                <a:gd name="T72" fmla="*/ 404 w 661"/>
                <a:gd name="T73" fmla="*/ 7882 h 1270"/>
                <a:gd name="T74" fmla="*/ 530 w 661"/>
                <a:gd name="T75" fmla="*/ 8159 h 1270"/>
                <a:gd name="T76" fmla="*/ 695 w 661"/>
                <a:gd name="T77" fmla="*/ 8445 h 1270"/>
                <a:gd name="T78" fmla="*/ 870 w 661"/>
                <a:gd name="T79" fmla="*/ 8708 h 1270"/>
                <a:gd name="T80" fmla="*/ 1043 w 661"/>
                <a:gd name="T81" fmla="*/ 8974 h 1270"/>
                <a:gd name="T82" fmla="*/ 1255 w 661"/>
                <a:gd name="T83" fmla="*/ 9243 h 1270"/>
                <a:gd name="T84" fmla="*/ 1477 w 661"/>
                <a:gd name="T85" fmla="*/ 9487 h 1270"/>
                <a:gd name="T86" fmla="*/ 1715 w 661"/>
                <a:gd name="T87" fmla="*/ 9717 h 1270"/>
                <a:gd name="T88" fmla="*/ 1965 w 661"/>
                <a:gd name="T89" fmla="*/ 9955 h 1270"/>
                <a:gd name="T90" fmla="*/ 2238 w 661"/>
                <a:gd name="T91" fmla="*/ 10165 h 1270"/>
                <a:gd name="T92" fmla="*/ 2520 w 661"/>
                <a:gd name="T93" fmla="*/ 10382 h 1270"/>
                <a:gd name="T94" fmla="*/ 2816 w 661"/>
                <a:gd name="T95" fmla="*/ 10580 h 12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1"/>
                <a:gd name="T145" fmla="*/ 0 h 1270"/>
                <a:gd name="T146" fmla="*/ 661 w 661"/>
                <a:gd name="T147" fmla="*/ 1270 h 12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1" h="1270">
                  <a:moveTo>
                    <a:pt x="660" y="0"/>
                  </a:moveTo>
                  <a:lnTo>
                    <a:pt x="624" y="4"/>
                  </a:lnTo>
                  <a:lnTo>
                    <a:pt x="588" y="10"/>
                  </a:lnTo>
                  <a:lnTo>
                    <a:pt x="552" y="17"/>
                  </a:lnTo>
                  <a:lnTo>
                    <a:pt x="518" y="27"/>
                  </a:lnTo>
                  <a:lnTo>
                    <a:pt x="483" y="38"/>
                  </a:lnTo>
                  <a:lnTo>
                    <a:pt x="449" y="51"/>
                  </a:lnTo>
                  <a:lnTo>
                    <a:pt x="415" y="64"/>
                  </a:lnTo>
                  <a:lnTo>
                    <a:pt x="383" y="81"/>
                  </a:lnTo>
                  <a:lnTo>
                    <a:pt x="351" y="98"/>
                  </a:lnTo>
                  <a:lnTo>
                    <a:pt x="321" y="118"/>
                  </a:lnTo>
                  <a:lnTo>
                    <a:pt x="291" y="139"/>
                  </a:lnTo>
                  <a:lnTo>
                    <a:pt x="263" y="160"/>
                  </a:lnTo>
                  <a:lnTo>
                    <a:pt x="235" y="184"/>
                  </a:lnTo>
                  <a:lnTo>
                    <a:pt x="209" y="209"/>
                  </a:lnTo>
                  <a:lnTo>
                    <a:pt x="183" y="235"/>
                  </a:lnTo>
                  <a:lnTo>
                    <a:pt x="161" y="262"/>
                  </a:lnTo>
                  <a:lnTo>
                    <a:pt x="139" y="291"/>
                  </a:lnTo>
                  <a:lnTo>
                    <a:pt x="118" y="321"/>
                  </a:lnTo>
                  <a:lnTo>
                    <a:pt x="98" y="352"/>
                  </a:lnTo>
                  <a:lnTo>
                    <a:pt x="81" y="383"/>
                  </a:lnTo>
                  <a:lnTo>
                    <a:pt x="65" y="416"/>
                  </a:lnTo>
                  <a:lnTo>
                    <a:pt x="50" y="450"/>
                  </a:lnTo>
                  <a:lnTo>
                    <a:pt x="38" y="483"/>
                  </a:lnTo>
                  <a:lnTo>
                    <a:pt x="27" y="518"/>
                  </a:lnTo>
                  <a:lnTo>
                    <a:pt x="18" y="553"/>
                  </a:lnTo>
                  <a:lnTo>
                    <a:pt x="10" y="588"/>
                  </a:lnTo>
                  <a:lnTo>
                    <a:pt x="6" y="624"/>
                  </a:lnTo>
                  <a:lnTo>
                    <a:pt x="2" y="660"/>
                  </a:lnTo>
                  <a:lnTo>
                    <a:pt x="0" y="696"/>
                  </a:lnTo>
                  <a:lnTo>
                    <a:pt x="0" y="732"/>
                  </a:lnTo>
                  <a:lnTo>
                    <a:pt x="2" y="769"/>
                  </a:lnTo>
                  <a:lnTo>
                    <a:pt x="6" y="805"/>
                  </a:lnTo>
                  <a:lnTo>
                    <a:pt x="10" y="841"/>
                  </a:lnTo>
                  <a:lnTo>
                    <a:pt x="18" y="876"/>
                  </a:lnTo>
                  <a:lnTo>
                    <a:pt x="27" y="911"/>
                  </a:lnTo>
                  <a:lnTo>
                    <a:pt x="38" y="946"/>
                  </a:lnTo>
                  <a:lnTo>
                    <a:pt x="50" y="979"/>
                  </a:lnTo>
                  <a:lnTo>
                    <a:pt x="65" y="1013"/>
                  </a:lnTo>
                  <a:lnTo>
                    <a:pt x="81" y="1045"/>
                  </a:lnTo>
                  <a:lnTo>
                    <a:pt x="98" y="1077"/>
                  </a:lnTo>
                  <a:lnTo>
                    <a:pt x="117" y="1108"/>
                  </a:lnTo>
                  <a:lnTo>
                    <a:pt x="138" y="1138"/>
                  </a:lnTo>
                  <a:lnTo>
                    <a:pt x="160" y="1166"/>
                  </a:lnTo>
                  <a:lnTo>
                    <a:pt x="183" y="1194"/>
                  </a:lnTo>
                  <a:lnTo>
                    <a:pt x="208" y="1220"/>
                  </a:lnTo>
                  <a:lnTo>
                    <a:pt x="235" y="1245"/>
                  </a:lnTo>
                  <a:lnTo>
                    <a:pt x="263" y="126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9" name="Freeform 824"/>
            <p:cNvSpPr>
              <a:spLocks/>
            </p:cNvSpPr>
            <p:nvPr/>
          </p:nvSpPr>
          <p:spPr bwMode="auto">
            <a:xfrm>
              <a:off x="2931" y="1181"/>
              <a:ext cx="1000" cy="1958"/>
            </a:xfrm>
            <a:custGeom>
              <a:avLst/>
              <a:gdLst>
                <a:gd name="T0" fmla="*/ 3961 w 788"/>
                <a:gd name="T1" fmla="*/ 13261 h 1583"/>
                <a:gd name="T2" fmla="*/ 4317 w 788"/>
                <a:gd name="T3" fmla="*/ 13091 h 1583"/>
                <a:gd name="T4" fmla="*/ 4671 w 788"/>
                <a:gd name="T5" fmla="*/ 12903 h 1583"/>
                <a:gd name="T6" fmla="*/ 5020 w 788"/>
                <a:gd name="T7" fmla="*/ 12698 h 1583"/>
                <a:gd name="T8" fmla="*/ 5357 w 788"/>
                <a:gd name="T9" fmla="*/ 12489 h 1583"/>
                <a:gd name="T10" fmla="*/ 5673 w 788"/>
                <a:gd name="T11" fmla="*/ 12271 h 1583"/>
                <a:gd name="T12" fmla="*/ 5968 w 788"/>
                <a:gd name="T13" fmla="*/ 12044 h 1583"/>
                <a:gd name="T14" fmla="*/ 6247 w 788"/>
                <a:gd name="T15" fmla="*/ 11791 h 1583"/>
                <a:gd name="T16" fmla="*/ 6530 w 788"/>
                <a:gd name="T17" fmla="*/ 11549 h 1583"/>
                <a:gd name="T18" fmla="*/ 6778 w 788"/>
                <a:gd name="T19" fmla="*/ 11292 h 1583"/>
                <a:gd name="T20" fmla="*/ 7018 w 788"/>
                <a:gd name="T21" fmla="*/ 11024 h 1583"/>
                <a:gd name="T22" fmla="*/ 7247 w 788"/>
                <a:gd name="T23" fmla="*/ 10731 h 1583"/>
                <a:gd name="T24" fmla="*/ 7452 w 788"/>
                <a:gd name="T25" fmla="*/ 10448 h 1583"/>
                <a:gd name="T26" fmla="*/ 7648 w 788"/>
                <a:gd name="T27" fmla="*/ 10154 h 1583"/>
                <a:gd name="T28" fmla="*/ 7819 w 788"/>
                <a:gd name="T29" fmla="*/ 9848 h 1583"/>
                <a:gd name="T30" fmla="*/ 7975 w 788"/>
                <a:gd name="T31" fmla="*/ 9553 h 1583"/>
                <a:gd name="T32" fmla="*/ 8119 w 788"/>
                <a:gd name="T33" fmla="*/ 9236 h 1583"/>
                <a:gd name="T34" fmla="*/ 8220 w 788"/>
                <a:gd name="T35" fmla="*/ 8920 h 1583"/>
                <a:gd name="T36" fmla="*/ 8332 w 788"/>
                <a:gd name="T37" fmla="*/ 8604 h 1583"/>
                <a:gd name="T38" fmla="*/ 8409 w 788"/>
                <a:gd name="T39" fmla="*/ 8274 h 1583"/>
                <a:gd name="T40" fmla="*/ 8471 w 788"/>
                <a:gd name="T41" fmla="*/ 7954 h 1583"/>
                <a:gd name="T42" fmla="*/ 8506 w 788"/>
                <a:gd name="T43" fmla="*/ 7629 h 1583"/>
                <a:gd name="T44" fmla="*/ 8529 w 788"/>
                <a:gd name="T45" fmla="*/ 7299 h 1583"/>
                <a:gd name="T46" fmla="*/ 8529 w 788"/>
                <a:gd name="T47" fmla="*/ 6967 h 1583"/>
                <a:gd name="T48" fmla="*/ 8506 w 788"/>
                <a:gd name="T49" fmla="*/ 6632 h 1583"/>
                <a:gd name="T50" fmla="*/ 8477 w 788"/>
                <a:gd name="T51" fmla="*/ 6316 h 1583"/>
                <a:gd name="T52" fmla="*/ 8416 w 788"/>
                <a:gd name="T53" fmla="*/ 5985 h 1583"/>
                <a:gd name="T54" fmla="*/ 8340 w 788"/>
                <a:gd name="T55" fmla="*/ 5662 h 1583"/>
                <a:gd name="T56" fmla="*/ 8249 w 788"/>
                <a:gd name="T57" fmla="*/ 5342 h 1583"/>
                <a:gd name="T58" fmla="*/ 8135 w 788"/>
                <a:gd name="T59" fmla="*/ 5023 h 1583"/>
                <a:gd name="T60" fmla="*/ 8001 w 788"/>
                <a:gd name="T61" fmla="*/ 4715 h 1583"/>
                <a:gd name="T62" fmla="*/ 7844 w 788"/>
                <a:gd name="T63" fmla="*/ 4412 h 1583"/>
                <a:gd name="T64" fmla="*/ 7670 w 788"/>
                <a:gd name="T65" fmla="*/ 4097 h 1583"/>
                <a:gd name="T66" fmla="*/ 7484 w 788"/>
                <a:gd name="T67" fmla="*/ 3812 h 1583"/>
                <a:gd name="T68" fmla="*/ 7278 w 788"/>
                <a:gd name="T69" fmla="*/ 3518 h 1583"/>
                <a:gd name="T70" fmla="*/ 7049 w 788"/>
                <a:gd name="T71" fmla="*/ 3241 h 1583"/>
                <a:gd name="T72" fmla="*/ 6819 w 788"/>
                <a:gd name="T73" fmla="*/ 2966 h 1583"/>
                <a:gd name="T74" fmla="*/ 6566 w 788"/>
                <a:gd name="T75" fmla="*/ 2710 h 1583"/>
                <a:gd name="T76" fmla="*/ 6289 w 788"/>
                <a:gd name="T77" fmla="*/ 2449 h 1583"/>
                <a:gd name="T78" fmla="*/ 6008 w 788"/>
                <a:gd name="T79" fmla="*/ 2213 h 1583"/>
                <a:gd name="T80" fmla="*/ 5711 w 788"/>
                <a:gd name="T81" fmla="*/ 1980 h 1583"/>
                <a:gd name="T82" fmla="*/ 5400 w 788"/>
                <a:gd name="T83" fmla="*/ 1756 h 1583"/>
                <a:gd name="T84" fmla="*/ 5072 w 788"/>
                <a:gd name="T85" fmla="*/ 1549 h 1583"/>
                <a:gd name="T86" fmla="*/ 4734 w 788"/>
                <a:gd name="T87" fmla="*/ 1343 h 1583"/>
                <a:gd name="T88" fmla="*/ 4377 w 788"/>
                <a:gd name="T89" fmla="*/ 1148 h 1583"/>
                <a:gd name="T90" fmla="*/ 4022 w 788"/>
                <a:gd name="T91" fmla="*/ 977 h 1583"/>
                <a:gd name="T92" fmla="*/ 3650 w 788"/>
                <a:gd name="T93" fmla="*/ 809 h 1583"/>
                <a:gd name="T94" fmla="*/ 3269 w 788"/>
                <a:gd name="T95" fmla="*/ 670 h 1583"/>
                <a:gd name="T96" fmla="*/ 2885 w 788"/>
                <a:gd name="T97" fmla="*/ 537 h 1583"/>
                <a:gd name="T98" fmla="*/ 2497 w 788"/>
                <a:gd name="T99" fmla="*/ 413 h 1583"/>
                <a:gd name="T100" fmla="*/ 2082 w 788"/>
                <a:gd name="T101" fmla="*/ 317 h 1583"/>
                <a:gd name="T102" fmla="*/ 1659 w 788"/>
                <a:gd name="T103" fmla="*/ 218 h 1583"/>
                <a:gd name="T104" fmla="*/ 1256 w 788"/>
                <a:gd name="T105" fmla="*/ 142 h 1583"/>
                <a:gd name="T106" fmla="*/ 831 w 788"/>
                <a:gd name="T107" fmla="*/ 75 h 1583"/>
                <a:gd name="T108" fmla="*/ 407 w 788"/>
                <a:gd name="T109" fmla="*/ 32 h 1583"/>
                <a:gd name="T110" fmla="*/ 0 w 788"/>
                <a:gd name="T111" fmla="*/ 0 h 15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8"/>
                <a:gd name="T169" fmla="*/ 0 h 1583"/>
                <a:gd name="T170" fmla="*/ 788 w 788"/>
                <a:gd name="T171" fmla="*/ 1583 h 15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8" h="1583">
                  <a:moveTo>
                    <a:pt x="366" y="1582"/>
                  </a:moveTo>
                  <a:lnTo>
                    <a:pt x="399" y="1562"/>
                  </a:lnTo>
                  <a:lnTo>
                    <a:pt x="431" y="1539"/>
                  </a:lnTo>
                  <a:lnTo>
                    <a:pt x="463" y="1515"/>
                  </a:lnTo>
                  <a:lnTo>
                    <a:pt x="494" y="1490"/>
                  </a:lnTo>
                  <a:lnTo>
                    <a:pt x="523" y="1464"/>
                  </a:lnTo>
                  <a:lnTo>
                    <a:pt x="551" y="1437"/>
                  </a:lnTo>
                  <a:lnTo>
                    <a:pt x="577" y="1407"/>
                  </a:lnTo>
                  <a:lnTo>
                    <a:pt x="603" y="1378"/>
                  </a:lnTo>
                  <a:lnTo>
                    <a:pt x="626" y="1347"/>
                  </a:lnTo>
                  <a:lnTo>
                    <a:pt x="648" y="1315"/>
                  </a:lnTo>
                  <a:lnTo>
                    <a:pt x="669" y="1281"/>
                  </a:lnTo>
                  <a:lnTo>
                    <a:pt x="688" y="1247"/>
                  </a:lnTo>
                  <a:lnTo>
                    <a:pt x="706" y="1211"/>
                  </a:lnTo>
                  <a:lnTo>
                    <a:pt x="722" y="1175"/>
                  </a:lnTo>
                  <a:lnTo>
                    <a:pt x="736" y="1139"/>
                  </a:lnTo>
                  <a:lnTo>
                    <a:pt x="749" y="1102"/>
                  </a:lnTo>
                  <a:lnTo>
                    <a:pt x="759" y="1064"/>
                  </a:lnTo>
                  <a:lnTo>
                    <a:pt x="769" y="1027"/>
                  </a:lnTo>
                  <a:lnTo>
                    <a:pt x="776" y="987"/>
                  </a:lnTo>
                  <a:lnTo>
                    <a:pt x="782" y="949"/>
                  </a:lnTo>
                  <a:lnTo>
                    <a:pt x="786" y="910"/>
                  </a:lnTo>
                  <a:lnTo>
                    <a:pt x="787" y="871"/>
                  </a:lnTo>
                  <a:lnTo>
                    <a:pt x="787" y="831"/>
                  </a:lnTo>
                  <a:lnTo>
                    <a:pt x="786" y="791"/>
                  </a:lnTo>
                  <a:lnTo>
                    <a:pt x="783" y="753"/>
                  </a:lnTo>
                  <a:lnTo>
                    <a:pt x="777" y="714"/>
                  </a:lnTo>
                  <a:lnTo>
                    <a:pt x="770" y="675"/>
                  </a:lnTo>
                  <a:lnTo>
                    <a:pt x="761" y="637"/>
                  </a:lnTo>
                  <a:lnTo>
                    <a:pt x="751" y="599"/>
                  </a:lnTo>
                  <a:lnTo>
                    <a:pt x="739" y="563"/>
                  </a:lnTo>
                  <a:lnTo>
                    <a:pt x="724" y="526"/>
                  </a:lnTo>
                  <a:lnTo>
                    <a:pt x="708" y="489"/>
                  </a:lnTo>
                  <a:lnTo>
                    <a:pt x="691" y="455"/>
                  </a:lnTo>
                  <a:lnTo>
                    <a:pt x="672" y="420"/>
                  </a:lnTo>
                  <a:lnTo>
                    <a:pt x="651" y="387"/>
                  </a:lnTo>
                  <a:lnTo>
                    <a:pt x="630" y="354"/>
                  </a:lnTo>
                  <a:lnTo>
                    <a:pt x="606" y="323"/>
                  </a:lnTo>
                  <a:lnTo>
                    <a:pt x="581" y="292"/>
                  </a:lnTo>
                  <a:lnTo>
                    <a:pt x="555" y="264"/>
                  </a:lnTo>
                  <a:lnTo>
                    <a:pt x="527" y="236"/>
                  </a:lnTo>
                  <a:lnTo>
                    <a:pt x="499" y="209"/>
                  </a:lnTo>
                  <a:lnTo>
                    <a:pt x="468" y="184"/>
                  </a:lnTo>
                  <a:lnTo>
                    <a:pt x="437" y="160"/>
                  </a:lnTo>
                  <a:lnTo>
                    <a:pt x="404" y="137"/>
                  </a:lnTo>
                  <a:lnTo>
                    <a:pt x="371" y="117"/>
                  </a:lnTo>
                  <a:lnTo>
                    <a:pt x="337" y="97"/>
                  </a:lnTo>
                  <a:lnTo>
                    <a:pt x="302" y="80"/>
                  </a:lnTo>
                  <a:lnTo>
                    <a:pt x="266" y="64"/>
                  </a:lnTo>
                  <a:lnTo>
                    <a:pt x="230" y="49"/>
                  </a:lnTo>
                  <a:lnTo>
                    <a:pt x="192" y="37"/>
                  </a:lnTo>
                  <a:lnTo>
                    <a:pt x="154" y="26"/>
                  </a:lnTo>
                  <a:lnTo>
                    <a:pt x="116" y="17"/>
                  </a:lnTo>
                  <a:lnTo>
                    <a:pt x="77" y="9"/>
                  </a:lnTo>
                  <a:lnTo>
                    <a:pt x="38" y="4"/>
                  </a:lnTo>
                  <a:lnTo>
                    <a:pt x="0"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20" name="Freeform 825"/>
            <p:cNvSpPr>
              <a:spLocks/>
            </p:cNvSpPr>
            <p:nvPr/>
          </p:nvSpPr>
          <p:spPr bwMode="auto">
            <a:xfrm>
              <a:off x="2092" y="1493"/>
              <a:ext cx="689" cy="772"/>
            </a:xfrm>
            <a:custGeom>
              <a:avLst/>
              <a:gdLst>
                <a:gd name="T0" fmla="*/ 5869 w 543"/>
                <a:gd name="T1" fmla="*/ 0 h 624"/>
                <a:gd name="T2" fmla="*/ 5516 w 543"/>
                <a:gd name="T3" fmla="*/ 32 h 624"/>
                <a:gd name="T4" fmla="*/ 5174 w 543"/>
                <a:gd name="T5" fmla="*/ 88 h 624"/>
                <a:gd name="T6" fmla="*/ 4824 w 543"/>
                <a:gd name="T7" fmla="*/ 142 h 624"/>
                <a:gd name="T8" fmla="*/ 4474 w 543"/>
                <a:gd name="T9" fmla="*/ 218 h 624"/>
                <a:gd name="T10" fmla="*/ 4156 w 543"/>
                <a:gd name="T11" fmla="*/ 317 h 624"/>
                <a:gd name="T12" fmla="*/ 3819 w 543"/>
                <a:gd name="T13" fmla="*/ 413 h 624"/>
                <a:gd name="T14" fmla="*/ 3520 w 543"/>
                <a:gd name="T15" fmla="*/ 530 h 624"/>
                <a:gd name="T16" fmla="*/ 3204 w 543"/>
                <a:gd name="T17" fmla="*/ 669 h 624"/>
                <a:gd name="T18" fmla="*/ 2910 w 543"/>
                <a:gd name="T19" fmla="*/ 807 h 624"/>
                <a:gd name="T20" fmla="*/ 2605 w 543"/>
                <a:gd name="T21" fmla="*/ 967 h 624"/>
                <a:gd name="T22" fmla="*/ 2346 w 543"/>
                <a:gd name="T23" fmla="*/ 1136 h 624"/>
                <a:gd name="T24" fmla="*/ 2082 w 543"/>
                <a:gd name="T25" fmla="*/ 1311 h 624"/>
                <a:gd name="T26" fmla="*/ 1828 w 543"/>
                <a:gd name="T27" fmla="*/ 1499 h 624"/>
                <a:gd name="T28" fmla="*/ 1580 w 543"/>
                <a:gd name="T29" fmla="*/ 1709 h 624"/>
                <a:gd name="T30" fmla="*/ 1358 w 543"/>
                <a:gd name="T31" fmla="*/ 1916 h 624"/>
                <a:gd name="T32" fmla="*/ 1148 w 543"/>
                <a:gd name="T33" fmla="*/ 2130 h 624"/>
                <a:gd name="T34" fmla="*/ 963 w 543"/>
                <a:gd name="T35" fmla="*/ 2362 h 624"/>
                <a:gd name="T36" fmla="*/ 792 w 543"/>
                <a:gd name="T37" fmla="*/ 2597 h 624"/>
                <a:gd name="T38" fmla="*/ 609 w 543"/>
                <a:gd name="T39" fmla="*/ 2844 h 624"/>
                <a:gd name="T40" fmla="*/ 480 w 543"/>
                <a:gd name="T41" fmla="*/ 3090 h 624"/>
                <a:gd name="T42" fmla="*/ 355 w 543"/>
                <a:gd name="T43" fmla="*/ 3352 h 624"/>
                <a:gd name="T44" fmla="*/ 250 w 543"/>
                <a:gd name="T45" fmla="*/ 3614 h 624"/>
                <a:gd name="T46" fmla="*/ 157 w 543"/>
                <a:gd name="T47" fmla="*/ 3871 h 624"/>
                <a:gd name="T48" fmla="*/ 84 w 543"/>
                <a:gd name="T49" fmla="*/ 4145 h 624"/>
                <a:gd name="T50" fmla="*/ 41 w 543"/>
                <a:gd name="T51" fmla="*/ 4414 h 624"/>
                <a:gd name="T52" fmla="*/ 0 w 543"/>
                <a:gd name="T53" fmla="*/ 4690 h 624"/>
                <a:gd name="T54" fmla="*/ 0 w 543"/>
                <a:gd name="T55" fmla="*/ 4957 h 624"/>
                <a:gd name="T56" fmla="*/ 0 w 543"/>
                <a:gd name="T57" fmla="*/ 5235 h 6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3"/>
                <a:gd name="T88" fmla="*/ 0 h 624"/>
                <a:gd name="T89" fmla="*/ 543 w 543"/>
                <a:gd name="T90" fmla="*/ 624 h 6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3" h="624">
                  <a:moveTo>
                    <a:pt x="542" y="0"/>
                  </a:moveTo>
                  <a:lnTo>
                    <a:pt x="510" y="4"/>
                  </a:lnTo>
                  <a:lnTo>
                    <a:pt x="478" y="10"/>
                  </a:lnTo>
                  <a:lnTo>
                    <a:pt x="446" y="17"/>
                  </a:lnTo>
                  <a:lnTo>
                    <a:pt x="414" y="26"/>
                  </a:lnTo>
                  <a:lnTo>
                    <a:pt x="384" y="37"/>
                  </a:lnTo>
                  <a:lnTo>
                    <a:pt x="353" y="49"/>
                  </a:lnTo>
                  <a:lnTo>
                    <a:pt x="325" y="63"/>
                  </a:lnTo>
                  <a:lnTo>
                    <a:pt x="296" y="79"/>
                  </a:lnTo>
                  <a:lnTo>
                    <a:pt x="269" y="96"/>
                  </a:lnTo>
                  <a:lnTo>
                    <a:pt x="241" y="115"/>
                  </a:lnTo>
                  <a:lnTo>
                    <a:pt x="217" y="135"/>
                  </a:lnTo>
                  <a:lnTo>
                    <a:pt x="192" y="156"/>
                  </a:lnTo>
                  <a:lnTo>
                    <a:pt x="169" y="179"/>
                  </a:lnTo>
                  <a:lnTo>
                    <a:pt x="146" y="203"/>
                  </a:lnTo>
                  <a:lnTo>
                    <a:pt x="125" y="228"/>
                  </a:lnTo>
                  <a:lnTo>
                    <a:pt x="106" y="254"/>
                  </a:lnTo>
                  <a:lnTo>
                    <a:pt x="89" y="281"/>
                  </a:lnTo>
                  <a:lnTo>
                    <a:pt x="73" y="309"/>
                  </a:lnTo>
                  <a:lnTo>
                    <a:pt x="57" y="339"/>
                  </a:lnTo>
                  <a:lnTo>
                    <a:pt x="45" y="368"/>
                  </a:lnTo>
                  <a:lnTo>
                    <a:pt x="33" y="399"/>
                  </a:lnTo>
                  <a:lnTo>
                    <a:pt x="23" y="430"/>
                  </a:lnTo>
                  <a:lnTo>
                    <a:pt x="15" y="461"/>
                  </a:lnTo>
                  <a:lnTo>
                    <a:pt x="8" y="493"/>
                  </a:lnTo>
                  <a:lnTo>
                    <a:pt x="4" y="525"/>
                  </a:lnTo>
                  <a:lnTo>
                    <a:pt x="0" y="558"/>
                  </a:lnTo>
                  <a:lnTo>
                    <a:pt x="0" y="590"/>
                  </a:lnTo>
                  <a:lnTo>
                    <a:pt x="0" y="623"/>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21" name="Freeform 826"/>
            <p:cNvSpPr>
              <a:spLocks/>
            </p:cNvSpPr>
            <p:nvPr/>
          </p:nvSpPr>
          <p:spPr bwMode="auto">
            <a:xfrm>
              <a:off x="2276" y="1347"/>
              <a:ext cx="1486" cy="1769"/>
            </a:xfrm>
            <a:custGeom>
              <a:avLst/>
              <a:gdLst>
                <a:gd name="T0" fmla="*/ 310 w 1171"/>
                <a:gd name="T1" fmla="*/ 10827 h 1430"/>
                <a:gd name="T2" fmla="*/ 952 w 1171"/>
                <a:gd name="T3" fmla="*/ 11160 h 1430"/>
                <a:gd name="T4" fmla="*/ 1648 w 1171"/>
                <a:gd name="T5" fmla="*/ 11448 h 1430"/>
                <a:gd name="T6" fmla="*/ 2378 w 1171"/>
                <a:gd name="T7" fmla="*/ 11675 h 1430"/>
                <a:gd name="T8" fmla="*/ 3132 w 1171"/>
                <a:gd name="T9" fmla="*/ 11841 h 1430"/>
                <a:gd name="T10" fmla="*/ 3905 w 1171"/>
                <a:gd name="T11" fmla="*/ 11955 h 1430"/>
                <a:gd name="T12" fmla="*/ 4686 w 1171"/>
                <a:gd name="T13" fmla="*/ 11992 h 1430"/>
                <a:gd name="T14" fmla="*/ 5469 w 1171"/>
                <a:gd name="T15" fmla="*/ 11988 h 1430"/>
                <a:gd name="T16" fmla="*/ 6246 w 1171"/>
                <a:gd name="T17" fmla="*/ 11912 h 1430"/>
                <a:gd name="T18" fmla="*/ 7006 w 1171"/>
                <a:gd name="T19" fmla="*/ 11779 h 1430"/>
                <a:gd name="T20" fmla="*/ 7759 w 1171"/>
                <a:gd name="T21" fmla="*/ 11585 h 1430"/>
                <a:gd name="T22" fmla="*/ 8471 w 1171"/>
                <a:gd name="T23" fmla="*/ 11331 h 1430"/>
                <a:gd name="T24" fmla="*/ 9147 w 1171"/>
                <a:gd name="T25" fmla="*/ 11033 h 1430"/>
                <a:gd name="T26" fmla="*/ 9776 w 1171"/>
                <a:gd name="T27" fmla="*/ 10666 h 1430"/>
                <a:gd name="T28" fmla="*/ 10364 w 1171"/>
                <a:gd name="T29" fmla="*/ 10266 h 1430"/>
                <a:gd name="T30" fmla="*/ 10910 w 1171"/>
                <a:gd name="T31" fmla="*/ 9816 h 1430"/>
                <a:gd name="T32" fmla="*/ 11355 w 1171"/>
                <a:gd name="T33" fmla="*/ 9334 h 1430"/>
                <a:gd name="T34" fmla="*/ 11769 w 1171"/>
                <a:gd name="T35" fmla="*/ 8810 h 1430"/>
                <a:gd name="T36" fmla="*/ 12095 w 1171"/>
                <a:gd name="T37" fmla="*/ 8259 h 1430"/>
                <a:gd name="T38" fmla="*/ 12369 w 1171"/>
                <a:gd name="T39" fmla="*/ 7680 h 1430"/>
                <a:gd name="T40" fmla="*/ 12543 w 1171"/>
                <a:gd name="T41" fmla="*/ 7092 h 1430"/>
                <a:gd name="T42" fmla="*/ 12635 w 1171"/>
                <a:gd name="T43" fmla="*/ 6487 h 1430"/>
                <a:gd name="T44" fmla="*/ 12670 w 1171"/>
                <a:gd name="T45" fmla="*/ 5885 h 1430"/>
                <a:gd name="T46" fmla="*/ 12627 w 1171"/>
                <a:gd name="T47" fmla="*/ 5276 h 1430"/>
                <a:gd name="T48" fmla="*/ 12492 w 1171"/>
                <a:gd name="T49" fmla="*/ 4672 h 1430"/>
                <a:gd name="T50" fmla="*/ 12279 w 1171"/>
                <a:gd name="T51" fmla="*/ 4097 h 1430"/>
                <a:gd name="T52" fmla="*/ 11996 w 1171"/>
                <a:gd name="T53" fmla="*/ 3523 h 1430"/>
                <a:gd name="T54" fmla="*/ 11644 w 1171"/>
                <a:gd name="T55" fmla="*/ 2984 h 1430"/>
                <a:gd name="T56" fmla="*/ 11205 w 1171"/>
                <a:gd name="T57" fmla="*/ 2480 h 1430"/>
                <a:gd name="T58" fmla="*/ 10721 w 1171"/>
                <a:gd name="T59" fmla="*/ 1995 h 1430"/>
                <a:gd name="T60" fmla="*/ 10171 w 1171"/>
                <a:gd name="T61" fmla="*/ 1567 h 1430"/>
                <a:gd name="T62" fmla="*/ 9573 w 1171"/>
                <a:gd name="T63" fmla="*/ 1176 h 1430"/>
                <a:gd name="T64" fmla="*/ 8908 w 1171"/>
                <a:gd name="T65" fmla="*/ 839 h 1430"/>
                <a:gd name="T66" fmla="*/ 8218 w 1171"/>
                <a:gd name="T67" fmla="*/ 557 h 1430"/>
                <a:gd name="T68" fmla="*/ 7500 w 1171"/>
                <a:gd name="T69" fmla="*/ 318 h 1430"/>
                <a:gd name="T70" fmla="*/ 6752 w 1171"/>
                <a:gd name="T71" fmla="*/ 147 h 1430"/>
                <a:gd name="T72" fmla="*/ 5973 w 1171"/>
                <a:gd name="T73" fmla="*/ 32 h 14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1"/>
                <a:gd name="T112" fmla="*/ 0 h 1430"/>
                <a:gd name="T113" fmla="*/ 1171 w 1171"/>
                <a:gd name="T114" fmla="*/ 1430 h 14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1" h="1430">
                  <a:moveTo>
                    <a:pt x="0" y="1268"/>
                  </a:moveTo>
                  <a:lnTo>
                    <a:pt x="28" y="1290"/>
                  </a:lnTo>
                  <a:lnTo>
                    <a:pt x="57" y="1311"/>
                  </a:lnTo>
                  <a:lnTo>
                    <a:pt x="88" y="1330"/>
                  </a:lnTo>
                  <a:lnTo>
                    <a:pt x="120" y="1348"/>
                  </a:lnTo>
                  <a:lnTo>
                    <a:pt x="152" y="1364"/>
                  </a:lnTo>
                  <a:lnTo>
                    <a:pt x="185" y="1378"/>
                  </a:lnTo>
                  <a:lnTo>
                    <a:pt x="220" y="1391"/>
                  </a:lnTo>
                  <a:lnTo>
                    <a:pt x="254" y="1401"/>
                  </a:lnTo>
                  <a:lnTo>
                    <a:pt x="289" y="1411"/>
                  </a:lnTo>
                  <a:lnTo>
                    <a:pt x="325" y="1418"/>
                  </a:lnTo>
                  <a:lnTo>
                    <a:pt x="361" y="1424"/>
                  </a:lnTo>
                  <a:lnTo>
                    <a:pt x="397" y="1428"/>
                  </a:lnTo>
                  <a:lnTo>
                    <a:pt x="433" y="1429"/>
                  </a:lnTo>
                  <a:lnTo>
                    <a:pt x="469" y="1429"/>
                  </a:lnTo>
                  <a:lnTo>
                    <a:pt x="505" y="1428"/>
                  </a:lnTo>
                  <a:lnTo>
                    <a:pt x="541" y="1424"/>
                  </a:lnTo>
                  <a:lnTo>
                    <a:pt x="577" y="1419"/>
                  </a:lnTo>
                  <a:lnTo>
                    <a:pt x="612" y="1412"/>
                  </a:lnTo>
                  <a:lnTo>
                    <a:pt x="647" y="1403"/>
                  </a:lnTo>
                  <a:lnTo>
                    <a:pt x="682" y="1392"/>
                  </a:lnTo>
                  <a:lnTo>
                    <a:pt x="716" y="1380"/>
                  </a:lnTo>
                  <a:lnTo>
                    <a:pt x="750" y="1366"/>
                  </a:lnTo>
                  <a:lnTo>
                    <a:pt x="782" y="1350"/>
                  </a:lnTo>
                  <a:lnTo>
                    <a:pt x="814" y="1333"/>
                  </a:lnTo>
                  <a:lnTo>
                    <a:pt x="845" y="1314"/>
                  </a:lnTo>
                  <a:lnTo>
                    <a:pt x="874" y="1293"/>
                  </a:lnTo>
                  <a:lnTo>
                    <a:pt x="903" y="1271"/>
                  </a:lnTo>
                  <a:lnTo>
                    <a:pt x="930" y="1248"/>
                  </a:lnTo>
                  <a:lnTo>
                    <a:pt x="957" y="1223"/>
                  </a:lnTo>
                  <a:lnTo>
                    <a:pt x="982" y="1197"/>
                  </a:lnTo>
                  <a:lnTo>
                    <a:pt x="1007" y="1170"/>
                  </a:lnTo>
                  <a:lnTo>
                    <a:pt x="1028" y="1141"/>
                  </a:lnTo>
                  <a:lnTo>
                    <a:pt x="1049" y="1112"/>
                  </a:lnTo>
                  <a:lnTo>
                    <a:pt x="1069" y="1081"/>
                  </a:lnTo>
                  <a:lnTo>
                    <a:pt x="1087" y="1049"/>
                  </a:lnTo>
                  <a:lnTo>
                    <a:pt x="1103" y="1017"/>
                  </a:lnTo>
                  <a:lnTo>
                    <a:pt x="1117" y="984"/>
                  </a:lnTo>
                  <a:lnTo>
                    <a:pt x="1130" y="950"/>
                  </a:lnTo>
                  <a:lnTo>
                    <a:pt x="1142" y="915"/>
                  </a:lnTo>
                  <a:lnTo>
                    <a:pt x="1151" y="881"/>
                  </a:lnTo>
                  <a:lnTo>
                    <a:pt x="1158" y="845"/>
                  </a:lnTo>
                  <a:lnTo>
                    <a:pt x="1163" y="809"/>
                  </a:lnTo>
                  <a:lnTo>
                    <a:pt x="1167" y="773"/>
                  </a:lnTo>
                  <a:lnTo>
                    <a:pt x="1170" y="737"/>
                  </a:lnTo>
                  <a:lnTo>
                    <a:pt x="1170" y="701"/>
                  </a:lnTo>
                  <a:lnTo>
                    <a:pt x="1169" y="665"/>
                  </a:lnTo>
                  <a:lnTo>
                    <a:pt x="1166" y="629"/>
                  </a:lnTo>
                  <a:lnTo>
                    <a:pt x="1160" y="593"/>
                  </a:lnTo>
                  <a:lnTo>
                    <a:pt x="1153" y="557"/>
                  </a:lnTo>
                  <a:lnTo>
                    <a:pt x="1144" y="522"/>
                  </a:lnTo>
                  <a:lnTo>
                    <a:pt x="1134" y="488"/>
                  </a:lnTo>
                  <a:lnTo>
                    <a:pt x="1122" y="453"/>
                  </a:lnTo>
                  <a:lnTo>
                    <a:pt x="1107" y="420"/>
                  </a:lnTo>
                  <a:lnTo>
                    <a:pt x="1091" y="388"/>
                  </a:lnTo>
                  <a:lnTo>
                    <a:pt x="1075" y="356"/>
                  </a:lnTo>
                  <a:lnTo>
                    <a:pt x="1055" y="325"/>
                  </a:lnTo>
                  <a:lnTo>
                    <a:pt x="1035" y="295"/>
                  </a:lnTo>
                  <a:lnTo>
                    <a:pt x="1013" y="266"/>
                  </a:lnTo>
                  <a:lnTo>
                    <a:pt x="990" y="238"/>
                  </a:lnTo>
                  <a:lnTo>
                    <a:pt x="965" y="212"/>
                  </a:lnTo>
                  <a:lnTo>
                    <a:pt x="939" y="186"/>
                  </a:lnTo>
                  <a:lnTo>
                    <a:pt x="912" y="163"/>
                  </a:lnTo>
                  <a:lnTo>
                    <a:pt x="883" y="141"/>
                  </a:lnTo>
                  <a:lnTo>
                    <a:pt x="854" y="119"/>
                  </a:lnTo>
                  <a:lnTo>
                    <a:pt x="823" y="100"/>
                  </a:lnTo>
                  <a:lnTo>
                    <a:pt x="792" y="82"/>
                  </a:lnTo>
                  <a:lnTo>
                    <a:pt x="759" y="66"/>
                  </a:lnTo>
                  <a:lnTo>
                    <a:pt x="726" y="51"/>
                  </a:lnTo>
                  <a:lnTo>
                    <a:pt x="693" y="38"/>
                  </a:lnTo>
                  <a:lnTo>
                    <a:pt x="658" y="27"/>
                  </a:lnTo>
                  <a:lnTo>
                    <a:pt x="623" y="18"/>
                  </a:lnTo>
                  <a:lnTo>
                    <a:pt x="587" y="10"/>
                  </a:lnTo>
                  <a:lnTo>
                    <a:pt x="552" y="4"/>
                  </a:lnTo>
                  <a:lnTo>
                    <a:pt x="516"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22" name="Freeform 827"/>
            <p:cNvSpPr>
              <a:spLocks/>
            </p:cNvSpPr>
            <p:nvPr/>
          </p:nvSpPr>
          <p:spPr bwMode="auto">
            <a:xfrm>
              <a:off x="2092" y="1493"/>
              <a:ext cx="1521" cy="1478"/>
            </a:xfrm>
            <a:custGeom>
              <a:avLst/>
              <a:gdLst>
                <a:gd name="T0" fmla="*/ 36 w 1198"/>
                <a:gd name="T1" fmla="*/ 5485 h 1195"/>
                <a:gd name="T2" fmla="*/ 151 w 1198"/>
                <a:gd name="T3" fmla="*/ 6026 h 1195"/>
                <a:gd name="T4" fmla="*/ 317 w 1198"/>
                <a:gd name="T5" fmla="*/ 6549 h 1195"/>
                <a:gd name="T6" fmla="*/ 575 w 1198"/>
                <a:gd name="T7" fmla="*/ 7062 h 1195"/>
                <a:gd name="T8" fmla="*/ 903 w 1198"/>
                <a:gd name="T9" fmla="*/ 7540 h 1195"/>
                <a:gd name="T10" fmla="*/ 1299 w 1198"/>
                <a:gd name="T11" fmla="*/ 8002 h 1195"/>
                <a:gd name="T12" fmla="*/ 1752 w 1198"/>
                <a:gd name="T13" fmla="*/ 8412 h 1195"/>
                <a:gd name="T14" fmla="*/ 2264 w 1198"/>
                <a:gd name="T15" fmla="*/ 8785 h 1195"/>
                <a:gd name="T16" fmla="*/ 2824 w 1198"/>
                <a:gd name="T17" fmla="*/ 9126 h 1195"/>
                <a:gd name="T18" fmla="*/ 3428 w 1198"/>
                <a:gd name="T19" fmla="*/ 9406 h 1195"/>
                <a:gd name="T20" fmla="*/ 4064 w 1198"/>
                <a:gd name="T21" fmla="*/ 9632 h 1195"/>
                <a:gd name="T22" fmla="*/ 4734 w 1198"/>
                <a:gd name="T23" fmla="*/ 9810 h 1195"/>
                <a:gd name="T24" fmla="*/ 5410 w 1198"/>
                <a:gd name="T25" fmla="*/ 9933 h 1195"/>
                <a:gd name="T26" fmla="*/ 6132 w 1198"/>
                <a:gd name="T27" fmla="*/ 9997 h 1195"/>
                <a:gd name="T28" fmla="*/ 6832 w 1198"/>
                <a:gd name="T29" fmla="*/ 9997 h 1195"/>
                <a:gd name="T30" fmla="*/ 7538 w 1198"/>
                <a:gd name="T31" fmla="*/ 9933 h 1195"/>
                <a:gd name="T32" fmla="*/ 8231 w 1198"/>
                <a:gd name="T33" fmla="*/ 9829 h 1195"/>
                <a:gd name="T34" fmla="*/ 8906 w 1198"/>
                <a:gd name="T35" fmla="*/ 9645 h 1195"/>
                <a:gd name="T36" fmla="*/ 9541 w 1198"/>
                <a:gd name="T37" fmla="*/ 9418 h 1195"/>
                <a:gd name="T38" fmla="*/ 10157 w 1198"/>
                <a:gd name="T39" fmla="*/ 9154 h 1195"/>
                <a:gd name="T40" fmla="*/ 10719 w 1198"/>
                <a:gd name="T41" fmla="*/ 8815 h 1195"/>
                <a:gd name="T42" fmla="*/ 11227 w 1198"/>
                <a:gd name="T43" fmla="*/ 8445 h 1195"/>
                <a:gd name="T44" fmla="*/ 11698 w 1198"/>
                <a:gd name="T45" fmla="*/ 8031 h 1195"/>
                <a:gd name="T46" fmla="*/ 12091 w 1198"/>
                <a:gd name="T47" fmla="*/ 7577 h 1195"/>
                <a:gd name="T48" fmla="*/ 12428 w 1198"/>
                <a:gd name="T49" fmla="*/ 7101 h 1195"/>
                <a:gd name="T50" fmla="*/ 12689 w 1198"/>
                <a:gd name="T51" fmla="*/ 6589 h 1195"/>
                <a:gd name="T52" fmla="*/ 12879 w 1198"/>
                <a:gd name="T53" fmla="*/ 6074 h 1195"/>
                <a:gd name="T54" fmla="*/ 12997 w 1198"/>
                <a:gd name="T55" fmla="*/ 5543 h 1195"/>
                <a:gd name="T56" fmla="*/ 13031 w 1198"/>
                <a:gd name="T57" fmla="*/ 4987 h 1195"/>
                <a:gd name="T58" fmla="*/ 12997 w 1198"/>
                <a:gd name="T59" fmla="*/ 4453 h 1195"/>
                <a:gd name="T60" fmla="*/ 12879 w 1198"/>
                <a:gd name="T61" fmla="*/ 3913 h 1195"/>
                <a:gd name="T62" fmla="*/ 12689 w 1198"/>
                <a:gd name="T63" fmla="*/ 3383 h 1195"/>
                <a:gd name="T64" fmla="*/ 12428 w 1198"/>
                <a:gd name="T65" fmla="*/ 2883 h 1195"/>
                <a:gd name="T66" fmla="*/ 12091 w 1198"/>
                <a:gd name="T67" fmla="*/ 2404 h 1195"/>
                <a:gd name="T68" fmla="*/ 11698 w 1198"/>
                <a:gd name="T69" fmla="*/ 1947 h 1195"/>
                <a:gd name="T70" fmla="*/ 11227 w 1198"/>
                <a:gd name="T71" fmla="*/ 1531 h 1195"/>
                <a:gd name="T72" fmla="*/ 10719 w 1198"/>
                <a:gd name="T73" fmla="*/ 1164 h 1195"/>
                <a:gd name="T74" fmla="*/ 10157 w 1198"/>
                <a:gd name="T75" fmla="*/ 829 h 1195"/>
                <a:gd name="T76" fmla="*/ 9564 w 1198"/>
                <a:gd name="T77" fmla="*/ 554 h 1195"/>
                <a:gd name="T78" fmla="*/ 8906 w 1198"/>
                <a:gd name="T79" fmla="*/ 334 h 1195"/>
                <a:gd name="T80" fmla="*/ 8237 w 1198"/>
                <a:gd name="T81" fmla="*/ 147 h 1195"/>
                <a:gd name="T82" fmla="*/ 7538 w 1198"/>
                <a:gd name="T83" fmla="*/ 32 h 11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98"/>
                <a:gd name="T127" fmla="*/ 0 h 1195"/>
                <a:gd name="T128" fmla="*/ 1198 w 1198"/>
                <a:gd name="T129" fmla="*/ 1195 h 11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98" h="1195">
                  <a:moveTo>
                    <a:pt x="0" y="623"/>
                  </a:moveTo>
                  <a:lnTo>
                    <a:pt x="3" y="655"/>
                  </a:lnTo>
                  <a:lnTo>
                    <a:pt x="7" y="687"/>
                  </a:lnTo>
                  <a:lnTo>
                    <a:pt x="13" y="719"/>
                  </a:lnTo>
                  <a:lnTo>
                    <a:pt x="20" y="751"/>
                  </a:lnTo>
                  <a:lnTo>
                    <a:pt x="29" y="782"/>
                  </a:lnTo>
                  <a:lnTo>
                    <a:pt x="41" y="812"/>
                  </a:lnTo>
                  <a:lnTo>
                    <a:pt x="53" y="843"/>
                  </a:lnTo>
                  <a:lnTo>
                    <a:pt x="67" y="871"/>
                  </a:lnTo>
                  <a:lnTo>
                    <a:pt x="83" y="900"/>
                  </a:lnTo>
                  <a:lnTo>
                    <a:pt x="101" y="927"/>
                  </a:lnTo>
                  <a:lnTo>
                    <a:pt x="119" y="955"/>
                  </a:lnTo>
                  <a:lnTo>
                    <a:pt x="139" y="979"/>
                  </a:lnTo>
                  <a:lnTo>
                    <a:pt x="161" y="1004"/>
                  </a:lnTo>
                  <a:lnTo>
                    <a:pt x="184" y="1027"/>
                  </a:lnTo>
                  <a:lnTo>
                    <a:pt x="208" y="1049"/>
                  </a:lnTo>
                  <a:lnTo>
                    <a:pt x="233" y="1070"/>
                  </a:lnTo>
                  <a:lnTo>
                    <a:pt x="259" y="1089"/>
                  </a:lnTo>
                  <a:lnTo>
                    <a:pt x="286" y="1107"/>
                  </a:lnTo>
                  <a:lnTo>
                    <a:pt x="314" y="1123"/>
                  </a:lnTo>
                  <a:lnTo>
                    <a:pt x="344" y="1138"/>
                  </a:lnTo>
                  <a:lnTo>
                    <a:pt x="373" y="1150"/>
                  </a:lnTo>
                  <a:lnTo>
                    <a:pt x="404" y="1162"/>
                  </a:lnTo>
                  <a:lnTo>
                    <a:pt x="435" y="1171"/>
                  </a:lnTo>
                  <a:lnTo>
                    <a:pt x="466" y="1179"/>
                  </a:lnTo>
                  <a:lnTo>
                    <a:pt x="498" y="1186"/>
                  </a:lnTo>
                  <a:lnTo>
                    <a:pt x="531" y="1190"/>
                  </a:lnTo>
                  <a:lnTo>
                    <a:pt x="563" y="1193"/>
                  </a:lnTo>
                  <a:lnTo>
                    <a:pt x="596" y="1194"/>
                  </a:lnTo>
                  <a:lnTo>
                    <a:pt x="628" y="1193"/>
                  </a:lnTo>
                  <a:lnTo>
                    <a:pt x="661" y="1191"/>
                  </a:lnTo>
                  <a:lnTo>
                    <a:pt x="693" y="1186"/>
                  </a:lnTo>
                  <a:lnTo>
                    <a:pt x="725" y="1181"/>
                  </a:lnTo>
                  <a:lnTo>
                    <a:pt x="756" y="1173"/>
                  </a:lnTo>
                  <a:lnTo>
                    <a:pt x="787" y="1163"/>
                  </a:lnTo>
                  <a:lnTo>
                    <a:pt x="818" y="1152"/>
                  </a:lnTo>
                  <a:lnTo>
                    <a:pt x="848" y="1139"/>
                  </a:lnTo>
                  <a:lnTo>
                    <a:pt x="877" y="1125"/>
                  </a:lnTo>
                  <a:lnTo>
                    <a:pt x="906" y="1110"/>
                  </a:lnTo>
                  <a:lnTo>
                    <a:pt x="933" y="1092"/>
                  </a:lnTo>
                  <a:lnTo>
                    <a:pt x="959" y="1073"/>
                  </a:lnTo>
                  <a:lnTo>
                    <a:pt x="985" y="1053"/>
                  </a:lnTo>
                  <a:lnTo>
                    <a:pt x="1009" y="1031"/>
                  </a:lnTo>
                  <a:lnTo>
                    <a:pt x="1032" y="1008"/>
                  </a:lnTo>
                  <a:lnTo>
                    <a:pt x="1054" y="984"/>
                  </a:lnTo>
                  <a:lnTo>
                    <a:pt x="1075" y="959"/>
                  </a:lnTo>
                  <a:lnTo>
                    <a:pt x="1094" y="932"/>
                  </a:lnTo>
                  <a:lnTo>
                    <a:pt x="1111" y="905"/>
                  </a:lnTo>
                  <a:lnTo>
                    <a:pt x="1127" y="877"/>
                  </a:lnTo>
                  <a:lnTo>
                    <a:pt x="1142" y="847"/>
                  </a:lnTo>
                  <a:lnTo>
                    <a:pt x="1155" y="818"/>
                  </a:lnTo>
                  <a:lnTo>
                    <a:pt x="1166" y="787"/>
                  </a:lnTo>
                  <a:lnTo>
                    <a:pt x="1176" y="756"/>
                  </a:lnTo>
                  <a:lnTo>
                    <a:pt x="1184" y="725"/>
                  </a:lnTo>
                  <a:lnTo>
                    <a:pt x="1189" y="693"/>
                  </a:lnTo>
                  <a:lnTo>
                    <a:pt x="1194" y="661"/>
                  </a:lnTo>
                  <a:lnTo>
                    <a:pt x="1196" y="628"/>
                  </a:lnTo>
                  <a:lnTo>
                    <a:pt x="1197" y="595"/>
                  </a:lnTo>
                  <a:lnTo>
                    <a:pt x="1196" y="563"/>
                  </a:lnTo>
                  <a:lnTo>
                    <a:pt x="1194" y="531"/>
                  </a:lnTo>
                  <a:lnTo>
                    <a:pt x="1189" y="499"/>
                  </a:lnTo>
                  <a:lnTo>
                    <a:pt x="1184" y="467"/>
                  </a:lnTo>
                  <a:lnTo>
                    <a:pt x="1176" y="435"/>
                  </a:lnTo>
                  <a:lnTo>
                    <a:pt x="1166" y="404"/>
                  </a:lnTo>
                  <a:lnTo>
                    <a:pt x="1155" y="374"/>
                  </a:lnTo>
                  <a:lnTo>
                    <a:pt x="1142" y="344"/>
                  </a:lnTo>
                  <a:lnTo>
                    <a:pt x="1127" y="315"/>
                  </a:lnTo>
                  <a:lnTo>
                    <a:pt x="1111" y="287"/>
                  </a:lnTo>
                  <a:lnTo>
                    <a:pt x="1094" y="259"/>
                  </a:lnTo>
                  <a:lnTo>
                    <a:pt x="1075" y="233"/>
                  </a:lnTo>
                  <a:lnTo>
                    <a:pt x="1054" y="207"/>
                  </a:lnTo>
                  <a:lnTo>
                    <a:pt x="1032" y="183"/>
                  </a:lnTo>
                  <a:lnTo>
                    <a:pt x="1010" y="160"/>
                  </a:lnTo>
                  <a:lnTo>
                    <a:pt x="985" y="139"/>
                  </a:lnTo>
                  <a:lnTo>
                    <a:pt x="959" y="119"/>
                  </a:lnTo>
                  <a:lnTo>
                    <a:pt x="933" y="99"/>
                  </a:lnTo>
                  <a:lnTo>
                    <a:pt x="906" y="82"/>
                  </a:lnTo>
                  <a:lnTo>
                    <a:pt x="878" y="66"/>
                  </a:lnTo>
                  <a:lnTo>
                    <a:pt x="848" y="51"/>
                  </a:lnTo>
                  <a:lnTo>
                    <a:pt x="818" y="40"/>
                  </a:lnTo>
                  <a:lnTo>
                    <a:pt x="787" y="28"/>
                  </a:lnTo>
                  <a:lnTo>
                    <a:pt x="757" y="18"/>
                  </a:lnTo>
                  <a:lnTo>
                    <a:pt x="725" y="11"/>
                  </a:lnTo>
                  <a:lnTo>
                    <a:pt x="693" y="4"/>
                  </a:lnTo>
                  <a:lnTo>
                    <a:pt x="661"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23" name="Freeform 828"/>
            <p:cNvSpPr>
              <a:spLocks/>
            </p:cNvSpPr>
            <p:nvPr/>
          </p:nvSpPr>
          <p:spPr bwMode="auto">
            <a:xfrm>
              <a:off x="2218" y="1615"/>
              <a:ext cx="1269" cy="1233"/>
            </a:xfrm>
            <a:custGeom>
              <a:avLst/>
              <a:gdLst>
                <a:gd name="T0" fmla="*/ 4473 w 1000"/>
                <a:gd name="T1" fmla="*/ 40 h 997"/>
                <a:gd name="T2" fmla="*/ 3839 w 1000"/>
                <a:gd name="T3" fmla="*/ 155 h 997"/>
                <a:gd name="T4" fmla="*/ 3228 w 1000"/>
                <a:gd name="T5" fmla="*/ 334 h 997"/>
                <a:gd name="T6" fmla="*/ 2642 w 1000"/>
                <a:gd name="T7" fmla="*/ 574 h 997"/>
                <a:gd name="T8" fmla="*/ 2101 w 1000"/>
                <a:gd name="T9" fmla="*/ 847 h 997"/>
                <a:gd name="T10" fmla="*/ 1617 w 1000"/>
                <a:gd name="T11" fmla="*/ 1176 h 997"/>
                <a:gd name="T12" fmla="*/ 1167 w 1000"/>
                <a:gd name="T13" fmla="*/ 1552 h 997"/>
                <a:gd name="T14" fmla="*/ 803 w 1000"/>
                <a:gd name="T15" fmla="*/ 1976 h 997"/>
                <a:gd name="T16" fmla="*/ 499 w 1000"/>
                <a:gd name="T17" fmla="*/ 2408 h 997"/>
                <a:gd name="T18" fmla="*/ 250 w 1000"/>
                <a:gd name="T19" fmla="*/ 2888 h 997"/>
                <a:gd name="T20" fmla="*/ 96 w 1000"/>
                <a:gd name="T21" fmla="*/ 3371 h 997"/>
                <a:gd name="T22" fmla="*/ 1 w 1000"/>
                <a:gd name="T23" fmla="*/ 3883 h 997"/>
                <a:gd name="T24" fmla="*/ 1 w 1000"/>
                <a:gd name="T25" fmla="*/ 4387 h 997"/>
                <a:gd name="T26" fmla="*/ 76 w 1000"/>
                <a:gd name="T27" fmla="*/ 4884 h 997"/>
                <a:gd name="T28" fmla="*/ 244 w 1000"/>
                <a:gd name="T29" fmla="*/ 5369 h 997"/>
                <a:gd name="T30" fmla="*/ 450 w 1000"/>
                <a:gd name="T31" fmla="*/ 5850 h 997"/>
                <a:gd name="T32" fmla="*/ 759 w 1000"/>
                <a:gd name="T33" fmla="*/ 6294 h 997"/>
                <a:gd name="T34" fmla="*/ 1127 w 1000"/>
                <a:gd name="T35" fmla="*/ 6712 h 997"/>
                <a:gd name="T36" fmla="*/ 1556 w 1000"/>
                <a:gd name="T37" fmla="*/ 7099 h 997"/>
                <a:gd name="T38" fmla="*/ 2052 w 1000"/>
                <a:gd name="T39" fmla="*/ 7429 h 997"/>
                <a:gd name="T40" fmla="*/ 2576 w 1000"/>
                <a:gd name="T41" fmla="*/ 7721 h 997"/>
                <a:gd name="T42" fmla="*/ 3150 w 1000"/>
                <a:gd name="T43" fmla="*/ 7956 h 997"/>
                <a:gd name="T44" fmla="*/ 3777 w 1000"/>
                <a:gd name="T45" fmla="*/ 8135 h 997"/>
                <a:gd name="T46" fmla="*/ 4406 w 1000"/>
                <a:gd name="T47" fmla="*/ 8270 h 997"/>
                <a:gd name="T48" fmla="*/ 5065 w 1000"/>
                <a:gd name="T49" fmla="*/ 8324 h 997"/>
                <a:gd name="T50" fmla="*/ 5711 w 1000"/>
                <a:gd name="T51" fmla="*/ 8324 h 997"/>
                <a:gd name="T52" fmla="*/ 6353 w 1000"/>
                <a:gd name="T53" fmla="*/ 8270 h 997"/>
                <a:gd name="T54" fmla="*/ 6999 w 1000"/>
                <a:gd name="T55" fmla="*/ 8152 h 997"/>
                <a:gd name="T56" fmla="*/ 7605 w 1000"/>
                <a:gd name="T57" fmla="*/ 7978 h 997"/>
                <a:gd name="T58" fmla="*/ 8183 w 1000"/>
                <a:gd name="T59" fmla="*/ 7741 h 997"/>
                <a:gd name="T60" fmla="*/ 8723 w 1000"/>
                <a:gd name="T61" fmla="*/ 7461 h 997"/>
                <a:gd name="T62" fmla="*/ 9223 w 1000"/>
                <a:gd name="T63" fmla="*/ 7127 h 997"/>
                <a:gd name="T64" fmla="*/ 9651 w 1000"/>
                <a:gd name="T65" fmla="*/ 6751 h 997"/>
                <a:gd name="T66" fmla="*/ 10023 w 1000"/>
                <a:gd name="T67" fmla="*/ 6334 h 997"/>
                <a:gd name="T68" fmla="*/ 10337 w 1000"/>
                <a:gd name="T69" fmla="*/ 5892 h 997"/>
                <a:gd name="T70" fmla="*/ 10573 w 1000"/>
                <a:gd name="T71" fmla="*/ 5425 h 997"/>
                <a:gd name="T72" fmla="*/ 10721 w 1000"/>
                <a:gd name="T73" fmla="*/ 4923 h 997"/>
                <a:gd name="T74" fmla="*/ 10804 w 1000"/>
                <a:gd name="T75" fmla="*/ 4426 h 997"/>
                <a:gd name="T76" fmla="*/ 10804 w 1000"/>
                <a:gd name="T77" fmla="*/ 3924 h 997"/>
                <a:gd name="T78" fmla="*/ 10750 w 1000"/>
                <a:gd name="T79" fmla="*/ 3426 h 997"/>
                <a:gd name="T80" fmla="*/ 10583 w 1000"/>
                <a:gd name="T81" fmla="*/ 2935 h 997"/>
                <a:gd name="T82" fmla="*/ 10350 w 1000"/>
                <a:gd name="T83" fmla="*/ 2464 h 997"/>
                <a:gd name="T84" fmla="*/ 10052 w 1000"/>
                <a:gd name="T85" fmla="*/ 2007 h 997"/>
                <a:gd name="T86" fmla="*/ 9676 w 1000"/>
                <a:gd name="T87" fmla="*/ 1590 h 997"/>
                <a:gd name="T88" fmla="*/ 9254 w 1000"/>
                <a:gd name="T89" fmla="*/ 1208 h 997"/>
                <a:gd name="T90" fmla="*/ 8766 w 1000"/>
                <a:gd name="T91" fmla="*/ 879 h 997"/>
                <a:gd name="T92" fmla="*/ 8223 w 1000"/>
                <a:gd name="T93" fmla="*/ 600 h 997"/>
                <a:gd name="T94" fmla="*/ 7651 w 1000"/>
                <a:gd name="T95" fmla="*/ 351 h 997"/>
                <a:gd name="T96" fmla="*/ 7047 w 1000"/>
                <a:gd name="T97" fmla="*/ 168 h 997"/>
                <a:gd name="T98" fmla="*/ 6401 w 1000"/>
                <a:gd name="T99" fmla="*/ 49 h 9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00"/>
                <a:gd name="T151" fmla="*/ 0 h 997"/>
                <a:gd name="T152" fmla="*/ 1000 w 1000"/>
                <a:gd name="T153" fmla="*/ 997 h 9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00" h="997">
                  <a:moveTo>
                    <a:pt x="443" y="0"/>
                  </a:moveTo>
                  <a:lnTo>
                    <a:pt x="413" y="5"/>
                  </a:lnTo>
                  <a:lnTo>
                    <a:pt x="383" y="11"/>
                  </a:lnTo>
                  <a:lnTo>
                    <a:pt x="355" y="19"/>
                  </a:lnTo>
                  <a:lnTo>
                    <a:pt x="326" y="28"/>
                  </a:lnTo>
                  <a:lnTo>
                    <a:pt x="298" y="40"/>
                  </a:lnTo>
                  <a:lnTo>
                    <a:pt x="270" y="53"/>
                  </a:lnTo>
                  <a:lnTo>
                    <a:pt x="244" y="68"/>
                  </a:lnTo>
                  <a:lnTo>
                    <a:pt x="218" y="84"/>
                  </a:lnTo>
                  <a:lnTo>
                    <a:pt x="194" y="101"/>
                  </a:lnTo>
                  <a:lnTo>
                    <a:pt x="171" y="120"/>
                  </a:lnTo>
                  <a:lnTo>
                    <a:pt x="149" y="141"/>
                  </a:lnTo>
                  <a:lnTo>
                    <a:pt x="128" y="163"/>
                  </a:lnTo>
                  <a:lnTo>
                    <a:pt x="108" y="186"/>
                  </a:lnTo>
                  <a:lnTo>
                    <a:pt x="90" y="210"/>
                  </a:lnTo>
                  <a:lnTo>
                    <a:pt x="74" y="236"/>
                  </a:lnTo>
                  <a:lnTo>
                    <a:pt x="59" y="262"/>
                  </a:lnTo>
                  <a:lnTo>
                    <a:pt x="46" y="288"/>
                  </a:lnTo>
                  <a:lnTo>
                    <a:pt x="34" y="316"/>
                  </a:lnTo>
                  <a:lnTo>
                    <a:pt x="23" y="345"/>
                  </a:lnTo>
                  <a:lnTo>
                    <a:pt x="15" y="374"/>
                  </a:lnTo>
                  <a:lnTo>
                    <a:pt x="9" y="403"/>
                  </a:lnTo>
                  <a:lnTo>
                    <a:pt x="4" y="433"/>
                  </a:lnTo>
                  <a:lnTo>
                    <a:pt x="1" y="463"/>
                  </a:lnTo>
                  <a:lnTo>
                    <a:pt x="0" y="493"/>
                  </a:lnTo>
                  <a:lnTo>
                    <a:pt x="1" y="524"/>
                  </a:lnTo>
                  <a:lnTo>
                    <a:pt x="3" y="554"/>
                  </a:lnTo>
                  <a:lnTo>
                    <a:pt x="7" y="584"/>
                  </a:lnTo>
                  <a:lnTo>
                    <a:pt x="14" y="613"/>
                  </a:lnTo>
                  <a:lnTo>
                    <a:pt x="22" y="642"/>
                  </a:lnTo>
                  <a:lnTo>
                    <a:pt x="31" y="671"/>
                  </a:lnTo>
                  <a:lnTo>
                    <a:pt x="42" y="699"/>
                  </a:lnTo>
                  <a:lnTo>
                    <a:pt x="56" y="726"/>
                  </a:lnTo>
                  <a:lnTo>
                    <a:pt x="70" y="752"/>
                  </a:lnTo>
                  <a:lnTo>
                    <a:pt x="86" y="778"/>
                  </a:lnTo>
                  <a:lnTo>
                    <a:pt x="104" y="802"/>
                  </a:lnTo>
                  <a:lnTo>
                    <a:pt x="123" y="825"/>
                  </a:lnTo>
                  <a:lnTo>
                    <a:pt x="144" y="848"/>
                  </a:lnTo>
                  <a:lnTo>
                    <a:pt x="166" y="868"/>
                  </a:lnTo>
                  <a:lnTo>
                    <a:pt x="189" y="888"/>
                  </a:lnTo>
                  <a:lnTo>
                    <a:pt x="213" y="906"/>
                  </a:lnTo>
                  <a:lnTo>
                    <a:pt x="238" y="923"/>
                  </a:lnTo>
                  <a:lnTo>
                    <a:pt x="264" y="937"/>
                  </a:lnTo>
                  <a:lnTo>
                    <a:pt x="291" y="951"/>
                  </a:lnTo>
                  <a:lnTo>
                    <a:pt x="319" y="962"/>
                  </a:lnTo>
                  <a:lnTo>
                    <a:pt x="348" y="972"/>
                  </a:lnTo>
                  <a:lnTo>
                    <a:pt x="377" y="980"/>
                  </a:lnTo>
                  <a:lnTo>
                    <a:pt x="407" y="988"/>
                  </a:lnTo>
                  <a:lnTo>
                    <a:pt x="436" y="992"/>
                  </a:lnTo>
                  <a:lnTo>
                    <a:pt x="467" y="995"/>
                  </a:lnTo>
                  <a:lnTo>
                    <a:pt x="497" y="996"/>
                  </a:lnTo>
                  <a:lnTo>
                    <a:pt x="527" y="995"/>
                  </a:lnTo>
                  <a:lnTo>
                    <a:pt x="556" y="992"/>
                  </a:lnTo>
                  <a:lnTo>
                    <a:pt x="587" y="988"/>
                  </a:lnTo>
                  <a:lnTo>
                    <a:pt x="616" y="982"/>
                  </a:lnTo>
                  <a:lnTo>
                    <a:pt x="646" y="974"/>
                  </a:lnTo>
                  <a:lnTo>
                    <a:pt x="674" y="964"/>
                  </a:lnTo>
                  <a:lnTo>
                    <a:pt x="702" y="953"/>
                  </a:lnTo>
                  <a:lnTo>
                    <a:pt x="729" y="940"/>
                  </a:lnTo>
                  <a:lnTo>
                    <a:pt x="756" y="925"/>
                  </a:lnTo>
                  <a:lnTo>
                    <a:pt x="781" y="909"/>
                  </a:lnTo>
                  <a:lnTo>
                    <a:pt x="805" y="891"/>
                  </a:lnTo>
                  <a:lnTo>
                    <a:pt x="829" y="872"/>
                  </a:lnTo>
                  <a:lnTo>
                    <a:pt x="851" y="852"/>
                  </a:lnTo>
                  <a:lnTo>
                    <a:pt x="872" y="830"/>
                  </a:lnTo>
                  <a:lnTo>
                    <a:pt x="891" y="807"/>
                  </a:lnTo>
                  <a:lnTo>
                    <a:pt x="909" y="782"/>
                  </a:lnTo>
                  <a:lnTo>
                    <a:pt x="925" y="757"/>
                  </a:lnTo>
                  <a:lnTo>
                    <a:pt x="940" y="731"/>
                  </a:lnTo>
                  <a:lnTo>
                    <a:pt x="954" y="704"/>
                  </a:lnTo>
                  <a:lnTo>
                    <a:pt x="965" y="676"/>
                  </a:lnTo>
                  <a:lnTo>
                    <a:pt x="976" y="648"/>
                  </a:lnTo>
                  <a:lnTo>
                    <a:pt x="984" y="619"/>
                  </a:lnTo>
                  <a:lnTo>
                    <a:pt x="990" y="589"/>
                  </a:lnTo>
                  <a:lnTo>
                    <a:pt x="995" y="559"/>
                  </a:lnTo>
                  <a:lnTo>
                    <a:pt x="998" y="529"/>
                  </a:lnTo>
                  <a:lnTo>
                    <a:pt x="999" y="500"/>
                  </a:lnTo>
                  <a:lnTo>
                    <a:pt x="998" y="469"/>
                  </a:lnTo>
                  <a:lnTo>
                    <a:pt x="996" y="439"/>
                  </a:lnTo>
                  <a:lnTo>
                    <a:pt x="992" y="409"/>
                  </a:lnTo>
                  <a:lnTo>
                    <a:pt x="985" y="380"/>
                  </a:lnTo>
                  <a:lnTo>
                    <a:pt x="977" y="351"/>
                  </a:lnTo>
                  <a:lnTo>
                    <a:pt x="968" y="322"/>
                  </a:lnTo>
                  <a:lnTo>
                    <a:pt x="956" y="294"/>
                  </a:lnTo>
                  <a:lnTo>
                    <a:pt x="943" y="267"/>
                  </a:lnTo>
                  <a:lnTo>
                    <a:pt x="928" y="240"/>
                  </a:lnTo>
                  <a:lnTo>
                    <a:pt x="912" y="215"/>
                  </a:lnTo>
                  <a:lnTo>
                    <a:pt x="894" y="190"/>
                  </a:lnTo>
                  <a:lnTo>
                    <a:pt x="875" y="168"/>
                  </a:lnTo>
                  <a:lnTo>
                    <a:pt x="854" y="145"/>
                  </a:lnTo>
                  <a:lnTo>
                    <a:pt x="832" y="124"/>
                  </a:lnTo>
                  <a:lnTo>
                    <a:pt x="809" y="105"/>
                  </a:lnTo>
                  <a:lnTo>
                    <a:pt x="785" y="87"/>
                  </a:lnTo>
                  <a:lnTo>
                    <a:pt x="760" y="71"/>
                  </a:lnTo>
                  <a:lnTo>
                    <a:pt x="734" y="56"/>
                  </a:lnTo>
                  <a:lnTo>
                    <a:pt x="707" y="42"/>
                  </a:lnTo>
                  <a:lnTo>
                    <a:pt x="679" y="30"/>
                  </a:lnTo>
                  <a:lnTo>
                    <a:pt x="650" y="20"/>
                  </a:lnTo>
                  <a:lnTo>
                    <a:pt x="621" y="12"/>
                  </a:lnTo>
                  <a:lnTo>
                    <a:pt x="591" y="6"/>
                  </a:lnTo>
                  <a:lnTo>
                    <a:pt x="562" y="1"/>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24" name="Freeform 829"/>
            <p:cNvSpPr>
              <a:spLocks/>
            </p:cNvSpPr>
            <p:nvPr/>
          </p:nvSpPr>
          <p:spPr bwMode="auto">
            <a:xfrm>
              <a:off x="2537" y="1933"/>
              <a:ext cx="631" cy="604"/>
            </a:xfrm>
            <a:custGeom>
              <a:avLst/>
              <a:gdLst>
                <a:gd name="T0" fmla="*/ 1754 w 498"/>
                <a:gd name="T1" fmla="*/ 50 h 488"/>
                <a:gd name="T2" fmla="*/ 1361 w 498"/>
                <a:gd name="T3" fmla="*/ 192 h 488"/>
                <a:gd name="T4" fmla="*/ 1004 w 498"/>
                <a:gd name="T5" fmla="*/ 392 h 488"/>
                <a:gd name="T6" fmla="*/ 685 w 498"/>
                <a:gd name="T7" fmla="*/ 631 h 488"/>
                <a:gd name="T8" fmla="*/ 432 w 498"/>
                <a:gd name="T9" fmla="*/ 895 h 488"/>
                <a:gd name="T10" fmla="*/ 215 w 498"/>
                <a:gd name="T11" fmla="*/ 1198 h 488"/>
                <a:gd name="T12" fmla="*/ 76 w 498"/>
                <a:gd name="T13" fmla="*/ 1522 h 488"/>
                <a:gd name="T14" fmla="*/ 1 w 498"/>
                <a:gd name="T15" fmla="*/ 1869 h 488"/>
                <a:gd name="T16" fmla="*/ 1 w 498"/>
                <a:gd name="T17" fmla="*/ 2209 h 488"/>
                <a:gd name="T18" fmla="*/ 84 w 498"/>
                <a:gd name="T19" fmla="*/ 2551 h 488"/>
                <a:gd name="T20" fmla="*/ 231 w 498"/>
                <a:gd name="T21" fmla="*/ 2874 h 488"/>
                <a:gd name="T22" fmla="*/ 437 w 498"/>
                <a:gd name="T23" fmla="*/ 3172 h 488"/>
                <a:gd name="T24" fmla="*/ 721 w 498"/>
                <a:gd name="T25" fmla="*/ 3446 h 488"/>
                <a:gd name="T26" fmla="*/ 1026 w 498"/>
                <a:gd name="T27" fmla="*/ 3680 h 488"/>
                <a:gd name="T28" fmla="*/ 1394 w 498"/>
                <a:gd name="T29" fmla="*/ 3869 h 488"/>
                <a:gd name="T30" fmla="*/ 1795 w 498"/>
                <a:gd name="T31" fmla="*/ 4009 h 488"/>
                <a:gd name="T32" fmla="*/ 2222 w 498"/>
                <a:gd name="T33" fmla="*/ 4081 h 488"/>
                <a:gd name="T34" fmla="*/ 2644 w 498"/>
                <a:gd name="T35" fmla="*/ 4105 h 488"/>
                <a:gd name="T36" fmla="*/ 3083 w 498"/>
                <a:gd name="T37" fmla="*/ 4081 h 488"/>
                <a:gd name="T38" fmla="*/ 3501 w 498"/>
                <a:gd name="T39" fmla="*/ 4009 h 488"/>
                <a:gd name="T40" fmla="*/ 3906 w 498"/>
                <a:gd name="T41" fmla="*/ 3869 h 488"/>
                <a:gd name="T42" fmla="*/ 4264 w 498"/>
                <a:gd name="T43" fmla="*/ 3680 h 488"/>
                <a:gd name="T44" fmla="*/ 4592 w 498"/>
                <a:gd name="T45" fmla="*/ 3446 h 488"/>
                <a:gd name="T46" fmla="*/ 4864 w 498"/>
                <a:gd name="T47" fmla="*/ 3172 h 488"/>
                <a:gd name="T48" fmla="*/ 5078 w 498"/>
                <a:gd name="T49" fmla="*/ 2874 h 488"/>
                <a:gd name="T50" fmla="*/ 5223 w 498"/>
                <a:gd name="T51" fmla="*/ 2551 h 488"/>
                <a:gd name="T52" fmla="*/ 5286 w 498"/>
                <a:gd name="T53" fmla="*/ 2209 h 488"/>
                <a:gd name="T54" fmla="*/ 5300 w 498"/>
                <a:gd name="T55" fmla="*/ 1869 h 488"/>
                <a:gd name="T56" fmla="*/ 5223 w 498"/>
                <a:gd name="T57" fmla="*/ 1522 h 488"/>
                <a:gd name="T58" fmla="*/ 5083 w 498"/>
                <a:gd name="T59" fmla="*/ 1198 h 488"/>
                <a:gd name="T60" fmla="*/ 4876 w 498"/>
                <a:gd name="T61" fmla="*/ 895 h 488"/>
                <a:gd name="T62" fmla="*/ 4625 w 498"/>
                <a:gd name="T63" fmla="*/ 631 h 488"/>
                <a:gd name="T64" fmla="*/ 4297 w 498"/>
                <a:gd name="T65" fmla="*/ 392 h 488"/>
                <a:gd name="T66" fmla="*/ 3938 w 498"/>
                <a:gd name="T67" fmla="*/ 192 h 488"/>
                <a:gd name="T68" fmla="*/ 3535 w 498"/>
                <a:gd name="T69" fmla="*/ 50 h 4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8"/>
                <a:gd name="T106" fmla="*/ 0 h 488"/>
                <a:gd name="T107" fmla="*/ 498 w 498"/>
                <a:gd name="T108" fmla="*/ 488 h 4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8" h="488">
                  <a:moveTo>
                    <a:pt x="184" y="0"/>
                  </a:moveTo>
                  <a:lnTo>
                    <a:pt x="164" y="6"/>
                  </a:lnTo>
                  <a:lnTo>
                    <a:pt x="146" y="14"/>
                  </a:lnTo>
                  <a:lnTo>
                    <a:pt x="128" y="23"/>
                  </a:lnTo>
                  <a:lnTo>
                    <a:pt x="110" y="34"/>
                  </a:lnTo>
                  <a:lnTo>
                    <a:pt x="94" y="46"/>
                  </a:lnTo>
                  <a:lnTo>
                    <a:pt x="78" y="59"/>
                  </a:lnTo>
                  <a:lnTo>
                    <a:pt x="64" y="74"/>
                  </a:lnTo>
                  <a:lnTo>
                    <a:pt x="51" y="90"/>
                  </a:lnTo>
                  <a:lnTo>
                    <a:pt x="40" y="106"/>
                  </a:lnTo>
                  <a:lnTo>
                    <a:pt x="29" y="124"/>
                  </a:lnTo>
                  <a:lnTo>
                    <a:pt x="20" y="142"/>
                  </a:lnTo>
                  <a:lnTo>
                    <a:pt x="13" y="161"/>
                  </a:lnTo>
                  <a:lnTo>
                    <a:pt x="7" y="180"/>
                  </a:lnTo>
                  <a:lnTo>
                    <a:pt x="3" y="201"/>
                  </a:lnTo>
                  <a:lnTo>
                    <a:pt x="1" y="221"/>
                  </a:lnTo>
                  <a:lnTo>
                    <a:pt x="0" y="241"/>
                  </a:lnTo>
                  <a:lnTo>
                    <a:pt x="1" y="262"/>
                  </a:lnTo>
                  <a:lnTo>
                    <a:pt x="3" y="282"/>
                  </a:lnTo>
                  <a:lnTo>
                    <a:pt x="8" y="302"/>
                  </a:lnTo>
                  <a:lnTo>
                    <a:pt x="15" y="322"/>
                  </a:lnTo>
                  <a:lnTo>
                    <a:pt x="22" y="341"/>
                  </a:lnTo>
                  <a:lnTo>
                    <a:pt x="31" y="359"/>
                  </a:lnTo>
                  <a:lnTo>
                    <a:pt x="41" y="376"/>
                  </a:lnTo>
                  <a:lnTo>
                    <a:pt x="53" y="393"/>
                  </a:lnTo>
                  <a:lnTo>
                    <a:pt x="67" y="408"/>
                  </a:lnTo>
                  <a:lnTo>
                    <a:pt x="81" y="423"/>
                  </a:lnTo>
                  <a:lnTo>
                    <a:pt x="96" y="436"/>
                  </a:lnTo>
                  <a:lnTo>
                    <a:pt x="113" y="447"/>
                  </a:lnTo>
                  <a:lnTo>
                    <a:pt x="131" y="458"/>
                  </a:lnTo>
                  <a:lnTo>
                    <a:pt x="149" y="467"/>
                  </a:lnTo>
                  <a:lnTo>
                    <a:pt x="168" y="475"/>
                  </a:lnTo>
                  <a:lnTo>
                    <a:pt x="188" y="480"/>
                  </a:lnTo>
                  <a:lnTo>
                    <a:pt x="208" y="484"/>
                  </a:lnTo>
                  <a:lnTo>
                    <a:pt x="228" y="487"/>
                  </a:lnTo>
                  <a:lnTo>
                    <a:pt x="248" y="487"/>
                  </a:lnTo>
                  <a:lnTo>
                    <a:pt x="269" y="487"/>
                  </a:lnTo>
                  <a:lnTo>
                    <a:pt x="289" y="484"/>
                  </a:lnTo>
                  <a:lnTo>
                    <a:pt x="309" y="480"/>
                  </a:lnTo>
                  <a:lnTo>
                    <a:pt x="328" y="475"/>
                  </a:lnTo>
                  <a:lnTo>
                    <a:pt x="348" y="467"/>
                  </a:lnTo>
                  <a:lnTo>
                    <a:pt x="366" y="458"/>
                  </a:lnTo>
                  <a:lnTo>
                    <a:pt x="384" y="447"/>
                  </a:lnTo>
                  <a:lnTo>
                    <a:pt x="400" y="436"/>
                  </a:lnTo>
                  <a:lnTo>
                    <a:pt x="416" y="423"/>
                  </a:lnTo>
                  <a:lnTo>
                    <a:pt x="430" y="408"/>
                  </a:lnTo>
                  <a:lnTo>
                    <a:pt x="444" y="393"/>
                  </a:lnTo>
                  <a:lnTo>
                    <a:pt x="456" y="376"/>
                  </a:lnTo>
                  <a:lnTo>
                    <a:pt x="466" y="359"/>
                  </a:lnTo>
                  <a:lnTo>
                    <a:pt x="476" y="341"/>
                  </a:lnTo>
                  <a:lnTo>
                    <a:pt x="483" y="322"/>
                  </a:lnTo>
                  <a:lnTo>
                    <a:pt x="489" y="302"/>
                  </a:lnTo>
                  <a:lnTo>
                    <a:pt x="493" y="282"/>
                  </a:lnTo>
                  <a:lnTo>
                    <a:pt x="496" y="262"/>
                  </a:lnTo>
                  <a:lnTo>
                    <a:pt x="497" y="241"/>
                  </a:lnTo>
                  <a:lnTo>
                    <a:pt x="497" y="221"/>
                  </a:lnTo>
                  <a:lnTo>
                    <a:pt x="493" y="201"/>
                  </a:lnTo>
                  <a:lnTo>
                    <a:pt x="489" y="180"/>
                  </a:lnTo>
                  <a:lnTo>
                    <a:pt x="484" y="161"/>
                  </a:lnTo>
                  <a:lnTo>
                    <a:pt x="477" y="142"/>
                  </a:lnTo>
                  <a:lnTo>
                    <a:pt x="468" y="124"/>
                  </a:lnTo>
                  <a:lnTo>
                    <a:pt x="457" y="106"/>
                  </a:lnTo>
                  <a:lnTo>
                    <a:pt x="446" y="90"/>
                  </a:lnTo>
                  <a:lnTo>
                    <a:pt x="433" y="74"/>
                  </a:lnTo>
                  <a:lnTo>
                    <a:pt x="419" y="59"/>
                  </a:lnTo>
                  <a:lnTo>
                    <a:pt x="403" y="46"/>
                  </a:lnTo>
                  <a:lnTo>
                    <a:pt x="387" y="34"/>
                  </a:lnTo>
                  <a:lnTo>
                    <a:pt x="369" y="23"/>
                  </a:lnTo>
                  <a:lnTo>
                    <a:pt x="351" y="14"/>
                  </a:lnTo>
                  <a:lnTo>
                    <a:pt x="332" y="6"/>
                  </a:lnTo>
                  <a:lnTo>
                    <a:pt x="313"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25" name="Line 830"/>
            <p:cNvSpPr>
              <a:spLocks noChangeShapeType="1"/>
            </p:cNvSpPr>
            <p:nvPr/>
          </p:nvSpPr>
          <p:spPr bwMode="auto">
            <a:xfrm>
              <a:off x="3009" y="2210"/>
              <a:ext cx="0" cy="1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026" name="Freeform 831"/>
            <p:cNvSpPr>
              <a:spLocks/>
            </p:cNvSpPr>
            <p:nvPr/>
          </p:nvSpPr>
          <p:spPr bwMode="auto">
            <a:xfrm>
              <a:off x="2694" y="2075"/>
              <a:ext cx="316" cy="258"/>
            </a:xfrm>
            <a:custGeom>
              <a:avLst/>
              <a:gdLst>
                <a:gd name="T0" fmla="*/ 2696 w 249"/>
                <a:gd name="T1" fmla="*/ 936 h 208"/>
                <a:gd name="T2" fmla="*/ 2657 w 249"/>
                <a:gd name="T3" fmla="*/ 819 h 208"/>
                <a:gd name="T4" fmla="*/ 2604 w 249"/>
                <a:gd name="T5" fmla="*/ 692 h 208"/>
                <a:gd name="T6" fmla="*/ 2536 w 249"/>
                <a:gd name="T7" fmla="*/ 578 h 208"/>
                <a:gd name="T8" fmla="*/ 2456 w 249"/>
                <a:gd name="T9" fmla="*/ 466 h 208"/>
                <a:gd name="T10" fmla="*/ 2348 w 249"/>
                <a:gd name="T11" fmla="*/ 373 h 208"/>
                <a:gd name="T12" fmla="*/ 2249 w 249"/>
                <a:gd name="T13" fmla="*/ 283 h 208"/>
                <a:gd name="T14" fmla="*/ 2105 w 249"/>
                <a:gd name="T15" fmla="*/ 205 h 208"/>
                <a:gd name="T16" fmla="*/ 1970 w 249"/>
                <a:gd name="T17" fmla="*/ 135 h 208"/>
                <a:gd name="T18" fmla="*/ 1819 w 249"/>
                <a:gd name="T19" fmla="*/ 71 h 208"/>
                <a:gd name="T20" fmla="*/ 1659 w 249"/>
                <a:gd name="T21" fmla="*/ 32 h 208"/>
                <a:gd name="T22" fmla="*/ 1520 w 249"/>
                <a:gd name="T23" fmla="*/ 2 h 208"/>
                <a:gd name="T24" fmla="*/ 1341 w 249"/>
                <a:gd name="T25" fmla="*/ 0 h 208"/>
                <a:gd name="T26" fmla="*/ 1178 w 249"/>
                <a:gd name="T27" fmla="*/ 2 h 208"/>
                <a:gd name="T28" fmla="*/ 1030 w 249"/>
                <a:gd name="T29" fmla="*/ 32 h 208"/>
                <a:gd name="T30" fmla="*/ 868 w 249"/>
                <a:gd name="T31" fmla="*/ 71 h 208"/>
                <a:gd name="T32" fmla="*/ 726 w 249"/>
                <a:gd name="T33" fmla="*/ 135 h 208"/>
                <a:gd name="T34" fmla="*/ 591 w 249"/>
                <a:gd name="T35" fmla="*/ 205 h 208"/>
                <a:gd name="T36" fmla="*/ 451 w 249"/>
                <a:gd name="T37" fmla="*/ 283 h 208"/>
                <a:gd name="T38" fmla="*/ 354 w 249"/>
                <a:gd name="T39" fmla="*/ 373 h 208"/>
                <a:gd name="T40" fmla="*/ 244 w 249"/>
                <a:gd name="T41" fmla="*/ 466 h 208"/>
                <a:gd name="T42" fmla="*/ 157 w 249"/>
                <a:gd name="T43" fmla="*/ 578 h 208"/>
                <a:gd name="T44" fmla="*/ 84 w 249"/>
                <a:gd name="T45" fmla="*/ 692 h 208"/>
                <a:gd name="T46" fmla="*/ 41 w 249"/>
                <a:gd name="T47" fmla="*/ 819 h 208"/>
                <a:gd name="T48" fmla="*/ 1 w 249"/>
                <a:gd name="T49" fmla="*/ 936 h 208"/>
                <a:gd name="T50" fmla="*/ 0 w 249"/>
                <a:gd name="T51" fmla="*/ 1073 h 208"/>
                <a:gd name="T52" fmla="*/ 1 w 249"/>
                <a:gd name="T53" fmla="*/ 1209 h 208"/>
                <a:gd name="T54" fmla="*/ 41 w 249"/>
                <a:gd name="T55" fmla="*/ 1332 h 208"/>
                <a:gd name="T56" fmla="*/ 84 w 249"/>
                <a:gd name="T57" fmla="*/ 1445 h 208"/>
                <a:gd name="T58" fmla="*/ 157 w 249"/>
                <a:gd name="T59" fmla="*/ 1564 h 208"/>
                <a:gd name="T60" fmla="*/ 244 w 249"/>
                <a:gd name="T61" fmla="*/ 1684 h 208"/>
                <a:gd name="T62" fmla="*/ 354 w 249"/>
                <a:gd name="T63" fmla="*/ 1786 h 2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9"/>
                <a:gd name="T97" fmla="*/ 0 h 208"/>
                <a:gd name="T98" fmla="*/ 249 w 249"/>
                <a:gd name="T99" fmla="*/ 208 h 2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9" h="208">
                  <a:moveTo>
                    <a:pt x="248" y="109"/>
                  </a:moveTo>
                  <a:lnTo>
                    <a:pt x="245" y="95"/>
                  </a:lnTo>
                  <a:lnTo>
                    <a:pt x="240" y="80"/>
                  </a:lnTo>
                  <a:lnTo>
                    <a:pt x="234" y="67"/>
                  </a:lnTo>
                  <a:lnTo>
                    <a:pt x="227" y="54"/>
                  </a:lnTo>
                  <a:lnTo>
                    <a:pt x="217" y="43"/>
                  </a:lnTo>
                  <a:lnTo>
                    <a:pt x="207" y="32"/>
                  </a:lnTo>
                  <a:lnTo>
                    <a:pt x="195" y="23"/>
                  </a:lnTo>
                  <a:lnTo>
                    <a:pt x="182" y="15"/>
                  </a:lnTo>
                  <a:lnTo>
                    <a:pt x="168" y="8"/>
                  </a:lnTo>
                  <a:lnTo>
                    <a:pt x="154" y="4"/>
                  </a:lnTo>
                  <a:lnTo>
                    <a:pt x="140" y="2"/>
                  </a:lnTo>
                  <a:lnTo>
                    <a:pt x="124" y="0"/>
                  </a:lnTo>
                  <a:lnTo>
                    <a:pt x="109" y="2"/>
                  </a:lnTo>
                  <a:lnTo>
                    <a:pt x="95" y="4"/>
                  </a:lnTo>
                  <a:lnTo>
                    <a:pt x="80" y="8"/>
                  </a:lnTo>
                  <a:lnTo>
                    <a:pt x="67" y="15"/>
                  </a:lnTo>
                  <a:lnTo>
                    <a:pt x="54" y="23"/>
                  </a:lnTo>
                  <a:lnTo>
                    <a:pt x="42" y="32"/>
                  </a:lnTo>
                  <a:lnTo>
                    <a:pt x="32" y="43"/>
                  </a:lnTo>
                  <a:lnTo>
                    <a:pt x="22" y="54"/>
                  </a:lnTo>
                  <a:lnTo>
                    <a:pt x="15" y="67"/>
                  </a:lnTo>
                  <a:lnTo>
                    <a:pt x="8" y="80"/>
                  </a:lnTo>
                  <a:lnTo>
                    <a:pt x="4" y="95"/>
                  </a:lnTo>
                  <a:lnTo>
                    <a:pt x="1" y="109"/>
                  </a:lnTo>
                  <a:lnTo>
                    <a:pt x="0" y="124"/>
                  </a:lnTo>
                  <a:lnTo>
                    <a:pt x="1" y="140"/>
                  </a:lnTo>
                  <a:lnTo>
                    <a:pt x="4" y="155"/>
                  </a:lnTo>
                  <a:lnTo>
                    <a:pt x="8" y="168"/>
                  </a:lnTo>
                  <a:lnTo>
                    <a:pt x="15" y="182"/>
                  </a:lnTo>
                  <a:lnTo>
                    <a:pt x="22" y="196"/>
                  </a:lnTo>
                  <a:lnTo>
                    <a:pt x="32" y="207"/>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27" name="Freeform 832"/>
            <p:cNvSpPr>
              <a:spLocks/>
            </p:cNvSpPr>
            <p:nvPr/>
          </p:nvSpPr>
          <p:spPr bwMode="auto">
            <a:xfrm>
              <a:off x="2735" y="2229"/>
              <a:ext cx="275" cy="156"/>
            </a:xfrm>
            <a:custGeom>
              <a:avLst/>
              <a:gdLst>
                <a:gd name="T0" fmla="*/ 0 w 217"/>
                <a:gd name="T1" fmla="*/ 708 h 126"/>
                <a:gd name="T2" fmla="*/ 106 w 217"/>
                <a:gd name="T3" fmla="*/ 786 h 126"/>
                <a:gd name="T4" fmla="*/ 231 w 217"/>
                <a:gd name="T5" fmla="*/ 877 h 126"/>
                <a:gd name="T6" fmla="*/ 371 w 217"/>
                <a:gd name="T7" fmla="*/ 927 h 126"/>
                <a:gd name="T8" fmla="*/ 512 w 217"/>
                <a:gd name="T9" fmla="*/ 979 h 126"/>
                <a:gd name="T10" fmla="*/ 669 w 217"/>
                <a:gd name="T11" fmla="*/ 1028 h 126"/>
                <a:gd name="T12" fmla="*/ 822 w 217"/>
                <a:gd name="T13" fmla="*/ 1054 h 126"/>
                <a:gd name="T14" fmla="*/ 987 w 217"/>
                <a:gd name="T15" fmla="*/ 1062 h 126"/>
                <a:gd name="T16" fmla="*/ 1160 w 217"/>
                <a:gd name="T17" fmla="*/ 1054 h 126"/>
                <a:gd name="T18" fmla="*/ 1300 w 217"/>
                <a:gd name="T19" fmla="*/ 1028 h 126"/>
                <a:gd name="T20" fmla="*/ 1452 w 217"/>
                <a:gd name="T21" fmla="*/ 979 h 126"/>
                <a:gd name="T22" fmla="*/ 1601 w 217"/>
                <a:gd name="T23" fmla="*/ 927 h 126"/>
                <a:gd name="T24" fmla="*/ 1746 w 217"/>
                <a:gd name="T25" fmla="*/ 877 h 126"/>
                <a:gd name="T26" fmla="*/ 1871 w 217"/>
                <a:gd name="T27" fmla="*/ 786 h 126"/>
                <a:gd name="T28" fmla="*/ 1971 w 217"/>
                <a:gd name="T29" fmla="*/ 708 h 126"/>
                <a:gd name="T30" fmla="*/ 2081 w 217"/>
                <a:gd name="T31" fmla="*/ 605 h 126"/>
                <a:gd name="T32" fmla="*/ 2156 w 217"/>
                <a:gd name="T33" fmla="*/ 489 h 126"/>
                <a:gd name="T34" fmla="*/ 2233 w 217"/>
                <a:gd name="T35" fmla="*/ 373 h 126"/>
                <a:gd name="T36" fmla="*/ 2276 w 217"/>
                <a:gd name="T37" fmla="*/ 258 h 126"/>
                <a:gd name="T38" fmla="*/ 2309 w 217"/>
                <a:gd name="T39" fmla="*/ 136 h 126"/>
                <a:gd name="T40" fmla="*/ 2309 w 217"/>
                <a:gd name="T41" fmla="*/ 0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7"/>
                <a:gd name="T64" fmla="*/ 0 h 126"/>
                <a:gd name="T65" fmla="*/ 217 w 217"/>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7" h="126">
                  <a:moveTo>
                    <a:pt x="0" y="83"/>
                  </a:moveTo>
                  <a:lnTo>
                    <a:pt x="10" y="93"/>
                  </a:lnTo>
                  <a:lnTo>
                    <a:pt x="22" y="103"/>
                  </a:lnTo>
                  <a:lnTo>
                    <a:pt x="35" y="110"/>
                  </a:lnTo>
                  <a:lnTo>
                    <a:pt x="48" y="116"/>
                  </a:lnTo>
                  <a:lnTo>
                    <a:pt x="63" y="121"/>
                  </a:lnTo>
                  <a:lnTo>
                    <a:pt x="77" y="124"/>
                  </a:lnTo>
                  <a:lnTo>
                    <a:pt x="92" y="125"/>
                  </a:lnTo>
                  <a:lnTo>
                    <a:pt x="108" y="124"/>
                  </a:lnTo>
                  <a:lnTo>
                    <a:pt x="122" y="121"/>
                  </a:lnTo>
                  <a:lnTo>
                    <a:pt x="136" y="116"/>
                  </a:lnTo>
                  <a:lnTo>
                    <a:pt x="150" y="110"/>
                  </a:lnTo>
                  <a:lnTo>
                    <a:pt x="163" y="103"/>
                  </a:lnTo>
                  <a:lnTo>
                    <a:pt x="175" y="93"/>
                  </a:lnTo>
                  <a:lnTo>
                    <a:pt x="185" y="83"/>
                  </a:lnTo>
                  <a:lnTo>
                    <a:pt x="195" y="72"/>
                  </a:lnTo>
                  <a:lnTo>
                    <a:pt x="202" y="58"/>
                  </a:lnTo>
                  <a:lnTo>
                    <a:pt x="208" y="44"/>
                  </a:lnTo>
                  <a:lnTo>
                    <a:pt x="213" y="31"/>
                  </a:lnTo>
                  <a:lnTo>
                    <a:pt x="216" y="16"/>
                  </a:lnTo>
                  <a:lnTo>
                    <a:pt x="216"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28" name="Freeform 833"/>
            <p:cNvSpPr>
              <a:spLocks/>
            </p:cNvSpPr>
            <p:nvPr/>
          </p:nvSpPr>
          <p:spPr bwMode="auto">
            <a:xfrm>
              <a:off x="2769" y="2150"/>
              <a:ext cx="167" cy="162"/>
            </a:xfrm>
            <a:custGeom>
              <a:avLst/>
              <a:gdLst>
                <a:gd name="T0" fmla="*/ 1382 w 132"/>
                <a:gd name="T1" fmla="*/ 535 h 131"/>
                <a:gd name="T2" fmla="*/ 1359 w 132"/>
                <a:gd name="T3" fmla="*/ 464 h 131"/>
                <a:gd name="T4" fmla="*/ 1345 w 132"/>
                <a:gd name="T5" fmla="*/ 367 h 131"/>
                <a:gd name="T6" fmla="*/ 1308 w 132"/>
                <a:gd name="T7" fmla="*/ 293 h 131"/>
                <a:gd name="T8" fmla="*/ 1237 w 132"/>
                <a:gd name="T9" fmla="*/ 225 h 131"/>
                <a:gd name="T10" fmla="*/ 1182 w 132"/>
                <a:gd name="T11" fmla="*/ 155 h 131"/>
                <a:gd name="T12" fmla="*/ 1094 w 132"/>
                <a:gd name="T13" fmla="*/ 101 h 131"/>
                <a:gd name="T14" fmla="*/ 994 w 132"/>
                <a:gd name="T15" fmla="*/ 61 h 131"/>
                <a:gd name="T16" fmla="*/ 896 w 132"/>
                <a:gd name="T17" fmla="*/ 26 h 131"/>
                <a:gd name="T18" fmla="*/ 795 w 132"/>
                <a:gd name="T19" fmla="*/ 0 h 131"/>
                <a:gd name="T20" fmla="*/ 684 w 132"/>
                <a:gd name="T21" fmla="*/ 0 h 131"/>
                <a:gd name="T22" fmla="*/ 590 w 132"/>
                <a:gd name="T23" fmla="*/ 0 h 131"/>
                <a:gd name="T24" fmla="*/ 471 w 132"/>
                <a:gd name="T25" fmla="*/ 26 h 131"/>
                <a:gd name="T26" fmla="*/ 376 w 132"/>
                <a:gd name="T27" fmla="*/ 61 h 131"/>
                <a:gd name="T28" fmla="*/ 280 w 132"/>
                <a:gd name="T29" fmla="*/ 101 h 131"/>
                <a:gd name="T30" fmla="*/ 197 w 132"/>
                <a:gd name="T31" fmla="*/ 155 h 131"/>
                <a:gd name="T32" fmla="*/ 132 w 132"/>
                <a:gd name="T33" fmla="*/ 225 h 131"/>
                <a:gd name="T34" fmla="*/ 75 w 132"/>
                <a:gd name="T35" fmla="*/ 293 h 131"/>
                <a:gd name="T36" fmla="*/ 32 w 132"/>
                <a:gd name="T37" fmla="*/ 367 h 131"/>
                <a:gd name="T38" fmla="*/ 1 w 132"/>
                <a:gd name="T39" fmla="*/ 464 h 131"/>
                <a:gd name="T40" fmla="*/ 0 w 132"/>
                <a:gd name="T41" fmla="*/ 535 h 131"/>
                <a:gd name="T42" fmla="*/ 1 w 132"/>
                <a:gd name="T43" fmla="*/ 632 h 131"/>
                <a:gd name="T44" fmla="*/ 32 w 132"/>
                <a:gd name="T45" fmla="*/ 710 h 131"/>
                <a:gd name="T46" fmla="*/ 75 w 132"/>
                <a:gd name="T47" fmla="*/ 783 h 131"/>
                <a:gd name="T48" fmla="*/ 132 w 132"/>
                <a:gd name="T49" fmla="*/ 858 h 131"/>
                <a:gd name="T50" fmla="*/ 197 w 132"/>
                <a:gd name="T51" fmla="*/ 920 h 131"/>
                <a:gd name="T52" fmla="*/ 280 w 132"/>
                <a:gd name="T53" fmla="*/ 977 h 131"/>
                <a:gd name="T54" fmla="*/ 376 w 132"/>
                <a:gd name="T55" fmla="*/ 1026 h 131"/>
                <a:gd name="T56" fmla="*/ 471 w 132"/>
                <a:gd name="T57" fmla="*/ 1061 h 131"/>
                <a:gd name="T58" fmla="*/ 590 w 132"/>
                <a:gd name="T59" fmla="*/ 1086 h 131"/>
                <a:gd name="T60" fmla="*/ 684 w 132"/>
                <a:gd name="T61" fmla="*/ 1087 h 131"/>
                <a:gd name="T62" fmla="*/ 795 w 132"/>
                <a:gd name="T63" fmla="*/ 1086 h 131"/>
                <a:gd name="T64" fmla="*/ 896 w 132"/>
                <a:gd name="T65" fmla="*/ 1061 h 131"/>
                <a:gd name="T66" fmla="*/ 994 w 132"/>
                <a:gd name="T67" fmla="*/ 1026 h 131"/>
                <a:gd name="T68" fmla="*/ 1094 w 132"/>
                <a:gd name="T69" fmla="*/ 977 h 131"/>
                <a:gd name="T70" fmla="*/ 1182 w 132"/>
                <a:gd name="T71" fmla="*/ 920 h 131"/>
                <a:gd name="T72" fmla="*/ 1237 w 132"/>
                <a:gd name="T73" fmla="*/ 858 h 131"/>
                <a:gd name="T74" fmla="*/ 1308 w 132"/>
                <a:gd name="T75" fmla="*/ 783 h 131"/>
                <a:gd name="T76" fmla="*/ 1345 w 132"/>
                <a:gd name="T77" fmla="*/ 710 h 131"/>
                <a:gd name="T78" fmla="*/ 1359 w 132"/>
                <a:gd name="T79" fmla="*/ 632 h 131"/>
                <a:gd name="T80" fmla="*/ 1382 w 132"/>
                <a:gd name="T81" fmla="*/ 535 h 1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2"/>
                <a:gd name="T124" fmla="*/ 0 h 131"/>
                <a:gd name="T125" fmla="*/ 132 w 132"/>
                <a:gd name="T126" fmla="*/ 131 h 1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2" h="131">
                  <a:moveTo>
                    <a:pt x="131" y="64"/>
                  </a:moveTo>
                  <a:lnTo>
                    <a:pt x="130" y="55"/>
                  </a:lnTo>
                  <a:lnTo>
                    <a:pt x="128" y="44"/>
                  </a:lnTo>
                  <a:lnTo>
                    <a:pt x="124" y="35"/>
                  </a:lnTo>
                  <a:lnTo>
                    <a:pt x="118" y="27"/>
                  </a:lnTo>
                  <a:lnTo>
                    <a:pt x="112" y="19"/>
                  </a:lnTo>
                  <a:lnTo>
                    <a:pt x="104" y="12"/>
                  </a:lnTo>
                  <a:lnTo>
                    <a:pt x="95" y="7"/>
                  </a:lnTo>
                  <a:lnTo>
                    <a:pt x="85" y="3"/>
                  </a:lnTo>
                  <a:lnTo>
                    <a:pt x="76" y="0"/>
                  </a:lnTo>
                  <a:lnTo>
                    <a:pt x="65" y="0"/>
                  </a:lnTo>
                  <a:lnTo>
                    <a:pt x="56" y="0"/>
                  </a:lnTo>
                  <a:lnTo>
                    <a:pt x="45" y="3"/>
                  </a:lnTo>
                  <a:lnTo>
                    <a:pt x="36" y="7"/>
                  </a:lnTo>
                  <a:lnTo>
                    <a:pt x="27" y="12"/>
                  </a:lnTo>
                  <a:lnTo>
                    <a:pt x="19" y="19"/>
                  </a:lnTo>
                  <a:lnTo>
                    <a:pt x="13" y="27"/>
                  </a:lnTo>
                  <a:lnTo>
                    <a:pt x="7" y="35"/>
                  </a:lnTo>
                  <a:lnTo>
                    <a:pt x="3" y="44"/>
                  </a:lnTo>
                  <a:lnTo>
                    <a:pt x="1" y="55"/>
                  </a:lnTo>
                  <a:lnTo>
                    <a:pt x="0" y="64"/>
                  </a:lnTo>
                  <a:lnTo>
                    <a:pt x="1" y="75"/>
                  </a:lnTo>
                  <a:lnTo>
                    <a:pt x="3" y="84"/>
                  </a:lnTo>
                  <a:lnTo>
                    <a:pt x="7" y="94"/>
                  </a:lnTo>
                  <a:lnTo>
                    <a:pt x="13" y="103"/>
                  </a:lnTo>
                  <a:lnTo>
                    <a:pt x="19" y="111"/>
                  </a:lnTo>
                  <a:lnTo>
                    <a:pt x="27" y="117"/>
                  </a:lnTo>
                  <a:lnTo>
                    <a:pt x="36" y="123"/>
                  </a:lnTo>
                  <a:lnTo>
                    <a:pt x="45" y="127"/>
                  </a:lnTo>
                  <a:lnTo>
                    <a:pt x="56" y="129"/>
                  </a:lnTo>
                  <a:lnTo>
                    <a:pt x="65" y="130"/>
                  </a:lnTo>
                  <a:lnTo>
                    <a:pt x="76" y="129"/>
                  </a:lnTo>
                  <a:lnTo>
                    <a:pt x="85" y="127"/>
                  </a:lnTo>
                  <a:lnTo>
                    <a:pt x="95" y="123"/>
                  </a:lnTo>
                  <a:lnTo>
                    <a:pt x="104" y="117"/>
                  </a:lnTo>
                  <a:lnTo>
                    <a:pt x="112" y="111"/>
                  </a:lnTo>
                  <a:lnTo>
                    <a:pt x="118" y="103"/>
                  </a:lnTo>
                  <a:lnTo>
                    <a:pt x="124" y="94"/>
                  </a:lnTo>
                  <a:lnTo>
                    <a:pt x="128" y="84"/>
                  </a:lnTo>
                  <a:lnTo>
                    <a:pt x="130" y="75"/>
                  </a:lnTo>
                  <a:lnTo>
                    <a:pt x="131" y="64"/>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29" name="Line 834"/>
            <p:cNvSpPr>
              <a:spLocks noChangeShapeType="1"/>
            </p:cNvSpPr>
            <p:nvPr/>
          </p:nvSpPr>
          <p:spPr bwMode="auto">
            <a:xfrm flipV="1">
              <a:off x="2851" y="1212"/>
              <a:ext cx="0" cy="9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030" name="Line 835"/>
            <p:cNvSpPr>
              <a:spLocks noChangeShapeType="1"/>
            </p:cNvSpPr>
            <p:nvPr/>
          </p:nvSpPr>
          <p:spPr bwMode="auto">
            <a:xfrm>
              <a:off x="2851" y="1383"/>
              <a:ext cx="0" cy="6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031" name="Line 836"/>
            <p:cNvSpPr>
              <a:spLocks noChangeShapeType="1"/>
            </p:cNvSpPr>
            <p:nvPr/>
          </p:nvSpPr>
          <p:spPr bwMode="auto">
            <a:xfrm>
              <a:off x="2851" y="1516"/>
              <a:ext cx="0" cy="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032" name="Line 837"/>
            <p:cNvSpPr>
              <a:spLocks noChangeShapeType="1"/>
            </p:cNvSpPr>
            <p:nvPr/>
          </p:nvSpPr>
          <p:spPr bwMode="auto">
            <a:xfrm>
              <a:off x="2851" y="1645"/>
              <a:ext cx="0" cy="1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033" name="Line 838"/>
            <p:cNvSpPr>
              <a:spLocks noChangeShapeType="1"/>
            </p:cNvSpPr>
            <p:nvPr/>
          </p:nvSpPr>
          <p:spPr bwMode="auto">
            <a:xfrm>
              <a:off x="2851" y="1829"/>
              <a:ext cx="0" cy="5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034" name="Line 839"/>
            <p:cNvSpPr>
              <a:spLocks noChangeShapeType="1"/>
            </p:cNvSpPr>
            <p:nvPr/>
          </p:nvSpPr>
          <p:spPr bwMode="auto">
            <a:xfrm>
              <a:off x="2851" y="1958"/>
              <a:ext cx="0" cy="26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035" name="Freeform 840"/>
            <p:cNvSpPr>
              <a:spLocks/>
            </p:cNvSpPr>
            <p:nvPr/>
          </p:nvSpPr>
          <p:spPr bwMode="auto">
            <a:xfrm>
              <a:off x="2407" y="1803"/>
              <a:ext cx="364" cy="828"/>
            </a:xfrm>
            <a:custGeom>
              <a:avLst/>
              <a:gdLst>
                <a:gd name="T0" fmla="*/ 3074 w 287"/>
                <a:gd name="T1" fmla="*/ 0 h 669"/>
                <a:gd name="T2" fmla="*/ 2813 w 287"/>
                <a:gd name="T3" fmla="*/ 50 h 669"/>
                <a:gd name="T4" fmla="*/ 2564 w 287"/>
                <a:gd name="T5" fmla="*/ 110 h 669"/>
                <a:gd name="T6" fmla="*/ 2302 w 287"/>
                <a:gd name="T7" fmla="*/ 184 h 669"/>
                <a:gd name="T8" fmla="*/ 2067 w 287"/>
                <a:gd name="T9" fmla="*/ 277 h 669"/>
                <a:gd name="T10" fmla="*/ 1834 w 287"/>
                <a:gd name="T11" fmla="*/ 368 h 669"/>
                <a:gd name="T12" fmla="*/ 1607 w 287"/>
                <a:gd name="T13" fmla="*/ 488 h 669"/>
                <a:gd name="T14" fmla="*/ 1396 w 287"/>
                <a:gd name="T15" fmla="*/ 611 h 669"/>
                <a:gd name="T16" fmla="*/ 1195 w 287"/>
                <a:gd name="T17" fmla="*/ 748 h 669"/>
                <a:gd name="T18" fmla="*/ 1003 w 287"/>
                <a:gd name="T19" fmla="*/ 896 h 669"/>
                <a:gd name="T20" fmla="*/ 828 w 287"/>
                <a:gd name="T21" fmla="*/ 1063 h 669"/>
                <a:gd name="T22" fmla="*/ 653 w 287"/>
                <a:gd name="T23" fmla="*/ 1235 h 669"/>
                <a:gd name="T24" fmla="*/ 515 w 287"/>
                <a:gd name="T25" fmla="*/ 1410 h 669"/>
                <a:gd name="T26" fmla="*/ 402 w 287"/>
                <a:gd name="T27" fmla="*/ 1587 h 669"/>
                <a:gd name="T28" fmla="*/ 280 w 287"/>
                <a:gd name="T29" fmla="*/ 1780 h 669"/>
                <a:gd name="T30" fmla="*/ 192 w 287"/>
                <a:gd name="T31" fmla="*/ 1984 h 669"/>
                <a:gd name="T32" fmla="*/ 107 w 287"/>
                <a:gd name="T33" fmla="*/ 2187 h 669"/>
                <a:gd name="T34" fmla="*/ 52 w 287"/>
                <a:gd name="T35" fmla="*/ 2384 h 669"/>
                <a:gd name="T36" fmla="*/ 25 w 287"/>
                <a:gd name="T37" fmla="*/ 2599 h 669"/>
                <a:gd name="T38" fmla="*/ 0 w 287"/>
                <a:gd name="T39" fmla="*/ 2802 h 669"/>
                <a:gd name="T40" fmla="*/ 0 w 287"/>
                <a:gd name="T41" fmla="*/ 3010 h 669"/>
                <a:gd name="T42" fmla="*/ 25 w 287"/>
                <a:gd name="T43" fmla="*/ 3222 h 669"/>
                <a:gd name="T44" fmla="*/ 52 w 287"/>
                <a:gd name="T45" fmla="*/ 3433 h 669"/>
                <a:gd name="T46" fmla="*/ 107 w 287"/>
                <a:gd name="T47" fmla="*/ 3633 h 669"/>
                <a:gd name="T48" fmla="*/ 192 w 287"/>
                <a:gd name="T49" fmla="*/ 3839 h 669"/>
                <a:gd name="T50" fmla="*/ 280 w 287"/>
                <a:gd name="T51" fmla="*/ 4036 h 669"/>
                <a:gd name="T52" fmla="*/ 402 w 287"/>
                <a:gd name="T53" fmla="*/ 4224 h 669"/>
                <a:gd name="T54" fmla="*/ 528 w 287"/>
                <a:gd name="T55" fmla="*/ 4411 h 669"/>
                <a:gd name="T56" fmla="*/ 653 w 287"/>
                <a:gd name="T57" fmla="*/ 4584 h 669"/>
                <a:gd name="T58" fmla="*/ 828 w 287"/>
                <a:gd name="T59" fmla="*/ 4755 h 669"/>
                <a:gd name="T60" fmla="*/ 1003 w 287"/>
                <a:gd name="T61" fmla="*/ 4920 h 669"/>
                <a:gd name="T62" fmla="*/ 1195 w 287"/>
                <a:gd name="T63" fmla="*/ 5067 h 669"/>
                <a:gd name="T64" fmla="*/ 1396 w 287"/>
                <a:gd name="T65" fmla="*/ 5191 h 669"/>
                <a:gd name="T66" fmla="*/ 1607 w 287"/>
                <a:gd name="T67" fmla="*/ 5329 h 669"/>
                <a:gd name="T68" fmla="*/ 1834 w 287"/>
                <a:gd name="T69" fmla="*/ 5441 h 669"/>
                <a:gd name="T70" fmla="*/ 2067 w 287"/>
                <a:gd name="T71" fmla="*/ 5537 h 669"/>
                <a:gd name="T72" fmla="*/ 2302 w 287"/>
                <a:gd name="T73" fmla="*/ 5638 h 6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7"/>
                <a:gd name="T112" fmla="*/ 0 h 669"/>
                <a:gd name="T113" fmla="*/ 287 w 287"/>
                <a:gd name="T114" fmla="*/ 669 h 6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7" h="669">
                  <a:moveTo>
                    <a:pt x="286" y="0"/>
                  </a:moveTo>
                  <a:lnTo>
                    <a:pt x="261" y="6"/>
                  </a:lnTo>
                  <a:lnTo>
                    <a:pt x="238" y="13"/>
                  </a:lnTo>
                  <a:lnTo>
                    <a:pt x="214" y="22"/>
                  </a:lnTo>
                  <a:lnTo>
                    <a:pt x="192" y="32"/>
                  </a:lnTo>
                  <a:lnTo>
                    <a:pt x="170" y="44"/>
                  </a:lnTo>
                  <a:lnTo>
                    <a:pt x="149" y="58"/>
                  </a:lnTo>
                  <a:lnTo>
                    <a:pt x="129" y="73"/>
                  </a:lnTo>
                  <a:lnTo>
                    <a:pt x="110" y="89"/>
                  </a:lnTo>
                  <a:lnTo>
                    <a:pt x="93" y="107"/>
                  </a:lnTo>
                  <a:lnTo>
                    <a:pt x="77" y="126"/>
                  </a:lnTo>
                  <a:lnTo>
                    <a:pt x="61" y="146"/>
                  </a:lnTo>
                  <a:lnTo>
                    <a:pt x="48" y="167"/>
                  </a:lnTo>
                  <a:lnTo>
                    <a:pt x="37" y="188"/>
                  </a:lnTo>
                  <a:lnTo>
                    <a:pt x="26" y="211"/>
                  </a:lnTo>
                  <a:lnTo>
                    <a:pt x="17" y="235"/>
                  </a:lnTo>
                  <a:lnTo>
                    <a:pt x="10" y="259"/>
                  </a:lnTo>
                  <a:lnTo>
                    <a:pt x="5" y="283"/>
                  </a:lnTo>
                  <a:lnTo>
                    <a:pt x="2" y="308"/>
                  </a:lnTo>
                  <a:lnTo>
                    <a:pt x="0" y="332"/>
                  </a:lnTo>
                  <a:lnTo>
                    <a:pt x="0" y="357"/>
                  </a:lnTo>
                  <a:lnTo>
                    <a:pt x="2" y="382"/>
                  </a:lnTo>
                  <a:lnTo>
                    <a:pt x="5" y="407"/>
                  </a:lnTo>
                  <a:lnTo>
                    <a:pt x="10" y="431"/>
                  </a:lnTo>
                  <a:lnTo>
                    <a:pt x="17" y="455"/>
                  </a:lnTo>
                  <a:lnTo>
                    <a:pt x="26" y="478"/>
                  </a:lnTo>
                  <a:lnTo>
                    <a:pt x="37" y="501"/>
                  </a:lnTo>
                  <a:lnTo>
                    <a:pt x="49" y="523"/>
                  </a:lnTo>
                  <a:lnTo>
                    <a:pt x="61" y="544"/>
                  </a:lnTo>
                  <a:lnTo>
                    <a:pt x="77" y="564"/>
                  </a:lnTo>
                  <a:lnTo>
                    <a:pt x="93" y="583"/>
                  </a:lnTo>
                  <a:lnTo>
                    <a:pt x="110" y="600"/>
                  </a:lnTo>
                  <a:lnTo>
                    <a:pt x="129" y="616"/>
                  </a:lnTo>
                  <a:lnTo>
                    <a:pt x="149" y="632"/>
                  </a:lnTo>
                  <a:lnTo>
                    <a:pt x="170" y="645"/>
                  </a:lnTo>
                  <a:lnTo>
                    <a:pt x="192" y="657"/>
                  </a:lnTo>
                  <a:lnTo>
                    <a:pt x="214" y="66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36" name="Freeform 841"/>
            <p:cNvSpPr>
              <a:spLocks/>
            </p:cNvSpPr>
            <p:nvPr/>
          </p:nvSpPr>
          <p:spPr bwMode="auto">
            <a:xfrm>
              <a:off x="2679" y="1805"/>
              <a:ext cx="619" cy="859"/>
            </a:xfrm>
            <a:custGeom>
              <a:avLst/>
              <a:gdLst>
                <a:gd name="T0" fmla="*/ 0 w 488"/>
                <a:gd name="T1" fmla="*/ 5546 h 695"/>
                <a:gd name="T2" fmla="*/ 252 w 488"/>
                <a:gd name="T3" fmla="*/ 5615 h 695"/>
                <a:gd name="T4" fmla="*/ 515 w 488"/>
                <a:gd name="T5" fmla="*/ 5679 h 695"/>
                <a:gd name="T6" fmla="*/ 771 w 488"/>
                <a:gd name="T7" fmla="*/ 5724 h 695"/>
                <a:gd name="T8" fmla="*/ 1041 w 488"/>
                <a:gd name="T9" fmla="*/ 5755 h 695"/>
                <a:gd name="T10" fmla="*/ 1300 w 488"/>
                <a:gd name="T11" fmla="*/ 5771 h 695"/>
                <a:gd name="T12" fmla="*/ 1574 w 488"/>
                <a:gd name="T13" fmla="*/ 5771 h 695"/>
                <a:gd name="T14" fmla="*/ 1846 w 488"/>
                <a:gd name="T15" fmla="*/ 5755 h 695"/>
                <a:gd name="T16" fmla="*/ 2121 w 488"/>
                <a:gd name="T17" fmla="*/ 5731 h 695"/>
                <a:gd name="T18" fmla="*/ 2373 w 488"/>
                <a:gd name="T19" fmla="*/ 5683 h 695"/>
                <a:gd name="T20" fmla="*/ 2632 w 488"/>
                <a:gd name="T21" fmla="*/ 5635 h 695"/>
                <a:gd name="T22" fmla="*/ 2890 w 488"/>
                <a:gd name="T23" fmla="*/ 5563 h 695"/>
                <a:gd name="T24" fmla="*/ 3131 w 488"/>
                <a:gd name="T25" fmla="*/ 5488 h 695"/>
                <a:gd name="T26" fmla="*/ 3366 w 488"/>
                <a:gd name="T27" fmla="*/ 5381 h 695"/>
                <a:gd name="T28" fmla="*/ 3586 w 488"/>
                <a:gd name="T29" fmla="*/ 5280 h 695"/>
                <a:gd name="T30" fmla="*/ 3802 w 488"/>
                <a:gd name="T31" fmla="*/ 5152 h 695"/>
                <a:gd name="T32" fmla="*/ 4021 w 488"/>
                <a:gd name="T33" fmla="*/ 5016 h 695"/>
                <a:gd name="T34" fmla="*/ 4209 w 488"/>
                <a:gd name="T35" fmla="*/ 4867 h 695"/>
                <a:gd name="T36" fmla="*/ 4389 w 488"/>
                <a:gd name="T37" fmla="*/ 4714 h 695"/>
                <a:gd name="T38" fmla="*/ 4549 w 488"/>
                <a:gd name="T39" fmla="*/ 4551 h 695"/>
                <a:gd name="T40" fmla="*/ 4698 w 488"/>
                <a:gd name="T41" fmla="*/ 4384 h 695"/>
                <a:gd name="T42" fmla="*/ 4823 w 488"/>
                <a:gd name="T43" fmla="*/ 4195 h 695"/>
                <a:gd name="T44" fmla="*/ 4944 w 488"/>
                <a:gd name="T45" fmla="*/ 4018 h 695"/>
                <a:gd name="T46" fmla="*/ 5042 w 488"/>
                <a:gd name="T47" fmla="*/ 3814 h 695"/>
                <a:gd name="T48" fmla="*/ 5123 w 488"/>
                <a:gd name="T49" fmla="*/ 3621 h 695"/>
                <a:gd name="T50" fmla="*/ 5187 w 488"/>
                <a:gd name="T51" fmla="*/ 3419 h 695"/>
                <a:gd name="T52" fmla="*/ 5225 w 488"/>
                <a:gd name="T53" fmla="*/ 3216 h 695"/>
                <a:gd name="T54" fmla="*/ 5255 w 488"/>
                <a:gd name="T55" fmla="*/ 3006 h 695"/>
                <a:gd name="T56" fmla="*/ 5255 w 488"/>
                <a:gd name="T57" fmla="*/ 2808 h 695"/>
                <a:gd name="T58" fmla="*/ 5236 w 488"/>
                <a:gd name="T59" fmla="*/ 2589 h 695"/>
                <a:gd name="T60" fmla="*/ 5215 w 488"/>
                <a:gd name="T61" fmla="*/ 2393 h 695"/>
                <a:gd name="T62" fmla="*/ 5138 w 488"/>
                <a:gd name="T63" fmla="*/ 2188 h 695"/>
                <a:gd name="T64" fmla="*/ 5073 w 488"/>
                <a:gd name="T65" fmla="*/ 1985 h 695"/>
                <a:gd name="T66" fmla="*/ 4994 w 488"/>
                <a:gd name="T67" fmla="*/ 1793 h 695"/>
                <a:gd name="T68" fmla="*/ 4886 w 488"/>
                <a:gd name="T69" fmla="*/ 1592 h 695"/>
                <a:gd name="T70" fmla="*/ 4747 w 488"/>
                <a:gd name="T71" fmla="*/ 1423 h 695"/>
                <a:gd name="T72" fmla="*/ 4622 w 488"/>
                <a:gd name="T73" fmla="*/ 1248 h 695"/>
                <a:gd name="T74" fmla="*/ 4464 w 488"/>
                <a:gd name="T75" fmla="*/ 1070 h 695"/>
                <a:gd name="T76" fmla="*/ 4294 w 488"/>
                <a:gd name="T77" fmla="*/ 918 h 695"/>
                <a:gd name="T78" fmla="*/ 4111 w 488"/>
                <a:gd name="T79" fmla="*/ 769 h 695"/>
                <a:gd name="T80" fmla="*/ 3898 w 488"/>
                <a:gd name="T81" fmla="*/ 627 h 695"/>
                <a:gd name="T82" fmla="*/ 3694 w 488"/>
                <a:gd name="T83" fmla="*/ 493 h 695"/>
                <a:gd name="T84" fmla="*/ 3472 w 488"/>
                <a:gd name="T85" fmla="*/ 383 h 695"/>
                <a:gd name="T86" fmla="*/ 3241 w 488"/>
                <a:gd name="T87" fmla="*/ 283 h 695"/>
                <a:gd name="T88" fmla="*/ 2997 w 488"/>
                <a:gd name="T89" fmla="*/ 190 h 695"/>
                <a:gd name="T90" fmla="*/ 2750 w 488"/>
                <a:gd name="T91" fmla="*/ 115 h 695"/>
                <a:gd name="T92" fmla="*/ 2495 w 488"/>
                <a:gd name="T93" fmla="*/ 49 h 695"/>
                <a:gd name="T94" fmla="*/ 2238 w 488"/>
                <a:gd name="T95" fmla="*/ 0 h 6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8"/>
                <a:gd name="T145" fmla="*/ 0 h 695"/>
                <a:gd name="T146" fmla="*/ 488 w 488"/>
                <a:gd name="T147" fmla="*/ 695 h 6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8" h="695">
                  <a:moveTo>
                    <a:pt x="0" y="667"/>
                  </a:moveTo>
                  <a:lnTo>
                    <a:pt x="24" y="675"/>
                  </a:lnTo>
                  <a:lnTo>
                    <a:pt x="48" y="683"/>
                  </a:lnTo>
                  <a:lnTo>
                    <a:pt x="72" y="688"/>
                  </a:lnTo>
                  <a:lnTo>
                    <a:pt x="96" y="692"/>
                  </a:lnTo>
                  <a:lnTo>
                    <a:pt x="121" y="694"/>
                  </a:lnTo>
                  <a:lnTo>
                    <a:pt x="146" y="694"/>
                  </a:lnTo>
                  <a:lnTo>
                    <a:pt x="171" y="692"/>
                  </a:lnTo>
                  <a:lnTo>
                    <a:pt x="196" y="689"/>
                  </a:lnTo>
                  <a:lnTo>
                    <a:pt x="220" y="684"/>
                  </a:lnTo>
                  <a:lnTo>
                    <a:pt x="244" y="677"/>
                  </a:lnTo>
                  <a:lnTo>
                    <a:pt x="268" y="669"/>
                  </a:lnTo>
                  <a:lnTo>
                    <a:pt x="290" y="659"/>
                  </a:lnTo>
                  <a:lnTo>
                    <a:pt x="312" y="647"/>
                  </a:lnTo>
                  <a:lnTo>
                    <a:pt x="333" y="634"/>
                  </a:lnTo>
                  <a:lnTo>
                    <a:pt x="353" y="619"/>
                  </a:lnTo>
                  <a:lnTo>
                    <a:pt x="373" y="603"/>
                  </a:lnTo>
                  <a:lnTo>
                    <a:pt x="390" y="585"/>
                  </a:lnTo>
                  <a:lnTo>
                    <a:pt x="407" y="567"/>
                  </a:lnTo>
                  <a:lnTo>
                    <a:pt x="422" y="547"/>
                  </a:lnTo>
                  <a:lnTo>
                    <a:pt x="436" y="527"/>
                  </a:lnTo>
                  <a:lnTo>
                    <a:pt x="448" y="504"/>
                  </a:lnTo>
                  <a:lnTo>
                    <a:pt x="459" y="483"/>
                  </a:lnTo>
                  <a:lnTo>
                    <a:pt x="468" y="459"/>
                  </a:lnTo>
                  <a:lnTo>
                    <a:pt x="475" y="435"/>
                  </a:lnTo>
                  <a:lnTo>
                    <a:pt x="481" y="411"/>
                  </a:lnTo>
                  <a:lnTo>
                    <a:pt x="485" y="387"/>
                  </a:lnTo>
                  <a:lnTo>
                    <a:pt x="487" y="362"/>
                  </a:lnTo>
                  <a:lnTo>
                    <a:pt x="487" y="337"/>
                  </a:lnTo>
                  <a:lnTo>
                    <a:pt x="486" y="311"/>
                  </a:lnTo>
                  <a:lnTo>
                    <a:pt x="483" y="287"/>
                  </a:lnTo>
                  <a:lnTo>
                    <a:pt x="477" y="263"/>
                  </a:lnTo>
                  <a:lnTo>
                    <a:pt x="471" y="239"/>
                  </a:lnTo>
                  <a:lnTo>
                    <a:pt x="463" y="215"/>
                  </a:lnTo>
                  <a:lnTo>
                    <a:pt x="453" y="192"/>
                  </a:lnTo>
                  <a:lnTo>
                    <a:pt x="441" y="171"/>
                  </a:lnTo>
                  <a:lnTo>
                    <a:pt x="429" y="150"/>
                  </a:lnTo>
                  <a:lnTo>
                    <a:pt x="413" y="129"/>
                  </a:lnTo>
                  <a:lnTo>
                    <a:pt x="398" y="110"/>
                  </a:lnTo>
                  <a:lnTo>
                    <a:pt x="381" y="92"/>
                  </a:lnTo>
                  <a:lnTo>
                    <a:pt x="362" y="75"/>
                  </a:lnTo>
                  <a:lnTo>
                    <a:pt x="342" y="60"/>
                  </a:lnTo>
                  <a:lnTo>
                    <a:pt x="322" y="46"/>
                  </a:lnTo>
                  <a:lnTo>
                    <a:pt x="300" y="34"/>
                  </a:lnTo>
                  <a:lnTo>
                    <a:pt x="278" y="23"/>
                  </a:lnTo>
                  <a:lnTo>
                    <a:pt x="255" y="14"/>
                  </a:lnTo>
                  <a:lnTo>
                    <a:pt x="231" y="6"/>
                  </a:lnTo>
                  <a:lnTo>
                    <a:pt x="207"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37" name="Freeform 842"/>
            <p:cNvSpPr>
              <a:spLocks/>
            </p:cNvSpPr>
            <p:nvPr/>
          </p:nvSpPr>
          <p:spPr bwMode="auto">
            <a:xfrm>
              <a:off x="2841" y="2220"/>
              <a:ext cx="22" cy="21"/>
            </a:xfrm>
            <a:custGeom>
              <a:avLst/>
              <a:gdLst>
                <a:gd name="T0" fmla="*/ 211 w 17"/>
                <a:gd name="T1" fmla="*/ 32 h 17"/>
                <a:gd name="T2" fmla="*/ 211 w 17"/>
                <a:gd name="T3" fmla="*/ 61 h 17"/>
                <a:gd name="T4" fmla="*/ 211 w 17"/>
                <a:gd name="T5" fmla="*/ 32 h 17"/>
                <a:gd name="T6" fmla="*/ 163 w 17"/>
                <a:gd name="T7" fmla="*/ 1 h 17"/>
                <a:gd name="T8" fmla="*/ 102 w 17"/>
                <a:gd name="T9" fmla="*/ 0 h 17"/>
                <a:gd name="T10" fmla="*/ 47 w 17"/>
                <a:gd name="T11" fmla="*/ 1 h 17"/>
                <a:gd name="T12" fmla="*/ 28 w 17"/>
                <a:gd name="T13" fmla="*/ 32 h 17"/>
                <a:gd name="T14" fmla="*/ 0 w 17"/>
                <a:gd name="T15" fmla="*/ 61 h 17"/>
                <a:gd name="T16" fmla="*/ 28 w 17"/>
                <a:gd name="T17" fmla="*/ 93 h 17"/>
                <a:gd name="T18" fmla="*/ 47 w 17"/>
                <a:gd name="T19" fmla="*/ 136 h 17"/>
                <a:gd name="T20" fmla="*/ 102 w 17"/>
                <a:gd name="T21" fmla="*/ 136 h 17"/>
                <a:gd name="T22" fmla="*/ 163 w 17"/>
                <a:gd name="T23" fmla="*/ 136 h 17"/>
                <a:gd name="T24" fmla="*/ 211 w 17"/>
                <a:gd name="T25" fmla="*/ 93 h 17"/>
                <a:gd name="T26" fmla="*/ 211 w 17"/>
                <a:gd name="T27" fmla="*/ 61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16" y="4"/>
                  </a:moveTo>
                  <a:lnTo>
                    <a:pt x="16" y="7"/>
                  </a:lnTo>
                  <a:lnTo>
                    <a:pt x="16" y="4"/>
                  </a:lnTo>
                  <a:lnTo>
                    <a:pt x="12" y="1"/>
                  </a:lnTo>
                  <a:lnTo>
                    <a:pt x="8" y="0"/>
                  </a:lnTo>
                  <a:lnTo>
                    <a:pt x="4" y="1"/>
                  </a:lnTo>
                  <a:lnTo>
                    <a:pt x="2" y="4"/>
                  </a:lnTo>
                  <a:lnTo>
                    <a:pt x="0" y="7"/>
                  </a:lnTo>
                  <a:lnTo>
                    <a:pt x="2" y="11"/>
                  </a:lnTo>
                  <a:lnTo>
                    <a:pt x="4" y="16"/>
                  </a:lnTo>
                  <a:lnTo>
                    <a:pt x="8" y="16"/>
                  </a:lnTo>
                  <a:lnTo>
                    <a:pt x="12" y="16"/>
                  </a:lnTo>
                  <a:lnTo>
                    <a:pt x="16" y="11"/>
                  </a:lnTo>
                  <a:lnTo>
                    <a:pt x="16" y="7"/>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38" name="Line 843"/>
            <p:cNvSpPr>
              <a:spLocks noChangeShapeType="1"/>
            </p:cNvSpPr>
            <p:nvPr/>
          </p:nvSpPr>
          <p:spPr bwMode="auto">
            <a:xfrm flipH="1">
              <a:off x="2851" y="2223"/>
              <a:ext cx="2" cy="1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039" name="Line 844"/>
            <p:cNvSpPr>
              <a:spLocks noChangeShapeType="1"/>
            </p:cNvSpPr>
            <p:nvPr/>
          </p:nvSpPr>
          <p:spPr bwMode="auto">
            <a:xfrm flipH="1" flipV="1">
              <a:off x="3435" y="3216"/>
              <a:ext cx="11" cy="1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040" name="Line 845"/>
            <p:cNvSpPr>
              <a:spLocks noChangeShapeType="1"/>
            </p:cNvSpPr>
            <p:nvPr/>
          </p:nvSpPr>
          <p:spPr bwMode="auto">
            <a:xfrm flipH="1" flipV="1">
              <a:off x="2851" y="2223"/>
              <a:ext cx="2" cy="1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041" name="Line 846"/>
            <p:cNvSpPr>
              <a:spLocks noChangeShapeType="1"/>
            </p:cNvSpPr>
            <p:nvPr/>
          </p:nvSpPr>
          <p:spPr bwMode="auto">
            <a:xfrm>
              <a:off x="1552" y="2224"/>
              <a:ext cx="2576" cy="0"/>
            </a:xfrm>
            <a:prstGeom prst="line">
              <a:avLst/>
            </a:prstGeom>
            <a:noFill/>
            <a:ln w="381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1451855" name="Rectangle 847"/>
          <p:cNvSpPr>
            <a:spLocks noChangeArrowheads="1"/>
          </p:cNvSpPr>
          <p:nvPr/>
        </p:nvSpPr>
        <p:spPr bwMode="auto">
          <a:xfrm>
            <a:off x="5189538" y="1511300"/>
            <a:ext cx="3675062" cy="3324629"/>
          </a:xfrm>
          <a:prstGeom prst="rect">
            <a:avLst/>
          </a:prstGeom>
          <a:noFill/>
          <a:ln w="9525">
            <a:noFill/>
            <a:miter lim="800000"/>
            <a:headEnd/>
            <a:tailEnd/>
          </a:ln>
          <a:effectLst/>
        </p:spPr>
        <p:txBody>
          <a:bodyPr lIns="92075" tIns="46038" rIns="92075" bIns="46038">
            <a:spAutoFit/>
          </a:bodyPr>
          <a:lstStyle/>
          <a:p>
            <a:pPr>
              <a:defRPr/>
            </a:pPr>
            <a:r>
              <a:rPr lang="en-US" sz="2000" b="1" dirty="0">
                <a:solidFill>
                  <a:schemeClr val="bg1">
                    <a:lumMod val="95000"/>
                    <a:lumOff val="5000"/>
                  </a:schemeClr>
                </a:solidFill>
                <a:latin typeface="Arial" panose="020B0604020202020204" pitchFamily="34" charset="0"/>
              </a:rPr>
              <a:t>Radiation pattern for a dipole placed ½ </a:t>
            </a:r>
            <a:r>
              <a:rPr lang="el-GR" sz="2000" b="1" dirty="0">
                <a:solidFill>
                  <a:schemeClr val="bg1">
                    <a:lumMod val="95000"/>
                    <a:lumOff val="5000"/>
                  </a:schemeClr>
                </a:solidFill>
                <a:latin typeface="Arial" panose="020B0604020202020204" pitchFamily="34" charset="0"/>
              </a:rPr>
              <a:t>λ</a:t>
            </a:r>
            <a:endParaRPr lang="en-US" sz="2000" b="1" dirty="0">
              <a:solidFill>
                <a:schemeClr val="bg1">
                  <a:lumMod val="95000"/>
                  <a:lumOff val="5000"/>
                </a:schemeClr>
              </a:solidFill>
              <a:latin typeface="Arial" panose="020B0604020202020204" pitchFamily="34" charset="0"/>
            </a:endParaRPr>
          </a:p>
          <a:p>
            <a:pPr>
              <a:defRPr/>
            </a:pPr>
            <a:r>
              <a:rPr lang="en-US" sz="2000" b="1" dirty="0">
                <a:solidFill>
                  <a:schemeClr val="bg1">
                    <a:lumMod val="95000"/>
                    <a:lumOff val="5000"/>
                  </a:schemeClr>
                </a:solidFill>
                <a:latin typeface="Arial" panose="020B0604020202020204" pitchFamily="34" charset="0"/>
              </a:rPr>
              <a:t>above ground looking down from above the antenna.</a:t>
            </a:r>
          </a:p>
          <a:p>
            <a:pPr>
              <a:defRPr/>
            </a:pPr>
            <a:endParaRPr lang="en-US" sz="2000" b="1" dirty="0">
              <a:solidFill>
                <a:schemeClr val="bg1">
                  <a:lumMod val="95000"/>
                  <a:lumOff val="5000"/>
                </a:schemeClr>
              </a:solidFill>
              <a:latin typeface="Arial" panose="020B0604020202020204" pitchFamily="34" charset="0"/>
            </a:endParaRPr>
          </a:p>
          <a:p>
            <a:pPr>
              <a:defRPr/>
            </a:pPr>
            <a:r>
              <a:rPr lang="en-US" sz="2000" b="1" dirty="0">
                <a:solidFill>
                  <a:schemeClr val="bg1">
                    <a:lumMod val="95000"/>
                    <a:lumOff val="5000"/>
                  </a:schemeClr>
                </a:solidFill>
                <a:latin typeface="Arial" panose="020B0604020202020204" pitchFamily="34" charset="0"/>
              </a:rPr>
              <a:t>Looks like a doughnut around the wire in 3D space.</a:t>
            </a:r>
          </a:p>
          <a:p>
            <a:pPr>
              <a:spcBef>
                <a:spcPct val="50000"/>
              </a:spcBef>
              <a:defRPr/>
            </a:pPr>
            <a:r>
              <a:rPr lang="en-US" sz="2000" b="1" dirty="0">
                <a:solidFill>
                  <a:schemeClr val="bg1">
                    <a:lumMod val="95000"/>
                    <a:lumOff val="5000"/>
                  </a:schemeClr>
                </a:solidFill>
                <a:latin typeface="Arial" panose="020B0604020202020204" pitchFamily="34" charset="0"/>
              </a:rPr>
              <a:t>Pattern distorts to omnidirectional when placed low to the ground.</a:t>
            </a:r>
          </a:p>
        </p:txBody>
      </p:sp>
    </p:spTree>
    <p:extLst>
      <p:ext uri="{BB962C8B-B14F-4D97-AF65-F5344CB8AC3E}">
        <p14:creationId xmlns:p14="http://schemas.microsoft.com/office/powerpoint/2010/main" val="18436195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rrowheads="1"/>
          </p:cNvSpPr>
          <p:nvPr>
            <p:ph type="title"/>
          </p:nvPr>
        </p:nvSpPr>
        <p:spPr>
          <a:xfrm>
            <a:off x="76200" y="304800"/>
            <a:ext cx="8915400" cy="1600200"/>
          </a:xfrm>
        </p:spPr>
        <p:txBody>
          <a:bodyPr>
            <a:normAutofit/>
          </a:bodyPr>
          <a:lstStyle/>
          <a:p>
            <a:pPr eaLnBrk="1" hangingPunct="1">
              <a:defRPr/>
            </a:pPr>
            <a:r>
              <a:rPr lang="en-US" b="1" dirty="0">
                <a:solidFill>
                  <a:srgbClr val="FFFF00"/>
                </a:solidFill>
                <a:effectLst>
                  <a:outerShdw blurRad="38100" dist="38100" dir="2700000" algn="tl">
                    <a:srgbClr val="000000">
                      <a:alpha val="43137"/>
                    </a:srgbClr>
                  </a:outerShdw>
                </a:effectLst>
              </a:rPr>
              <a:t>G9D05 What is the advantage of vertical stacking of horizontally polarized </a:t>
            </a:r>
            <a:r>
              <a:rPr lang="en-US" b="1" dirty="0" err="1">
                <a:solidFill>
                  <a:srgbClr val="FFFF00"/>
                </a:solidFill>
                <a:effectLst>
                  <a:outerShdw blurRad="38100" dist="38100" dir="2700000" algn="tl">
                    <a:srgbClr val="000000">
                      <a:alpha val="43137"/>
                    </a:srgbClr>
                  </a:outerShdw>
                </a:effectLst>
              </a:rPr>
              <a:t>Yagi</a:t>
            </a:r>
            <a:r>
              <a:rPr lang="en-US" b="1" dirty="0">
                <a:solidFill>
                  <a:srgbClr val="FFFF00"/>
                </a:solidFill>
                <a:effectLst>
                  <a:outerShdw blurRad="38100" dist="38100" dir="2700000" algn="tl">
                    <a:srgbClr val="000000">
                      <a:alpha val="43137"/>
                    </a:srgbClr>
                  </a:outerShdw>
                </a:effectLst>
              </a:rPr>
              <a:t> antennas?</a:t>
            </a:r>
          </a:p>
        </p:txBody>
      </p:sp>
      <p:sp>
        <p:nvSpPr>
          <p:cNvPr id="105475" name="Rectangle 3"/>
          <p:cNvSpPr>
            <a:spLocks noGrp="1" noChangeArrowheads="1"/>
          </p:cNvSpPr>
          <p:nvPr>
            <p:ph type="body" idx="1"/>
          </p:nvPr>
        </p:nvSpPr>
        <p:spPr>
          <a:xfrm>
            <a:off x="457200" y="2057400"/>
            <a:ext cx="8229600" cy="4068763"/>
          </a:xfrm>
        </p:spPr>
        <p:txBody>
          <a:bodyPr>
            <a:normAutofit/>
          </a:bodyPr>
          <a:lstStyle/>
          <a:p>
            <a:pPr marL="457200" lvl="1" indent="0" eaLnBrk="1" hangingPunct="1">
              <a:buNone/>
              <a:defRPr/>
            </a:pPr>
            <a:r>
              <a:rPr lang="en-US" i="1" dirty="0"/>
              <a:t>A. Allows quick selection of vertical or horizontal polarization</a:t>
            </a:r>
          </a:p>
          <a:p>
            <a:pPr marL="457200" lvl="1" indent="0" eaLnBrk="1" hangingPunct="1">
              <a:buNone/>
              <a:defRPr/>
            </a:pPr>
            <a:r>
              <a:rPr lang="en-US" i="1" dirty="0"/>
              <a:t>B. Allows simultaneous vertical and horizontal polarization</a:t>
            </a:r>
          </a:p>
          <a:p>
            <a:pPr marL="457200" lvl="1" indent="0" eaLnBrk="1" hangingPunct="1">
              <a:buNone/>
              <a:defRPr/>
            </a:pPr>
            <a:r>
              <a:rPr lang="en-US" i="1" dirty="0"/>
              <a:t>C. Narrows the main lobe in azimuth</a:t>
            </a:r>
          </a:p>
          <a:p>
            <a:pPr marL="457200" lvl="1" indent="0" eaLnBrk="1" hangingPunct="1">
              <a:buNone/>
              <a:defRPr/>
            </a:pPr>
            <a:r>
              <a:rPr lang="en-US" sz="3600" b="1" i="1" dirty="0">
                <a:solidFill>
                  <a:srgbClr val="FFFF00"/>
                </a:solidFill>
                <a:effectLst>
                  <a:outerShdw blurRad="38100" dist="38100" dir="2700000" algn="tl">
                    <a:srgbClr val="000000">
                      <a:alpha val="43137"/>
                    </a:srgbClr>
                  </a:outerShdw>
                </a:effectLst>
              </a:rPr>
              <a:t>D. Narrows the main lobe in elevation</a:t>
            </a:r>
          </a:p>
        </p:txBody>
      </p:sp>
      <p:sp>
        <p:nvSpPr>
          <p:cNvPr id="50180" name="Slide Number Placeholder 4"/>
          <p:cNvSpPr>
            <a:spLocks noGrp="1"/>
          </p:cNvSpPr>
          <p:nvPr>
            <p:ph type="sldNum" sz="quarter" idx="10"/>
          </p:nvPr>
        </p:nvSpPr>
        <p:spPr>
          <a:xfrm>
            <a:off x="8610600" y="6248400"/>
            <a:ext cx="381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l" eaLnBrk="1" hangingPunct="1">
              <a:spcBef>
                <a:spcPct val="0"/>
              </a:spcBef>
              <a:buClrTx/>
              <a:buSzTx/>
              <a:buFontTx/>
              <a:buNone/>
            </a:pPr>
            <a:fld id="{84880A82-ACA6-4115-BA9D-BC057BA15C9B}" type="slidenum">
              <a:rPr lang="en-US" altLang="en-US" sz="1200" b="0" smtClean="0">
                <a:solidFill>
                  <a:schemeClr val="tx1"/>
                </a:solidFill>
              </a:rPr>
              <a:pPr algn="l" eaLnBrk="1" hangingPunct="1">
                <a:spcBef>
                  <a:spcPct val="0"/>
                </a:spcBef>
                <a:buClrTx/>
                <a:buSzTx/>
                <a:buFontTx/>
                <a:buNone/>
              </a:pPr>
              <a:t>50</a:t>
            </a:fld>
            <a:endParaRPr lang="en-US" altLang="en-US" sz="1200" b="0">
              <a:solidFill>
                <a:schemeClr val="tx1"/>
              </a:solidFill>
            </a:endParaRPr>
          </a:p>
        </p:txBody>
      </p:sp>
      <p:sp>
        <p:nvSpPr>
          <p:cNvPr id="2" name="Footer Placeholder 1">
            <a:extLst>
              <a:ext uri="{FF2B5EF4-FFF2-40B4-BE49-F238E27FC236}">
                <a16:creationId xmlns:a16="http://schemas.microsoft.com/office/drawing/2014/main" id="{ADC7EFCE-61E0-DBD6-A8C5-6620DB2602F9}"/>
              </a:ext>
            </a:extLst>
          </p:cNvPr>
          <p:cNvSpPr>
            <a:spLocks noGrp="1"/>
          </p:cNvSpPr>
          <p:nvPr>
            <p:ph type="ftr" sz="quarter" idx="11"/>
          </p:nvPr>
        </p:nvSpPr>
        <p:spPr/>
        <p:txBody>
          <a:bodyPr/>
          <a:lstStyle/>
          <a:p>
            <a:pPr>
              <a:defRPr/>
            </a:pPr>
            <a:r>
              <a:rPr lang="en-US"/>
              <a:t>ANTENNAS AND FEED LINES 2022</a:t>
            </a:r>
          </a:p>
        </p:txBody>
      </p:sp>
    </p:spTree>
    <p:extLst>
      <p:ext uri="{BB962C8B-B14F-4D97-AF65-F5344CB8AC3E}">
        <p14:creationId xmlns:p14="http://schemas.microsoft.com/office/powerpoint/2010/main" val="29528421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rrowheads="1"/>
          </p:cNvSpPr>
          <p:nvPr>
            <p:ph type="title"/>
          </p:nvPr>
        </p:nvSpPr>
        <p:spPr>
          <a:xfrm>
            <a:off x="0" y="228600"/>
            <a:ext cx="9067800" cy="1752600"/>
          </a:xfrm>
        </p:spPr>
        <p:txBody>
          <a:bodyPr/>
          <a:lstStyle/>
          <a:p>
            <a:pPr eaLnBrk="1" hangingPunct="1">
              <a:defRPr/>
            </a:pPr>
            <a:r>
              <a:rPr lang="en-US" b="1" dirty="0">
                <a:solidFill>
                  <a:srgbClr val="FFFF00"/>
                </a:solidFill>
              </a:rPr>
              <a:t>G9D06 Which of the following is an advantage of a log periodic antenna?</a:t>
            </a:r>
          </a:p>
        </p:txBody>
      </p:sp>
      <p:sp>
        <p:nvSpPr>
          <p:cNvPr id="107523" name="Rectangle 3"/>
          <p:cNvSpPr>
            <a:spLocks noGrp="1" noChangeArrowheads="1"/>
          </p:cNvSpPr>
          <p:nvPr>
            <p:ph type="body" idx="1"/>
          </p:nvPr>
        </p:nvSpPr>
        <p:spPr>
          <a:xfrm>
            <a:off x="457200" y="2057400"/>
            <a:ext cx="8229600" cy="4068763"/>
          </a:xfrm>
        </p:spPr>
        <p:txBody>
          <a:bodyPr>
            <a:normAutofit/>
          </a:bodyPr>
          <a:lstStyle/>
          <a:p>
            <a:pPr marL="457200" lvl="1" indent="0" eaLnBrk="1" hangingPunct="1">
              <a:buNone/>
              <a:defRPr/>
            </a:pPr>
            <a:r>
              <a:rPr lang="en-US" i="1" dirty="0"/>
              <a:t>A. Wide bandwidth</a:t>
            </a:r>
          </a:p>
          <a:p>
            <a:pPr marL="457200" lvl="1" indent="0" eaLnBrk="1" hangingPunct="1">
              <a:buNone/>
              <a:defRPr/>
            </a:pPr>
            <a:r>
              <a:rPr lang="en-US" i="1" dirty="0"/>
              <a:t>B. Higher gain per element than a Yagi antenna</a:t>
            </a:r>
          </a:p>
          <a:p>
            <a:pPr marL="457200" lvl="1" indent="0" eaLnBrk="1" hangingPunct="1">
              <a:buNone/>
              <a:defRPr/>
            </a:pPr>
            <a:r>
              <a:rPr lang="en-US" i="1" dirty="0"/>
              <a:t>C. Harmonic suppression</a:t>
            </a:r>
          </a:p>
          <a:p>
            <a:pPr marL="457200" lvl="1" indent="0" eaLnBrk="1" hangingPunct="1">
              <a:buNone/>
              <a:defRPr/>
            </a:pPr>
            <a:r>
              <a:rPr lang="en-US" i="1" dirty="0"/>
              <a:t>D. Polarization diversity</a:t>
            </a:r>
          </a:p>
        </p:txBody>
      </p:sp>
      <p:sp>
        <p:nvSpPr>
          <p:cNvPr id="52228" name="Slide Number Placeholder 4"/>
          <p:cNvSpPr>
            <a:spLocks noGrp="1"/>
          </p:cNvSpPr>
          <p:nvPr>
            <p:ph type="sldNum" sz="quarter" idx="10"/>
          </p:nvPr>
        </p:nvSpPr>
        <p:spPr>
          <a:xfrm>
            <a:off x="8534400" y="6248400"/>
            <a:ext cx="457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l" eaLnBrk="1" hangingPunct="1">
              <a:spcBef>
                <a:spcPct val="0"/>
              </a:spcBef>
              <a:buClrTx/>
              <a:buSzTx/>
              <a:buFontTx/>
              <a:buNone/>
            </a:pPr>
            <a:fld id="{27B8CF43-4D79-4910-A388-EBC6050436DA}" type="slidenum">
              <a:rPr lang="en-US" altLang="en-US" sz="1200" b="0" smtClean="0">
                <a:solidFill>
                  <a:schemeClr val="tx1"/>
                </a:solidFill>
              </a:rPr>
              <a:pPr algn="l" eaLnBrk="1" hangingPunct="1">
                <a:spcBef>
                  <a:spcPct val="0"/>
                </a:spcBef>
                <a:buClrTx/>
                <a:buSzTx/>
                <a:buFontTx/>
                <a:buNone/>
              </a:pPr>
              <a:t>51</a:t>
            </a:fld>
            <a:endParaRPr lang="en-US" altLang="en-US" sz="1200" b="0" dirty="0">
              <a:solidFill>
                <a:schemeClr val="tx1"/>
              </a:solidFill>
            </a:endParaRPr>
          </a:p>
        </p:txBody>
      </p:sp>
      <p:sp>
        <p:nvSpPr>
          <p:cNvPr id="2" name="Footer Placeholder 1">
            <a:extLst>
              <a:ext uri="{FF2B5EF4-FFF2-40B4-BE49-F238E27FC236}">
                <a16:creationId xmlns:a16="http://schemas.microsoft.com/office/drawing/2014/main" id="{BBE2D45D-2B88-4FB8-964D-B9B3F8FB9A05}"/>
              </a:ext>
            </a:extLst>
          </p:cNvPr>
          <p:cNvSpPr>
            <a:spLocks noGrp="1"/>
          </p:cNvSpPr>
          <p:nvPr>
            <p:ph type="ftr" sz="quarter" idx="11"/>
          </p:nvPr>
        </p:nvSpPr>
        <p:spPr/>
        <p:txBody>
          <a:bodyPr/>
          <a:lstStyle/>
          <a:p>
            <a:pPr>
              <a:defRPr/>
            </a:pPr>
            <a:r>
              <a:rPr lang="en-US"/>
              <a:t>ANTENNAS AND FEED LINES 2022</a:t>
            </a:r>
          </a:p>
        </p:txBody>
      </p:sp>
    </p:spTree>
    <p:extLst>
      <p:ext uri="{BB962C8B-B14F-4D97-AF65-F5344CB8AC3E}">
        <p14:creationId xmlns:p14="http://schemas.microsoft.com/office/powerpoint/2010/main" val="4849421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rrowheads="1"/>
          </p:cNvSpPr>
          <p:nvPr>
            <p:ph type="title"/>
          </p:nvPr>
        </p:nvSpPr>
        <p:spPr>
          <a:xfrm>
            <a:off x="0" y="228600"/>
            <a:ext cx="9067800" cy="1752600"/>
          </a:xfrm>
        </p:spPr>
        <p:txBody>
          <a:bodyPr/>
          <a:lstStyle/>
          <a:p>
            <a:pPr eaLnBrk="1" hangingPunct="1">
              <a:defRPr/>
            </a:pPr>
            <a:r>
              <a:rPr lang="en-US" b="1" dirty="0">
                <a:solidFill>
                  <a:srgbClr val="FFFF00"/>
                </a:solidFill>
                <a:effectLst>
                  <a:outerShdw blurRad="38100" dist="38100" dir="2700000" algn="tl">
                    <a:srgbClr val="000000">
                      <a:alpha val="43137"/>
                    </a:srgbClr>
                  </a:outerShdw>
                </a:effectLst>
              </a:rPr>
              <a:t>G9D06 Which of the following is an advantage of a log periodic antenna?</a:t>
            </a:r>
          </a:p>
        </p:txBody>
      </p:sp>
      <p:sp>
        <p:nvSpPr>
          <p:cNvPr id="107523" name="Rectangle 3"/>
          <p:cNvSpPr>
            <a:spLocks noGrp="1" noChangeArrowheads="1"/>
          </p:cNvSpPr>
          <p:nvPr>
            <p:ph type="body" idx="1"/>
          </p:nvPr>
        </p:nvSpPr>
        <p:spPr>
          <a:xfrm>
            <a:off x="457200" y="2057400"/>
            <a:ext cx="8229600" cy="4068763"/>
          </a:xfrm>
        </p:spPr>
        <p:txBody>
          <a:bodyPr>
            <a:normAutofit/>
          </a:bodyPr>
          <a:lstStyle/>
          <a:p>
            <a:pPr marL="457200" lvl="1" indent="0" eaLnBrk="1" hangingPunct="1">
              <a:buNone/>
              <a:defRPr/>
            </a:pPr>
            <a:r>
              <a:rPr lang="en-US" sz="3600" b="1" i="1" dirty="0">
                <a:solidFill>
                  <a:srgbClr val="FFFF00"/>
                </a:solidFill>
                <a:effectLst>
                  <a:outerShdw blurRad="38100" dist="38100" dir="2700000" algn="tl">
                    <a:srgbClr val="000000">
                      <a:alpha val="43137"/>
                    </a:srgbClr>
                  </a:outerShdw>
                </a:effectLst>
              </a:rPr>
              <a:t>A. Wide bandwidth</a:t>
            </a:r>
          </a:p>
          <a:p>
            <a:pPr marL="457200" lvl="1" indent="0" eaLnBrk="1" hangingPunct="1">
              <a:buNone/>
              <a:defRPr/>
            </a:pPr>
            <a:r>
              <a:rPr lang="en-US" i="1" dirty="0"/>
              <a:t>B. Higher gain per element than a Yagi antenna</a:t>
            </a:r>
          </a:p>
          <a:p>
            <a:pPr marL="457200" lvl="1" indent="0" eaLnBrk="1" hangingPunct="1">
              <a:buNone/>
              <a:defRPr/>
            </a:pPr>
            <a:r>
              <a:rPr lang="en-US" i="1" dirty="0"/>
              <a:t>C. Harmonic suppression</a:t>
            </a:r>
          </a:p>
          <a:p>
            <a:pPr marL="457200" lvl="1" indent="0" eaLnBrk="1" hangingPunct="1">
              <a:buNone/>
              <a:defRPr/>
            </a:pPr>
            <a:r>
              <a:rPr lang="en-US" i="1" dirty="0"/>
              <a:t>D. Polarization diversity</a:t>
            </a:r>
          </a:p>
        </p:txBody>
      </p:sp>
      <p:sp>
        <p:nvSpPr>
          <p:cNvPr id="52228" name="Slide Number Placeholder 4"/>
          <p:cNvSpPr>
            <a:spLocks noGrp="1"/>
          </p:cNvSpPr>
          <p:nvPr>
            <p:ph type="sldNum" sz="quarter" idx="10"/>
          </p:nvPr>
        </p:nvSpPr>
        <p:spPr>
          <a:xfrm>
            <a:off x="8458200" y="6172200"/>
            <a:ext cx="457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l" eaLnBrk="1" hangingPunct="1">
              <a:spcBef>
                <a:spcPct val="0"/>
              </a:spcBef>
              <a:buClrTx/>
              <a:buSzTx/>
              <a:buFontTx/>
              <a:buNone/>
            </a:pPr>
            <a:fld id="{27B8CF43-4D79-4910-A388-EBC6050436DA}" type="slidenum">
              <a:rPr lang="en-US" altLang="en-US" sz="1200" b="0" smtClean="0">
                <a:solidFill>
                  <a:schemeClr val="tx1"/>
                </a:solidFill>
              </a:rPr>
              <a:pPr algn="l" eaLnBrk="1" hangingPunct="1">
                <a:spcBef>
                  <a:spcPct val="0"/>
                </a:spcBef>
                <a:buClrTx/>
                <a:buSzTx/>
                <a:buFontTx/>
                <a:buNone/>
              </a:pPr>
              <a:t>52</a:t>
            </a:fld>
            <a:endParaRPr lang="en-US" altLang="en-US" sz="1200" b="0" dirty="0">
              <a:solidFill>
                <a:schemeClr val="tx1"/>
              </a:solidFill>
            </a:endParaRPr>
          </a:p>
        </p:txBody>
      </p:sp>
      <p:sp>
        <p:nvSpPr>
          <p:cNvPr id="2" name="Footer Placeholder 1">
            <a:extLst>
              <a:ext uri="{FF2B5EF4-FFF2-40B4-BE49-F238E27FC236}">
                <a16:creationId xmlns:a16="http://schemas.microsoft.com/office/drawing/2014/main" id="{A7936C57-CF9E-8B36-632F-19D308365E25}"/>
              </a:ext>
            </a:extLst>
          </p:cNvPr>
          <p:cNvSpPr>
            <a:spLocks noGrp="1"/>
          </p:cNvSpPr>
          <p:nvPr>
            <p:ph type="ftr" sz="quarter" idx="11"/>
          </p:nvPr>
        </p:nvSpPr>
        <p:spPr/>
        <p:txBody>
          <a:bodyPr/>
          <a:lstStyle/>
          <a:p>
            <a:pPr>
              <a:defRPr/>
            </a:pPr>
            <a:r>
              <a:rPr lang="en-US"/>
              <a:t>ANTENNAS AND FEED LINES 2022</a:t>
            </a:r>
          </a:p>
        </p:txBody>
      </p:sp>
    </p:spTree>
    <p:extLst>
      <p:ext uri="{BB962C8B-B14F-4D97-AF65-F5344CB8AC3E}">
        <p14:creationId xmlns:p14="http://schemas.microsoft.com/office/powerpoint/2010/main" val="35002075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rrowheads="1"/>
          </p:cNvSpPr>
          <p:nvPr>
            <p:ph type="title"/>
          </p:nvPr>
        </p:nvSpPr>
        <p:spPr>
          <a:xfrm>
            <a:off x="457200" y="457200"/>
            <a:ext cx="8229600" cy="1143000"/>
          </a:xfrm>
        </p:spPr>
        <p:txBody>
          <a:bodyPr/>
          <a:lstStyle/>
          <a:p>
            <a:pPr eaLnBrk="1" hangingPunct="1">
              <a:defRPr/>
            </a:pPr>
            <a:r>
              <a:rPr lang="en-US" b="1" dirty="0">
                <a:solidFill>
                  <a:srgbClr val="FFFF00"/>
                </a:solidFill>
                <a:effectLst>
                  <a:outerShdw blurRad="38100" dist="38100" dir="2700000" algn="tl">
                    <a:srgbClr val="000000">
                      <a:alpha val="43137"/>
                    </a:srgbClr>
                  </a:outerShdw>
                </a:effectLst>
              </a:rPr>
              <a:t>G9D10 Which of the following describes a Beverage antenna?</a:t>
            </a:r>
          </a:p>
        </p:txBody>
      </p:sp>
      <p:sp>
        <p:nvSpPr>
          <p:cNvPr id="115715" name="Rectangle 3"/>
          <p:cNvSpPr>
            <a:spLocks noGrp="1" noChangeArrowheads="1"/>
          </p:cNvSpPr>
          <p:nvPr>
            <p:ph type="body" idx="1"/>
          </p:nvPr>
        </p:nvSpPr>
        <p:spPr>
          <a:xfrm>
            <a:off x="228600" y="1600200"/>
            <a:ext cx="8686800" cy="4525963"/>
          </a:xfrm>
        </p:spPr>
        <p:txBody>
          <a:bodyPr>
            <a:normAutofit/>
          </a:bodyPr>
          <a:lstStyle/>
          <a:p>
            <a:pPr marL="457200" lvl="1" indent="0" eaLnBrk="1" hangingPunct="1">
              <a:buNone/>
              <a:defRPr/>
            </a:pPr>
            <a:r>
              <a:rPr lang="en-US" i="1" dirty="0"/>
              <a:t>A. A vertical antenna constructed from beverage cans</a:t>
            </a:r>
          </a:p>
          <a:p>
            <a:pPr marL="457200" lvl="1" indent="0" eaLnBrk="1" hangingPunct="1">
              <a:buNone/>
              <a:defRPr/>
            </a:pPr>
            <a:r>
              <a:rPr lang="en-US" i="1" dirty="0"/>
              <a:t>B. A broad-band mobile antenna</a:t>
            </a:r>
          </a:p>
          <a:p>
            <a:pPr marL="457200" lvl="1" indent="0" eaLnBrk="1" hangingPunct="1">
              <a:buNone/>
              <a:defRPr/>
            </a:pPr>
            <a:r>
              <a:rPr lang="en-US" i="1" dirty="0"/>
              <a:t>C. A helical antenna for space reception</a:t>
            </a:r>
          </a:p>
          <a:p>
            <a:pPr marL="457200" lvl="1" indent="0" eaLnBrk="1" hangingPunct="1">
              <a:buNone/>
              <a:defRPr/>
            </a:pPr>
            <a:r>
              <a:rPr lang="en-US" i="1" dirty="0"/>
              <a:t>D. A very long and low directional receiving antenna</a:t>
            </a:r>
          </a:p>
        </p:txBody>
      </p:sp>
      <p:sp>
        <p:nvSpPr>
          <p:cNvPr id="54276" name="Slide Number Placeholder 4"/>
          <p:cNvSpPr>
            <a:spLocks noGrp="1"/>
          </p:cNvSpPr>
          <p:nvPr>
            <p:ph type="sldNum" sz="quarter" idx="10"/>
          </p:nvPr>
        </p:nvSpPr>
        <p:spPr>
          <a:xfrm>
            <a:off x="8534400" y="6248400"/>
            <a:ext cx="381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l" eaLnBrk="1" hangingPunct="1">
              <a:spcBef>
                <a:spcPct val="0"/>
              </a:spcBef>
              <a:buClrTx/>
              <a:buSzTx/>
              <a:buFontTx/>
              <a:buNone/>
            </a:pPr>
            <a:fld id="{75EF1AAC-B240-4546-8D16-691FEE689E64}" type="slidenum">
              <a:rPr lang="en-US" altLang="en-US" sz="1200" b="0" smtClean="0">
                <a:solidFill>
                  <a:schemeClr val="tx1"/>
                </a:solidFill>
              </a:rPr>
              <a:pPr algn="l" eaLnBrk="1" hangingPunct="1">
                <a:spcBef>
                  <a:spcPct val="0"/>
                </a:spcBef>
                <a:buClrTx/>
                <a:buSzTx/>
                <a:buFontTx/>
                <a:buNone/>
              </a:pPr>
              <a:t>53</a:t>
            </a:fld>
            <a:endParaRPr lang="en-US" altLang="en-US" sz="1200" b="0" dirty="0">
              <a:solidFill>
                <a:schemeClr val="tx1"/>
              </a:solidFill>
            </a:endParaRPr>
          </a:p>
        </p:txBody>
      </p:sp>
      <p:sp>
        <p:nvSpPr>
          <p:cNvPr id="2" name="Footer Placeholder 1">
            <a:extLst>
              <a:ext uri="{FF2B5EF4-FFF2-40B4-BE49-F238E27FC236}">
                <a16:creationId xmlns:a16="http://schemas.microsoft.com/office/drawing/2014/main" id="{E78F580C-D794-B270-41DA-8DCA61A222F6}"/>
              </a:ext>
            </a:extLst>
          </p:cNvPr>
          <p:cNvSpPr>
            <a:spLocks noGrp="1"/>
          </p:cNvSpPr>
          <p:nvPr>
            <p:ph type="ftr" sz="quarter" idx="11"/>
          </p:nvPr>
        </p:nvSpPr>
        <p:spPr/>
        <p:txBody>
          <a:bodyPr/>
          <a:lstStyle/>
          <a:p>
            <a:pPr>
              <a:defRPr/>
            </a:pPr>
            <a:r>
              <a:rPr lang="en-US"/>
              <a:t>ANTENNAS AND FEED LINES 2022</a:t>
            </a:r>
          </a:p>
        </p:txBody>
      </p:sp>
    </p:spTree>
    <p:extLst>
      <p:ext uri="{BB962C8B-B14F-4D97-AF65-F5344CB8AC3E}">
        <p14:creationId xmlns:p14="http://schemas.microsoft.com/office/powerpoint/2010/main" val="27309183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rrowheads="1"/>
          </p:cNvSpPr>
          <p:nvPr>
            <p:ph type="title"/>
          </p:nvPr>
        </p:nvSpPr>
        <p:spPr>
          <a:xfrm>
            <a:off x="457200" y="457200"/>
            <a:ext cx="8229600" cy="1143000"/>
          </a:xfrm>
        </p:spPr>
        <p:txBody>
          <a:bodyPr/>
          <a:lstStyle/>
          <a:p>
            <a:pPr eaLnBrk="1" hangingPunct="1">
              <a:defRPr/>
            </a:pPr>
            <a:r>
              <a:rPr lang="en-US" b="1" dirty="0">
                <a:solidFill>
                  <a:srgbClr val="FFFF00"/>
                </a:solidFill>
                <a:effectLst>
                  <a:outerShdw blurRad="38100" dist="38100" dir="2700000" algn="tl">
                    <a:srgbClr val="000000">
                      <a:alpha val="43137"/>
                    </a:srgbClr>
                  </a:outerShdw>
                </a:effectLst>
              </a:rPr>
              <a:t>G9D10 Which of the following describes a Beverage antenna?</a:t>
            </a:r>
          </a:p>
        </p:txBody>
      </p:sp>
      <p:sp>
        <p:nvSpPr>
          <p:cNvPr id="115715" name="Rectangle 3"/>
          <p:cNvSpPr>
            <a:spLocks noGrp="1" noChangeArrowheads="1"/>
          </p:cNvSpPr>
          <p:nvPr>
            <p:ph type="body" idx="1"/>
          </p:nvPr>
        </p:nvSpPr>
        <p:spPr>
          <a:xfrm>
            <a:off x="228600" y="1600200"/>
            <a:ext cx="8686800" cy="4525963"/>
          </a:xfrm>
        </p:spPr>
        <p:txBody>
          <a:bodyPr>
            <a:normAutofit/>
          </a:bodyPr>
          <a:lstStyle/>
          <a:p>
            <a:pPr marL="457200" lvl="1" indent="0" eaLnBrk="1" hangingPunct="1">
              <a:buNone/>
              <a:defRPr/>
            </a:pPr>
            <a:r>
              <a:rPr lang="en-US" i="1" dirty="0"/>
              <a:t>A. A vertical antenna constructed from beverage cans</a:t>
            </a:r>
          </a:p>
          <a:p>
            <a:pPr marL="457200" lvl="1" indent="0" eaLnBrk="1" hangingPunct="1">
              <a:buNone/>
              <a:defRPr/>
            </a:pPr>
            <a:r>
              <a:rPr lang="en-US" i="1" dirty="0"/>
              <a:t>B. A broad-band mobile antenna</a:t>
            </a:r>
          </a:p>
          <a:p>
            <a:pPr marL="457200" lvl="1" indent="0" eaLnBrk="1" hangingPunct="1">
              <a:buNone/>
              <a:defRPr/>
            </a:pPr>
            <a:r>
              <a:rPr lang="en-US" i="1" dirty="0"/>
              <a:t>C. A helical antenna for space reception</a:t>
            </a:r>
          </a:p>
          <a:p>
            <a:pPr marL="457200" lvl="1" indent="0" eaLnBrk="1" hangingPunct="1">
              <a:buNone/>
              <a:defRPr/>
            </a:pPr>
            <a:r>
              <a:rPr lang="en-US" sz="3600" b="1" i="1" dirty="0">
                <a:solidFill>
                  <a:srgbClr val="FFFF00"/>
                </a:solidFill>
                <a:effectLst>
                  <a:outerShdw blurRad="38100" dist="38100" dir="2700000" algn="tl">
                    <a:srgbClr val="000000">
                      <a:alpha val="43137"/>
                    </a:srgbClr>
                  </a:outerShdw>
                </a:effectLst>
              </a:rPr>
              <a:t>D. A very long and low directional receiving antenna</a:t>
            </a:r>
          </a:p>
        </p:txBody>
      </p:sp>
      <p:sp>
        <p:nvSpPr>
          <p:cNvPr id="54276" name="Slide Number Placeholder 4"/>
          <p:cNvSpPr>
            <a:spLocks noGrp="1"/>
          </p:cNvSpPr>
          <p:nvPr>
            <p:ph type="sldNum" sz="quarter" idx="10"/>
          </p:nvPr>
        </p:nvSpPr>
        <p:spPr>
          <a:xfrm>
            <a:off x="8534400" y="6248400"/>
            <a:ext cx="381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l" eaLnBrk="1" hangingPunct="1">
              <a:spcBef>
                <a:spcPct val="0"/>
              </a:spcBef>
              <a:buClrTx/>
              <a:buSzTx/>
              <a:buFontTx/>
              <a:buNone/>
            </a:pPr>
            <a:fld id="{75EF1AAC-B240-4546-8D16-691FEE689E64}" type="slidenum">
              <a:rPr lang="en-US" altLang="en-US" sz="1200" b="0" smtClean="0">
                <a:solidFill>
                  <a:schemeClr val="tx1"/>
                </a:solidFill>
              </a:rPr>
              <a:pPr algn="l" eaLnBrk="1" hangingPunct="1">
                <a:spcBef>
                  <a:spcPct val="0"/>
                </a:spcBef>
                <a:buClrTx/>
                <a:buSzTx/>
                <a:buFontTx/>
                <a:buNone/>
              </a:pPr>
              <a:t>54</a:t>
            </a:fld>
            <a:endParaRPr lang="en-US" altLang="en-US" sz="1200" b="0" dirty="0">
              <a:solidFill>
                <a:schemeClr val="tx1"/>
              </a:solidFill>
            </a:endParaRPr>
          </a:p>
        </p:txBody>
      </p:sp>
      <p:sp>
        <p:nvSpPr>
          <p:cNvPr id="2" name="Footer Placeholder 1">
            <a:extLst>
              <a:ext uri="{FF2B5EF4-FFF2-40B4-BE49-F238E27FC236}">
                <a16:creationId xmlns:a16="http://schemas.microsoft.com/office/drawing/2014/main" id="{8326D9C4-AB3E-1B92-8827-094C0D95DAEA}"/>
              </a:ext>
            </a:extLst>
          </p:cNvPr>
          <p:cNvSpPr>
            <a:spLocks noGrp="1"/>
          </p:cNvSpPr>
          <p:nvPr>
            <p:ph type="ftr" sz="quarter" idx="11"/>
          </p:nvPr>
        </p:nvSpPr>
        <p:spPr/>
        <p:txBody>
          <a:bodyPr/>
          <a:lstStyle/>
          <a:p>
            <a:pPr>
              <a:defRPr/>
            </a:pPr>
            <a:r>
              <a:rPr lang="en-US"/>
              <a:t>ANTENNAS AND FEED LINES 2022</a:t>
            </a:r>
          </a:p>
        </p:txBody>
      </p:sp>
    </p:spTree>
    <p:extLst>
      <p:ext uri="{BB962C8B-B14F-4D97-AF65-F5344CB8AC3E}">
        <p14:creationId xmlns:p14="http://schemas.microsoft.com/office/powerpoint/2010/main" val="12064060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t>T9B – Feed lines</a:t>
            </a:r>
          </a:p>
        </p:txBody>
      </p:sp>
      <p:sp>
        <p:nvSpPr>
          <p:cNvPr id="3" name="Subtitle 2"/>
          <p:cNvSpPr>
            <a:spLocks noGrp="1"/>
          </p:cNvSpPr>
          <p:nvPr>
            <p:ph type="subTitle" idx="1"/>
          </p:nvPr>
        </p:nvSpPr>
        <p:spPr>
          <a:xfrm>
            <a:off x="1371600" y="1905000"/>
            <a:ext cx="6400800" cy="3657600"/>
          </a:xfrm>
        </p:spPr>
        <p:txBody>
          <a:bodyPr>
            <a:normAutofit/>
          </a:bodyPr>
          <a:lstStyle/>
          <a:p>
            <a:pPr algn="ctr"/>
            <a:r>
              <a:rPr lang="en-US" sz="2800" dirty="0"/>
              <a:t>types, </a:t>
            </a:r>
          </a:p>
          <a:p>
            <a:pPr algn="ctr"/>
            <a:r>
              <a:rPr lang="en-US" sz="2800" dirty="0"/>
              <a:t>attenuation vs frequency, selecting; </a:t>
            </a:r>
          </a:p>
          <a:p>
            <a:pPr algn="ctr"/>
            <a:r>
              <a:rPr lang="en-US" sz="2800" dirty="0"/>
              <a:t>SWR concepts; </a:t>
            </a:r>
          </a:p>
          <a:p>
            <a:pPr algn="ctr"/>
            <a:r>
              <a:rPr lang="en-US" sz="2800" dirty="0"/>
              <a:t>Antenna tuners (couplers);</a:t>
            </a:r>
          </a:p>
          <a:p>
            <a:pPr algn="ctr"/>
            <a:r>
              <a:rPr lang="en-US" sz="2800" dirty="0"/>
              <a:t> RF Connectors: </a:t>
            </a:r>
          </a:p>
          <a:p>
            <a:pPr algn="ctr"/>
            <a:r>
              <a:rPr lang="en-US" sz="2800" dirty="0"/>
              <a:t>selecting, weather protection</a:t>
            </a:r>
            <a:endParaRPr lang="en-US" sz="2800" b="1" dirty="0"/>
          </a:p>
        </p:txBody>
      </p:sp>
      <p:sp>
        <p:nvSpPr>
          <p:cNvPr id="4" name="Slide Number Placeholder 3"/>
          <p:cNvSpPr>
            <a:spLocks noGrp="1"/>
          </p:cNvSpPr>
          <p:nvPr>
            <p:ph type="sldNum" sz="quarter" idx="12"/>
          </p:nvPr>
        </p:nvSpPr>
        <p:spPr/>
        <p:txBody>
          <a:bodyPr/>
          <a:lstStyle/>
          <a:p>
            <a:fld id="{5A2483EB-AB9C-40AC-9AA1-C2AD9590A9DB}" type="slidenum">
              <a:rPr lang="en-US" smtClean="0"/>
              <a:pPr/>
              <a:t>55</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36749667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610600" y="6248400"/>
            <a:ext cx="381000" cy="476250"/>
          </a:xfrm>
        </p:spPr>
        <p:txBody>
          <a:bodyPr/>
          <a:lstStyle/>
          <a:p>
            <a:pPr algn="l">
              <a:defRPr/>
            </a:pPr>
            <a:fld id="{EE051D7B-DAED-4AB9-B69B-54FE712BBF4B}" type="slidenum">
              <a:rPr lang="en-US"/>
              <a:pPr algn="l">
                <a:defRPr/>
              </a:pPr>
              <a:t>56</a:t>
            </a:fld>
            <a:endParaRPr lang="en-US"/>
          </a:p>
        </p:txBody>
      </p:sp>
      <p:sp>
        <p:nvSpPr>
          <p:cNvPr id="1484802" name="Rectangle 2"/>
          <p:cNvSpPr>
            <a:spLocks noGrp="1" noRot="1" noChangeArrowheads="1"/>
          </p:cNvSpPr>
          <p:nvPr>
            <p:ph type="title"/>
          </p:nvPr>
        </p:nvSpPr>
        <p:spPr>
          <a:xfrm>
            <a:off x="152400" y="0"/>
            <a:ext cx="8839200" cy="1600200"/>
          </a:xfrm>
        </p:spPr>
        <p:txBody>
          <a:bodyPr>
            <a:normAutofit/>
          </a:bodyPr>
          <a:lstStyle/>
          <a:p>
            <a:pPr algn="ctr">
              <a:defRPr/>
            </a:pPr>
            <a:r>
              <a:rPr lang="en-US" sz="4800" b="1" dirty="0">
                <a:solidFill>
                  <a:schemeClr val="bg1"/>
                </a:solidFill>
                <a:effectLst>
                  <a:outerShdw blurRad="38100" dist="38100" dir="2700000" algn="tl">
                    <a:srgbClr val="000000">
                      <a:alpha val="43137"/>
                    </a:srgbClr>
                  </a:outerShdw>
                </a:effectLst>
              </a:rPr>
              <a:t>Load Matching</a:t>
            </a:r>
          </a:p>
        </p:txBody>
      </p:sp>
      <p:sp>
        <p:nvSpPr>
          <p:cNvPr id="1484803" name="Rectangle 3"/>
          <p:cNvSpPr>
            <a:spLocks noGrp="1" noChangeArrowheads="1"/>
          </p:cNvSpPr>
          <p:nvPr>
            <p:ph type="body" idx="1"/>
          </p:nvPr>
        </p:nvSpPr>
        <p:spPr>
          <a:xfrm>
            <a:off x="0" y="1371600"/>
            <a:ext cx="9144000" cy="5029200"/>
          </a:xfrm>
        </p:spPr>
        <p:txBody>
          <a:bodyPr/>
          <a:lstStyle/>
          <a:p>
            <a:pPr lvl="1">
              <a:buFont typeface="Wingdings" pitchFamily="2" charset="2"/>
              <a:buChar char="n"/>
              <a:defRPr/>
            </a:pPr>
            <a:r>
              <a:rPr lang="en-US" b="0" dirty="0"/>
              <a:t>Amateur transceivers have a 50 ohm output impedance</a:t>
            </a:r>
          </a:p>
          <a:p>
            <a:pPr lvl="1">
              <a:buFont typeface="Wingdings" pitchFamily="2" charset="2"/>
              <a:buChar char="n"/>
              <a:defRPr/>
            </a:pPr>
            <a:r>
              <a:rPr lang="en-US" b="0" dirty="0"/>
              <a:t>Coax and antennas should be as close to 50 ohms as possible to insure maximum power transfer</a:t>
            </a:r>
          </a:p>
          <a:p>
            <a:pPr lvl="1">
              <a:buFont typeface="Wingdings" pitchFamily="2" charset="2"/>
              <a:buChar char="n"/>
              <a:defRPr/>
            </a:pPr>
            <a:r>
              <a:rPr lang="en-US" b="0" dirty="0"/>
              <a:t>Any mismatch creates “standing waves” that can be measured with an SWR or directional watt meter</a:t>
            </a:r>
          </a:p>
          <a:p>
            <a:pPr lvl="1">
              <a:buFont typeface="Wingdings" pitchFamily="2" charset="2"/>
              <a:buChar char="n"/>
              <a:defRPr/>
            </a:pPr>
            <a:r>
              <a:rPr lang="en-US" b="0" dirty="0"/>
              <a:t>An SWR of 1:1 indicates perfect power transfer</a:t>
            </a:r>
          </a:p>
          <a:p>
            <a:pPr lvl="1">
              <a:buFont typeface="Wingdings" pitchFamily="2" charset="2"/>
              <a:buChar char="n"/>
              <a:defRPr/>
            </a:pPr>
            <a:r>
              <a:rPr lang="en-US" b="0" dirty="0"/>
              <a:t>As SWR increases above 2:1, modern transmitters will automatically reduce output to protect from damage</a:t>
            </a:r>
          </a:p>
          <a:p>
            <a:pPr lvl="1">
              <a:buFont typeface="Wingdings" pitchFamily="2" charset="2"/>
              <a:buChar char="n"/>
              <a:defRPr/>
            </a:pPr>
            <a:r>
              <a:rPr lang="en-US" b="0" dirty="0"/>
              <a:t>All feed lines have “loss” that increases with frequency and length caused by resistance in the line</a:t>
            </a:r>
          </a:p>
          <a:p>
            <a:pPr lvl="1">
              <a:buFont typeface="Wingdings" pitchFamily="2" charset="2"/>
              <a:buChar char="n"/>
              <a:defRPr/>
            </a:pPr>
            <a:r>
              <a:rPr lang="en-US" b="0" dirty="0"/>
              <a:t>Standing waves will eventually be either radiated or lost as heat in the feed line</a:t>
            </a:r>
          </a:p>
        </p:txBody>
      </p:sp>
      <p:sp>
        <p:nvSpPr>
          <p:cNvPr id="2" name="Footer Placeholder 1">
            <a:extLst>
              <a:ext uri="{FF2B5EF4-FFF2-40B4-BE49-F238E27FC236}">
                <a16:creationId xmlns:a16="http://schemas.microsoft.com/office/drawing/2014/main" id="{D7557AFF-F7C4-BBB2-7681-357D06D6AD08}"/>
              </a:ext>
            </a:extLst>
          </p:cNvPr>
          <p:cNvSpPr>
            <a:spLocks noGrp="1"/>
          </p:cNvSpPr>
          <p:nvPr>
            <p:ph type="ftr" sz="quarter" idx="11"/>
          </p:nvPr>
        </p:nvSpPr>
        <p:spPr/>
        <p:txBody>
          <a:bodyPr/>
          <a:lstStyle/>
          <a:p>
            <a:pPr>
              <a:defRPr/>
            </a:pPr>
            <a:r>
              <a:rPr lang="en-US"/>
              <a:t>ANTENNAS AND FEED LINES 2022</a:t>
            </a:r>
          </a:p>
        </p:txBody>
      </p:sp>
    </p:spTree>
    <p:extLst>
      <p:ext uri="{BB962C8B-B14F-4D97-AF65-F5344CB8AC3E}">
        <p14:creationId xmlns:p14="http://schemas.microsoft.com/office/powerpoint/2010/main" val="40197973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C1E091A-7694-4C64-938C-37FEFECABFFC}" type="slidenum">
              <a:rPr lang="en-US" smtClean="0"/>
              <a:pPr>
                <a:defRPr/>
              </a:pPr>
              <a:t>57</a:t>
            </a:fld>
            <a:endParaRPr lang="en-US"/>
          </a:p>
        </p:txBody>
      </p:sp>
      <p:sp>
        <p:nvSpPr>
          <p:cNvPr id="58372" name="AutoShape 2" descr="data:image/jpeg;base64,/9j/4AAQSkZJRgABAQAAAQABAAD/2wCEAAkGBxQTEhUUEhQWFRQVFhYWFBgXFhgXFhwVFBoWGBcXFRYYHSggGBolGxgaITEhJSksLi4uFyEzODMtNygtLisBCgoKDg0OGhAQGjQkHyQsLCw0NCwsLC8tLCw0LDQtLCw3LywsLC00LCw0LCwsLCw0LDQsNCwsLCwtLSwsLCwsLP/AABEIALwBDAMBIgACEQEDEQH/xAAcAAEAAgMBAQEAAAAAAAAAAAAABQYDBAcIAgH/xABBEAACAQMCAwYCBgkDAwUBAAABAgMABBESIQUGMRMiQWFxgTJRBxQjQpGhJFJicoKSscHRFTNzQ2OiNFODo/AX/8QAGQEBAAMBAQAAAAAAAAAAAAAAAAEDBAIF/8QAIxEBAQEAAwACAwACAwAAAAAAAAECAxExBCESMlFBgRMiQv/aAAwDAQACEQMRAD8A408VftjdywSCSCR4pF6MjFW/EeHlU1dcN+VRs1sR4UHUeT/pyljxHxGPtV6dtGAJB5umyt7Y9DXZ+X+Y7W9TXazJKPEA4Zc/roe8vuK8evFX1ZXUsEgkhkeORfhZGKsPcUHtWlcC5Q+nKWPEfEI+1Xp2sYCyDzZNlb2x712bl7mW1vU12sySgfEAcOuf10PeX3FBL0pSgUpSgUpSgUqB4vxOdbqG2gWL7SGaVnk1YXsmiUYVfiz2nzHz8jE2HHGmubaRvs8WvEBKms9mJbae3ic52yoZXwxGcHwyaC6Uqm8M5vkeRozH2rG3luIdENxAHMWgGNTcKBJq7RcOpx8wMjOtfcxTyWF06TQrNHEr6VWVJYix3EkchDDoQGIGSDtQXulVPiXGmtZJJLgBzDYyzsYy6ghJNkWNmK5Ix3jv54qc4SbkjNyIRkAgRazpJ6qWb4wNu9gelBIUqsXfF+xlvm7qdmLbDOZWUmQEACNcktk4CoMsSB1rTg50fsp9UWqaOW3ijBjmt1drtljiLJOgeMBycnDbLkZJwAudKpXNvFJbVLWa7dQqXYLmASAGP6vcEqyknPex442BOMVk4hzTPEYY3iCzTrLLhI57kRwxmMKHW3Vi8hMi5Iwg33Pd1BcaVSI+M3c89kUAg7SO87SOWOUAtC8Sh9LaH0kHUuoAgPvV3oFKUoFKUoFKUoFKUoFKUoPKMN3mvt4VeqzBe1JQXtBkuuG46VGzWxFT8N3nrX28KtQVN4q/bO5kgcSQu0ci/CyMVYe4qauuG46VGzW5HhQdP5Q+nKaPEfEI+2Xp2sYCyjzZNlf20+9dn5c5ntb5NdrMsgHxKNnX99Dhl9xv4V5AeKv20uJIXEkLtG67qyMVYe4oPa1K8+8o/TlPFhL+Pt0H/Ujwso9V2V//AB967Ty3zRa3ya7WZZP1l6Ov7yHvD1xg+FBM0pSgr3GeBPNeQzB3jWOCdNcbAOHkeEgBWUqylUbOQcbeO4zRcq26hF0sVSCaDSWJDJcFGlMhO7MxTJbP3j86kr2/ihXVNIka/N2Cj8WNRh5njbP1eKe5P/aiIQ5+U0uiI+zUGO15UjRxIZrh3WF7dGaXdYpNGQukDDDQMN8XzJ2x9nlaJlmEsk0xmi7FmkcahENRCpoVQu7E5xnOMnYV+ma/k+GKC3GNmkdp3z+1FGFX8JDT/QpH/wDUXc7/ADWMiBPbsgJPYuaDIvAIiT2zvOWgeB+0Kd6KRixDBFUeWcdPxrPwnhXYZHbTSjAVRK4bSq9ACFBJ82JO3WvvhvB4IMmGJUZsamAy7Y6a3Peb3Nb1BWjy+Z5LtrgaFlkgMWh++v1XDRy5xhW17gb/AAjOckVmTlGDE4kaWU3PZdqzyd7VDkxuhUDs2BwRpwAVBAFT9KCHHL6ns+1lmmMUomUyMp7wR49JCqAV0u22Mk+NYF5ShUII3mjMTOYGRxmJJMaoU1AgxbAhGDAYGMaVxP0oIebl9WER7aYSQ69MupTIRKcuralKlTgbY20jGMVMUpQKUpQKUpQKUpQKUpQKUpQeHKyxzkVipQScF7UjBe1W6zRzkUFvhu89a+5IFaq1Be1JQXtB9XXDsdKjZbcjwqwQ3eetY5rIO2oNgY6f4NBWnhr6tJZIXEkTtE67qysVYehG9S93YaRnoKjjEKDonAvpuvIkEdwI5ugExQ61HiWRWUS+mU6bneuq8tX0XEU1rxJ5tu/FDptsHzQZmX+cj1rzSkGei59BmslvK0Th42aORd1ZSUcejDBFE9PWtly/bRHUkKa/12GuT3kfLH3NSdcG5O+mOeIiO/HbxbDtVAEy+bKO7IPQA/vGu48Pvo541lhdZI3GVZTkEf8A7wohsUpSgUpSgj+J8ZjgZEfWzyaiiRxvI5VMa20oCQoyMk+LAdSKiOA8yGfsCzxgTC9YAI4LJbTCNGVi2EwjDUD1LbYwRWzxjh0/1qK6thE7JFLA6Su0YKStE4dXVHIYNHjTpwQ3UY3iuG8pzD6uJnjOiLiMcxjLDJvZo5FMYI2GlTkE7Egb9aCas+ZIZWCpry6s8TPFIiSKnUxuwAbYg9dxuMjetThHNIa1tZZVZpri3SYxwRPJgFVLMFXUVUFgBk+ON60+XeW5ITGsltafYxlFuEd+1Y6dAYQmPEeRnOHatKDk2WJLRuzt7iSGzitZY5ZHjT7LcSRSLGx6lgQU3BG4xghZpuZIAIipeQzKXjWON3coMZYqoyoBIHexucda1oeaFNxNEYpQkUUUuvs3xiRZHOoEd3ATG++cjqK1Y+CzwPFNaxWwbsOwlgMjxxKA7SBoZBEx2Z2BBQasg7Ywclxwq5M07BYSlzbJHJmR1aOSNZh3B2ZEiEyLuSpGCcHpQZ4OZY5jbGEkRzyaVMkMg7RTFJIOyY4A+DOogggYHUGtux49FM5SMSMAzr2nZP2RaPIYCXGk4IIznBIwDWmeCSY4eAU/RGBl3O4FvLD3Nt+84642z6V+csWFzbKlsywtbxArHKJX7UoM6A0Jj0hgMAt2hzjOBnADevOJiO4SMsoUwzSldDFyIjECwcHSANe6kZORjoa1bLm22kGQzKphadWkjeNGhQAu6MwAYAMM48DnpX7xbhDyXKSqV0ra3MJyTnXM0JUgAfD9mcnPy2Na68ClCWgxExt7aSF1YnQztHGgHw7plTnboelBuRcxRGJ5SsyIiq5LwyJlW6FQwGfTqKx8zcd7CK47PBmhg7YBlJTBLKucEZ3U7A1DW3LFwYbmP7OBJYgkMKzzXMSyKSdeZUQxqe6vZoMYXNffEeB3lwLppRbxtNarBGiSO6hleRiWkMakg6h0Xbz60E9xDjscLYkWUDu6nEUhiXWcDVIFwBvueg8cVqx8yr9YuIZEdEtwrGUqez0lGkZnbGFAA6+NQXNnKtzcG5CC3cTKohkmkkDQhVAMaRKhXBYFteoEF9w2kAyHFuXppXu4/s+wvYBG762EsbLHImVj0FZASV6uuN+tBIW3NVu4c5kQpCbjEkUkbNCvWRFdQWA2zjcahnGRnYsONxzIHjWUofhYxOoYEAhl1AZU56+NQlzwS7uNbTiBHWzuLaIRyO6s9yI9UkjNGpRfslwoDYydztVnsISkUaHGVRVOOmVAG3lQeI6UpQKUpQKzRzkVhpQSkF7UjBfVW637MHGT49KCUQSXEgRRkn4R4AfMnw9a6PwHka3RAXIll8c/APJV8fU/l0qF5csBCmT/ALjbsfl8lHkP61YLe8K9DWffJ39Ru4uGSd69ffEOBeVVbifAAeoq/WvFQdm3rNLZpIO7+FVNDi91wlk6ZI8+v41c/oi5ueyuVt5ifq1wwXfokzbK4PgCcK3qD4HMxxHgXlVY4hwPrt16/L3FWZ5bPVG/j51+v09MUrknLn0qvHiO/jLAYHbRjveskfj6r+FdO4TxeG5TtLeVZF+anOD8mHVT5Gr86mvGPfHrHrdpSldOClKUGC+ulijeVzhY0Z2PkoJP9K1+BGU28RnOZWUNJsBhn72gYAGFzp/h3zWjzOe0MFsP+vKDJ/wQfaSZHipISM/8tTtApSlApSlApSlApSlApSlApSlB4n4nw2a3kMU8bxSL1V1Kn1Geo26jY1qV7R47wG3vI+zuoUlTfGobgnbKMN0PmCDXGucPoKZdUnDpNQ3PYykBvRJOh9Gx60HE6Vt8U4ZNbSGK4ieKQdVdSpxuMjPUbbEbGtSgUpSg/VGTirHwWAGVR4L3v5en54qAtx3h61ZOCNhm9P71zu9Zqzine5FtSathJqiElrOktZHpphJq3Le8K9DUGk1Y+KTN2L6G0sBkEdduoHmRt71M+3NvU7Xe14qDs29ZprFJB3apvCy6xqsjanA3Pvtv47bZ8qlbe9K9DUUnj84jwLrtUALOW3k7SB3ikH3kJU+hx8Q8jkVebbigbZqj+Yb23iXJOWPwoPiPmfkPM0S3OXvpXkjwl/HqHTtohv6vH4+q/hXTuEcYguk7S3lSVfEqckH5MOqnyNecC8twT2URI/YUtj95sbflXzHFc2jiZRJA4++uV2+TEbEeR2NW55NT1m5OHFv1eq9P0rlPJ/0q5KxX4AzsJ1GB/wDKo6D9obeQG9dM4hfLFC8zHKRo0hxvkKCdvnmrs6mvGXeLi9VGcO+1vbiXqsCrax7feOJpyD4g5hX1hNTtRnLVk0VtGr/7jZkl/wCWUmST21MQPICpOunBSlKBSlKBSlKBSlKBSlKBSlKBSlKCO43wO3u4+zuYUlTwDDcE7ZRuqnzBBrjfOP0FEapOHSavHsZSAfRJOh9Gx613WlB4p4rwqa2kMdxE8Tj7rqVOOmRn4h5jY1pV7U41wWC7j7O5iSVPkwzg/NT1U+YrjXOP0FEZk4bJnx7CU7+kcvT2bH71BxOE4YetTthJhvUYqN4vwee1kMdzE8TjwcEZ81PRh5jas1vLkA+P9xUanc6dY1+OpVjSathJqhYbodM7/L/FbaTVjss9epLLO4l0lpcy5AH6zKPbOT+QNaCTV9GXLr5ZP5Y/vSI14nEmrYSaohJa2Elo6b15xDs0z1PRR5/4qX5B5L+tn61eZMROUXJBkI8Seoj9OuPl1rNjZm7u4ofulsN5IO85HngH8q7rbYVQqgBVACgdABsAKt48d/dZufkufqNr/SYtASNVRQMKqgBQPICoPiXAeu1TiS1spPnrvWhhcf41yShyUHZt5Du/y/4qV5RvJmWHhk+47VZFbOxtoPtGT5nEgiTB+7KfAV0W44ej9K5by7c/Xru7PYvH9X0xLq8MPJqJOBpdiFOnfZRUfjO+47vJbOq7LSqRacYuINm+1T5Me8PRv85qycM47DPsraX/AFG2b28G9s1LhJ0pSgUpSgUpSgUpSgUpSgUpSgUpSgUpSgUpSg0eMcGguozHcxJKh8HGcH5qeqnzFcf5q+g8qTJw2TI6mCU/lHL/AGb+au3UoPHvF+Ey279lcxPE/wAnGM48VPRh5qSK14ZGXxyPPr+NevuKcLhuEMdxEkqH7rqGHqM9D51R7/6GuHOSU7aHPgkmV/CQNUXMvrrO7m9yuDwz56Vmil7xPkB/U/4ruFl9DPD0ILGeTHg0ukf/AFqp/Oo7/wDmNreRzSQFrdvrE0ceO/Hpt2MGGQnJy0bHIIO/jVN4v41Y+T31+TlaTVsJLW3zJyfeWJJmjzGP+rHl4/c4yn8QFQkc1U2WetUss7i5fRoAbxmPUROR7sorqyS1xXk/iIhukY/C2Ub+Lp/5AV1qC5B6GtPF+rD8mf8AdLpLWdJai0lrOktWs6VjmrYSYHrUSktZHugqlmOAoJPoKgON9hGmuRgo8B1JPyUeNUC+4gGPcTSPDO5/LpXxxXiLTyF26dFHgF+VazQPo1KuryBGfelsnqc51rxP8I5wmiwH+1T5N8QHk3+c1fuFcTjuE1xnI6EHZgfkwritrehyVKsjjqrDw+YI2Iqy8n8RMNygz3ZCEYevwn2P9TT6viLLL1XUqUpQKUpQKUpQKUpQKUpQKUpQKUpQKUpQKUpQKUpQY7iYIrO3RVLH0UZNRfKETLZW+sYdolkkHyklHaOP5mNfPObH6lMgOGlUQKfENcMIgR6F8+1TKKAAB0AwPQUBlBGDuD1qhc0fRXaXOXg/RpTv3BmIn9qLbHqpHvV+pUWS+us7ub3HmrmDk+7sSe3jzH4Sx5aP3OMp/EBWXhfNckWA41r8xs4/s35V6PZQRg7g9RVI5h+i+0uCXizbOevZgGMnzjOw/hK1V+Fz95aP+bO51uK/wjmOOUd1s/MdCPUHep2G5B6Gq7H9Dsytlb1RjowhYH8O0/vVph5IeOMBbgySDqXUKp/l3X86szbfYp3nM/W9vtJajuZbkiHSPvMAfQZP9QK+ZnkhOmZCvyP3T6MNjWpxxw8QI8GGfcEV2rVXitxoTPzIH45P9q1bLihU5BxW1xW07WJkBweqn9odM/096p2uSMkSIykdcg49j0IrPzS99tnxtZ/Hr/K+/WophiVcHwddj619JbyRMroe2jVg23xjBB9/f8ap9rxDzqZseKFTkHFVTVnjRrE17HbuC8wQXQ+yfvD4kbuyD1U/1GR51KVxRLuKXBcFHHwyIdLA/PbcH0qy8N5puoAO0xdQ/rDAmA9ej++D51dnl/rLv41n6ujUqL4LzBBdD7FwWHxIe7Ivqh39+lSlXS9s1ln1SlKUQUpSgUpSgUpSgUpSgUpSgUpSgUpSghOYu9JaReD3Adv3YEeUH+dUqbqGmjL8QjODphtpDnHd1TugGD0yBE3pq86maBSlKBSlKBSlKD4mhVwVdQynqCMj8DVZ4pyerA9g2jPVGyU9j1X86tNKDjvEuGSwNplQr8j90+jDY1pmu1zRKwKsoYHqCAR7g1Hjl+2znsI/5Rj8OlT2ONwckG7b9HUxn7zY+yH7w/sN6iOP8s3lgSZ48xjpKmWj9z1T+ID3rv8Af8RgtUHaMsYJ0ooGWZuumONRqdv2VBNRzfWrrbe0gPzCtcuvocpCCPnqbB+6aq1xyr8c+s+/bz//AKvpU43bHdHz/DwqX4DxuQoGbuNvkb4/A10fjf0S2ki/oxa3kAxkFpFYjxkVzknzBB+ea5px/lq8sCTPHmMdJU70flk9U/iA96q1i5njTx8k3ff9LEtxFKQWzHIN1kQlSD8wRuD5irJw3mu6twO2H1qH9dcCUD+j++D51y214h51NWHFivQ4/p+FcTVnizWJr12zgvH4LoZhkBI+JD3XX95DuPXpUnXExLFKQxzFIN1kQlSD8wRup9KsvDubbq3wJx9ah/XXAlA8/uv74Pmauzy/1l38az9XR6VGcF4/b3QzBIGI+JDs6/vIdx69Kk6ul7ZrLPqlKUogpSlBEz8y2iSGJ7iNZFZUZS2NLOAVDHourIxnr4V9wcwWzpJIs8eiL/dYsAEBGoFs9AQcg9COlQPEOAyvFxBezBNxdQyRgle8iLagk5O2DG2x329Kx8z8uTzzXLIMK0fDyn2nZ63tLieZ49SHVGdLLh/AsCOhwErxHm+2jgaZW7QJLFE6rnUrTOirqUjK7Pq3G46dRW1PzJaoAXmVAw1d4MuFJKhnyO4uQRlsDY1WZuAPJbzmO2uIpmNoQLi6E8ki2swn0KTNIqD4gMsN3OcV+cz2N5c9r9hcaJbbTBGLpYFim+1D/WhFN9oGBjxjtBtghdyQm+N8ymBrpRGG+rWaXQ72NRdp10HY6R9j13+LptUgOLKrzdo0aJCkbsxfBUOGJMgIARe7scnO/TFVjiXALh0ugEyZeFwW6d5N50NyWTrtjtF3O2/XrWxxnl+eVrooo731B4gzALI1pIZXjbGSoOAuSPvZ3xQWbh3E4pwTE4YAgHYgjIyNiAdx41iTjcDSmFZVMgYqVGT3wNRUtjGoDfGc19cKvJJVJlt3tyDgLI0TMdtz9k7KBnbrnbpVftLK4S8+whmhhaaR7jXLC9s6uGJaFAxlSRnKsRhV+MnJO4b/AAHmqC4CqXRZmaRez1ZOY2bKg4GW0gNp6gHPTetiLj8QhSWZ401u6LpYuGZGcYTuhmbCkkAbYPgM1EcP4JKkFknZgNDdySyDK7K5uSWyDuT2g6b971qMflqdVtZDHK/Ym8WSKG47CXTczdokiSLIitgKMqXGz/NcELV/rqNLbLEVkjuRKwkVsjEQB2x1yTjyxWs3NkDT28MLpKZpZI2Kt8Iijmcsu3fAaPQcbAt18K0bHgTBrUpC8KL9caUPMJZEe43DM5dtTMxLHBIBJ38a0+D8Lug3DInttC2GpJJe0jIYC2khVogDq0MSCQwDAkbEAkBeqUpQKUpQKV8u4AJJAAGSTsAB1JNQX+uvPtYoJF8bh8rbDpuhHen/AIO7sQXBoJi+vY4UaSZ1jjUZZnYKoHmTUP8A6hcXO1snYxf+/MhDEf8AZgOD/E+B4gMKz2fL6hxNOxuJ13V5MaUO/wDsRDuxdcZHeI6samKCL4XwKKFjJ3pJ2GHmlOuUj5auiLn7igKPlUpSlAr8ZcjB3B61+0oKHzL9F1rPl7f9Gl/YGYif2oug/hx71y7j/Ld5YHM8eY/CVMtH5ZOMp6MB716Nr8ZQRg7g7EeVV645V+Pkaz79vNFrxDzqbsOLMvQ+3h7iug8y/Rdaz5e3/RpTv3BmIn9qPoP4ce9cv4/y3d2BzPGTH4SplovdvuejAe9U6xcteOXO/FgDQykNvFKN1kQlSD8wRuvtVk4dzfdW2BcL9Zi8JEwJQPP7r/kfWuYWvEPOpuw4uV6HbxHh+FczVnjrWJr12ngvHre6XMEgYj4l6Ov7yHcevSpOuJjsZWDgmGVd1dCVIPzDDdanrfmXiUahcRTgdHZTqI8yhAPrirs8v9Zd/Gv/AJdOpSlXMpSlKBSlKBSlKBSlKBSlR3GuLC3VO40kksgiijUqGZyC2MsQAAqsxJ8FPU7UEjSq5xXmtbcRLOixyyl9KPPEiaY8anMrMBp7yjGNWW6YBIxW/OSyrbmCF5WuGmjCh48K9uSH1OGKlMg95ScjGM5AoLRSqieaJpHtewh2la6jmR3VWWW2LIyahkbOp3HUVln5zVEnkeB1ihmaDWXjUPMJBGqpqYYBYjLMVC75OASAtNQd1zCCxitENzKpw2k6YEP/AHp8FQfmq6n3+HG9a3C+NQcRE1uQCY+zMgjmV0ZHJK4khbcEoyspwdtwQwzsRcUCyNbWtsXS30LIUMccaFwGEaKSMsEIYjAGGG+dqAvADKQ184nIIKxAabZSDkHsyT2jDbvOTuMgLU4BVdfmtQxbsX+ri4FsZ8pp7UuIs6M6tAlIj1fPwxvWG65yWMXDvC6w28phaQvGA0pKqixhmGxLqCzaVGdzgNgLTSoHlzmeO7eWNdIeIIx0SxzIUk1BSrxkjOUYFTgjA8CCZ6gUpSgUpSgUpSgV+MoIwRkHYg9MV+0oKHzL9F9rPl7f9GlO/cGYif2o/D1XHvXL+PcuXdift4yY/CVO9F7t1T+ICvRlfjKCMEZB2IPTFV645V+OfWfft5qteIedS0PFSBsxHvXROZfovtp8vb/o0p37gzET+1H4eq49651fcjcSicoLcygdHjZShHlqII9CBVN49RrxzY1/l6BpSlanmlKUoFKUoFKUoFKUoFRnHuEm4VCj9lLDIJYX0hwrgMp1ISNSlWZSMg4bYg4NSdKCu3XAZ3MUpuIxdRdoBILc9iY5SuqNoDLqx3FORIDleuMitqLhDl7eSWVXeDttWmLQrdsAO6uo6AoHzYn51MUoKwOV5ECNDOqypc3U6s8JdMXbyOyMgkUnGsYYMPh6b4rPJyurQSRGQ5e5a6jcKMpJ23bR7HIbSwA36jPTNWClBH8ItZ01fWJY5ScaezgMKgDOcgyOST6426VpScFmW4kltp1jWYo06PD2uWQKmuJg66GKKFOQw7oOOuZ2lBWG5UYsU7f9ENwLkw9l3+1Egm0ibV/tmUa9OjPhqxtWxPywrwzRNIftbj6yjqoBjkDpJGQDkNpZAd9j0xU/SgjuEWs6avrE0cpOkL2cBhUYzkkGRyxOfmBt0qRpSgUpSgUpSgUpSgUpSgUpSgUpSg//2Q=="/>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0"/>
              </a:spcBef>
              <a:buClrTx/>
              <a:buSzTx/>
              <a:buFontTx/>
              <a:buNone/>
            </a:pPr>
            <a:endParaRPr lang="en-US" altLang="en-US" sz="1800" b="0" dirty="0">
              <a:solidFill>
                <a:schemeClr val="tx1"/>
              </a:solidFill>
              <a:latin typeface="Liberation Serif" panose="02020603050405020304" pitchFamily="18" charset="0"/>
            </a:endParaRPr>
          </a:p>
        </p:txBody>
      </p:sp>
      <p:pic>
        <p:nvPicPr>
          <p:cNvPr id="58373" name="Picture 4" descr="http://upload.wikimedia.org/wikipedia/commons/thumb/f/f4/Coaxial_cable_cutaway.svg/500px-Coaxial_cable_cutaway.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533400"/>
            <a:ext cx="4762500" cy="3333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8374" name="Picture 6" descr="http://files.cablewholesale.com/mailimages/coaxcab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429000"/>
            <a:ext cx="4762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1"/>
          <p:cNvPicPr>
            <a:picLocks noChangeAspect="1"/>
          </p:cNvPicPr>
          <p:nvPr/>
        </p:nvPicPr>
        <p:blipFill>
          <a:blip r:embed="rId4" cstate="print">
            <a:extLst>
              <a:ext uri="{28A0092B-C50C-407E-A947-70E740481C1C}">
                <a14:useLocalDpi xmlns:a14="http://schemas.microsoft.com/office/drawing/2010/main" val="0"/>
              </a:ext>
            </a:extLst>
          </a:blip>
          <a:srcRect l="2672" r="28595" b="14500"/>
          <a:stretch>
            <a:fillRect/>
          </a:stretch>
        </p:blipFill>
        <p:spPr bwMode="auto">
          <a:xfrm>
            <a:off x="5410200" y="457200"/>
            <a:ext cx="292100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13C9B95A-F648-769D-C7ED-0A8E9ABB700B}"/>
              </a:ext>
            </a:extLst>
          </p:cNvPr>
          <p:cNvSpPr>
            <a:spLocks noGrp="1"/>
          </p:cNvSpPr>
          <p:nvPr>
            <p:ph type="ftr" sz="quarter" idx="11"/>
          </p:nvPr>
        </p:nvSpPr>
        <p:spPr/>
        <p:txBody>
          <a:bodyPr/>
          <a:lstStyle/>
          <a:p>
            <a:pPr>
              <a:defRPr/>
            </a:pPr>
            <a:r>
              <a:rPr lang="en-US"/>
              <a:t>ANTENNAS AND FEED LINES 2022</a:t>
            </a:r>
          </a:p>
        </p:txBody>
      </p:sp>
    </p:spTree>
    <p:extLst>
      <p:ext uri="{BB962C8B-B14F-4D97-AF65-F5344CB8AC3E}">
        <p14:creationId xmlns:p14="http://schemas.microsoft.com/office/powerpoint/2010/main" val="41677316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534400" y="6248400"/>
            <a:ext cx="381000" cy="476250"/>
          </a:xfrm>
        </p:spPr>
        <p:txBody>
          <a:bodyPr/>
          <a:lstStyle/>
          <a:p>
            <a:pPr algn="l">
              <a:defRPr/>
            </a:pPr>
            <a:fld id="{F8130D10-FA14-4A02-A3DB-A30D11E01463}" type="slidenum">
              <a:rPr lang="en-US"/>
              <a:pPr algn="l">
                <a:defRPr/>
              </a:pPr>
              <a:t>58</a:t>
            </a:fld>
            <a:endParaRPr lang="en-US" dirty="0"/>
          </a:p>
        </p:txBody>
      </p:sp>
      <p:sp>
        <p:nvSpPr>
          <p:cNvPr id="1492994" name="Rectangle 2"/>
          <p:cNvSpPr>
            <a:spLocks noGrp="1" noRot="1" noChangeArrowheads="1"/>
          </p:cNvSpPr>
          <p:nvPr>
            <p:ph type="title"/>
          </p:nvPr>
        </p:nvSpPr>
        <p:spPr>
          <a:xfrm>
            <a:off x="152400" y="0"/>
            <a:ext cx="8839200" cy="1600200"/>
          </a:xfrm>
        </p:spPr>
        <p:txBody>
          <a:bodyPr>
            <a:normAutofit/>
          </a:bodyPr>
          <a:lstStyle/>
          <a:p>
            <a:pPr algn="ctr">
              <a:defRPr/>
            </a:pPr>
            <a:r>
              <a:rPr lang="en-US" sz="4800" b="1" dirty="0">
                <a:solidFill>
                  <a:schemeClr val="bg1"/>
                </a:solidFill>
                <a:effectLst>
                  <a:outerShdw blurRad="38100" dist="38100" dir="2700000" algn="tl">
                    <a:srgbClr val="000000">
                      <a:alpha val="43137"/>
                    </a:srgbClr>
                  </a:outerShdw>
                </a:effectLst>
              </a:rPr>
              <a:t>Standing Waves</a:t>
            </a:r>
          </a:p>
        </p:txBody>
      </p:sp>
      <p:pic>
        <p:nvPicPr>
          <p:cNvPr id="59397" name="Picture 5" descr="standingwave"/>
          <p:cNvPicPr>
            <a:picLocks noGrp="1" noChangeAspect="1" noChangeArrowheads="1" noCrop="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143000" y="1622425"/>
            <a:ext cx="6400800" cy="4702175"/>
          </a:xfr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B4DE4202-15F3-FC0B-FA8D-6CAEDE100A0D}"/>
              </a:ext>
            </a:extLst>
          </p:cNvPr>
          <p:cNvSpPr>
            <a:spLocks noGrp="1"/>
          </p:cNvSpPr>
          <p:nvPr>
            <p:ph type="ftr" sz="quarter" idx="11"/>
          </p:nvPr>
        </p:nvSpPr>
        <p:spPr/>
        <p:txBody>
          <a:bodyPr/>
          <a:lstStyle/>
          <a:p>
            <a:pPr>
              <a:defRPr/>
            </a:pPr>
            <a:r>
              <a:rPr lang="en-US"/>
              <a:t>ANTENNAS AND FEED LINES 2022</a:t>
            </a:r>
          </a:p>
        </p:txBody>
      </p:sp>
    </p:spTree>
    <p:extLst>
      <p:ext uri="{BB962C8B-B14F-4D97-AF65-F5344CB8AC3E}">
        <p14:creationId xmlns:p14="http://schemas.microsoft.com/office/powerpoint/2010/main" val="17779529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458200" cy="1981200"/>
          </a:xfrm>
        </p:spPr>
        <p:txBody>
          <a:bodyPr>
            <a:noAutofit/>
          </a:bodyPr>
          <a:lstStyle/>
          <a:p>
            <a:r>
              <a:rPr lang="en-US" sz="3600" b="0" dirty="0">
                <a:latin typeface="Impact" panose="020B0806030902050204" pitchFamily="34" charset="0"/>
              </a:rPr>
              <a:t> </a:t>
            </a:r>
            <a:br>
              <a:rPr lang="en-US" sz="3600" b="0" dirty="0">
                <a:latin typeface="Impact" panose="020B0806030902050204" pitchFamily="34" charset="0"/>
              </a:rPr>
            </a:br>
            <a:r>
              <a:rPr lang="en-US" sz="3600" b="0" dirty="0">
                <a:latin typeface="Impact" panose="020B0806030902050204" pitchFamily="34" charset="0"/>
              </a:rPr>
              <a:t>T9B01 – What is a benefit of low SWR?</a:t>
            </a:r>
            <a:br>
              <a:rPr lang="en-US" sz="3600" b="0" dirty="0">
                <a:latin typeface="Impact" panose="020B0806030902050204" pitchFamily="34" charset="0"/>
              </a:rPr>
            </a:br>
            <a:endParaRPr lang="en-US" sz="3600" b="0" dirty="0">
              <a:latin typeface="Impact" panose="020B0806030902050204" pitchFamily="34" charset="0"/>
            </a:endParaRPr>
          </a:p>
        </p:txBody>
      </p:sp>
      <p:sp>
        <p:nvSpPr>
          <p:cNvPr id="3" name="Subtitle 2"/>
          <p:cNvSpPr>
            <a:spLocks noGrp="1"/>
          </p:cNvSpPr>
          <p:nvPr>
            <p:ph type="subTitle" idx="1"/>
          </p:nvPr>
        </p:nvSpPr>
        <p:spPr>
          <a:xfrm>
            <a:off x="609600" y="1905000"/>
            <a:ext cx="7848600" cy="4267200"/>
          </a:xfrm>
        </p:spPr>
        <p:txBody>
          <a:bodyPr>
            <a:normAutofit/>
          </a:bodyPr>
          <a:lstStyle/>
          <a:p>
            <a:r>
              <a:rPr lang="en-US" sz="2800" dirty="0"/>
              <a:t>A.    Reduce television interference </a:t>
            </a:r>
          </a:p>
          <a:p>
            <a:r>
              <a:rPr lang="en-US" sz="2800" dirty="0"/>
              <a:t>B.    Reduce signal loss</a:t>
            </a:r>
          </a:p>
          <a:p>
            <a:r>
              <a:rPr lang="en-US" sz="2800" dirty="0"/>
              <a:t>C.   Less antenna wear</a:t>
            </a:r>
          </a:p>
          <a:p>
            <a:r>
              <a:rPr lang="en-US" sz="2800" dirty="0"/>
              <a:t>D.   All of these choices are correct</a:t>
            </a:r>
          </a:p>
        </p:txBody>
      </p:sp>
      <p:sp>
        <p:nvSpPr>
          <p:cNvPr id="4" name="Slide Number Placeholder 3"/>
          <p:cNvSpPr>
            <a:spLocks noGrp="1"/>
          </p:cNvSpPr>
          <p:nvPr>
            <p:ph type="sldNum" sz="quarter" idx="12"/>
          </p:nvPr>
        </p:nvSpPr>
        <p:spPr/>
        <p:txBody>
          <a:bodyPr/>
          <a:lstStyle/>
          <a:p>
            <a:fld id="{5A2483EB-AB9C-40AC-9AA1-C2AD9590A9DB}" type="slidenum">
              <a:rPr lang="en-US" smtClean="0"/>
              <a:pPr/>
              <a:t>59</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2489778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Footer Placeholder 3"/>
          <p:cNvSpPr>
            <a:spLocks noGrp="1"/>
          </p:cNvSpPr>
          <p:nvPr>
            <p:ph type="ftr" sz="quarter" idx="11"/>
          </p:nvPr>
        </p:nvSpPr>
        <p:spPr>
          <a:xfrm>
            <a:off x="6553200" y="6248400"/>
            <a:ext cx="2133600" cy="476250"/>
          </a:xfrm>
        </p:spPr>
        <p:txBody>
          <a:bodyPr/>
          <a:lstStyle/>
          <a:p>
            <a:pPr algn="r">
              <a:defRPr/>
            </a:pPr>
            <a:r>
              <a:rPr lang="en-US"/>
              <a:t>ANTENNAS AND FEED LINES 2022</a:t>
            </a:r>
          </a:p>
        </p:txBody>
      </p:sp>
      <p:sp>
        <p:nvSpPr>
          <p:cNvPr id="166" name="Slide Number Placeholder 4"/>
          <p:cNvSpPr>
            <a:spLocks noGrp="1"/>
          </p:cNvSpPr>
          <p:nvPr>
            <p:ph type="sldNum" sz="quarter" idx="10"/>
          </p:nvPr>
        </p:nvSpPr>
        <p:spPr>
          <a:xfrm>
            <a:off x="304800" y="6248400"/>
            <a:ext cx="5715000" cy="476250"/>
          </a:xfrm>
        </p:spPr>
        <p:txBody>
          <a:bodyPr/>
          <a:lstStyle/>
          <a:p>
            <a:pPr algn="l">
              <a:defRPr/>
            </a:pPr>
            <a:fld id="{69A3005D-034E-4E09-96AF-339A8B483932}" type="slidenum">
              <a:rPr lang="en-US" smtClean="0"/>
              <a:pPr algn="l">
                <a:defRPr/>
              </a:pPr>
              <a:t>6</a:t>
            </a:fld>
            <a:endParaRPr lang="en-US"/>
          </a:p>
        </p:txBody>
      </p:sp>
      <p:sp>
        <p:nvSpPr>
          <p:cNvPr id="1457154" name="Rectangle 2"/>
          <p:cNvSpPr>
            <a:spLocks noGrp="1" noRot="1" noChangeArrowheads="1"/>
          </p:cNvSpPr>
          <p:nvPr>
            <p:ph type="title"/>
          </p:nvPr>
        </p:nvSpPr>
        <p:spPr>
          <a:xfrm>
            <a:off x="152400" y="0"/>
            <a:ext cx="8839200" cy="1689100"/>
          </a:xfrm>
        </p:spPr>
        <p:txBody>
          <a:bodyPr>
            <a:normAutofit/>
          </a:bodyPr>
          <a:lstStyle/>
          <a:p>
            <a:pPr algn="ctr">
              <a:defRPr/>
            </a:pPr>
            <a:r>
              <a:rPr lang="en-US" sz="4000" b="1" dirty="0">
                <a:solidFill>
                  <a:schemeClr val="bg1"/>
                </a:solidFill>
              </a:rPr>
              <a:t>Vertical Antennas</a:t>
            </a:r>
            <a:br>
              <a:rPr lang="en-US" sz="4000" b="1" dirty="0">
                <a:solidFill>
                  <a:schemeClr val="bg1"/>
                </a:solidFill>
              </a:rPr>
            </a:br>
            <a:r>
              <a:rPr lang="en-US" sz="4000" b="1" dirty="0">
                <a:solidFill>
                  <a:schemeClr val="bg1"/>
                </a:solidFill>
              </a:rPr>
              <a:t>(Quarter Wavelength Vertical)</a:t>
            </a:r>
          </a:p>
        </p:txBody>
      </p:sp>
      <p:grpSp>
        <p:nvGrpSpPr>
          <p:cNvPr id="9221" name="Group 234"/>
          <p:cNvGrpSpPr>
            <a:grpSpLocks/>
          </p:cNvGrpSpPr>
          <p:nvPr/>
        </p:nvGrpSpPr>
        <p:grpSpPr bwMode="auto">
          <a:xfrm>
            <a:off x="1027113" y="1714500"/>
            <a:ext cx="7432675" cy="3360738"/>
            <a:chOff x="647" y="1080"/>
            <a:chExt cx="4682" cy="2117"/>
          </a:xfrm>
        </p:grpSpPr>
        <p:sp>
          <p:nvSpPr>
            <p:cNvPr id="9229" name="Line 4"/>
            <p:cNvSpPr>
              <a:spLocks noChangeShapeType="1"/>
            </p:cNvSpPr>
            <p:nvPr/>
          </p:nvSpPr>
          <p:spPr bwMode="auto">
            <a:xfrm flipV="1">
              <a:off x="1306" y="1081"/>
              <a:ext cx="0" cy="105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30" name="Freeform 5"/>
            <p:cNvSpPr>
              <a:spLocks/>
            </p:cNvSpPr>
            <p:nvPr/>
          </p:nvSpPr>
          <p:spPr bwMode="auto">
            <a:xfrm>
              <a:off x="1265" y="2132"/>
              <a:ext cx="87" cy="80"/>
            </a:xfrm>
            <a:custGeom>
              <a:avLst/>
              <a:gdLst>
                <a:gd name="T0" fmla="*/ 42 w 87"/>
                <a:gd name="T1" fmla="*/ 446 h 66"/>
                <a:gd name="T2" fmla="*/ 50 w 87"/>
                <a:gd name="T3" fmla="*/ 446 h 66"/>
                <a:gd name="T4" fmla="*/ 60 w 87"/>
                <a:gd name="T5" fmla="*/ 418 h 66"/>
                <a:gd name="T6" fmla="*/ 66 w 87"/>
                <a:gd name="T7" fmla="*/ 396 h 66"/>
                <a:gd name="T8" fmla="*/ 72 w 87"/>
                <a:gd name="T9" fmla="*/ 378 h 66"/>
                <a:gd name="T10" fmla="*/ 78 w 87"/>
                <a:gd name="T11" fmla="*/ 333 h 66"/>
                <a:gd name="T12" fmla="*/ 82 w 87"/>
                <a:gd name="T13" fmla="*/ 293 h 66"/>
                <a:gd name="T14" fmla="*/ 84 w 87"/>
                <a:gd name="T15" fmla="*/ 257 h 66"/>
                <a:gd name="T16" fmla="*/ 86 w 87"/>
                <a:gd name="T17" fmla="*/ 213 h 66"/>
                <a:gd name="T18" fmla="*/ 84 w 87"/>
                <a:gd name="T19" fmla="*/ 168 h 66"/>
                <a:gd name="T20" fmla="*/ 82 w 87"/>
                <a:gd name="T21" fmla="*/ 132 h 66"/>
                <a:gd name="T22" fmla="*/ 78 w 87"/>
                <a:gd name="T23" fmla="*/ 90 h 66"/>
                <a:gd name="T24" fmla="*/ 72 w 87"/>
                <a:gd name="T25" fmla="*/ 61 h 66"/>
                <a:gd name="T26" fmla="*/ 66 w 87"/>
                <a:gd name="T27" fmla="*/ 27 h 66"/>
                <a:gd name="T28" fmla="*/ 60 w 87"/>
                <a:gd name="T29" fmla="*/ 1 h 66"/>
                <a:gd name="T30" fmla="*/ 50 w 87"/>
                <a:gd name="T31" fmla="*/ 0 h 66"/>
                <a:gd name="T32" fmla="*/ 42 w 87"/>
                <a:gd name="T33" fmla="*/ 0 h 66"/>
                <a:gd name="T34" fmla="*/ 34 w 87"/>
                <a:gd name="T35" fmla="*/ 0 h 66"/>
                <a:gd name="T36" fmla="*/ 26 w 87"/>
                <a:gd name="T37" fmla="*/ 1 h 66"/>
                <a:gd name="T38" fmla="*/ 18 w 87"/>
                <a:gd name="T39" fmla="*/ 27 h 66"/>
                <a:gd name="T40" fmla="*/ 12 w 87"/>
                <a:gd name="T41" fmla="*/ 61 h 66"/>
                <a:gd name="T42" fmla="*/ 6 w 87"/>
                <a:gd name="T43" fmla="*/ 90 h 66"/>
                <a:gd name="T44" fmla="*/ 2 w 87"/>
                <a:gd name="T45" fmla="*/ 132 h 66"/>
                <a:gd name="T46" fmla="*/ 0 w 87"/>
                <a:gd name="T47" fmla="*/ 168 h 66"/>
                <a:gd name="T48" fmla="*/ 0 w 87"/>
                <a:gd name="T49" fmla="*/ 213 h 66"/>
                <a:gd name="T50" fmla="*/ 0 w 87"/>
                <a:gd name="T51" fmla="*/ 257 h 66"/>
                <a:gd name="T52" fmla="*/ 2 w 87"/>
                <a:gd name="T53" fmla="*/ 293 h 66"/>
                <a:gd name="T54" fmla="*/ 6 w 87"/>
                <a:gd name="T55" fmla="*/ 333 h 66"/>
                <a:gd name="T56" fmla="*/ 12 w 87"/>
                <a:gd name="T57" fmla="*/ 378 h 66"/>
                <a:gd name="T58" fmla="*/ 18 w 87"/>
                <a:gd name="T59" fmla="*/ 396 h 66"/>
                <a:gd name="T60" fmla="*/ 26 w 87"/>
                <a:gd name="T61" fmla="*/ 418 h 66"/>
                <a:gd name="T62" fmla="*/ 34 w 87"/>
                <a:gd name="T63" fmla="*/ 446 h 66"/>
                <a:gd name="T64" fmla="*/ 42 w 87"/>
                <a:gd name="T65" fmla="*/ 446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66"/>
                <a:gd name="T101" fmla="*/ 87 w 87"/>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66">
                  <a:moveTo>
                    <a:pt x="42" y="65"/>
                  </a:moveTo>
                  <a:lnTo>
                    <a:pt x="50" y="65"/>
                  </a:lnTo>
                  <a:lnTo>
                    <a:pt x="60" y="61"/>
                  </a:lnTo>
                  <a:lnTo>
                    <a:pt x="66" y="58"/>
                  </a:lnTo>
                  <a:lnTo>
                    <a:pt x="72" y="55"/>
                  </a:lnTo>
                  <a:lnTo>
                    <a:pt x="78" y="49"/>
                  </a:lnTo>
                  <a:lnTo>
                    <a:pt x="82" y="43"/>
                  </a:lnTo>
                  <a:lnTo>
                    <a:pt x="84" y="37"/>
                  </a:lnTo>
                  <a:lnTo>
                    <a:pt x="86" y="31"/>
                  </a:lnTo>
                  <a:lnTo>
                    <a:pt x="84" y="25"/>
                  </a:lnTo>
                  <a:lnTo>
                    <a:pt x="82" y="19"/>
                  </a:lnTo>
                  <a:lnTo>
                    <a:pt x="78" y="13"/>
                  </a:lnTo>
                  <a:lnTo>
                    <a:pt x="72" y="9"/>
                  </a:lnTo>
                  <a:lnTo>
                    <a:pt x="66" y="4"/>
                  </a:lnTo>
                  <a:lnTo>
                    <a:pt x="60" y="1"/>
                  </a:lnTo>
                  <a:lnTo>
                    <a:pt x="50" y="0"/>
                  </a:lnTo>
                  <a:lnTo>
                    <a:pt x="42" y="0"/>
                  </a:lnTo>
                  <a:lnTo>
                    <a:pt x="34" y="0"/>
                  </a:lnTo>
                  <a:lnTo>
                    <a:pt x="26" y="1"/>
                  </a:lnTo>
                  <a:lnTo>
                    <a:pt x="18" y="4"/>
                  </a:lnTo>
                  <a:lnTo>
                    <a:pt x="12" y="9"/>
                  </a:lnTo>
                  <a:lnTo>
                    <a:pt x="6" y="13"/>
                  </a:lnTo>
                  <a:lnTo>
                    <a:pt x="2" y="19"/>
                  </a:lnTo>
                  <a:lnTo>
                    <a:pt x="0" y="25"/>
                  </a:lnTo>
                  <a:lnTo>
                    <a:pt x="0" y="31"/>
                  </a:lnTo>
                  <a:lnTo>
                    <a:pt x="0" y="37"/>
                  </a:lnTo>
                  <a:lnTo>
                    <a:pt x="2" y="43"/>
                  </a:lnTo>
                  <a:lnTo>
                    <a:pt x="6" y="49"/>
                  </a:lnTo>
                  <a:lnTo>
                    <a:pt x="12" y="55"/>
                  </a:lnTo>
                  <a:lnTo>
                    <a:pt x="18" y="58"/>
                  </a:lnTo>
                  <a:lnTo>
                    <a:pt x="26" y="61"/>
                  </a:lnTo>
                  <a:lnTo>
                    <a:pt x="34" y="65"/>
                  </a:lnTo>
                  <a:lnTo>
                    <a:pt x="42" y="65"/>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1" name="Freeform 6"/>
            <p:cNvSpPr>
              <a:spLocks/>
            </p:cNvSpPr>
            <p:nvPr/>
          </p:nvSpPr>
          <p:spPr bwMode="auto">
            <a:xfrm>
              <a:off x="2901" y="2132"/>
              <a:ext cx="87" cy="80"/>
            </a:xfrm>
            <a:custGeom>
              <a:avLst/>
              <a:gdLst>
                <a:gd name="T0" fmla="*/ 44 w 87"/>
                <a:gd name="T1" fmla="*/ 446 h 66"/>
                <a:gd name="T2" fmla="*/ 52 w 87"/>
                <a:gd name="T3" fmla="*/ 446 h 66"/>
                <a:gd name="T4" fmla="*/ 60 w 87"/>
                <a:gd name="T5" fmla="*/ 418 h 66"/>
                <a:gd name="T6" fmla="*/ 68 w 87"/>
                <a:gd name="T7" fmla="*/ 396 h 66"/>
                <a:gd name="T8" fmla="*/ 74 w 87"/>
                <a:gd name="T9" fmla="*/ 378 h 66"/>
                <a:gd name="T10" fmla="*/ 80 w 87"/>
                <a:gd name="T11" fmla="*/ 333 h 66"/>
                <a:gd name="T12" fmla="*/ 84 w 87"/>
                <a:gd name="T13" fmla="*/ 293 h 66"/>
                <a:gd name="T14" fmla="*/ 86 w 87"/>
                <a:gd name="T15" fmla="*/ 257 h 66"/>
                <a:gd name="T16" fmla="*/ 86 w 87"/>
                <a:gd name="T17" fmla="*/ 213 h 66"/>
                <a:gd name="T18" fmla="*/ 86 w 87"/>
                <a:gd name="T19" fmla="*/ 168 h 66"/>
                <a:gd name="T20" fmla="*/ 84 w 87"/>
                <a:gd name="T21" fmla="*/ 132 h 66"/>
                <a:gd name="T22" fmla="*/ 80 w 87"/>
                <a:gd name="T23" fmla="*/ 90 h 66"/>
                <a:gd name="T24" fmla="*/ 74 w 87"/>
                <a:gd name="T25" fmla="*/ 61 h 66"/>
                <a:gd name="T26" fmla="*/ 68 w 87"/>
                <a:gd name="T27" fmla="*/ 27 h 66"/>
                <a:gd name="T28" fmla="*/ 60 w 87"/>
                <a:gd name="T29" fmla="*/ 1 h 66"/>
                <a:gd name="T30" fmla="*/ 52 w 87"/>
                <a:gd name="T31" fmla="*/ 0 h 66"/>
                <a:gd name="T32" fmla="*/ 44 w 87"/>
                <a:gd name="T33" fmla="*/ 0 h 66"/>
                <a:gd name="T34" fmla="*/ 36 w 87"/>
                <a:gd name="T35" fmla="*/ 0 h 66"/>
                <a:gd name="T36" fmla="*/ 28 w 87"/>
                <a:gd name="T37" fmla="*/ 1 h 66"/>
                <a:gd name="T38" fmla="*/ 20 w 87"/>
                <a:gd name="T39" fmla="*/ 27 h 66"/>
                <a:gd name="T40" fmla="*/ 14 w 87"/>
                <a:gd name="T41" fmla="*/ 61 h 66"/>
                <a:gd name="T42" fmla="*/ 8 w 87"/>
                <a:gd name="T43" fmla="*/ 90 h 66"/>
                <a:gd name="T44" fmla="*/ 4 w 87"/>
                <a:gd name="T45" fmla="*/ 132 h 66"/>
                <a:gd name="T46" fmla="*/ 2 w 87"/>
                <a:gd name="T47" fmla="*/ 168 h 66"/>
                <a:gd name="T48" fmla="*/ 0 w 87"/>
                <a:gd name="T49" fmla="*/ 213 h 66"/>
                <a:gd name="T50" fmla="*/ 2 w 87"/>
                <a:gd name="T51" fmla="*/ 257 h 66"/>
                <a:gd name="T52" fmla="*/ 4 w 87"/>
                <a:gd name="T53" fmla="*/ 293 h 66"/>
                <a:gd name="T54" fmla="*/ 8 w 87"/>
                <a:gd name="T55" fmla="*/ 333 h 66"/>
                <a:gd name="T56" fmla="*/ 14 w 87"/>
                <a:gd name="T57" fmla="*/ 378 h 66"/>
                <a:gd name="T58" fmla="*/ 20 w 87"/>
                <a:gd name="T59" fmla="*/ 396 h 66"/>
                <a:gd name="T60" fmla="*/ 28 w 87"/>
                <a:gd name="T61" fmla="*/ 418 h 66"/>
                <a:gd name="T62" fmla="*/ 36 w 87"/>
                <a:gd name="T63" fmla="*/ 446 h 66"/>
                <a:gd name="T64" fmla="*/ 44 w 87"/>
                <a:gd name="T65" fmla="*/ 446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66"/>
                <a:gd name="T101" fmla="*/ 87 w 87"/>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66">
                  <a:moveTo>
                    <a:pt x="44" y="65"/>
                  </a:moveTo>
                  <a:lnTo>
                    <a:pt x="52" y="65"/>
                  </a:lnTo>
                  <a:lnTo>
                    <a:pt x="60" y="61"/>
                  </a:lnTo>
                  <a:lnTo>
                    <a:pt x="68" y="58"/>
                  </a:lnTo>
                  <a:lnTo>
                    <a:pt x="74" y="55"/>
                  </a:lnTo>
                  <a:lnTo>
                    <a:pt x="80" y="49"/>
                  </a:lnTo>
                  <a:lnTo>
                    <a:pt x="84" y="43"/>
                  </a:lnTo>
                  <a:lnTo>
                    <a:pt x="86" y="37"/>
                  </a:lnTo>
                  <a:lnTo>
                    <a:pt x="86" y="31"/>
                  </a:lnTo>
                  <a:lnTo>
                    <a:pt x="86" y="25"/>
                  </a:lnTo>
                  <a:lnTo>
                    <a:pt x="84" y="19"/>
                  </a:lnTo>
                  <a:lnTo>
                    <a:pt x="80" y="13"/>
                  </a:lnTo>
                  <a:lnTo>
                    <a:pt x="74" y="9"/>
                  </a:lnTo>
                  <a:lnTo>
                    <a:pt x="68" y="4"/>
                  </a:lnTo>
                  <a:lnTo>
                    <a:pt x="60" y="1"/>
                  </a:lnTo>
                  <a:lnTo>
                    <a:pt x="52" y="0"/>
                  </a:lnTo>
                  <a:lnTo>
                    <a:pt x="44" y="0"/>
                  </a:lnTo>
                  <a:lnTo>
                    <a:pt x="36" y="0"/>
                  </a:lnTo>
                  <a:lnTo>
                    <a:pt x="28" y="1"/>
                  </a:lnTo>
                  <a:lnTo>
                    <a:pt x="20" y="4"/>
                  </a:lnTo>
                  <a:lnTo>
                    <a:pt x="14" y="9"/>
                  </a:lnTo>
                  <a:lnTo>
                    <a:pt x="8" y="13"/>
                  </a:lnTo>
                  <a:lnTo>
                    <a:pt x="4" y="19"/>
                  </a:lnTo>
                  <a:lnTo>
                    <a:pt x="2" y="25"/>
                  </a:lnTo>
                  <a:lnTo>
                    <a:pt x="0" y="31"/>
                  </a:lnTo>
                  <a:lnTo>
                    <a:pt x="2" y="37"/>
                  </a:lnTo>
                  <a:lnTo>
                    <a:pt x="4" y="43"/>
                  </a:lnTo>
                  <a:lnTo>
                    <a:pt x="8" y="49"/>
                  </a:lnTo>
                  <a:lnTo>
                    <a:pt x="14" y="55"/>
                  </a:lnTo>
                  <a:lnTo>
                    <a:pt x="20" y="58"/>
                  </a:lnTo>
                  <a:lnTo>
                    <a:pt x="28" y="61"/>
                  </a:lnTo>
                  <a:lnTo>
                    <a:pt x="36" y="65"/>
                  </a:lnTo>
                  <a:lnTo>
                    <a:pt x="44" y="65"/>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2" name="Line 7"/>
            <p:cNvSpPr>
              <a:spLocks noChangeShapeType="1"/>
            </p:cNvSpPr>
            <p:nvPr/>
          </p:nvSpPr>
          <p:spPr bwMode="auto">
            <a:xfrm flipV="1">
              <a:off x="2944" y="1081"/>
              <a:ext cx="0" cy="105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33" name="Freeform 8"/>
            <p:cNvSpPr>
              <a:spLocks/>
            </p:cNvSpPr>
            <p:nvPr/>
          </p:nvSpPr>
          <p:spPr bwMode="auto">
            <a:xfrm>
              <a:off x="4625" y="2314"/>
              <a:ext cx="87" cy="81"/>
            </a:xfrm>
            <a:custGeom>
              <a:avLst/>
              <a:gdLst>
                <a:gd name="T0" fmla="*/ 44 w 87"/>
                <a:gd name="T1" fmla="*/ 440 h 67"/>
                <a:gd name="T2" fmla="*/ 52 w 87"/>
                <a:gd name="T3" fmla="*/ 421 h 67"/>
                <a:gd name="T4" fmla="*/ 60 w 87"/>
                <a:gd name="T5" fmla="*/ 420 h 67"/>
                <a:gd name="T6" fmla="*/ 68 w 87"/>
                <a:gd name="T7" fmla="*/ 399 h 67"/>
                <a:gd name="T8" fmla="*/ 74 w 87"/>
                <a:gd name="T9" fmla="*/ 364 h 67"/>
                <a:gd name="T10" fmla="*/ 80 w 87"/>
                <a:gd name="T11" fmla="*/ 345 h 67"/>
                <a:gd name="T12" fmla="*/ 84 w 87"/>
                <a:gd name="T13" fmla="*/ 299 h 67"/>
                <a:gd name="T14" fmla="*/ 86 w 87"/>
                <a:gd name="T15" fmla="*/ 259 h 67"/>
                <a:gd name="T16" fmla="*/ 86 w 87"/>
                <a:gd name="T17" fmla="*/ 221 h 67"/>
                <a:gd name="T18" fmla="*/ 86 w 87"/>
                <a:gd name="T19" fmla="*/ 183 h 67"/>
                <a:gd name="T20" fmla="*/ 84 w 87"/>
                <a:gd name="T21" fmla="*/ 135 h 67"/>
                <a:gd name="T22" fmla="*/ 80 w 87"/>
                <a:gd name="T23" fmla="*/ 103 h 67"/>
                <a:gd name="T24" fmla="*/ 74 w 87"/>
                <a:gd name="T25" fmla="*/ 70 h 67"/>
                <a:gd name="T26" fmla="*/ 68 w 87"/>
                <a:gd name="T27" fmla="*/ 40 h 67"/>
                <a:gd name="T28" fmla="*/ 60 w 87"/>
                <a:gd name="T29" fmla="*/ 22 h 67"/>
                <a:gd name="T30" fmla="*/ 52 w 87"/>
                <a:gd name="T31" fmla="*/ 1 h 67"/>
                <a:gd name="T32" fmla="*/ 44 w 87"/>
                <a:gd name="T33" fmla="*/ 0 h 67"/>
                <a:gd name="T34" fmla="*/ 34 w 87"/>
                <a:gd name="T35" fmla="*/ 1 h 67"/>
                <a:gd name="T36" fmla="*/ 26 w 87"/>
                <a:gd name="T37" fmla="*/ 22 h 67"/>
                <a:gd name="T38" fmla="*/ 20 w 87"/>
                <a:gd name="T39" fmla="*/ 40 h 67"/>
                <a:gd name="T40" fmla="*/ 12 w 87"/>
                <a:gd name="T41" fmla="*/ 70 h 67"/>
                <a:gd name="T42" fmla="*/ 8 w 87"/>
                <a:gd name="T43" fmla="*/ 103 h 67"/>
                <a:gd name="T44" fmla="*/ 4 w 87"/>
                <a:gd name="T45" fmla="*/ 135 h 67"/>
                <a:gd name="T46" fmla="*/ 2 w 87"/>
                <a:gd name="T47" fmla="*/ 183 h 67"/>
                <a:gd name="T48" fmla="*/ 0 w 87"/>
                <a:gd name="T49" fmla="*/ 221 h 67"/>
                <a:gd name="T50" fmla="*/ 2 w 87"/>
                <a:gd name="T51" fmla="*/ 259 h 67"/>
                <a:gd name="T52" fmla="*/ 4 w 87"/>
                <a:gd name="T53" fmla="*/ 299 h 67"/>
                <a:gd name="T54" fmla="*/ 8 w 87"/>
                <a:gd name="T55" fmla="*/ 345 h 67"/>
                <a:gd name="T56" fmla="*/ 12 w 87"/>
                <a:gd name="T57" fmla="*/ 364 h 67"/>
                <a:gd name="T58" fmla="*/ 20 w 87"/>
                <a:gd name="T59" fmla="*/ 399 h 67"/>
                <a:gd name="T60" fmla="*/ 26 w 87"/>
                <a:gd name="T61" fmla="*/ 420 h 67"/>
                <a:gd name="T62" fmla="*/ 34 w 87"/>
                <a:gd name="T63" fmla="*/ 421 h 67"/>
                <a:gd name="T64" fmla="*/ 44 w 87"/>
                <a:gd name="T65" fmla="*/ 440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67"/>
                <a:gd name="T101" fmla="*/ 87 w 87"/>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67">
                  <a:moveTo>
                    <a:pt x="44" y="66"/>
                  </a:moveTo>
                  <a:lnTo>
                    <a:pt x="52" y="64"/>
                  </a:lnTo>
                  <a:lnTo>
                    <a:pt x="60" y="63"/>
                  </a:lnTo>
                  <a:lnTo>
                    <a:pt x="68" y="60"/>
                  </a:lnTo>
                  <a:lnTo>
                    <a:pt x="74" y="55"/>
                  </a:lnTo>
                  <a:lnTo>
                    <a:pt x="80" y="51"/>
                  </a:lnTo>
                  <a:lnTo>
                    <a:pt x="84" y="45"/>
                  </a:lnTo>
                  <a:lnTo>
                    <a:pt x="86" y="39"/>
                  </a:lnTo>
                  <a:lnTo>
                    <a:pt x="86" y="33"/>
                  </a:lnTo>
                  <a:lnTo>
                    <a:pt x="86" y="27"/>
                  </a:lnTo>
                  <a:lnTo>
                    <a:pt x="84" y="21"/>
                  </a:lnTo>
                  <a:lnTo>
                    <a:pt x="80" y="15"/>
                  </a:lnTo>
                  <a:lnTo>
                    <a:pt x="74" y="10"/>
                  </a:lnTo>
                  <a:lnTo>
                    <a:pt x="68" y="6"/>
                  </a:lnTo>
                  <a:lnTo>
                    <a:pt x="60" y="3"/>
                  </a:lnTo>
                  <a:lnTo>
                    <a:pt x="52" y="1"/>
                  </a:lnTo>
                  <a:lnTo>
                    <a:pt x="44" y="0"/>
                  </a:lnTo>
                  <a:lnTo>
                    <a:pt x="34" y="1"/>
                  </a:lnTo>
                  <a:lnTo>
                    <a:pt x="26" y="3"/>
                  </a:lnTo>
                  <a:lnTo>
                    <a:pt x="20" y="6"/>
                  </a:lnTo>
                  <a:lnTo>
                    <a:pt x="12" y="10"/>
                  </a:lnTo>
                  <a:lnTo>
                    <a:pt x="8" y="15"/>
                  </a:lnTo>
                  <a:lnTo>
                    <a:pt x="4" y="21"/>
                  </a:lnTo>
                  <a:lnTo>
                    <a:pt x="2" y="27"/>
                  </a:lnTo>
                  <a:lnTo>
                    <a:pt x="0" y="33"/>
                  </a:lnTo>
                  <a:lnTo>
                    <a:pt x="2" y="39"/>
                  </a:lnTo>
                  <a:lnTo>
                    <a:pt x="4" y="45"/>
                  </a:lnTo>
                  <a:lnTo>
                    <a:pt x="8" y="51"/>
                  </a:lnTo>
                  <a:lnTo>
                    <a:pt x="12" y="55"/>
                  </a:lnTo>
                  <a:lnTo>
                    <a:pt x="20" y="60"/>
                  </a:lnTo>
                  <a:lnTo>
                    <a:pt x="26" y="63"/>
                  </a:lnTo>
                  <a:lnTo>
                    <a:pt x="34" y="64"/>
                  </a:lnTo>
                  <a:lnTo>
                    <a:pt x="44" y="66"/>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4" name="Line 9"/>
            <p:cNvSpPr>
              <a:spLocks noChangeShapeType="1"/>
            </p:cNvSpPr>
            <p:nvPr/>
          </p:nvSpPr>
          <p:spPr bwMode="auto">
            <a:xfrm flipV="1">
              <a:off x="4668" y="1081"/>
              <a:ext cx="0" cy="105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35" name="Freeform 10"/>
            <p:cNvSpPr>
              <a:spLocks/>
            </p:cNvSpPr>
            <p:nvPr/>
          </p:nvSpPr>
          <p:spPr bwMode="auto">
            <a:xfrm>
              <a:off x="4625" y="2132"/>
              <a:ext cx="87" cy="80"/>
            </a:xfrm>
            <a:custGeom>
              <a:avLst/>
              <a:gdLst>
                <a:gd name="T0" fmla="*/ 44 w 87"/>
                <a:gd name="T1" fmla="*/ 446 h 66"/>
                <a:gd name="T2" fmla="*/ 52 w 87"/>
                <a:gd name="T3" fmla="*/ 446 h 66"/>
                <a:gd name="T4" fmla="*/ 60 w 87"/>
                <a:gd name="T5" fmla="*/ 418 h 66"/>
                <a:gd name="T6" fmla="*/ 68 w 87"/>
                <a:gd name="T7" fmla="*/ 396 h 66"/>
                <a:gd name="T8" fmla="*/ 74 w 87"/>
                <a:gd name="T9" fmla="*/ 378 h 66"/>
                <a:gd name="T10" fmla="*/ 80 w 87"/>
                <a:gd name="T11" fmla="*/ 333 h 66"/>
                <a:gd name="T12" fmla="*/ 84 w 87"/>
                <a:gd name="T13" fmla="*/ 293 h 66"/>
                <a:gd name="T14" fmla="*/ 86 w 87"/>
                <a:gd name="T15" fmla="*/ 257 h 66"/>
                <a:gd name="T16" fmla="*/ 86 w 87"/>
                <a:gd name="T17" fmla="*/ 213 h 66"/>
                <a:gd name="T18" fmla="*/ 86 w 87"/>
                <a:gd name="T19" fmla="*/ 168 h 66"/>
                <a:gd name="T20" fmla="*/ 84 w 87"/>
                <a:gd name="T21" fmla="*/ 132 h 66"/>
                <a:gd name="T22" fmla="*/ 80 w 87"/>
                <a:gd name="T23" fmla="*/ 90 h 66"/>
                <a:gd name="T24" fmla="*/ 74 w 87"/>
                <a:gd name="T25" fmla="*/ 61 h 66"/>
                <a:gd name="T26" fmla="*/ 68 w 87"/>
                <a:gd name="T27" fmla="*/ 27 h 66"/>
                <a:gd name="T28" fmla="*/ 60 w 87"/>
                <a:gd name="T29" fmla="*/ 1 h 66"/>
                <a:gd name="T30" fmla="*/ 52 w 87"/>
                <a:gd name="T31" fmla="*/ 0 h 66"/>
                <a:gd name="T32" fmla="*/ 44 w 87"/>
                <a:gd name="T33" fmla="*/ 0 h 66"/>
                <a:gd name="T34" fmla="*/ 34 w 87"/>
                <a:gd name="T35" fmla="*/ 0 h 66"/>
                <a:gd name="T36" fmla="*/ 26 w 87"/>
                <a:gd name="T37" fmla="*/ 1 h 66"/>
                <a:gd name="T38" fmla="*/ 20 w 87"/>
                <a:gd name="T39" fmla="*/ 27 h 66"/>
                <a:gd name="T40" fmla="*/ 12 w 87"/>
                <a:gd name="T41" fmla="*/ 61 h 66"/>
                <a:gd name="T42" fmla="*/ 8 w 87"/>
                <a:gd name="T43" fmla="*/ 90 h 66"/>
                <a:gd name="T44" fmla="*/ 4 w 87"/>
                <a:gd name="T45" fmla="*/ 132 h 66"/>
                <a:gd name="T46" fmla="*/ 2 w 87"/>
                <a:gd name="T47" fmla="*/ 168 h 66"/>
                <a:gd name="T48" fmla="*/ 0 w 87"/>
                <a:gd name="T49" fmla="*/ 213 h 66"/>
                <a:gd name="T50" fmla="*/ 2 w 87"/>
                <a:gd name="T51" fmla="*/ 257 h 66"/>
                <a:gd name="T52" fmla="*/ 4 w 87"/>
                <a:gd name="T53" fmla="*/ 293 h 66"/>
                <a:gd name="T54" fmla="*/ 8 w 87"/>
                <a:gd name="T55" fmla="*/ 333 h 66"/>
                <a:gd name="T56" fmla="*/ 12 w 87"/>
                <a:gd name="T57" fmla="*/ 378 h 66"/>
                <a:gd name="T58" fmla="*/ 20 w 87"/>
                <a:gd name="T59" fmla="*/ 396 h 66"/>
                <a:gd name="T60" fmla="*/ 26 w 87"/>
                <a:gd name="T61" fmla="*/ 418 h 66"/>
                <a:gd name="T62" fmla="*/ 34 w 87"/>
                <a:gd name="T63" fmla="*/ 446 h 66"/>
                <a:gd name="T64" fmla="*/ 44 w 87"/>
                <a:gd name="T65" fmla="*/ 446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66"/>
                <a:gd name="T101" fmla="*/ 87 w 87"/>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66">
                  <a:moveTo>
                    <a:pt x="44" y="65"/>
                  </a:moveTo>
                  <a:lnTo>
                    <a:pt x="52" y="65"/>
                  </a:lnTo>
                  <a:lnTo>
                    <a:pt x="60" y="61"/>
                  </a:lnTo>
                  <a:lnTo>
                    <a:pt x="68" y="58"/>
                  </a:lnTo>
                  <a:lnTo>
                    <a:pt x="74" y="55"/>
                  </a:lnTo>
                  <a:lnTo>
                    <a:pt x="80" y="49"/>
                  </a:lnTo>
                  <a:lnTo>
                    <a:pt x="84" y="43"/>
                  </a:lnTo>
                  <a:lnTo>
                    <a:pt x="86" y="37"/>
                  </a:lnTo>
                  <a:lnTo>
                    <a:pt x="86" y="31"/>
                  </a:lnTo>
                  <a:lnTo>
                    <a:pt x="86" y="25"/>
                  </a:lnTo>
                  <a:lnTo>
                    <a:pt x="84" y="19"/>
                  </a:lnTo>
                  <a:lnTo>
                    <a:pt x="80" y="13"/>
                  </a:lnTo>
                  <a:lnTo>
                    <a:pt x="74" y="9"/>
                  </a:lnTo>
                  <a:lnTo>
                    <a:pt x="68" y="4"/>
                  </a:lnTo>
                  <a:lnTo>
                    <a:pt x="60" y="1"/>
                  </a:lnTo>
                  <a:lnTo>
                    <a:pt x="52" y="0"/>
                  </a:lnTo>
                  <a:lnTo>
                    <a:pt x="44" y="0"/>
                  </a:lnTo>
                  <a:lnTo>
                    <a:pt x="34" y="0"/>
                  </a:lnTo>
                  <a:lnTo>
                    <a:pt x="26" y="1"/>
                  </a:lnTo>
                  <a:lnTo>
                    <a:pt x="20" y="4"/>
                  </a:lnTo>
                  <a:lnTo>
                    <a:pt x="12" y="9"/>
                  </a:lnTo>
                  <a:lnTo>
                    <a:pt x="8" y="13"/>
                  </a:lnTo>
                  <a:lnTo>
                    <a:pt x="4" y="19"/>
                  </a:lnTo>
                  <a:lnTo>
                    <a:pt x="2" y="25"/>
                  </a:lnTo>
                  <a:lnTo>
                    <a:pt x="0" y="31"/>
                  </a:lnTo>
                  <a:lnTo>
                    <a:pt x="2" y="37"/>
                  </a:lnTo>
                  <a:lnTo>
                    <a:pt x="4" y="43"/>
                  </a:lnTo>
                  <a:lnTo>
                    <a:pt x="8" y="49"/>
                  </a:lnTo>
                  <a:lnTo>
                    <a:pt x="12" y="55"/>
                  </a:lnTo>
                  <a:lnTo>
                    <a:pt x="20" y="58"/>
                  </a:lnTo>
                  <a:lnTo>
                    <a:pt x="26" y="61"/>
                  </a:lnTo>
                  <a:lnTo>
                    <a:pt x="34" y="65"/>
                  </a:lnTo>
                  <a:lnTo>
                    <a:pt x="44" y="65"/>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6" name="Line 11"/>
            <p:cNvSpPr>
              <a:spLocks noChangeShapeType="1"/>
            </p:cNvSpPr>
            <p:nvPr/>
          </p:nvSpPr>
          <p:spPr bwMode="auto">
            <a:xfrm>
              <a:off x="4095" y="2472"/>
              <a:ext cx="1234"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37" name="Line 12"/>
            <p:cNvSpPr>
              <a:spLocks noChangeShapeType="1"/>
            </p:cNvSpPr>
            <p:nvPr/>
          </p:nvSpPr>
          <p:spPr bwMode="auto">
            <a:xfrm flipV="1">
              <a:off x="4668" y="2395"/>
              <a:ext cx="0" cy="7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38" name="Freeform 13"/>
            <p:cNvSpPr>
              <a:spLocks/>
            </p:cNvSpPr>
            <p:nvPr/>
          </p:nvSpPr>
          <p:spPr bwMode="auto">
            <a:xfrm>
              <a:off x="2901" y="2314"/>
              <a:ext cx="87" cy="81"/>
            </a:xfrm>
            <a:custGeom>
              <a:avLst/>
              <a:gdLst>
                <a:gd name="T0" fmla="*/ 86 w 87"/>
                <a:gd name="T1" fmla="*/ 221 h 67"/>
                <a:gd name="T2" fmla="*/ 86 w 87"/>
                <a:gd name="T3" fmla="*/ 183 h 67"/>
                <a:gd name="T4" fmla="*/ 84 w 87"/>
                <a:gd name="T5" fmla="*/ 135 h 67"/>
                <a:gd name="T6" fmla="*/ 80 w 87"/>
                <a:gd name="T7" fmla="*/ 103 h 67"/>
                <a:gd name="T8" fmla="*/ 74 w 87"/>
                <a:gd name="T9" fmla="*/ 70 h 67"/>
                <a:gd name="T10" fmla="*/ 68 w 87"/>
                <a:gd name="T11" fmla="*/ 40 h 67"/>
                <a:gd name="T12" fmla="*/ 60 w 87"/>
                <a:gd name="T13" fmla="*/ 22 h 67"/>
                <a:gd name="T14" fmla="*/ 52 w 87"/>
                <a:gd name="T15" fmla="*/ 1 h 67"/>
                <a:gd name="T16" fmla="*/ 44 w 87"/>
                <a:gd name="T17" fmla="*/ 0 h 67"/>
                <a:gd name="T18" fmla="*/ 36 w 87"/>
                <a:gd name="T19" fmla="*/ 1 h 67"/>
                <a:gd name="T20" fmla="*/ 28 w 87"/>
                <a:gd name="T21" fmla="*/ 22 h 67"/>
                <a:gd name="T22" fmla="*/ 20 w 87"/>
                <a:gd name="T23" fmla="*/ 40 h 67"/>
                <a:gd name="T24" fmla="*/ 14 w 87"/>
                <a:gd name="T25" fmla="*/ 70 h 67"/>
                <a:gd name="T26" fmla="*/ 8 w 87"/>
                <a:gd name="T27" fmla="*/ 103 h 67"/>
                <a:gd name="T28" fmla="*/ 4 w 87"/>
                <a:gd name="T29" fmla="*/ 135 h 67"/>
                <a:gd name="T30" fmla="*/ 2 w 87"/>
                <a:gd name="T31" fmla="*/ 183 h 67"/>
                <a:gd name="T32" fmla="*/ 0 w 87"/>
                <a:gd name="T33" fmla="*/ 221 h 67"/>
                <a:gd name="T34" fmla="*/ 2 w 87"/>
                <a:gd name="T35" fmla="*/ 259 h 67"/>
                <a:gd name="T36" fmla="*/ 4 w 87"/>
                <a:gd name="T37" fmla="*/ 299 h 67"/>
                <a:gd name="T38" fmla="*/ 8 w 87"/>
                <a:gd name="T39" fmla="*/ 345 h 67"/>
                <a:gd name="T40" fmla="*/ 14 w 87"/>
                <a:gd name="T41" fmla="*/ 364 h 67"/>
                <a:gd name="T42" fmla="*/ 20 w 87"/>
                <a:gd name="T43" fmla="*/ 399 h 67"/>
                <a:gd name="T44" fmla="*/ 28 w 87"/>
                <a:gd name="T45" fmla="*/ 420 h 67"/>
                <a:gd name="T46" fmla="*/ 36 w 87"/>
                <a:gd name="T47" fmla="*/ 421 h 67"/>
                <a:gd name="T48" fmla="*/ 44 w 87"/>
                <a:gd name="T49" fmla="*/ 440 h 67"/>
                <a:gd name="T50" fmla="*/ 52 w 87"/>
                <a:gd name="T51" fmla="*/ 421 h 67"/>
                <a:gd name="T52" fmla="*/ 60 w 87"/>
                <a:gd name="T53" fmla="*/ 420 h 67"/>
                <a:gd name="T54" fmla="*/ 68 w 87"/>
                <a:gd name="T55" fmla="*/ 399 h 67"/>
                <a:gd name="T56" fmla="*/ 74 w 87"/>
                <a:gd name="T57" fmla="*/ 364 h 67"/>
                <a:gd name="T58" fmla="*/ 80 w 87"/>
                <a:gd name="T59" fmla="*/ 345 h 67"/>
                <a:gd name="T60" fmla="*/ 84 w 87"/>
                <a:gd name="T61" fmla="*/ 299 h 67"/>
                <a:gd name="T62" fmla="*/ 86 w 87"/>
                <a:gd name="T63" fmla="*/ 259 h 67"/>
                <a:gd name="T64" fmla="*/ 86 w 87"/>
                <a:gd name="T65" fmla="*/ 221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67"/>
                <a:gd name="T101" fmla="*/ 87 w 87"/>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67">
                  <a:moveTo>
                    <a:pt x="86" y="33"/>
                  </a:moveTo>
                  <a:lnTo>
                    <a:pt x="86" y="27"/>
                  </a:lnTo>
                  <a:lnTo>
                    <a:pt x="84" y="21"/>
                  </a:lnTo>
                  <a:lnTo>
                    <a:pt x="80" y="15"/>
                  </a:lnTo>
                  <a:lnTo>
                    <a:pt x="74" y="10"/>
                  </a:lnTo>
                  <a:lnTo>
                    <a:pt x="68" y="6"/>
                  </a:lnTo>
                  <a:lnTo>
                    <a:pt x="60" y="3"/>
                  </a:lnTo>
                  <a:lnTo>
                    <a:pt x="52" y="1"/>
                  </a:lnTo>
                  <a:lnTo>
                    <a:pt x="44" y="0"/>
                  </a:lnTo>
                  <a:lnTo>
                    <a:pt x="36" y="1"/>
                  </a:lnTo>
                  <a:lnTo>
                    <a:pt x="28" y="3"/>
                  </a:lnTo>
                  <a:lnTo>
                    <a:pt x="20" y="6"/>
                  </a:lnTo>
                  <a:lnTo>
                    <a:pt x="14" y="10"/>
                  </a:lnTo>
                  <a:lnTo>
                    <a:pt x="8" y="15"/>
                  </a:lnTo>
                  <a:lnTo>
                    <a:pt x="4" y="21"/>
                  </a:lnTo>
                  <a:lnTo>
                    <a:pt x="2" y="27"/>
                  </a:lnTo>
                  <a:lnTo>
                    <a:pt x="0" y="33"/>
                  </a:lnTo>
                  <a:lnTo>
                    <a:pt x="2" y="39"/>
                  </a:lnTo>
                  <a:lnTo>
                    <a:pt x="4" y="45"/>
                  </a:lnTo>
                  <a:lnTo>
                    <a:pt x="8" y="51"/>
                  </a:lnTo>
                  <a:lnTo>
                    <a:pt x="14" y="55"/>
                  </a:lnTo>
                  <a:lnTo>
                    <a:pt x="20" y="60"/>
                  </a:lnTo>
                  <a:lnTo>
                    <a:pt x="28" y="63"/>
                  </a:lnTo>
                  <a:lnTo>
                    <a:pt x="36" y="64"/>
                  </a:lnTo>
                  <a:lnTo>
                    <a:pt x="44" y="66"/>
                  </a:lnTo>
                  <a:lnTo>
                    <a:pt x="52" y="64"/>
                  </a:lnTo>
                  <a:lnTo>
                    <a:pt x="60" y="63"/>
                  </a:lnTo>
                  <a:lnTo>
                    <a:pt x="68" y="60"/>
                  </a:lnTo>
                  <a:lnTo>
                    <a:pt x="74" y="55"/>
                  </a:lnTo>
                  <a:lnTo>
                    <a:pt x="80" y="51"/>
                  </a:lnTo>
                  <a:lnTo>
                    <a:pt x="84" y="45"/>
                  </a:lnTo>
                  <a:lnTo>
                    <a:pt x="86" y="39"/>
                  </a:lnTo>
                  <a:lnTo>
                    <a:pt x="86" y="33"/>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9" name="Freeform 14"/>
            <p:cNvSpPr>
              <a:spLocks/>
            </p:cNvSpPr>
            <p:nvPr/>
          </p:nvSpPr>
          <p:spPr bwMode="auto">
            <a:xfrm>
              <a:off x="1265" y="2314"/>
              <a:ext cx="87" cy="81"/>
            </a:xfrm>
            <a:custGeom>
              <a:avLst/>
              <a:gdLst>
                <a:gd name="T0" fmla="*/ 86 w 87"/>
                <a:gd name="T1" fmla="*/ 221 h 67"/>
                <a:gd name="T2" fmla="*/ 84 w 87"/>
                <a:gd name="T3" fmla="*/ 183 h 67"/>
                <a:gd name="T4" fmla="*/ 82 w 87"/>
                <a:gd name="T5" fmla="*/ 135 h 67"/>
                <a:gd name="T6" fmla="*/ 78 w 87"/>
                <a:gd name="T7" fmla="*/ 103 h 67"/>
                <a:gd name="T8" fmla="*/ 72 w 87"/>
                <a:gd name="T9" fmla="*/ 70 h 67"/>
                <a:gd name="T10" fmla="*/ 66 w 87"/>
                <a:gd name="T11" fmla="*/ 40 h 67"/>
                <a:gd name="T12" fmla="*/ 60 w 87"/>
                <a:gd name="T13" fmla="*/ 22 h 67"/>
                <a:gd name="T14" fmla="*/ 50 w 87"/>
                <a:gd name="T15" fmla="*/ 1 h 67"/>
                <a:gd name="T16" fmla="*/ 42 w 87"/>
                <a:gd name="T17" fmla="*/ 0 h 67"/>
                <a:gd name="T18" fmla="*/ 34 w 87"/>
                <a:gd name="T19" fmla="*/ 1 h 67"/>
                <a:gd name="T20" fmla="*/ 26 w 87"/>
                <a:gd name="T21" fmla="*/ 22 h 67"/>
                <a:gd name="T22" fmla="*/ 18 w 87"/>
                <a:gd name="T23" fmla="*/ 40 h 67"/>
                <a:gd name="T24" fmla="*/ 12 w 87"/>
                <a:gd name="T25" fmla="*/ 70 h 67"/>
                <a:gd name="T26" fmla="*/ 6 w 87"/>
                <a:gd name="T27" fmla="*/ 103 h 67"/>
                <a:gd name="T28" fmla="*/ 2 w 87"/>
                <a:gd name="T29" fmla="*/ 135 h 67"/>
                <a:gd name="T30" fmla="*/ 0 w 87"/>
                <a:gd name="T31" fmla="*/ 183 h 67"/>
                <a:gd name="T32" fmla="*/ 0 w 87"/>
                <a:gd name="T33" fmla="*/ 221 h 67"/>
                <a:gd name="T34" fmla="*/ 0 w 87"/>
                <a:gd name="T35" fmla="*/ 259 h 67"/>
                <a:gd name="T36" fmla="*/ 2 w 87"/>
                <a:gd name="T37" fmla="*/ 299 h 67"/>
                <a:gd name="T38" fmla="*/ 6 w 87"/>
                <a:gd name="T39" fmla="*/ 345 h 67"/>
                <a:gd name="T40" fmla="*/ 12 w 87"/>
                <a:gd name="T41" fmla="*/ 364 h 67"/>
                <a:gd name="T42" fmla="*/ 18 w 87"/>
                <a:gd name="T43" fmla="*/ 399 h 67"/>
                <a:gd name="T44" fmla="*/ 26 w 87"/>
                <a:gd name="T45" fmla="*/ 420 h 67"/>
                <a:gd name="T46" fmla="*/ 34 w 87"/>
                <a:gd name="T47" fmla="*/ 421 h 67"/>
                <a:gd name="T48" fmla="*/ 42 w 87"/>
                <a:gd name="T49" fmla="*/ 440 h 67"/>
                <a:gd name="T50" fmla="*/ 50 w 87"/>
                <a:gd name="T51" fmla="*/ 421 h 67"/>
                <a:gd name="T52" fmla="*/ 60 w 87"/>
                <a:gd name="T53" fmla="*/ 420 h 67"/>
                <a:gd name="T54" fmla="*/ 66 w 87"/>
                <a:gd name="T55" fmla="*/ 399 h 67"/>
                <a:gd name="T56" fmla="*/ 72 w 87"/>
                <a:gd name="T57" fmla="*/ 364 h 67"/>
                <a:gd name="T58" fmla="*/ 78 w 87"/>
                <a:gd name="T59" fmla="*/ 345 h 67"/>
                <a:gd name="T60" fmla="*/ 82 w 87"/>
                <a:gd name="T61" fmla="*/ 299 h 67"/>
                <a:gd name="T62" fmla="*/ 84 w 87"/>
                <a:gd name="T63" fmla="*/ 259 h 67"/>
                <a:gd name="T64" fmla="*/ 86 w 87"/>
                <a:gd name="T65" fmla="*/ 221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67"/>
                <a:gd name="T101" fmla="*/ 87 w 87"/>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67">
                  <a:moveTo>
                    <a:pt x="86" y="33"/>
                  </a:moveTo>
                  <a:lnTo>
                    <a:pt x="84" y="27"/>
                  </a:lnTo>
                  <a:lnTo>
                    <a:pt x="82" y="21"/>
                  </a:lnTo>
                  <a:lnTo>
                    <a:pt x="78" y="15"/>
                  </a:lnTo>
                  <a:lnTo>
                    <a:pt x="72" y="10"/>
                  </a:lnTo>
                  <a:lnTo>
                    <a:pt x="66" y="6"/>
                  </a:lnTo>
                  <a:lnTo>
                    <a:pt x="60" y="3"/>
                  </a:lnTo>
                  <a:lnTo>
                    <a:pt x="50" y="1"/>
                  </a:lnTo>
                  <a:lnTo>
                    <a:pt x="42" y="0"/>
                  </a:lnTo>
                  <a:lnTo>
                    <a:pt x="34" y="1"/>
                  </a:lnTo>
                  <a:lnTo>
                    <a:pt x="26" y="3"/>
                  </a:lnTo>
                  <a:lnTo>
                    <a:pt x="18" y="6"/>
                  </a:lnTo>
                  <a:lnTo>
                    <a:pt x="12" y="10"/>
                  </a:lnTo>
                  <a:lnTo>
                    <a:pt x="6" y="15"/>
                  </a:lnTo>
                  <a:lnTo>
                    <a:pt x="2" y="21"/>
                  </a:lnTo>
                  <a:lnTo>
                    <a:pt x="0" y="27"/>
                  </a:lnTo>
                  <a:lnTo>
                    <a:pt x="0" y="33"/>
                  </a:lnTo>
                  <a:lnTo>
                    <a:pt x="0" y="39"/>
                  </a:lnTo>
                  <a:lnTo>
                    <a:pt x="2" y="45"/>
                  </a:lnTo>
                  <a:lnTo>
                    <a:pt x="6" y="51"/>
                  </a:lnTo>
                  <a:lnTo>
                    <a:pt x="12" y="55"/>
                  </a:lnTo>
                  <a:lnTo>
                    <a:pt x="18" y="60"/>
                  </a:lnTo>
                  <a:lnTo>
                    <a:pt x="26" y="63"/>
                  </a:lnTo>
                  <a:lnTo>
                    <a:pt x="34" y="64"/>
                  </a:lnTo>
                  <a:lnTo>
                    <a:pt x="42" y="66"/>
                  </a:lnTo>
                  <a:lnTo>
                    <a:pt x="50" y="64"/>
                  </a:lnTo>
                  <a:lnTo>
                    <a:pt x="60" y="63"/>
                  </a:lnTo>
                  <a:lnTo>
                    <a:pt x="66" y="60"/>
                  </a:lnTo>
                  <a:lnTo>
                    <a:pt x="72" y="55"/>
                  </a:lnTo>
                  <a:lnTo>
                    <a:pt x="78" y="51"/>
                  </a:lnTo>
                  <a:lnTo>
                    <a:pt x="82" y="45"/>
                  </a:lnTo>
                  <a:lnTo>
                    <a:pt x="84" y="39"/>
                  </a:lnTo>
                  <a:lnTo>
                    <a:pt x="86" y="33"/>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0" name="Line 15"/>
            <p:cNvSpPr>
              <a:spLocks noChangeShapeType="1"/>
            </p:cNvSpPr>
            <p:nvPr/>
          </p:nvSpPr>
          <p:spPr bwMode="auto">
            <a:xfrm flipV="1">
              <a:off x="2285" y="2364"/>
              <a:ext cx="618" cy="1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41" name="Line 16"/>
            <p:cNvSpPr>
              <a:spLocks noChangeShapeType="1"/>
            </p:cNvSpPr>
            <p:nvPr/>
          </p:nvSpPr>
          <p:spPr bwMode="auto">
            <a:xfrm flipV="1">
              <a:off x="2987" y="2196"/>
              <a:ext cx="618" cy="14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42" name="Line 17"/>
            <p:cNvSpPr>
              <a:spLocks noChangeShapeType="1"/>
            </p:cNvSpPr>
            <p:nvPr/>
          </p:nvSpPr>
          <p:spPr bwMode="auto">
            <a:xfrm flipH="1" flipV="1">
              <a:off x="2285" y="2196"/>
              <a:ext cx="618" cy="14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43" name="Line 18"/>
            <p:cNvSpPr>
              <a:spLocks noChangeShapeType="1"/>
            </p:cNvSpPr>
            <p:nvPr/>
          </p:nvSpPr>
          <p:spPr bwMode="auto">
            <a:xfrm>
              <a:off x="2987" y="2364"/>
              <a:ext cx="618" cy="1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44" name="Line 19"/>
            <p:cNvSpPr>
              <a:spLocks noChangeShapeType="1"/>
            </p:cNvSpPr>
            <p:nvPr/>
          </p:nvSpPr>
          <p:spPr bwMode="auto">
            <a:xfrm flipH="1">
              <a:off x="1048" y="2390"/>
              <a:ext cx="244" cy="60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45" name="Line 20"/>
            <p:cNvSpPr>
              <a:spLocks noChangeShapeType="1"/>
            </p:cNvSpPr>
            <p:nvPr/>
          </p:nvSpPr>
          <p:spPr bwMode="auto">
            <a:xfrm flipV="1">
              <a:off x="647" y="2378"/>
              <a:ext cx="626" cy="4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46" name="Line 21"/>
            <p:cNvSpPr>
              <a:spLocks noChangeShapeType="1"/>
            </p:cNvSpPr>
            <p:nvPr/>
          </p:nvSpPr>
          <p:spPr bwMode="auto">
            <a:xfrm>
              <a:off x="1340" y="2378"/>
              <a:ext cx="628" cy="4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47" name="Line 22"/>
            <p:cNvSpPr>
              <a:spLocks noChangeShapeType="1"/>
            </p:cNvSpPr>
            <p:nvPr/>
          </p:nvSpPr>
          <p:spPr bwMode="auto">
            <a:xfrm flipH="1" flipV="1">
              <a:off x="1323" y="2390"/>
              <a:ext cx="242" cy="60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48" name="Freeform 23"/>
            <p:cNvSpPr>
              <a:spLocks/>
            </p:cNvSpPr>
            <p:nvPr/>
          </p:nvSpPr>
          <p:spPr bwMode="auto">
            <a:xfrm>
              <a:off x="1193" y="2264"/>
              <a:ext cx="87" cy="36"/>
            </a:xfrm>
            <a:custGeom>
              <a:avLst/>
              <a:gdLst>
                <a:gd name="T0" fmla="*/ 0 w 87"/>
                <a:gd name="T1" fmla="*/ 42 h 30"/>
                <a:gd name="T2" fmla="*/ 86 w 87"/>
                <a:gd name="T3" fmla="*/ 0 h 30"/>
                <a:gd name="T4" fmla="*/ 8 w 87"/>
                <a:gd name="T5" fmla="*/ 179 h 30"/>
                <a:gd name="T6" fmla="*/ 0 w 87"/>
                <a:gd name="T7" fmla="*/ 42 h 30"/>
                <a:gd name="T8" fmla="*/ 0 60000 65536"/>
                <a:gd name="T9" fmla="*/ 0 60000 65536"/>
                <a:gd name="T10" fmla="*/ 0 60000 65536"/>
                <a:gd name="T11" fmla="*/ 0 60000 65536"/>
                <a:gd name="T12" fmla="*/ 0 w 87"/>
                <a:gd name="T13" fmla="*/ 0 h 30"/>
                <a:gd name="T14" fmla="*/ 87 w 87"/>
                <a:gd name="T15" fmla="*/ 30 h 30"/>
              </a:gdLst>
              <a:ahLst/>
              <a:cxnLst>
                <a:cxn ang="T8">
                  <a:pos x="T0" y="T1"/>
                </a:cxn>
                <a:cxn ang="T9">
                  <a:pos x="T2" y="T3"/>
                </a:cxn>
                <a:cxn ang="T10">
                  <a:pos x="T4" y="T5"/>
                </a:cxn>
                <a:cxn ang="T11">
                  <a:pos x="T6" y="T7"/>
                </a:cxn>
              </a:cxnLst>
              <a:rect l="T12" t="T13" r="T14" b="T15"/>
              <a:pathLst>
                <a:path w="87" h="30">
                  <a:moveTo>
                    <a:pt x="0" y="7"/>
                  </a:moveTo>
                  <a:lnTo>
                    <a:pt x="86" y="0"/>
                  </a:lnTo>
                  <a:lnTo>
                    <a:pt x="8" y="29"/>
                  </a:lnTo>
                  <a:lnTo>
                    <a:pt x="0" y="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9249" name="Freeform 24"/>
            <p:cNvSpPr>
              <a:spLocks/>
            </p:cNvSpPr>
            <p:nvPr/>
          </p:nvSpPr>
          <p:spPr bwMode="auto">
            <a:xfrm>
              <a:off x="2972" y="2215"/>
              <a:ext cx="85" cy="49"/>
            </a:xfrm>
            <a:custGeom>
              <a:avLst/>
              <a:gdLst>
                <a:gd name="T0" fmla="*/ 84 w 85"/>
                <a:gd name="T1" fmla="*/ 140 h 40"/>
                <a:gd name="T2" fmla="*/ 0 w 85"/>
                <a:gd name="T3" fmla="*/ 298 h 40"/>
                <a:gd name="T4" fmla="*/ 72 w 85"/>
                <a:gd name="T5" fmla="*/ 0 h 40"/>
                <a:gd name="T6" fmla="*/ 84 w 85"/>
                <a:gd name="T7" fmla="*/ 140 h 40"/>
                <a:gd name="T8" fmla="*/ 0 60000 65536"/>
                <a:gd name="T9" fmla="*/ 0 60000 65536"/>
                <a:gd name="T10" fmla="*/ 0 60000 65536"/>
                <a:gd name="T11" fmla="*/ 0 60000 65536"/>
                <a:gd name="T12" fmla="*/ 0 w 85"/>
                <a:gd name="T13" fmla="*/ 0 h 40"/>
                <a:gd name="T14" fmla="*/ 85 w 85"/>
                <a:gd name="T15" fmla="*/ 40 h 40"/>
              </a:gdLst>
              <a:ahLst/>
              <a:cxnLst>
                <a:cxn ang="T8">
                  <a:pos x="T0" y="T1"/>
                </a:cxn>
                <a:cxn ang="T9">
                  <a:pos x="T2" y="T3"/>
                </a:cxn>
                <a:cxn ang="T10">
                  <a:pos x="T4" y="T5"/>
                </a:cxn>
                <a:cxn ang="T11">
                  <a:pos x="T6" y="T7"/>
                </a:cxn>
              </a:cxnLst>
              <a:rect l="T12" t="T13" r="T14" b="T15"/>
              <a:pathLst>
                <a:path w="85" h="40">
                  <a:moveTo>
                    <a:pt x="84" y="19"/>
                  </a:moveTo>
                  <a:lnTo>
                    <a:pt x="0" y="39"/>
                  </a:lnTo>
                  <a:lnTo>
                    <a:pt x="72" y="0"/>
                  </a:lnTo>
                  <a:lnTo>
                    <a:pt x="84" y="1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9250" name="Freeform 25"/>
            <p:cNvSpPr>
              <a:spLocks/>
            </p:cNvSpPr>
            <p:nvPr/>
          </p:nvSpPr>
          <p:spPr bwMode="auto">
            <a:xfrm>
              <a:off x="1697" y="2541"/>
              <a:ext cx="59" cy="73"/>
            </a:xfrm>
            <a:custGeom>
              <a:avLst/>
              <a:gdLst>
                <a:gd name="T0" fmla="*/ 58 w 59"/>
                <a:gd name="T1" fmla="*/ 60 h 61"/>
                <a:gd name="T2" fmla="*/ 0 w 59"/>
                <a:gd name="T3" fmla="*/ 363 h 61"/>
                <a:gd name="T4" fmla="*/ 34 w 59"/>
                <a:gd name="T5" fmla="*/ 0 h 61"/>
                <a:gd name="T6" fmla="*/ 58 w 59"/>
                <a:gd name="T7" fmla="*/ 60 h 61"/>
                <a:gd name="T8" fmla="*/ 0 60000 65536"/>
                <a:gd name="T9" fmla="*/ 0 60000 65536"/>
                <a:gd name="T10" fmla="*/ 0 60000 65536"/>
                <a:gd name="T11" fmla="*/ 0 60000 65536"/>
                <a:gd name="T12" fmla="*/ 0 w 59"/>
                <a:gd name="T13" fmla="*/ 0 h 61"/>
                <a:gd name="T14" fmla="*/ 59 w 59"/>
                <a:gd name="T15" fmla="*/ 61 h 61"/>
              </a:gdLst>
              <a:ahLst/>
              <a:cxnLst>
                <a:cxn ang="T8">
                  <a:pos x="T0" y="T1"/>
                </a:cxn>
                <a:cxn ang="T9">
                  <a:pos x="T2" y="T3"/>
                </a:cxn>
                <a:cxn ang="T10">
                  <a:pos x="T4" y="T5"/>
                </a:cxn>
                <a:cxn ang="T11">
                  <a:pos x="T6" y="T7"/>
                </a:cxn>
              </a:cxnLst>
              <a:rect l="T12" t="T13" r="T14" b="T15"/>
              <a:pathLst>
                <a:path w="59" h="61">
                  <a:moveTo>
                    <a:pt x="58" y="10"/>
                  </a:moveTo>
                  <a:lnTo>
                    <a:pt x="0" y="60"/>
                  </a:lnTo>
                  <a:lnTo>
                    <a:pt x="34" y="0"/>
                  </a:lnTo>
                  <a:lnTo>
                    <a:pt x="58" y="1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9251" name="Freeform 26"/>
            <p:cNvSpPr>
              <a:spLocks/>
            </p:cNvSpPr>
            <p:nvPr/>
          </p:nvSpPr>
          <p:spPr bwMode="auto">
            <a:xfrm>
              <a:off x="2339" y="2436"/>
              <a:ext cx="87" cy="30"/>
            </a:xfrm>
            <a:custGeom>
              <a:avLst/>
              <a:gdLst>
                <a:gd name="T0" fmla="*/ 6 w 87"/>
                <a:gd name="T1" fmla="*/ 0 h 25"/>
                <a:gd name="T2" fmla="*/ 86 w 87"/>
                <a:gd name="T3" fmla="*/ 149 h 25"/>
                <a:gd name="T4" fmla="*/ 0 w 87"/>
                <a:gd name="T5" fmla="*/ 128 h 25"/>
                <a:gd name="T6" fmla="*/ 6 w 87"/>
                <a:gd name="T7" fmla="*/ 0 h 25"/>
                <a:gd name="T8" fmla="*/ 0 60000 65536"/>
                <a:gd name="T9" fmla="*/ 0 60000 65536"/>
                <a:gd name="T10" fmla="*/ 0 60000 65536"/>
                <a:gd name="T11" fmla="*/ 0 60000 65536"/>
                <a:gd name="T12" fmla="*/ 0 w 87"/>
                <a:gd name="T13" fmla="*/ 0 h 25"/>
                <a:gd name="T14" fmla="*/ 87 w 87"/>
                <a:gd name="T15" fmla="*/ 25 h 25"/>
              </a:gdLst>
              <a:ahLst/>
              <a:cxnLst>
                <a:cxn ang="T8">
                  <a:pos x="T0" y="T1"/>
                </a:cxn>
                <a:cxn ang="T9">
                  <a:pos x="T2" y="T3"/>
                </a:cxn>
                <a:cxn ang="T10">
                  <a:pos x="T4" y="T5"/>
                </a:cxn>
                <a:cxn ang="T11">
                  <a:pos x="T6" y="T7"/>
                </a:cxn>
              </a:cxnLst>
              <a:rect l="T12" t="T13" r="T14" b="T15"/>
              <a:pathLst>
                <a:path w="87" h="25">
                  <a:moveTo>
                    <a:pt x="6" y="0"/>
                  </a:moveTo>
                  <a:lnTo>
                    <a:pt x="86" y="24"/>
                  </a:lnTo>
                  <a:lnTo>
                    <a:pt x="0" y="21"/>
                  </a:lnTo>
                  <a:lnTo>
                    <a:pt x="6"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9252" name="Line 27"/>
            <p:cNvSpPr>
              <a:spLocks noChangeShapeType="1"/>
            </p:cNvSpPr>
            <p:nvPr/>
          </p:nvSpPr>
          <p:spPr bwMode="auto">
            <a:xfrm flipH="1">
              <a:off x="982" y="2170"/>
              <a:ext cx="25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53" name="Line 28"/>
            <p:cNvSpPr>
              <a:spLocks noChangeShapeType="1"/>
            </p:cNvSpPr>
            <p:nvPr/>
          </p:nvSpPr>
          <p:spPr bwMode="auto">
            <a:xfrm>
              <a:off x="982" y="1080"/>
              <a:ext cx="25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54" name="Line 29"/>
            <p:cNvSpPr>
              <a:spLocks noChangeShapeType="1"/>
            </p:cNvSpPr>
            <p:nvPr/>
          </p:nvSpPr>
          <p:spPr bwMode="auto">
            <a:xfrm>
              <a:off x="1020" y="1699"/>
              <a:ext cx="0" cy="3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55" name="Line 30"/>
            <p:cNvSpPr>
              <a:spLocks noChangeShapeType="1"/>
            </p:cNvSpPr>
            <p:nvPr/>
          </p:nvSpPr>
          <p:spPr bwMode="auto">
            <a:xfrm flipV="1">
              <a:off x="1020" y="1158"/>
              <a:ext cx="0" cy="3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56" name="Line 31"/>
            <p:cNvSpPr>
              <a:spLocks noChangeShapeType="1"/>
            </p:cNvSpPr>
            <p:nvPr/>
          </p:nvSpPr>
          <p:spPr bwMode="auto">
            <a:xfrm>
              <a:off x="1020" y="2091"/>
              <a:ext cx="0" cy="1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57" name="Freeform 32"/>
            <p:cNvSpPr>
              <a:spLocks/>
            </p:cNvSpPr>
            <p:nvPr/>
          </p:nvSpPr>
          <p:spPr bwMode="auto">
            <a:xfrm>
              <a:off x="999" y="2092"/>
              <a:ext cx="43" cy="79"/>
            </a:xfrm>
            <a:custGeom>
              <a:avLst/>
              <a:gdLst>
                <a:gd name="T0" fmla="*/ 0 w 43"/>
                <a:gd name="T1" fmla="*/ 0 h 65"/>
                <a:gd name="T2" fmla="*/ 22 w 43"/>
                <a:gd name="T3" fmla="*/ 452 h 65"/>
                <a:gd name="T4" fmla="*/ 42 w 43"/>
                <a:gd name="T5" fmla="*/ 0 h 65"/>
                <a:gd name="T6" fmla="*/ 0 60000 65536"/>
                <a:gd name="T7" fmla="*/ 0 60000 65536"/>
                <a:gd name="T8" fmla="*/ 0 60000 65536"/>
                <a:gd name="T9" fmla="*/ 0 w 43"/>
                <a:gd name="T10" fmla="*/ 0 h 65"/>
                <a:gd name="T11" fmla="*/ 43 w 43"/>
                <a:gd name="T12" fmla="*/ 65 h 65"/>
              </a:gdLst>
              <a:ahLst/>
              <a:cxnLst>
                <a:cxn ang="T6">
                  <a:pos x="T0" y="T1"/>
                </a:cxn>
                <a:cxn ang="T7">
                  <a:pos x="T2" y="T3"/>
                </a:cxn>
                <a:cxn ang="T8">
                  <a:pos x="T4" y="T5"/>
                </a:cxn>
              </a:cxnLst>
              <a:rect l="T9" t="T10" r="T11" b="T12"/>
              <a:pathLst>
                <a:path w="43" h="65">
                  <a:moveTo>
                    <a:pt x="0" y="0"/>
                  </a:moveTo>
                  <a:lnTo>
                    <a:pt x="22" y="64"/>
                  </a:lnTo>
                  <a:lnTo>
                    <a:pt x="42"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8" name="Freeform 33"/>
            <p:cNvSpPr>
              <a:spLocks/>
            </p:cNvSpPr>
            <p:nvPr/>
          </p:nvSpPr>
          <p:spPr bwMode="auto">
            <a:xfrm>
              <a:off x="1002" y="2096"/>
              <a:ext cx="33" cy="75"/>
            </a:xfrm>
            <a:custGeom>
              <a:avLst/>
              <a:gdLst>
                <a:gd name="T0" fmla="*/ 17 w 33"/>
                <a:gd name="T1" fmla="*/ 22 h 62"/>
                <a:gd name="T2" fmla="*/ 32 w 33"/>
                <a:gd name="T3" fmla="*/ 416 h 62"/>
                <a:gd name="T4" fmla="*/ 10 w 33"/>
                <a:gd name="T5" fmla="*/ 22 h 62"/>
                <a:gd name="T6" fmla="*/ 7 w 33"/>
                <a:gd name="T7" fmla="*/ 1 h 62"/>
                <a:gd name="T8" fmla="*/ 32 w 33"/>
                <a:gd name="T9" fmla="*/ 416 h 62"/>
                <a:gd name="T10" fmla="*/ 0 w 33"/>
                <a:gd name="T11" fmla="*/ 0 h 62"/>
                <a:gd name="T12" fmla="*/ 0 60000 65536"/>
                <a:gd name="T13" fmla="*/ 0 60000 65536"/>
                <a:gd name="T14" fmla="*/ 0 60000 65536"/>
                <a:gd name="T15" fmla="*/ 0 60000 65536"/>
                <a:gd name="T16" fmla="*/ 0 60000 65536"/>
                <a:gd name="T17" fmla="*/ 0 60000 65536"/>
                <a:gd name="T18" fmla="*/ 0 w 33"/>
                <a:gd name="T19" fmla="*/ 0 h 62"/>
                <a:gd name="T20" fmla="*/ 33 w 33"/>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33" h="62">
                  <a:moveTo>
                    <a:pt x="17" y="3"/>
                  </a:moveTo>
                  <a:lnTo>
                    <a:pt x="32" y="61"/>
                  </a:lnTo>
                  <a:lnTo>
                    <a:pt x="10" y="3"/>
                  </a:lnTo>
                  <a:lnTo>
                    <a:pt x="7" y="1"/>
                  </a:lnTo>
                  <a:lnTo>
                    <a:pt x="32" y="61"/>
                  </a:lnTo>
                  <a:lnTo>
                    <a:pt x="0"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9" name="Freeform 34"/>
            <p:cNvSpPr>
              <a:spLocks/>
            </p:cNvSpPr>
            <p:nvPr/>
          </p:nvSpPr>
          <p:spPr bwMode="auto">
            <a:xfrm>
              <a:off x="1016" y="2096"/>
              <a:ext cx="33" cy="75"/>
            </a:xfrm>
            <a:custGeom>
              <a:avLst/>
              <a:gdLst>
                <a:gd name="T0" fmla="*/ 0 w 33"/>
                <a:gd name="T1" fmla="*/ 27 h 62"/>
                <a:gd name="T2" fmla="*/ 6 w 33"/>
                <a:gd name="T3" fmla="*/ 416 h 62"/>
                <a:gd name="T4" fmla="*/ 32 w 33"/>
                <a:gd name="T5" fmla="*/ 0 h 62"/>
                <a:gd name="T6" fmla="*/ 28 w 33"/>
                <a:gd name="T7" fmla="*/ 1 h 62"/>
                <a:gd name="T8" fmla="*/ 6 w 33"/>
                <a:gd name="T9" fmla="*/ 416 h 62"/>
                <a:gd name="T10" fmla="*/ 22 w 33"/>
                <a:gd name="T11" fmla="*/ 22 h 62"/>
                <a:gd name="T12" fmla="*/ 16 w 33"/>
                <a:gd name="T13" fmla="*/ 22 h 62"/>
                <a:gd name="T14" fmla="*/ 6 w 33"/>
                <a:gd name="T15" fmla="*/ 416 h 62"/>
                <a:gd name="T16" fmla="*/ 9 w 33"/>
                <a:gd name="T17" fmla="*/ 27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2"/>
                <a:gd name="T29" fmla="*/ 33 w 33"/>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2">
                  <a:moveTo>
                    <a:pt x="0" y="4"/>
                  </a:moveTo>
                  <a:lnTo>
                    <a:pt x="6" y="61"/>
                  </a:lnTo>
                  <a:lnTo>
                    <a:pt x="32" y="0"/>
                  </a:lnTo>
                  <a:lnTo>
                    <a:pt x="28" y="1"/>
                  </a:lnTo>
                  <a:lnTo>
                    <a:pt x="6" y="61"/>
                  </a:lnTo>
                  <a:lnTo>
                    <a:pt x="22" y="3"/>
                  </a:lnTo>
                  <a:lnTo>
                    <a:pt x="16" y="3"/>
                  </a:lnTo>
                  <a:lnTo>
                    <a:pt x="6" y="61"/>
                  </a:lnTo>
                  <a:lnTo>
                    <a:pt x="9" y="4"/>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0" name="Line 35"/>
            <p:cNvSpPr>
              <a:spLocks noChangeShapeType="1"/>
            </p:cNvSpPr>
            <p:nvPr/>
          </p:nvSpPr>
          <p:spPr bwMode="auto">
            <a:xfrm flipV="1">
              <a:off x="1020" y="1150"/>
              <a:ext cx="0" cy="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61" name="Freeform 36"/>
            <p:cNvSpPr>
              <a:spLocks/>
            </p:cNvSpPr>
            <p:nvPr/>
          </p:nvSpPr>
          <p:spPr bwMode="auto">
            <a:xfrm>
              <a:off x="999" y="1080"/>
              <a:ext cx="43" cy="78"/>
            </a:xfrm>
            <a:custGeom>
              <a:avLst/>
              <a:gdLst>
                <a:gd name="T0" fmla="*/ 42 w 43"/>
                <a:gd name="T1" fmla="*/ 395 h 65"/>
                <a:gd name="T2" fmla="*/ 22 w 43"/>
                <a:gd name="T3" fmla="*/ 0 h 65"/>
                <a:gd name="T4" fmla="*/ 0 w 43"/>
                <a:gd name="T5" fmla="*/ 395 h 65"/>
                <a:gd name="T6" fmla="*/ 0 60000 65536"/>
                <a:gd name="T7" fmla="*/ 0 60000 65536"/>
                <a:gd name="T8" fmla="*/ 0 60000 65536"/>
                <a:gd name="T9" fmla="*/ 0 w 43"/>
                <a:gd name="T10" fmla="*/ 0 h 65"/>
                <a:gd name="T11" fmla="*/ 43 w 43"/>
                <a:gd name="T12" fmla="*/ 65 h 65"/>
              </a:gdLst>
              <a:ahLst/>
              <a:cxnLst>
                <a:cxn ang="T6">
                  <a:pos x="T0" y="T1"/>
                </a:cxn>
                <a:cxn ang="T7">
                  <a:pos x="T2" y="T3"/>
                </a:cxn>
                <a:cxn ang="T8">
                  <a:pos x="T4" y="T5"/>
                </a:cxn>
              </a:cxnLst>
              <a:rect l="T9" t="T10" r="T11" b="T12"/>
              <a:pathLst>
                <a:path w="43" h="65">
                  <a:moveTo>
                    <a:pt x="42" y="64"/>
                  </a:moveTo>
                  <a:lnTo>
                    <a:pt x="22" y="0"/>
                  </a:lnTo>
                  <a:lnTo>
                    <a:pt x="0" y="64"/>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2" name="Freeform 37"/>
            <p:cNvSpPr>
              <a:spLocks/>
            </p:cNvSpPr>
            <p:nvPr/>
          </p:nvSpPr>
          <p:spPr bwMode="auto">
            <a:xfrm>
              <a:off x="1020" y="1081"/>
              <a:ext cx="33" cy="76"/>
            </a:xfrm>
            <a:custGeom>
              <a:avLst/>
              <a:gdLst>
                <a:gd name="T0" fmla="*/ 12 w 33"/>
                <a:gd name="T1" fmla="*/ 373 h 63"/>
                <a:gd name="T2" fmla="*/ 0 w 33"/>
                <a:gd name="T3" fmla="*/ 0 h 63"/>
                <a:gd name="T4" fmla="*/ 20 w 33"/>
                <a:gd name="T5" fmla="*/ 375 h 63"/>
                <a:gd name="T6" fmla="*/ 28 w 33"/>
                <a:gd name="T7" fmla="*/ 392 h 63"/>
                <a:gd name="T8" fmla="*/ 0 w 33"/>
                <a:gd name="T9" fmla="*/ 0 h 63"/>
                <a:gd name="T10" fmla="*/ 32 w 33"/>
                <a:gd name="T11" fmla="*/ 403 h 63"/>
                <a:gd name="T12" fmla="*/ 0 60000 65536"/>
                <a:gd name="T13" fmla="*/ 0 60000 65536"/>
                <a:gd name="T14" fmla="*/ 0 60000 65536"/>
                <a:gd name="T15" fmla="*/ 0 60000 65536"/>
                <a:gd name="T16" fmla="*/ 0 60000 65536"/>
                <a:gd name="T17" fmla="*/ 0 60000 65536"/>
                <a:gd name="T18" fmla="*/ 0 w 33"/>
                <a:gd name="T19" fmla="*/ 0 h 63"/>
                <a:gd name="T20" fmla="*/ 33 w 33"/>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33" h="63">
                  <a:moveTo>
                    <a:pt x="12" y="57"/>
                  </a:moveTo>
                  <a:lnTo>
                    <a:pt x="0" y="0"/>
                  </a:lnTo>
                  <a:lnTo>
                    <a:pt x="20" y="58"/>
                  </a:lnTo>
                  <a:lnTo>
                    <a:pt x="28" y="60"/>
                  </a:lnTo>
                  <a:lnTo>
                    <a:pt x="0" y="0"/>
                  </a:lnTo>
                  <a:lnTo>
                    <a:pt x="32" y="62"/>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3" name="Freeform 38"/>
            <p:cNvSpPr>
              <a:spLocks/>
            </p:cNvSpPr>
            <p:nvPr/>
          </p:nvSpPr>
          <p:spPr bwMode="auto">
            <a:xfrm>
              <a:off x="1002" y="1081"/>
              <a:ext cx="33" cy="76"/>
            </a:xfrm>
            <a:custGeom>
              <a:avLst/>
              <a:gdLst>
                <a:gd name="T0" fmla="*/ 32 w 33"/>
                <a:gd name="T1" fmla="*/ 373 h 63"/>
                <a:gd name="T2" fmla="*/ 28 w 33"/>
                <a:gd name="T3" fmla="*/ 0 h 63"/>
                <a:gd name="T4" fmla="*/ 0 w 33"/>
                <a:gd name="T5" fmla="*/ 403 h 63"/>
                <a:gd name="T6" fmla="*/ 6 w 33"/>
                <a:gd name="T7" fmla="*/ 392 h 63"/>
                <a:gd name="T8" fmla="*/ 28 w 33"/>
                <a:gd name="T9" fmla="*/ 0 h 63"/>
                <a:gd name="T10" fmla="*/ 9 w 33"/>
                <a:gd name="T11" fmla="*/ 375 h 63"/>
                <a:gd name="T12" fmla="*/ 16 w 33"/>
                <a:gd name="T13" fmla="*/ 373 h 63"/>
                <a:gd name="T14" fmla="*/ 28 w 33"/>
                <a:gd name="T15" fmla="*/ 0 h 63"/>
                <a:gd name="T16" fmla="*/ 22 w 33"/>
                <a:gd name="T17" fmla="*/ 373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3"/>
                <a:gd name="T29" fmla="*/ 33 w 33"/>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3">
                  <a:moveTo>
                    <a:pt x="32" y="57"/>
                  </a:moveTo>
                  <a:lnTo>
                    <a:pt x="28" y="0"/>
                  </a:lnTo>
                  <a:lnTo>
                    <a:pt x="0" y="62"/>
                  </a:lnTo>
                  <a:lnTo>
                    <a:pt x="6" y="60"/>
                  </a:lnTo>
                  <a:lnTo>
                    <a:pt x="28" y="0"/>
                  </a:lnTo>
                  <a:lnTo>
                    <a:pt x="9" y="58"/>
                  </a:lnTo>
                  <a:lnTo>
                    <a:pt x="16" y="57"/>
                  </a:lnTo>
                  <a:lnTo>
                    <a:pt x="28" y="0"/>
                  </a:lnTo>
                  <a:lnTo>
                    <a:pt x="22" y="57"/>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4" name="Line 39"/>
            <p:cNvSpPr>
              <a:spLocks noChangeShapeType="1"/>
            </p:cNvSpPr>
            <p:nvPr/>
          </p:nvSpPr>
          <p:spPr bwMode="auto">
            <a:xfrm>
              <a:off x="2599" y="2170"/>
              <a:ext cx="25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65" name="Line 40"/>
            <p:cNvSpPr>
              <a:spLocks noChangeShapeType="1"/>
            </p:cNvSpPr>
            <p:nvPr/>
          </p:nvSpPr>
          <p:spPr bwMode="auto">
            <a:xfrm flipH="1">
              <a:off x="2599" y="1080"/>
              <a:ext cx="25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66" name="Line 41"/>
            <p:cNvSpPr>
              <a:spLocks noChangeShapeType="1"/>
            </p:cNvSpPr>
            <p:nvPr/>
          </p:nvSpPr>
          <p:spPr bwMode="auto">
            <a:xfrm>
              <a:off x="2634" y="1699"/>
              <a:ext cx="0" cy="3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67" name="Line 42"/>
            <p:cNvSpPr>
              <a:spLocks noChangeShapeType="1"/>
            </p:cNvSpPr>
            <p:nvPr/>
          </p:nvSpPr>
          <p:spPr bwMode="auto">
            <a:xfrm flipV="1">
              <a:off x="2634" y="1158"/>
              <a:ext cx="0" cy="3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68" name="Line 43"/>
            <p:cNvSpPr>
              <a:spLocks noChangeShapeType="1"/>
            </p:cNvSpPr>
            <p:nvPr/>
          </p:nvSpPr>
          <p:spPr bwMode="auto">
            <a:xfrm>
              <a:off x="2634" y="2091"/>
              <a:ext cx="0" cy="1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69" name="Freeform 44"/>
            <p:cNvSpPr>
              <a:spLocks/>
            </p:cNvSpPr>
            <p:nvPr/>
          </p:nvSpPr>
          <p:spPr bwMode="auto">
            <a:xfrm>
              <a:off x="2613" y="2092"/>
              <a:ext cx="43" cy="79"/>
            </a:xfrm>
            <a:custGeom>
              <a:avLst/>
              <a:gdLst>
                <a:gd name="T0" fmla="*/ 0 w 43"/>
                <a:gd name="T1" fmla="*/ 0 h 65"/>
                <a:gd name="T2" fmla="*/ 22 w 43"/>
                <a:gd name="T3" fmla="*/ 452 h 65"/>
                <a:gd name="T4" fmla="*/ 42 w 43"/>
                <a:gd name="T5" fmla="*/ 0 h 65"/>
                <a:gd name="T6" fmla="*/ 0 60000 65536"/>
                <a:gd name="T7" fmla="*/ 0 60000 65536"/>
                <a:gd name="T8" fmla="*/ 0 60000 65536"/>
                <a:gd name="T9" fmla="*/ 0 w 43"/>
                <a:gd name="T10" fmla="*/ 0 h 65"/>
                <a:gd name="T11" fmla="*/ 43 w 43"/>
                <a:gd name="T12" fmla="*/ 65 h 65"/>
              </a:gdLst>
              <a:ahLst/>
              <a:cxnLst>
                <a:cxn ang="T6">
                  <a:pos x="T0" y="T1"/>
                </a:cxn>
                <a:cxn ang="T7">
                  <a:pos x="T2" y="T3"/>
                </a:cxn>
                <a:cxn ang="T8">
                  <a:pos x="T4" y="T5"/>
                </a:cxn>
              </a:cxnLst>
              <a:rect l="T9" t="T10" r="T11" b="T12"/>
              <a:pathLst>
                <a:path w="43" h="65">
                  <a:moveTo>
                    <a:pt x="0" y="0"/>
                  </a:moveTo>
                  <a:lnTo>
                    <a:pt x="22" y="64"/>
                  </a:lnTo>
                  <a:lnTo>
                    <a:pt x="42"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0" name="Freeform 45"/>
            <p:cNvSpPr>
              <a:spLocks/>
            </p:cNvSpPr>
            <p:nvPr/>
          </p:nvSpPr>
          <p:spPr bwMode="auto">
            <a:xfrm>
              <a:off x="2616" y="2096"/>
              <a:ext cx="33" cy="75"/>
            </a:xfrm>
            <a:custGeom>
              <a:avLst/>
              <a:gdLst>
                <a:gd name="T0" fmla="*/ 21 w 33"/>
                <a:gd name="T1" fmla="*/ 22 h 62"/>
                <a:gd name="T2" fmla="*/ 32 w 33"/>
                <a:gd name="T3" fmla="*/ 416 h 62"/>
                <a:gd name="T4" fmla="*/ 14 w 33"/>
                <a:gd name="T5" fmla="*/ 22 h 62"/>
                <a:gd name="T6" fmla="*/ 7 w 33"/>
                <a:gd name="T7" fmla="*/ 1 h 62"/>
                <a:gd name="T8" fmla="*/ 32 w 33"/>
                <a:gd name="T9" fmla="*/ 416 h 62"/>
                <a:gd name="T10" fmla="*/ 0 w 33"/>
                <a:gd name="T11" fmla="*/ 0 h 62"/>
                <a:gd name="T12" fmla="*/ 0 60000 65536"/>
                <a:gd name="T13" fmla="*/ 0 60000 65536"/>
                <a:gd name="T14" fmla="*/ 0 60000 65536"/>
                <a:gd name="T15" fmla="*/ 0 60000 65536"/>
                <a:gd name="T16" fmla="*/ 0 60000 65536"/>
                <a:gd name="T17" fmla="*/ 0 60000 65536"/>
                <a:gd name="T18" fmla="*/ 0 w 33"/>
                <a:gd name="T19" fmla="*/ 0 h 62"/>
                <a:gd name="T20" fmla="*/ 33 w 33"/>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33" h="62">
                  <a:moveTo>
                    <a:pt x="21" y="3"/>
                  </a:moveTo>
                  <a:lnTo>
                    <a:pt x="32" y="61"/>
                  </a:lnTo>
                  <a:lnTo>
                    <a:pt x="14" y="3"/>
                  </a:lnTo>
                  <a:lnTo>
                    <a:pt x="7" y="1"/>
                  </a:lnTo>
                  <a:lnTo>
                    <a:pt x="32" y="61"/>
                  </a:lnTo>
                  <a:lnTo>
                    <a:pt x="0"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1" name="Freeform 46"/>
            <p:cNvSpPr>
              <a:spLocks/>
            </p:cNvSpPr>
            <p:nvPr/>
          </p:nvSpPr>
          <p:spPr bwMode="auto">
            <a:xfrm>
              <a:off x="2632" y="2096"/>
              <a:ext cx="33" cy="75"/>
            </a:xfrm>
            <a:custGeom>
              <a:avLst/>
              <a:gdLst>
                <a:gd name="T0" fmla="*/ 0 w 33"/>
                <a:gd name="T1" fmla="*/ 27 h 62"/>
                <a:gd name="T2" fmla="*/ 3 w 33"/>
                <a:gd name="T3" fmla="*/ 416 h 62"/>
                <a:gd name="T4" fmla="*/ 32 w 33"/>
                <a:gd name="T5" fmla="*/ 0 h 62"/>
                <a:gd name="T6" fmla="*/ 25 w 33"/>
                <a:gd name="T7" fmla="*/ 1 h 62"/>
                <a:gd name="T8" fmla="*/ 3 w 33"/>
                <a:gd name="T9" fmla="*/ 416 h 62"/>
                <a:gd name="T10" fmla="*/ 19 w 33"/>
                <a:gd name="T11" fmla="*/ 22 h 62"/>
                <a:gd name="T12" fmla="*/ 12 w 33"/>
                <a:gd name="T13" fmla="*/ 22 h 62"/>
                <a:gd name="T14" fmla="*/ 3 w 33"/>
                <a:gd name="T15" fmla="*/ 416 h 62"/>
                <a:gd name="T16" fmla="*/ 6 w 33"/>
                <a:gd name="T17" fmla="*/ 27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2"/>
                <a:gd name="T29" fmla="*/ 33 w 33"/>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2">
                  <a:moveTo>
                    <a:pt x="0" y="4"/>
                  </a:moveTo>
                  <a:lnTo>
                    <a:pt x="3" y="61"/>
                  </a:lnTo>
                  <a:lnTo>
                    <a:pt x="32" y="0"/>
                  </a:lnTo>
                  <a:lnTo>
                    <a:pt x="25" y="1"/>
                  </a:lnTo>
                  <a:lnTo>
                    <a:pt x="3" y="61"/>
                  </a:lnTo>
                  <a:lnTo>
                    <a:pt x="19" y="3"/>
                  </a:lnTo>
                  <a:lnTo>
                    <a:pt x="12" y="3"/>
                  </a:lnTo>
                  <a:lnTo>
                    <a:pt x="3" y="61"/>
                  </a:lnTo>
                  <a:lnTo>
                    <a:pt x="6" y="4"/>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2" name="Line 47"/>
            <p:cNvSpPr>
              <a:spLocks noChangeShapeType="1"/>
            </p:cNvSpPr>
            <p:nvPr/>
          </p:nvSpPr>
          <p:spPr bwMode="auto">
            <a:xfrm flipV="1">
              <a:off x="2634" y="1150"/>
              <a:ext cx="0" cy="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73" name="Freeform 48"/>
            <p:cNvSpPr>
              <a:spLocks/>
            </p:cNvSpPr>
            <p:nvPr/>
          </p:nvSpPr>
          <p:spPr bwMode="auto">
            <a:xfrm>
              <a:off x="2613" y="1080"/>
              <a:ext cx="43" cy="78"/>
            </a:xfrm>
            <a:custGeom>
              <a:avLst/>
              <a:gdLst>
                <a:gd name="T0" fmla="*/ 42 w 43"/>
                <a:gd name="T1" fmla="*/ 395 h 65"/>
                <a:gd name="T2" fmla="*/ 22 w 43"/>
                <a:gd name="T3" fmla="*/ 0 h 65"/>
                <a:gd name="T4" fmla="*/ 0 w 43"/>
                <a:gd name="T5" fmla="*/ 395 h 65"/>
                <a:gd name="T6" fmla="*/ 0 60000 65536"/>
                <a:gd name="T7" fmla="*/ 0 60000 65536"/>
                <a:gd name="T8" fmla="*/ 0 60000 65536"/>
                <a:gd name="T9" fmla="*/ 0 w 43"/>
                <a:gd name="T10" fmla="*/ 0 h 65"/>
                <a:gd name="T11" fmla="*/ 43 w 43"/>
                <a:gd name="T12" fmla="*/ 65 h 65"/>
              </a:gdLst>
              <a:ahLst/>
              <a:cxnLst>
                <a:cxn ang="T6">
                  <a:pos x="T0" y="T1"/>
                </a:cxn>
                <a:cxn ang="T7">
                  <a:pos x="T2" y="T3"/>
                </a:cxn>
                <a:cxn ang="T8">
                  <a:pos x="T4" y="T5"/>
                </a:cxn>
              </a:cxnLst>
              <a:rect l="T9" t="T10" r="T11" b="T12"/>
              <a:pathLst>
                <a:path w="43" h="65">
                  <a:moveTo>
                    <a:pt x="42" y="64"/>
                  </a:moveTo>
                  <a:lnTo>
                    <a:pt x="22" y="0"/>
                  </a:lnTo>
                  <a:lnTo>
                    <a:pt x="0" y="64"/>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4" name="Freeform 49"/>
            <p:cNvSpPr>
              <a:spLocks/>
            </p:cNvSpPr>
            <p:nvPr/>
          </p:nvSpPr>
          <p:spPr bwMode="auto">
            <a:xfrm>
              <a:off x="2634" y="1081"/>
              <a:ext cx="33" cy="76"/>
            </a:xfrm>
            <a:custGeom>
              <a:avLst/>
              <a:gdLst>
                <a:gd name="T0" fmla="*/ 10 w 33"/>
                <a:gd name="T1" fmla="*/ 373 h 63"/>
                <a:gd name="T2" fmla="*/ 0 w 33"/>
                <a:gd name="T3" fmla="*/ 0 h 63"/>
                <a:gd name="T4" fmla="*/ 17 w 33"/>
                <a:gd name="T5" fmla="*/ 375 h 63"/>
                <a:gd name="T6" fmla="*/ 24 w 33"/>
                <a:gd name="T7" fmla="*/ 392 h 63"/>
                <a:gd name="T8" fmla="*/ 0 w 33"/>
                <a:gd name="T9" fmla="*/ 0 h 63"/>
                <a:gd name="T10" fmla="*/ 32 w 33"/>
                <a:gd name="T11" fmla="*/ 403 h 63"/>
                <a:gd name="T12" fmla="*/ 0 60000 65536"/>
                <a:gd name="T13" fmla="*/ 0 60000 65536"/>
                <a:gd name="T14" fmla="*/ 0 60000 65536"/>
                <a:gd name="T15" fmla="*/ 0 60000 65536"/>
                <a:gd name="T16" fmla="*/ 0 60000 65536"/>
                <a:gd name="T17" fmla="*/ 0 60000 65536"/>
                <a:gd name="T18" fmla="*/ 0 w 33"/>
                <a:gd name="T19" fmla="*/ 0 h 63"/>
                <a:gd name="T20" fmla="*/ 33 w 33"/>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33" h="63">
                  <a:moveTo>
                    <a:pt x="10" y="57"/>
                  </a:moveTo>
                  <a:lnTo>
                    <a:pt x="0" y="0"/>
                  </a:lnTo>
                  <a:lnTo>
                    <a:pt x="17" y="58"/>
                  </a:lnTo>
                  <a:lnTo>
                    <a:pt x="24" y="60"/>
                  </a:lnTo>
                  <a:lnTo>
                    <a:pt x="0" y="0"/>
                  </a:lnTo>
                  <a:lnTo>
                    <a:pt x="32" y="62"/>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5" name="Freeform 50"/>
            <p:cNvSpPr>
              <a:spLocks/>
            </p:cNvSpPr>
            <p:nvPr/>
          </p:nvSpPr>
          <p:spPr bwMode="auto">
            <a:xfrm>
              <a:off x="2616" y="1081"/>
              <a:ext cx="33" cy="76"/>
            </a:xfrm>
            <a:custGeom>
              <a:avLst/>
              <a:gdLst>
                <a:gd name="T0" fmla="*/ 32 w 33"/>
                <a:gd name="T1" fmla="*/ 373 h 63"/>
                <a:gd name="T2" fmla="*/ 28 w 33"/>
                <a:gd name="T3" fmla="*/ 0 h 63"/>
                <a:gd name="T4" fmla="*/ 0 w 33"/>
                <a:gd name="T5" fmla="*/ 403 h 63"/>
                <a:gd name="T6" fmla="*/ 6 w 33"/>
                <a:gd name="T7" fmla="*/ 392 h 63"/>
                <a:gd name="T8" fmla="*/ 28 w 33"/>
                <a:gd name="T9" fmla="*/ 0 h 63"/>
                <a:gd name="T10" fmla="*/ 12 w 33"/>
                <a:gd name="T11" fmla="*/ 375 h 63"/>
                <a:gd name="T12" fmla="*/ 19 w 33"/>
                <a:gd name="T13" fmla="*/ 373 h 63"/>
                <a:gd name="T14" fmla="*/ 28 w 33"/>
                <a:gd name="T15" fmla="*/ 0 h 63"/>
                <a:gd name="T16" fmla="*/ 25 w 33"/>
                <a:gd name="T17" fmla="*/ 373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3"/>
                <a:gd name="T29" fmla="*/ 33 w 33"/>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3">
                  <a:moveTo>
                    <a:pt x="32" y="57"/>
                  </a:moveTo>
                  <a:lnTo>
                    <a:pt x="28" y="0"/>
                  </a:lnTo>
                  <a:lnTo>
                    <a:pt x="0" y="62"/>
                  </a:lnTo>
                  <a:lnTo>
                    <a:pt x="6" y="60"/>
                  </a:lnTo>
                  <a:lnTo>
                    <a:pt x="28" y="0"/>
                  </a:lnTo>
                  <a:lnTo>
                    <a:pt x="12" y="58"/>
                  </a:lnTo>
                  <a:lnTo>
                    <a:pt x="19" y="57"/>
                  </a:lnTo>
                  <a:lnTo>
                    <a:pt x="28" y="0"/>
                  </a:lnTo>
                  <a:lnTo>
                    <a:pt x="25" y="57"/>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6" name="Line 51"/>
            <p:cNvSpPr>
              <a:spLocks noChangeShapeType="1"/>
            </p:cNvSpPr>
            <p:nvPr/>
          </p:nvSpPr>
          <p:spPr bwMode="auto">
            <a:xfrm>
              <a:off x="4300" y="2170"/>
              <a:ext cx="25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77" name="Line 52"/>
            <p:cNvSpPr>
              <a:spLocks noChangeShapeType="1"/>
            </p:cNvSpPr>
            <p:nvPr/>
          </p:nvSpPr>
          <p:spPr bwMode="auto">
            <a:xfrm flipH="1">
              <a:off x="4300" y="1080"/>
              <a:ext cx="25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78" name="Line 53"/>
            <p:cNvSpPr>
              <a:spLocks noChangeShapeType="1"/>
            </p:cNvSpPr>
            <p:nvPr/>
          </p:nvSpPr>
          <p:spPr bwMode="auto">
            <a:xfrm>
              <a:off x="4338" y="1699"/>
              <a:ext cx="0" cy="3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79" name="Line 54"/>
            <p:cNvSpPr>
              <a:spLocks noChangeShapeType="1"/>
            </p:cNvSpPr>
            <p:nvPr/>
          </p:nvSpPr>
          <p:spPr bwMode="auto">
            <a:xfrm flipV="1">
              <a:off x="4338" y="1158"/>
              <a:ext cx="0" cy="39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80" name="Line 55"/>
            <p:cNvSpPr>
              <a:spLocks noChangeShapeType="1"/>
            </p:cNvSpPr>
            <p:nvPr/>
          </p:nvSpPr>
          <p:spPr bwMode="auto">
            <a:xfrm>
              <a:off x="4338" y="2091"/>
              <a:ext cx="0" cy="1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81" name="Freeform 56"/>
            <p:cNvSpPr>
              <a:spLocks/>
            </p:cNvSpPr>
            <p:nvPr/>
          </p:nvSpPr>
          <p:spPr bwMode="auto">
            <a:xfrm>
              <a:off x="4317" y="2092"/>
              <a:ext cx="43" cy="79"/>
            </a:xfrm>
            <a:custGeom>
              <a:avLst/>
              <a:gdLst>
                <a:gd name="T0" fmla="*/ 0 w 43"/>
                <a:gd name="T1" fmla="*/ 0 h 65"/>
                <a:gd name="T2" fmla="*/ 22 w 43"/>
                <a:gd name="T3" fmla="*/ 452 h 65"/>
                <a:gd name="T4" fmla="*/ 42 w 43"/>
                <a:gd name="T5" fmla="*/ 0 h 65"/>
                <a:gd name="T6" fmla="*/ 0 60000 65536"/>
                <a:gd name="T7" fmla="*/ 0 60000 65536"/>
                <a:gd name="T8" fmla="*/ 0 60000 65536"/>
                <a:gd name="T9" fmla="*/ 0 w 43"/>
                <a:gd name="T10" fmla="*/ 0 h 65"/>
                <a:gd name="T11" fmla="*/ 43 w 43"/>
                <a:gd name="T12" fmla="*/ 65 h 65"/>
              </a:gdLst>
              <a:ahLst/>
              <a:cxnLst>
                <a:cxn ang="T6">
                  <a:pos x="T0" y="T1"/>
                </a:cxn>
                <a:cxn ang="T7">
                  <a:pos x="T2" y="T3"/>
                </a:cxn>
                <a:cxn ang="T8">
                  <a:pos x="T4" y="T5"/>
                </a:cxn>
              </a:cxnLst>
              <a:rect l="T9" t="T10" r="T11" b="T12"/>
              <a:pathLst>
                <a:path w="43" h="65">
                  <a:moveTo>
                    <a:pt x="0" y="0"/>
                  </a:moveTo>
                  <a:lnTo>
                    <a:pt x="22" y="64"/>
                  </a:lnTo>
                  <a:lnTo>
                    <a:pt x="42"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82" name="Freeform 57"/>
            <p:cNvSpPr>
              <a:spLocks/>
            </p:cNvSpPr>
            <p:nvPr/>
          </p:nvSpPr>
          <p:spPr bwMode="auto">
            <a:xfrm>
              <a:off x="4320" y="2096"/>
              <a:ext cx="33" cy="75"/>
            </a:xfrm>
            <a:custGeom>
              <a:avLst/>
              <a:gdLst>
                <a:gd name="T0" fmla="*/ 17 w 33"/>
                <a:gd name="T1" fmla="*/ 22 h 62"/>
                <a:gd name="T2" fmla="*/ 32 w 33"/>
                <a:gd name="T3" fmla="*/ 416 h 62"/>
                <a:gd name="T4" fmla="*/ 10 w 33"/>
                <a:gd name="T5" fmla="*/ 22 h 62"/>
                <a:gd name="T6" fmla="*/ 3 w 33"/>
                <a:gd name="T7" fmla="*/ 1 h 62"/>
                <a:gd name="T8" fmla="*/ 32 w 33"/>
                <a:gd name="T9" fmla="*/ 416 h 62"/>
                <a:gd name="T10" fmla="*/ 0 w 33"/>
                <a:gd name="T11" fmla="*/ 0 h 62"/>
                <a:gd name="T12" fmla="*/ 0 60000 65536"/>
                <a:gd name="T13" fmla="*/ 0 60000 65536"/>
                <a:gd name="T14" fmla="*/ 0 60000 65536"/>
                <a:gd name="T15" fmla="*/ 0 60000 65536"/>
                <a:gd name="T16" fmla="*/ 0 60000 65536"/>
                <a:gd name="T17" fmla="*/ 0 60000 65536"/>
                <a:gd name="T18" fmla="*/ 0 w 33"/>
                <a:gd name="T19" fmla="*/ 0 h 62"/>
                <a:gd name="T20" fmla="*/ 33 w 33"/>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33" h="62">
                  <a:moveTo>
                    <a:pt x="17" y="3"/>
                  </a:moveTo>
                  <a:lnTo>
                    <a:pt x="32" y="61"/>
                  </a:lnTo>
                  <a:lnTo>
                    <a:pt x="10" y="3"/>
                  </a:lnTo>
                  <a:lnTo>
                    <a:pt x="3" y="1"/>
                  </a:lnTo>
                  <a:lnTo>
                    <a:pt x="32" y="61"/>
                  </a:lnTo>
                  <a:lnTo>
                    <a:pt x="0"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83" name="Freeform 58"/>
            <p:cNvSpPr>
              <a:spLocks/>
            </p:cNvSpPr>
            <p:nvPr/>
          </p:nvSpPr>
          <p:spPr bwMode="auto">
            <a:xfrm>
              <a:off x="4334" y="2096"/>
              <a:ext cx="33" cy="75"/>
            </a:xfrm>
            <a:custGeom>
              <a:avLst/>
              <a:gdLst>
                <a:gd name="T0" fmla="*/ 0 w 33"/>
                <a:gd name="T1" fmla="*/ 27 h 62"/>
                <a:gd name="T2" fmla="*/ 6 w 33"/>
                <a:gd name="T3" fmla="*/ 416 h 62"/>
                <a:gd name="T4" fmla="*/ 32 w 33"/>
                <a:gd name="T5" fmla="*/ 0 h 62"/>
                <a:gd name="T6" fmla="*/ 25 w 33"/>
                <a:gd name="T7" fmla="*/ 1 h 62"/>
                <a:gd name="T8" fmla="*/ 6 w 33"/>
                <a:gd name="T9" fmla="*/ 416 h 62"/>
                <a:gd name="T10" fmla="*/ 22 w 33"/>
                <a:gd name="T11" fmla="*/ 22 h 62"/>
                <a:gd name="T12" fmla="*/ 16 w 33"/>
                <a:gd name="T13" fmla="*/ 22 h 62"/>
                <a:gd name="T14" fmla="*/ 6 w 33"/>
                <a:gd name="T15" fmla="*/ 416 h 62"/>
                <a:gd name="T16" fmla="*/ 9 w 33"/>
                <a:gd name="T17" fmla="*/ 27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2"/>
                <a:gd name="T29" fmla="*/ 33 w 33"/>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2">
                  <a:moveTo>
                    <a:pt x="0" y="4"/>
                  </a:moveTo>
                  <a:lnTo>
                    <a:pt x="6" y="61"/>
                  </a:lnTo>
                  <a:lnTo>
                    <a:pt x="32" y="0"/>
                  </a:lnTo>
                  <a:lnTo>
                    <a:pt x="25" y="1"/>
                  </a:lnTo>
                  <a:lnTo>
                    <a:pt x="6" y="61"/>
                  </a:lnTo>
                  <a:lnTo>
                    <a:pt x="22" y="3"/>
                  </a:lnTo>
                  <a:lnTo>
                    <a:pt x="16" y="3"/>
                  </a:lnTo>
                  <a:lnTo>
                    <a:pt x="6" y="61"/>
                  </a:lnTo>
                  <a:lnTo>
                    <a:pt x="9" y="4"/>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84" name="Line 59"/>
            <p:cNvSpPr>
              <a:spLocks noChangeShapeType="1"/>
            </p:cNvSpPr>
            <p:nvPr/>
          </p:nvSpPr>
          <p:spPr bwMode="auto">
            <a:xfrm flipV="1">
              <a:off x="4338" y="1150"/>
              <a:ext cx="0" cy="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85" name="Freeform 60"/>
            <p:cNvSpPr>
              <a:spLocks/>
            </p:cNvSpPr>
            <p:nvPr/>
          </p:nvSpPr>
          <p:spPr bwMode="auto">
            <a:xfrm>
              <a:off x="4317" y="1080"/>
              <a:ext cx="43" cy="78"/>
            </a:xfrm>
            <a:custGeom>
              <a:avLst/>
              <a:gdLst>
                <a:gd name="T0" fmla="*/ 42 w 43"/>
                <a:gd name="T1" fmla="*/ 395 h 65"/>
                <a:gd name="T2" fmla="*/ 22 w 43"/>
                <a:gd name="T3" fmla="*/ 0 h 65"/>
                <a:gd name="T4" fmla="*/ 0 w 43"/>
                <a:gd name="T5" fmla="*/ 395 h 65"/>
                <a:gd name="T6" fmla="*/ 0 60000 65536"/>
                <a:gd name="T7" fmla="*/ 0 60000 65536"/>
                <a:gd name="T8" fmla="*/ 0 60000 65536"/>
                <a:gd name="T9" fmla="*/ 0 w 43"/>
                <a:gd name="T10" fmla="*/ 0 h 65"/>
                <a:gd name="T11" fmla="*/ 43 w 43"/>
                <a:gd name="T12" fmla="*/ 65 h 65"/>
              </a:gdLst>
              <a:ahLst/>
              <a:cxnLst>
                <a:cxn ang="T6">
                  <a:pos x="T0" y="T1"/>
                </a:cxn>
                <a:cxn ang="T7">
                  <a:pos x="T2" y="T3"/>
                </a:cxn>
                <a:cxn ang="T8">
                  <a:pos x="T4" y="T5"/>
                </a:cxn>
              </a:cxnLst>
              <a:rect l="T9" t="T10" r="T11" b="T12"/>
              <a:pathLst>
                <a:path w="43" h="65">
                  <a:moveTo>
                    <a:pt x="42" y="64"/>
                  </a:moveTo>
                  <a:lnTo>
                    <a:pt x="22" y="0"/>
                  </a:lnTo>
                  <a:lnTo>
                    <a:pt x="0" y="64"/>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86" name="Freeform 61"/>
            <p:cNvSpPr>
              <a:spLocks/>
            </p:cNvSpPr>
            <p:nvPr/>
          </p:nvSpPr>
          <p:spPr bwMode="auto">
            <a:xfrm>
              <a:off x="4338" y="1081"/>
              <a:ext cx="33" cy="76"/>
            </a:xfrm>
            <a:custGeom>
              <a:avLst/>
              <a:gdLst>
                <a:gd name="T0" fmla="*/ 12 w 33"/>
                <a:gd name="T1" fmla="*/ 373 h 63"/>
                <a:gd name="T2" fmla="*/ 0 w 33"/>
                <a:gd name="T3" fmla="*/ 0 h 63"/>
                <a:gd name="T4" fmla="*/ 20 w 33"/>
                <a:gd name="T5" fmla="*/ 375 h 63"/>
                <a:gd name="T6" fmla="*/ 24 w 33"/>
                <a:gd name="T7" fmla="*/ 392 h 63"/>
                <a:gd name="T8" fmla="*/ 0 w 33"/>
                <a:gd name="T9" fmla="*/ 0 h 63"/>
                <a:gd name="T10" fmla="*/ 32 w 33"/>
                <a:gd name="T11" fmla="*/ 403 h 63"/>
                <a:gd name="T12" fmla="*/ 0 60000 65536"/>
                <a:gd name="T13" fmla="*/ 0 60000 65536"/>
                <a:gd name="T14" fmla="*/ 0 60000 65536"/>
                <a:gd name="T15" fmla="*/ 0 60000 65536"/>
                <a:gd name="T16" fmla="*/ 0 60000 65536"/>
                <a:gd name="T17" fmla="*/ 0 60000 65536"/>
                <a:gd name="T18" fmla="*/ 0 w 33"/>
                <a:gd name="T19" fmla="*/ 0 h 63"/>
                <a:gd name="T20" fmla="*/ 33 w 33"/>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33" h="63">
                  <a:moveTo>
                    <a:pt x="12" y="57"/>
                  </a:moveTo>
                  <a:lnTo>
                    <a:pt x="0" y="0"/>
                  </a:lnTo>
                  <a:lnTo>
                    <a:pt x="20" y="58"/>
                  </a:lnTo>
                  <a:lnTo>
                    <a:pt x="24" y="60"/>
                  </a:lnTo>
                  <a:lnTo>
                    <a:pt x="0" y="0"/>
                  </a:lnTo>
                  <a:lnTo>
                    <a:pt x="32" y="62"/>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87" name="Freeform 62"/>
            <p:cNvSpPr>
              <a:spLocks/>
            </p:cNvSpPr>
            <p:nvPr/>
          </p:nvSpPr>
          <p:spPr bwMode="auto">
            <a:xfrm>
              <a:off x="4320" y="1081"/>
              <a:ext cx="33" cy="76"/>
            </a:xfrm>
            <a:custGeom>
              <a:avLst/>
              <a:gdLst>
                <a:gd name="T0" fmla="*/ 32 w 33"/>
                <a:gd name="T1" fmla="*/ 373 h 63"/>
                <a:gd name="T2" fmla="*/ 28 w 33"/>
                <a:gd name="T3" fmla="*/ 0 h 63"/>
                <a:gd name="T4" fmla="*/ 0 w 33"/>
                <a:gd name="T5" fmla="*/ 403 h 63"/>
                <a:gd name="T6" fmla="*/ 3 w 33"/>
                <a:gd name="T7" fmla="*/ 392 h 63"/>
                <a:gd name="T8" fmla="*/ 28 w 33"/>
                <a:gd name="T9" fmla="*/ 0 h 63"/>
                <a:gd name="T10" fmla="*/ 9 w 33"/>
                <a:gd name="T11" fmla="*/ 375 h 63"/>
                <a:gd name="T12" fmla="*/ 16 w 33"/>
                <a:gd name="T13" fmla="*/ 373 h 63"/>
                <a:gd name="T14" fmla="*/ 28 w 33"/>
                <a:gd name="T15" fmla="*/ 0 h 63"/>
                <a:gd name="T16" fmla="*/ 22 w 33"/>
                <a:gd name="T17" fmla="*/ 373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3"/>
                <a:gd name="T29" fmla="*/ 33 w 33"/>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3">
                  <a:moveTo>
                    <a:pt x="32" y="57"/>
                  </a:moveTo>
                  <a:lnTo>
                    <a:pt x="28" y="0"/>
                  </a:lnTo>
                  <a:lnTo>
                    <a:pt x="0" y="62"/>
                  </a:lnTo>
                  <a:lnTo>
                    <a:pt x="3" y="60"/>
                  </a:lnTo>
                  <a:lnTo>
                    <a:pt x="28" y="0"/>
                  </a:lnTo>
                  <a:lnTo>
                    <a:pt x="9" y="58"/>
                  </a:lnTo>
                  <a:lnTo>
                    <a:pt x="16" y="57"/>
                  </a:lnTo>
                  <a:lnTo>
                    <a:pt x="28" y="0"/>
                  </a:lnTo>
                  <a:lnTo>
                    <a:pt x="22" y="57"/>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88" name="Line 63"/>
            <p:cNvSpPr>
              <a:spLocks noChangeShapeType="1"/>
            </p:cNvSpPr>
            <p:nvPr/>
          </p:nvSpPr>
          <p:spPr bwMode="auto">
            <a:xfrm flipH="1">
              <a:off x="991" y="2285"/>
              <a:ext cx="206" cy="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89" name="Line 64"/>
            <p:cNvSpPr>
              <a:spLocks noChangeShapeType="1"/>
            </p:cNvSpPr>
            <p:nvPr/>
          </p:nvSpPr>
          <p:spPr bwMode="auto">
            <a:xfrm flipV="1">
              <a:off x="3050" y="2106"/>
              <a:ext cx="268" cy="12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90" name="Line 65"/>
            <p:cNvSpPr>
              <a:spLocks noChangeShapeType="1"/>
            </p:cNvSpPr>
            <p:nvPr/>
          </p:nvSpPr>
          <p:spPr bwMode="auto">
            <a:xfrm flipV="1">
              <a:off x="1743" y="2372"/>
              <a:ext cx="118" cy="17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91" name="Line 66"/>
            <p:cNvSpPr>
              <a:spLocks noChangeShapeType="1"/>
            </p:cNvSpPr>
            <p:nvPr/>
          </p:nvSpPr>
          <p:spPr bwMode="auto">
            <a:xfrm>
              <a:off x="1928" y="2365"/>
              <a:ext cx="412" cy="8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92" name="Line 67"/>
            <p:cNvSpPr>
              <a:spLocks noChangeShapeType="1"/>
            </p:cNvSpPr>
            <p:nvPr/>
          </p:nvSpPr>
          <p:spPr bwMode="auto">
            <a:xfrm flipV="1">
              <a:off x="792" y="1589"/>
              <a:ext cx="0" cy="7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93" name="Line 68"/>
            <p:cNvSpPr>
              <a:spLocks noChangeShapeType="1"/>
            </p:cNvSpPr>
            <p:nvPr/>
          </p:nvSpPr>
          <p:spPr bwMode="auto">
            <a:xfrm>
              <a:off x="848" y="1589"/>
              <a:ext cx="0" cy="7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94" name="Line 69"/>
            <p:cNvSpPr>
              <a:spLocks noChangeShapeType="1"/>
            </p:cNvSpPr>
            <p:nvPr/>
          </p:nvSpPr>
          <p:spPr bwMode="auto">
            <a:xfrm flipH="1">
              <a:off x="792" y="1622"/>
              <a:ext cx="5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95" name="Line 70"/>
            <p:cNvSpPr>
              <a:spLocks noChangeShapeType="1"/>
            </p:cNvSpPr>
            <p:nvPr/>
          </p:nvSpPr>
          <p:spPr bwMode="auto">
            <a:xfrm>
              <a:off x="909" y="1619"/>
              <a:ext cx="7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96" name="Line 71"/>
            <p:cNvSpPr>
              <a:spLocks noChangeShapeType="1"/>
            </p:cNvSpPr>
            <p:nvPr/>
          </p:nvSpPr>
          <p:spPr bwMode="auto">
            <a:xfrm flipH="1">
              <a:off x="909" y="1642"/>
              <a:ext cx="7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97" name="Freeform 72"/>
            <p:cNvSpPr>
              <a:spLocks/>
            </p:cNvSpPr>
            <p:nvPr/>
          </p:nvSpPr>
          <p:spPr bwMode="auto">
            <a:xfrm>
              <a:off x="1040" y="1589"/>
              <a:ext cx="53" cy="76"/>
            </a:xfrm>
            <a:custGeom>
              <a:avLst/>
              <a:gdLst>
                <a:gd name="T0" fmla="*/ 0 w 53"/>
                <a:gd name="T1" fmla="*/ 0 h 63"/>
                <a:gd name="T2" fmla="*/ 8 w 53"/>
                <a:gd name="T3" fmla="*/ 0 h 63"/>
                <a:gd name="T4" fmla="*/ 16 w 53"/>
                <a:gd name="T5" fmla="*/ 21 h 63"/>
                <a:gd name="T6" fmla="*/ 20 w 53"/>
                <a:gd name="T7" fmla="*/ 36 h 63"/>
                <a:gd name="T8" fmla="*/ 52 w 53"/>
                <a:gd name="T9" fmla="*/ 403 h 63"/>
                <a:gd name="T10" fmla="*/ 0 60000 65536"/>
                <a:gd name="T11" fmla="*/ 0 60000 65536"/>
                <a:gd name="T12" fmla="*/ 0 60000 65536"/>
                <a:gd name="T13" fmla="*/ 0 60000 65536"/>
                <a:gd name="T14" fmla="*/ 0 60000 65536"/>
                <a:gd name="T15" fmla="*/ 0 w 53"/>
                <a:gd name="T16" fmla="*/ 0 h 63"/>
                <a:gd name="T17" fmla="*/ 53 w 53"/>
                <a:gd name="T18" fmla="*/ 63 h 63"/>
              </a:gdLst>
              <a:ahLst/>
              <a:cxnLst>
                <a:cxn ang="T10">
                  <a:pos x="T0" y="T1"/>
                </a:cxn>
                <a:cxn ang="T11">
                  <a:pos x="T2" y="T3"/>
                </a:cxn>
                <a:cxn ang="T12">
                  <a:pos x="T4" y="T5"/>
                </a:cxn>
                <a:cxn ang="T13">
                  <a:pos x="T6" y="T7"/>
                </a:cxn>
                <a:cxn ang="T14">
                  <a:pos x="T8" y="T9"/>
                </a:cxn>
              </a:cxnLst>
              <a:rect l="T15" t="T16" r="T17" b="T18"/>
              <a:pathLst>
                <a:path w="53" h="63">
                  <a:moveTo>
                    <a:pt x="0" y="0"/>
                  </a:moveTo>
                  <a:lnTo>
                    <a:pt x="8" y="0"/>
                  </a:lnTo>
                  <a:lnTo>
                    <a:pt x="16" y="3"/>
                  </a:lnTo>
                  <a:lnTo>
                    <a:pt x="20" y="6"/>
                  </a:lnTo>
                  <a:lnTo>
                    <a:pt x="52" y="62"/>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8" name="Line 73"/>
            <p:cNvSpPr>
              <a:spLocks noChangeShapeType="1"/>
            </p:cNvSpPr>
            <p:nvPr/>
          </p:nvSpPr>
          <p:spPr bwMode="auto">
            <a:xfrm flipV="1">
              <a:off x="1047" y="1615"/>
              <a:ext cx="22" cy="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99" name="Line 74"/>
            <p:cNvSpPr>
              <a:spLocks noChangeShapeType="1"/>
            </p:cNvSpPr>
            <p:nvPr/>
          </p:nvSpPr>
          <p:spPr bwMode="auto">
            <a:xfrm flipV="1">
              <a:off x="1101" y="1574"/>
              <a:ext cx="70" cy="11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00" name="Freeform 75"/>
            <p:cNvSpPr>
              <a:spLocks/>
            </p:cNvSpPr>
            <p:nvPr/>
          </p:nvSpPr>
          <p:spPr bwMode="auto">
            <a:xfrm>
              <a:off x="1186" y="1589"/>
              <a:ext cx="61" cy="50"/>
            </a:xfrm>
            <a:custGeom>
              <a:avLst/>
              <a:gdLst>
                <a:gd name="T0" fmla="*/ 40 w 61"/>
                <a:gd name="T1" fmla="*/ 0 h 42"/>
                <a:gd name="T2" fmla="*/ 0 w 61"/>
                <a:gd name="T3" fmla="*/ 233 h 42"/>
                <a:gd name="T4" fmla="*/ 60 w 61"/>
                <a:gd name="T5" fmla="*/ 233 h 42"/>
                <a:gd name="T6" fmla="*/ 0 60000 65536"/>
                <a:gd name="T7" fmla="*/ 0 60000 65536"/>
                <a:gd name="T8" fmla="*/ 0 60000 65536"/>
                <a:gd name="T9" fmla="*/ 0 w 61"/>
                <a:gd name="T10" fmla="*/ 0 h 42"/>
                <a:gd name="T11" fmla="*/ 61 w 61"/>
                <a:gd name="T12" fmla="*/ 42 h 42"/>
              </a:gdLst>
              <a:ahLst/>
              <a:cxnLst>
                <a:cxn ang="T6">
                  <a:pos x="T0" y="T1"/>
                </a:cxn>
                <a:cxn ang="T7">
                  <a:pos x="T2" y="T3"/>
                </a:cxn>
                <a:cxn ang="T8">
                  <a:pos x="T4" y="T5"/>
                </a:cxn>
              </a:cxnLst>
              <a:rect l="T9" t="T10" r="T11" b="T12"/>
              <a:pathLst>
                <a:path w="61" h="42">
                  <a:moveTo>
                    <a:pt x="40" y="0"/>
                  </a:moveTo>
                  <a:lnTo>
                    <a:pt x="0" y="41"/>
                  </a:lnTo>
                  <a:lnTo>
                    <a:pt x="60" y="41"/>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1" name="Line 76"/>
            <p:cNvSpPr>
              <a:spLocks noChangeShapeType="1"/>
            </p:cNvSpPr>
            <p:nvPr/>
          </p:nvSpPr>
          <p:spPr bwMode="auto">
            <a:xfrm flipV="1">
              <a:off x="1226" y="1589"/>
              <a:ext cx="0" cy="7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02" name="Freeform 77"/>
            <p:cNvSpPr>
              <a:spLocks/>
            </p:cNvSpPr>
            <p:nvPr/>
          </p:nvSpPr>
          <p:spPr bwMode="auto">
            <a:xfrm>
              <a:off x="2531" y="1589"/>
              <a:ext cx="51" cy="76"/>
            </a:xfrm>
            <a:custGeom>
              <a:avLst/>
              <a:gdLst>
                <a:gd name="T0" fmla="*/ 0 w 51"/>
                <a:gd name="T1" fmla="*/ 0 h 63"/>
                <a:gd name="T2" fmla="*/ 8 w 51"/>
                <a:gd name="T3" fmla="*/ 0 h 63"/>
                <a:gd name="T4" fmla="*/ 14 w 51"/>
                <a:gd name="T5" fmla="*/ 21 h 63"/>
                <a:gd name="T6" fmla="*/ 20 w 51"/>
                <a:gd name="T7" fmla="*/ 36 h 63"/>
                <a:gd name="T8" fmla="*/ 50 w 51"/>
                <a:gd name="T9" fmla="*/ 403 h 63"/>
                <a:gd name="T10" fmla="*/ 0 60000 65536"/>
                <a:gd name="T11" fmla="*/ 0 60000 65536"/>
                <a:gd name="T12" fmla="*/ 0 60000 65536"/>
                <a:gd name="T13" fmla="*/ 0 60000 65536"/>
                <a:gd name="T14" fmla="*/ 0 60000 65536"/>
                <a:gd name="T15" fmla="*/ 0 w 51"/>
                <a:gd name="T16" fmla="*/ 0 h 63"/>
                <a:gd name="T17" fmla="*/ 51 w 51"/>
                <a:gd name="T18" fmla="*/ 63 h 63"/>
              </a:gdLst>
              <a:ahLst/>
              <a:cxnLst>
                <a:cxn ang="T10">
                  <a:pos x="T0" y="T1"/>
                </a:cxn>
                <a:cxn ang="T11">
                  <a:pos x="T2" y="T3"/>
                </a:cxn>
                <a:cxn ang="T12">
                  <a:pos x="T4" y="T5"/>
                </a:cxn>
                <a:cxn ang="T13">
                  <a:pos x="T6" y="T7"/>
                </a:cxn>
                <a:cxn ang="T14">
                  <a:pos x="T8" y="T9"/>
                </a:cxn>
              </a:cxnLst>
              <a:rect l="T15" t="T16" r="T17" b="T18"/>
              <a:pathLst>
                <a:path w="51" h="63">
                  <a:moveTo>
                    <a:pt x="0" y="0"/>
                  </a:moveTo>
                  <a:lnTo>
                    <a:pt x="8" y="0"/>
                  </a:lnTo>
                  <a:lnTo>
                    <a:pt x="14" y="3"/>
                  </a:lnTo>
                  <a:lnTo>
                    <a:pt x="20" y="6"/>
                  </a:lnTo>
                  <a:lnTo>
                    <a:pt x="50" y="62"/>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3" name="Line 78"/>
            <p:cNvSpPr>
              <a:spLocks noChangeShapeType="1"/>
            </p:cNvSpPr>
            <p:nvPr/>
          </p:nvSpPr>
          <p:spPr bwMode="auto">
            <a:xfrm flipV="1">
              <a:off x="2535" y="1615"/>
              <a:ext cx="22" cy="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04" name="Line 79"/>
            <p:cNvSpPr>
              <a:spLocks noChangeShapeType="1"/>
            </p:cNvSpPr>
            <p:nvPr/>
          </p:nvSpPr>
          <p:spPr bwMode="auto">
            <a:xfrm flipV="1">
              <a:off x="2588" y="1574"/>
              <a:ext cx="72" cy="11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05" name="Freeform 80"/>
            <p:cNvSpPr>
              <a:spLocks/>
            </p:cNvSpPr>
            <p:nvPr/>
          </p:nvSpPr>
          <p:spPr bwMode="auto">
            <a:xfrm>
              <a:off x="2674" y="1589"/>
              <a:ext cx="61" cy="50"/>
            </a:xfrm>
            <a:custGeom>
              <a:avLst/>
              <a:gdLst>
                <a:gd name="T0" fmla="*/ 40 w 61"/>
                <a:gd name="T1" fmla="*/ 0 h 42"/>
                <a:gd name="T2" fmla="*/ 0 w 61"/>
                <a:gd name="T3" fmla="*/ 233 h 42"/>
                <a:gd name="T4" fmla="*/ 60 w 61"/>
                <a:gd name="T5" fmla="*/ 233 h 42"/>
                <a:gd name="T6" fmla="*/ 0 60000 65536"/>
                <a:gd name="T7" fmla="*/ 0 60000 65536"/>
                <a:gd name="T8" fmla="*/ 0 60000 65536"/>
                <a:gd name="T9" fmla="*/ 0 w 61"/>
                <a:gd name="T10" fmla="*/ 0 h 42"/>
                <a:gd name="T11" fmla="*/ 61 w 61"/>
                <a:gd name="T12" fmla="*/ 42 h 42"/>
              </a:gdLst>
              <a:ahLst/>
              <a:cxnLst>
                <a:cxn ang="T6">
                  <a:pos x="T0" y="T1"/>
                </a:cxn>
                <a:cxn ang="T7">
                  <a:pos x="T2" y="T3"/>
                </a:cxn>
                <a:cxn ang="T8">
                  <a:pos x="T4" y="T5"/>
                </a:cxn>
              </a:cxnLst>
              <a:rect l="T9" t="T10" r="T11" b="T12"/>
              <a:pathLst>
                <a:path w="61" h="42">
                  <a:moveTo>
                    <a:pt x="40" y="0"/>
                  </a:moveTo>
                  <a:lnTo>
                    <a:pt x="0" y="41"/>
                  </a:lnTo>
                  <a:lnTo>
                    <a:pt x="60" y="41"/>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6" name="Line 81"/>
            <p:cNvSpPr>
              <a:spLocks noChangeShapeType="1"/>
            </p:cNvSpPr>
            <p:nvPr/>
          </p:nvSpPr>
          <p:spPr bwMode="auto">
            <a:xfrm flipV="1">
              <a:off x="2714" y="1589"/>
              <a:ext cx="0" cy="7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07" name="Freeform 82"/>
            <p:cNvSpPr>
              <a:spLocks/>
            </p:cNvSpPr>
            <p:nvPr/>
          </p:nvSpPr>
          <p:spPr bwMode="auto">
            <a:xfrm>
              <a:off x="4232" y="1589"/>
              <a:ext cx="53" cy="76"/>
            </a:xfrm>
            <a:custGeom>
              <a:avLst/>
              <a:gdLst>
                <a:gd name="T0" fmla="*/ 0 w 53"/>
                <a:gd name="T1" fmla="*/ 0 h 63"/>
                <a:gd name="T2" fmla="*/ 8 w 53"/>
                <a:gd name="T3" fmla="*/ 0 h 63"/>
                <a:gd name="T4" fmla="*/ 16 w 53"/>
                <a:gd name="T5" fmla="*/ 21 h 63"/>
                <a:gd name="T6" fmla="*/ 20 w 53"/>
                <a:gd name="T7" fmla="*/ 36 h 63"/>
                <a:gd name="T8" fmla="*/ 52 w 53"/>
                <a:gd name="T9" fmla="*/ 403 h 63"/>
                <a:gd name="T10" fmla="*/ 0 60000 65536"/>
                <a:gd name="T11" fmla="*/ 0 60000 65536"/>
                <a:gd name="T12" fmla="*/ 0 60000 65536"/>
                <a:gd name="T13" fmla="*/ 0 60000 65536"/>
                <a:gd name="T14" fmla="*/ 0 60000 65536"/>
                <a:gd name="T15" fmla="*/ 0 w 53"/>
                <a:gd name="T16" fmla="*/ 0 h 63"/>
                <a:gd name="T17" fmla="*/ 53 w 53"/>
                <a:gd name="T18" fmla="*/ 63 h 63"/>
              </a:gdLst>
              <a:ahLst/>
              <a:cxnLst>
                <a:cxn ang="T10">
                  <a:pos x="T0" y="T1"/>
                </a:cxn>
                <a:cxn ang="T11">
                  <a:pos x="T2" y="T3"/>
                </a:cxn>
                <a:cxn ang="T12">
                  <a:pos x="T4" y="T5"/>
                </a:cxn>
                <a:cxn ang="T13">
                  <a:pos x="T6" y="T7"/>
                </a:cxn>
                <a:cxn ang="T14">
                  <a:pos x="T8" y="T9"/>
                </a:cxn>
              </a:cxnLst>
              <a:rect l="T15" t="T16" r="T17" b="T18"/>
              <a:pathLst>
                <a:path w="53" h="63">
                  <a:moveTo>
                    <a:pt x="0" y="0"/>
                  </a:moveTo>
                  <a:lnTo>
                    <a:pt x="8" y="0"/>
                  </a:lnTo>
                  <a:lnTo>
                    <a:pt x="16" y="3"/>
                  </a:lnTo>
                  <a:lnTo>
                    <a:pt x="20" y="6"/>
                  </a:lnTo>
                  <a:lnTo>
                    <a:pt x="52" y="62"/>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8" name="Line 83"/>
            <p:cNvSpPr>
              <a:spLocks noChangeShapeType="1"/>
            </p:cNvSpPr>
            <p:nvPr/>
          </p:nvSpPr>
          <p:spPr bwMode="auto">
            <a:xfrm flipV="1">
              <a:off x="4236" y="1615"/>
              <a:ext cx="24" cy="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09" name="Line 84"/>
            <p:cNvSpPr>
              <a:spLocks noChangeShapeType="1"/>
            </p:cNvSpPr>
            <p:nvPr/>
          </p:nvSpPr>
          <p:spPr bwMode="auto">
            <a:xfrm flipV="1">
              <a:off x="4293" y="1574"/>
              <a:ext cx="70" cy="11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10" name="Freeform 85"/>
            <p:cNvSpPr>
              <a:spLocks/>
            </p:cNvSpPr>
            <p:nvPr/>
          </p:nvSpPr>
          <p:spPr bwMode="auto">
            <a:xfrm>
              <a:off x="4378" y="1589"/>
              <a:ext cx="61" cy="50"/>
            </a:xfrm>
            <a:custGeom>
              <a:avLst/>
              <a:gdLst>
                <a:gd name="T0" fmla="*/ 40 w 61"/>
                <a:gd name="T1" fmla="*/ 0 h 42"/>
                <a:gd name="T2" fmla="*/ 0 w 61"/>
                <a:gd name="T3" fmla="*/ 233 h 42"/>
                <a:gd name="T4" fmla="*/ 60 w 61"/>
                <a:gd name="T5" fmla="*/ 233 h 42"/>
                <a:gd name="T6" fmla="*/ 0 60000 65536"/>
                <a:gd name="T7" fmla="*/ 0 60000 65536"/>
                <a:gd name="T8" fmla="*/ 0 60000 65536"/>
                <a:gd name="T9" fmla="*/ 0 w 61"/>
                <a:gd name="T10" fmla="*/ 0 h 42"/>
                <a:gd name="T11" fmla="*/ 61 w 61"/>
                <a:gd name="T12" fmla="*/ 42 h 42"/>
              </a:gdLst>
              <a:ahLst/>
              <a:cxnLst>
                <a:cxn ang="T6">
                  <a:pos x="T0" y="T1"/>
                </a:cxn>
                <a:cxn ang="T7">
                  <a:pos x="T2" y="T3"/>
                </a:cxn>
                <a:cxn ang="T8">
                  <a:pos x="T4" y="T5"/>
                </a:cxn>
              </a:cxnLst>
              <a:rect l="T9" t="T10" r="T11" b="T12"/>
              <a:pathLst>
                <a:path w="61" h="42">
                  <a:moveTo>
                    <a:pt x="40" y="0"/>
                  </a:moveTo>
                  <a:lnTo>
                    <a:pt x="0" y="41"/>
                  </a:lnTo>
                  <a:lnTo>
                    <a:pt x="60" y="41"/>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11" name="Line 86"/>
            <p:cNvSpPr>
              <a:spLocks noChangeShapeType="1"/>
            </p:cNvSpPr>
            <p:nvPr/>
          </p:nvSpPr>
          <p:spPr bwMode="auto">
            <a:xfrm flipV="1">
              <a:off x="4418" y="1589"/>
              <a:ext cx="0" cy="7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12" name="Line 87"/>
            <p:cNvSpPr>
              <a:spLocks noChangeShapeType="1"/>
            </p:cNvSpPr>
            <p:nvPr/>
          </p:nvSpPr>
          <p:spPr bwMode="auto">
            <a:xfrm flipV="1">
              <a:off x="4643" y="2473"/>
              <a:ext cx="126" cy="11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13" name="Line 88"/>
            <p:cNvSpPr>
              <a:spLocks noChangeShapeType="1"/>
            </p:cNvSpPr>
            <p:nvPr/>
          </p:nvSpPr>
          <p:spPr bwMode="auto">
            <a:xfrm flipH="1">
              <a:off x="4607" y="2472"/>
              <a:ext cx="122" cy="1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14" name="Line 89"/>
            <p:cNvSpPr>
              <a:spLocks noChangeShapeType="1"/>
            </p:cNvSpPr>
            <p:nvPr/>
          </p:nvSpPr>
          <p:spPr bwMode="auto">
            <a:xfrm flipV="1">
              <a:off x="4572" y="2472"/>
              <a:ext cx="116" cy="10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15" name="Line 90"/>
            <p:cNvSpPr>
              <a:spLocks noChangeShapeType="1"/>
            </p:cNvSpPr>
            <p:nvPr/>
          </p:nvSpPr>
          <p:spPr bwMode="auto">
            <a:xfrm flipH="1">
              <a:off x="4538" y="2472"/>
              <a:ext cx="108" cy="9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16" name="Line 91"/>
            <p:cNvSpPr>
              <a:spLocks noChangeShapeType="1"/>
            </p:cNvSpPr>
            <p:nvPr/>
          </p:nvSpPr>
          <p:spPr bwMode="auto">
            <a:xfrm flipV="1">
              <a:off x="4502" y="2473"/>
              <a:ext cx="104" cy="9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17" name="Line 92"/>
            <p:cNvSpPr>
              <a:spLocks noChangeShapeType="1"/>
            </p:cNvSpPr>
            <p:nvPr/>
          </p:nvSpPr>
          <p:spPr bwMode="auto">
            <a:xfrm flipH="1">
              <a:off x="4469" y="2472"/>
              <a:ext cx="98" cy="8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18" name="Line 93"/>
            <p:cNvSpPr>
              <a:spLocks noChangeShapeType="1"/>
            </p:cNvSpPr>
            <p:nvPr/>
          </p:nvSpPr>
          <p:spPr bwMode="auto">
            <a:xfrm flipV="1">
              <a:off x="4434" y="2472"/>
              <a:ext cx="92" cy="8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19" name="Line 94"/>
            <p:cNvSpPr>
              <a:spLocks noChangeShapeType="1"/>
            </p:cNvSpPr>
            <p:nvPr/>
          </p:nvSpPr>
          <p:spPr bwMode="auto">
            <a:xfrm flipH="1">
              <a:off x="4400" y="2472"/>
              <a:ext cx="84" cy="7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20" name="Line 95"/>
            <p:cNvSpPr>
              <a:spLocks noChangeShapeType="1"/>
            </p:cNvSpPr>
            <p:nvPr/>
          </p:nvSpPr>
          <p:spPr bwMode="auto">
            <a:xfrm flipV="1">
              <a:off x="4364" y="2473"/>
              <a:ext cx="80" cy="7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21" name="Line 96"/>
            <p:cNvSpPr>
              <a:spLocks noChangeShapeType="1"/>
            </p:cNvSpPr>
            <p:nvPr/>
          </p:nvSpPr>
          <p:spPr bwMode="auto">
            <a:xfrm flipH="1">
              <a:off x="4328" y="2472"/>
              <a:ext cx="76" cy="7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22" name="Line 97"/>
            <p:cNvSpPr>
              <a:spLocks noChangeShapeType="1"/>
            </p:cNvSpPr>
            <p:nvPr/>
          </p:nvSpPr>
          <p:spPr bwMode="auto">
            <a:xfrm flipV="1">
              <a:off x="4289" y="2472"/>
              <a:ext cx="74" cy="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23" name="Line 98"/>
            <p:cNvSpPr>
              <a:spLocks noChangeShapeType="1"/>
            </p:cNvSpPr>
            <p:nvPr/>
          </p:nvSpPr>
          <p:spPr bwMode="auto">
            <a:xfrm flipH="1">
              <a:off x="4250" y="2473"/>
              <a:ext cx="72" cy="6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24" name="Line 99"/>
            <p:cNvSpPr>
              <a:spLocks noChangeShapeType="1"/>
            </p:cNvSpPr>
            <p:nvPr/>
          </p:nvSpPr>
          <p:spPr bwMode="auto">
            <a:xfrm flipV="1">
              <a:off x="4213" y="2472"/>
              <a:ext cx="70" cy="6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25" name="Line 100"/>
            <p:cNvSpPr>
              <a:spLocks noChangeShapeType="1"/>
            </p:cNvSpPr>
            <p:nvPr/>
          </p:nvSpPr>
          <p:spPr bwMode="auto">
            <a:xfrm flipH="1">
              <a:off x="4179" y="2473"/>
              <a:ext cx="62" cy="5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26" name="Line 101"/>
            <p:cNvSpPr>
              <a:spLocks noChangeShapeType="1"/>
            </p:cNvSpPr>
            <p:nvPr/>
          </p:nvSpPr>
          <p:spPr bwMode="auto">
            <a:xfrm flipV="1">
              <a:off x="4148" y="2472"/>
              <a:ext cx="52" cy="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27" name="Line 102"/>
            <p:cNvSpPr>
              <a:spLocks noChangeShapeType="1"/>
            </p:cNvSpPr>
            <p:nvPr/>
          </p:nvSpPr>
          <p:spPr bwMode="auto">
            <a:xfrm flipH="1">
              <a:off x="4123" y="2472"/>
              <a:ext cx="38" cy="3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28" name="Line 103"/>
            <p:cNvSpPr>
              <a:spLocks noChangeShapeType="1"/>
            </p:cNvSpPr>
            <p:nvPr/>
          </p:nvSpPr>
          <p:spPr bwMode="auto">
            <a:xfrm flipV="1">
              <a:off x="4104" y="2473"/>
              <a:ext cx="16" cy="1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29" name="Line 104"/>
            <p:cNvSpPr>
              <a:spLocks noChangeShapeType="1"/>
            </p:cNvSpPr>
            <p:nvPr/>
          </p:nvSpPr>
          <p:spPr bwMode="auto">
            <a:xfrm flipV="1">
              <a:off x="4678" y="2472"/>
              <a:ext cx="132" cy="12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30" name="Line 105"/>
            <p:cNvSpPr>
              <a:spLocks noChangeShapeType="1"/>
            </p:cNvSpPr>
            <p:nvPr/>
          </p:nvSpPr>
          <p:spPr bwMode="auto">
            <a:xfrm flipH="1">
              <a:off x="4713" y="2473"/>
              <a:ext cx="138" cy="12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31" name="Line 106"/>
            <p:cNvSpPr>
              <a:spLocks noChangeShapeType="1"/>
            </p:cNvSpPr>
            <p:nvPr/>
          </p:nvSpPr>
          <p:spPr bwMode="auto">
            <a:xfrm flipV="1">
              <a:off x="4756" y="2473"/>
              <a:ext cx="136" cy="12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32" name="Line 107"/>
            <p:cNvSpPr>
              <a:spLocks noChangeShapeType="1"/>
            </p:cNvSpPr>
            <p:nvPr/>
          </p:nvSpPr>
          <p:spPr bwMode="auto">
            <a:xfrm flipH="1">
              <a:off x="4800" y="2473"/>
              <a:ext cx="132" cy="12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33" name="Line 108"/>
            <p:cNvSpPr>
              <a:spLocks noChangeShapeType="1"/>
            </p:cNvSpPr>
            <p:nvPr/>
          </p:nvSpPr>
          <p:spPr bwMode="auto">
            <a:xfrm flipV="1">
              <a:off x="4847" y="2473"/>
              <a:ext cx="126" cy="11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34" name="Line 109"/>
            <p:cNvSpPr>
              <a:spLocks noChangeShapeType="1"/>
            </p:cNvSpPr>
            <p:nvPr/>
          </p:nvSpPr>
          <p:spPr bwMode="auto">
            <a:xfrm flipH="1">
              <a:off x="4888" y="2472"/>
              <a:ext cx="124" cy="1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35" name="Line 110"/>
            <p:cNvSpPr>
              <a:spLocks noChangeShapeType="1"/>
            </p:cNvSpPr>
            <p:nvPr/>
          </p:nvSpPr>
          <p:spPr bwMode="auto">
            <a:xfrm flipV="1">
              <a:off x="4930" y="2473"/>
              <a:ext cx="124" cy="11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36" name="Line 111"/>
            <p:cNvSpPr>
              <a:spLocks noChangeShapeType="1"/>
            </p:cNvSpPr>
            <p:nvPr/>
          </p:nvSpPr>
          <p:spPr bwMode="auto">
            <a:xfrm flipH="1">
              <a:off x="4973" y="2473"/>
              <a:ext cx="122" cy="11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37" name="Line 112"/>
            <p:cNvSpPr>
              <a:spLocks noChangeShapeType="1"/>
            </p:cNvSpPr>
            <p:nvPr/>
          </p:nvSpPr>
          <p:spPr bwMode="auto">
            <a:xfrm flipV="1">
              <a:off x="5014" y="2472"/>
              <a:ext cx="120" cy="1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38" name="Line 113"/>
            <p:cNvSpPr>
              <a:spLocks noChangeShapeType="1"/>
            </p:cNvSpPr>
            <p:nvPr/>
          </p:nvSpPr>
          <p:spPr bwMode="auto">
            <a:xfrm flipH="1">
              <a:off x="5059" y="2473"/>
              <a:ext cx="118" cy="10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39" name="Line 114"/>
            <p:cNvSpPr>
              <a:spLocks noChangeShapeType="1"/>
            </p:cNvSpPr>
            <p:nvPr/>
          </p:nvSpPr>
          <p:spPr bwMode="auto">
            <a:xfrm flipV="1">
              <a:off x="5103" y="2473"/>
              <a:ext cx="114" cy="10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40" name="Line 115"/>
            <p:cNvSpPr>
              <a:spLocks noChangeShapeType="1"/>
            </p:cNvSpPr>
            <p:nvPr/>
          </p:nvSpPr>
          <p:spPr bwMode="auto">
            <a:xfrm flipH="1">
              <a:off x="5147" y="2472"/>
              <a:ext cx="110" cy="9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41" name="Line 116"/>
            <p:cNvSpPr>
              <a:spLocks noChangeShapeType="1"/>
            </p:cNvSpPr>
            <p:nvPr/>
          </p:nvSpPr>
          <p:spPr bwMode="auto">
            <a:xfrm flipV="1">
              <a:off x="5198" y="2473"/>
              <a:ext cx="100" cy="9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42" name="Line 117"/>
            <p:cNvSpPr>
              <a:spLocks noChangeShapeType="1"/>
            </p:cNvSpPr>
            <p:nvPr/>
          </p:nvSpPr>
          <p:spPr bwMode="auto">
            <a:xfrm flipH="1">
              <a:off x="5259" y="2484"/>
              <a:ext cx="66" cy="6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43" name="Freeform 130"/>
            <p:cNvSpPr>
              <a:spLocks/>
            </p:cNvSpPr>
            <p:nvPr/>
          </p:nvSpPr>
          <p:spPr bwMode="auto">
            <a:xfrm>
              <a:off x="669" y="2358"/>
              <a:ext cx="55" cy="30"/>
            </a:xfrm>
            <a:custGeom>
              <a:avLst/>
              <a:gdLst>
                <a:gd name="T0" fmla="*/ 4 w 55"/>
                <a:gd name="T1" fmla="*/ 35 h 25"/>
                <a:gd name="T2" fmla="*/ 0 w 55"/>
                <a:gd name="T3" fmla="*/ 124 h 25"/>
                <a:gd name="T4" fmla="*/ 4 w 55"/>
                <a:gd name="T5" fmla="*/ 35 h 25"/>
                <a:gd name="T6" fmla="*/ 4 w 55"/>
                <a:gd name="T7" fmla="*/ 20 h 25"/>
                <a:gd name="T8" fmla="*/ 8 w 55"/>
                <a:gd name="T9" fmla="*/ 0 h 25"/>
                <a:gd name="T10" fmla="*/ 16 w 55"/>
                <a:gd name="T11" fmla="*/ 0 h 25"/>
                <a:gd name="T12" fmla="*/ 22 w 55"/>
                <a:gd name="T13" fmla="*/ 20 h 25"/>
                <a:gd name="T14" fmla="*/ 34 w 55"/>
                <a:gd name="T15" fmla="*/ 124 h 25"/>
                <a:gd name="T16" fmla="*/ 40 w 55"/>
                <a:gd name="T17" fmla="*/ 149 h 25"/>
                <a:gd name="T18" fmla="*/ 46 w 55"/>
                <a:gd name="T19" fmla="*/ 149 h 25"/>
                <a:gd name="T20" fmla="*/ 52 w 55"/>
                <a:gd name="T21" fmla="*/ 124 h 25"/>
                <a:gd name="T22" fmla="*/ 54 w 55"/>
                <a:gd name="T23" fmla="*/ 35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25"/>
                <a:gd name="T38" fmla="*/ 55 w 55"/>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25">
                  <a:moveTo>
                    <a:pt x="4" y="6"/>
                  </a:moveTo>
                  <a:lnTo>
                    <a:pt x="0" y="20"/>
                  </a:lnTo>
                  <a:lnTo>
                    <a:pt x="4" y="6"/>
                  </a:lnTo>
                  <a:lnTo>
                    <a:pt x="4" y="3"/>
                  </a:lnTo>
                  <a:lnTo>
                    <a:pt x="8" y="0"/>
                  </a:lnTo>
                  <a:lnTo>
                    <a:pt x="16" y="0"/>
                  </a:lnTo>
                  <a:lnTo>
                    <a:pt x="22" y="3"/>
                  </a:lnTo>
                  <a:lnTo>
                    <a:pt x="34" y="20"/>
                  </a:lnTo>
                  <a:lnTo>
                    <a:pt x="40" y="24"/>
                  </a:lnTo>
                  <a:lnTo>
                    <a:pt x="46" y="24"/>
                  </a:lnTo>
                  <a:lnTo>
                    <a:pt x="52" y="20"/>
                  </a:lnTo>
                  <a:lnTo>
                    <a:pt x="54" y="6"/>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44" name="Freeform 131"/>
            <p:cNvSpPr>
              <a:spLocks/>
            </p:cNvSpPr>
            <p:nvPr/>
          </p:nvSpPr>
          <p:spPr bwMode="auto">
            <a:xfrm>
              <a:off x="672" y="2359"/>
              <a:ext cx="49" cy="31"/>
            </a:xfrm>
            <a:custGeom>
              <a:avLst/>
              <a:gdLst>
                <a:gd name="T0" fmla="*/ 48 w 49"/>
                <a:gd name="T1" fmla="*/ 104 h 26"/>
                <a:gd name="T2" fmla="*/ 42 w 49"/>
                <a:gd name="T3" fmla="*/ 148 h 26"/>
                <a:gd name="T4" fmla="*/ 36 w 49"/>
                <a:gd name="T5" fmla="*/ 148 h 26"/>
                <a:gd name="T6" fmla="*/ 30 w 49"/>
                <a:gd name="T7" fmla="*/ 104 h 26"/>
                <a:gd name="T8" fmla="*/ 18 w 49"/>
                <a:gd name="T9" fmla="*/ 20 h 26"/>
                <a:gd name="T10" fmla="*/ 12 w 49"/>
                <a:gd name="T11" fmla="*/ 0 h 26"/>
                <a:gd name="T12" fmla="*/ 4 w 49"/>
                <a:gd name="T13" fmla="*/ 0 h 26"/>
                <a:gd name="T14" fmla="*/ 0 w 49"/>
                <a:gd name="T15" fmla="*/ 20 h 26"/>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26"/>
                <a:gd name="T26" fmla="*/ 49 w 4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26">
                  <a:moveTo>
                    <a:pt x="48" y="18"/>
                  </a:moveTo>
                  <a:lnTo>
                    <a:pt x="42" y="25"/>
                  </a:lnTo>
                  <a:lnTo>
                    <a:pt x="36" y="25"/>
                  </a:lnTo>
                  <a:lnTo>
                    <a:pt x="30" y="18"/>
                  </a:lnTo>
                  <a:lnTo>
                    <a:pt x="18" y="3"/>
                  </a:lnTo>
                  <a:lnTo>
                    <a:pt x="12" y="0"/>
                  </a:lnTo>
                  <a:lnTo>
                    <a:pt x="4" y="0"/>
                  </a:lnTo>
                  <a:lnTo>
                    <a:pt x="0" y="3"/>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45" name="Freeform 132"/>
            <p:cNvSpPr>
              <a:spLocks/>
            </p:cNvSpPr>
            <p:nvPr/>
          </p:nvSpPr>
          <p:spPr bwMode="auto">
            <a:xfrm>
              <a:off x="669" y="2374"/>
              <a:ext cx="55" cy="31"/>
            </a:xfrm>
            <a:custGeom>
              <a:avLst/>
              <a:gdLst>
                <a:gd name="T0" fmla="*/ 4 w 55"/>
                <a:gd name="T1" fmla="*/ 88 h 25"/>
                <a:gd name="T2" fmla="*/ 0 w 55"/>
                <a:gd name="T3" fmla="*/ 169 h 25"/>
                <a:gd name="T4" fmla="*/ 4 w 55"/>
                <a:gd name="T5" fmla="*/ 88 h 25"/>
                <a:gd name="T6" fmla="*/ 4 w 55"/>
                <a:gd name="T7" fmla="*/ 26 h 25"/>
                <a:gd name="T8" fmla="*/ 8 w 55"/>
                <a:gd name="T9" fmla="*/ 0 h 25"/>
                <a:gd name="T10" fmla="*/ 16 w 55"/>
                <a:gd name="T11" fmla="*/ 0 h 25"/>
                <a:gd name="T12" fmla="*/ 22 w 55"/>
                <a:gd name="T13" fmla="*/ 26 h 25"/>
                <a:gd name="T14" fmla="*/ 34 w 55"/>
                <a:gd name="T15" fmla="*/ 169 h 25"/>
                <a:gd name="T16" fmla="*/ 40 w 55"/>
                <a:gd name="T17" fmla="*/ 207 h 25"/>
                <a:gd name="T18" fmla="*/ 46 w 55"/>
                <a:gd name="T19" fmla="*/ 207 h 25"/>
                <a:gd name="T20" fmla="*/ 52 w 55"/>
                <a:gd name="T21" fmla="*/ 169 h 25"/>
                <a:gd name="T22" fmla="*/ 54 w 55"/>
                <a:gd name="T23" fmla="*/ 88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25"/>
                <a:gd name="T38" fmla="*/ 55 w 55"/>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25">
                  <a:moveTo>
                    <a:pt x="4" y="10"/>
                  </a:moveTo>
                  <a:lnTo>
                    <a:pt x="0" y="20"/>
                  </a:lnTo>
                  <a:lnTo>
                    <a:pt x="4" y="10"/>
                  </a:lnTo>
                  <a:lnTo>
                    <a:pt x="4" y="3"/>
                  </a:lnTo>
                  <a:lnTo>
                    <a:pt x="8" y="0"/>
                  </a:lnTo>
                  <a:lnTo>
                    <a:pt x="16" y="0"/>
                  </a:lnTo>
                  <a:lnTo>
                    <a:pt x="22" y="3"/>
                  </a:lnTo>
                  <a:lnTo>
                    <a:pt x="34" y="20"/>
                  </a:lnTo>
                  <a:lnTo>
                    <a:pt x="40" y="24"/>
                  </a:lnTo>
                  <a:lnTo>
                    <a:pt x="46" y="24"/>
                  </a:lnTo>
                  <a:lnTo>
                    <a:pt x="52" y="20"/>
                  </a:lnTo>
                  <a:lnTo>
                    <a:pt x="54" y="1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46" name="Freeform 133"/>
            <p:cNvSpPr>
              <a:spLocks/>
            </p:cNvSpPr>
            <p:nvPr/>
          </p:nvSpPr>
          <p:spPr bwMode="auto">
            <a:xfrm>
              <a:off x="672" y="2376"/>
              <a:ext cx="49" cy="30"/>
            </a:xfrm>
            <a:custGeom>
              <a:avLst/>
              <a:gdLst>
                <a:gd name="T0" fmla="*/ 48 w 49"/>
                <a:gd name="T1" fmla="*/ 110 h 25"/>
                <a:gd name="T2" fmla="*/ 42 w 49"/>
                <a:gd name="T3" fmla="*/ 149 h 25"/>
                <a:gd name="T4" fmla="*/ 36 w 49"/>
                <a:gd name="T5" fmla="*/ 149 h 25"/>
                <a:gd name="T6" fmla="*/ 30 w 49"/>
                <a:gd name="T7" fmla="*/ 110 h 25"/>
                <a:gd name="T8" fmla="*/ 18 w 49"/>
                <a:gd name="T9" fmla="*/ 35 h 25"/>
                <a:gd name="T10" fmla="*/ 12 w 49"/>
                <a:gd name="T11" fmla="*/ 0 h 25"/>
                <a:gd name="T12" fmla="*/ 4 w 49"/>
                <a:gd name="T13" fmla="*/ 0 h 25"/>
                <a:gd name="T14" fmla="*/ 0 w 49"/>
                <a:gd name="T15" fmla="*/ 35 h 25"/>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25"/>
                <a:gd name="T26" fmla="*/ 49 w 49"/>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25">
                  <a:moveTo>
                    <a:pt x="48" y="18"/>
                  </a:moveTo>
                  <a:lnTo>
                    <a:pt x="42" y="24"/>
                  </a:lnTo>
                  <a:lnTo>
                    <a:pt x="36" y="24"/>
                  </a:lnTo>
                  <a:lnTo>
                    <a:pt x="30" y="18"/>
                  </a:lnTo>
                  <a:lnTo>
                    <a:pt x="18" y="6"/>
                  </a:lnTo>
                  <a:lnTo>
                    <a:pt x="12" y="0"/>
                  </a:lnTo>
                  <a:lnTo>
                    <a:pt x="4" y="0"/>
                  </a:lnTo>
                  <a:lnTo>
                    <a:pt x="0" y="6"/>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47" name="Line 134"/>
            <p:cNvSpPr>
              <a:spLocks noChangeShapeType="1"/>
            </p:cNvSpPr>
            <p:nvPr/>
          </p:nvSpPr>
          <p:spPr bwMode="auto">
            <a:xfrm>
              <a:off x="761" y="2332"/>
              <a:ext cx="3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48" name="Freeform 135"/>
            <p:cNvSpPr>
              <a:spLocks/>
            </p:cNvSpPr>
            <p:nvPr/>
          </p:nvSpPr>
          <p:spPr bwMode="auto">
            <a:xfrm>
              <a:off x="755" y="2332"/>
              <a:ext cx="43" cy="59"/>
            </a:xfrm>
            <a:custGeom>
              <a:avLst/>
              <a:gdLst>
                <a:gd name="T0" fmla="*/ 6 w 43"/>
                <a:gd name="T1" fmla="*/ 0 h 49"/>
                <a:gd name="T2" fmla="*/ 2 w 43"/>
                <a:gd name="T3" fmla="*/ 134 h 49"/>
                <a:gd name="T4" fmla="*/ 6 w 43"/>
                <a:gd name="T5" fmla="*/ 113 h 49"/>
                <a:gd name="T6" fmla="*/ 16 w 43"/>
                <a:gd name="T7" fmla="*/ 94 h 49"/>
                <a:gd name="T8" fmla="*/ 24 w 43"/>
                <a:gd name="T9" fmla="*/ 94 h 49"/>
                <a:gd name="T10" fmla="*/ 32 w 43"/>
                <a:gd name="T11" fmla="*/ 113 h 49"/>
                <a:gd name="T12" fmla="*/ 40 w 43"/>
                <a:gd name="T13" fmla="*/ 136 h 49"/>
                <a:gd name="T14" fmla="*/ 42 w 43"/>
                <a:gd name="T15" fmla="*/ 194 h 49"/>
                <a:gd name="T16" fmla="*/ 42 w 43"/>
                <a:gd name="T17" fmla="*/ 214 h 49"/>
                <a:gd name="T18" fmla="*/ 40 w 43"/>
                <a:gd name="T19" fmla="*/ 269 h 49"/>
                <a:gd name="T20" fmla="*/ 32 w 43"/>
                <a:gd name="T21" fmla="*/ 285 h 49"/>
                <a:gd name="T22" fmla="*/ 24 w 43"/>
                <a:gd name="T23" fmla="*/ 308 h 49"/>
                <a:gd name="T24" fmla="*/ 16 w 43"/>
                <a:gd name="T25" fmla="*/ 308 h 49"/>
                <a:gd name="T26" fmla="*/ 6 w 43"/>
                <a:gd name="T27" fmla="*/ 285 h 49"/>
                <a:gd name="T28" fmla="*/ 2 w 43"/>
                <a:gd name="T29" fmla="*/ 282 h 49"/>
                <a:gd name="T30" fmla="*/ 0 w 43"/>
                <a:gd name="T31" fmla="*/ 250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49"/>
                <a:gd name="T50" fmla="*/ 43 w 43"/>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49">
                  <a:moveTo>
                    <a:pt x="6" y="0"/>
                  </a:moveTo>
                  <a:lnTo>
                    <a:pt x="2" y="21"/>
                  </a:lnTo>
                  <a:lnTo>
                    <a:pt x="6" y="18"/>
                  </a:lnTo>
                  <a:lnTo>
                    <a:pt x="16" y="15"/>
                  </a:lnTo>
                  <a:lnTo>
                    <a:pt x="24" y="15"/>
                  </a:lnTo>
                  <a:lnTo>
                    <a:pt x="32" y="18"/>
                  </a:lnTo>
                  <a:lnTo>
                    <a:pt x="40" y="22"/>
                  </a:lnTo>
                  <a:lnTo>
                    <a:pt x="42" y="30"/>
                  </a:lnTo>
                  <a:lnTo>
                    <a:pt x="42" y="34"/>
                  </a:lnTo>
                  <a:lnTo>
                    <a:pt x="40" y="42"/>
                  </a:lnTo>
                  <a:lnTo>
                    <a:pt x="32" y="45"/>
                  </a:lnTo>
                  <a:lnTo>
                    <a:pt x="24" y="48"/>
                  </a:lnTo>
                  <a:lnTo>
                    <a:pt x="16" y="48"/>
                  </a:lnTo>
                  <a:lnTo>
                    <a:pt x="6" y="45"/>
                  </a:lnTo>
                  <a:lnTo>
                    <a:pt x="2" y="43"/>
                  </a:lnTo>
                  <a:lnTo>
                    <a:pt x="0" y="3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49" name="Line 136"/>
            <p:cNvSpPr>
              <a:spLocks noChangeShapeType="1"/>
            </p:cNvSpPr>
            <p:nvPr/>
          </p:nvSpPr>
          <p:spPr bwMode="auto">
            <a:xfrm flipV="1">
              <a:off x="825" y="2332"/>
              <a:ext cx="10" cy="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50" name="Freeform 137"/>
            <p:cNvSpPr>
              <a:spLocks/>
            </p:cNvSpPr>
            <p:nvPr/>
          </p:nvSpPr>
          <p:spPr bwMode="auto">
            <a:xfrm>
              <a:off x="814" y="2332"/>
              <a:ext cx="45" cy="59"/>
            </a:xfrm>
            <a:custGeom>
              <a:avLst/>
              <a:gdLst>
                <a:gd name="T0" fmla="*/ 10 w 45"/>
                <a:gd name="T1" fmla="*/ 1 h 49"/>
                <a:gd name="T2" fmla="*/ 4 w 45"/>
                <a:gd name="T3" fmla="*/ 59 h 49"/>
                <a:gd name="T4" fmla="*/ 0 w 45"/>
                <a:gd name="T5" fmla="*/ 134 h 49"/>
                <a:gd name="T6" fmla="*/ 0 w 45"/>
                <a:gd name="T7" fmla="*/ 177 h 49"/>
                <a:gd name="T8" fmla="*/ 4 w 45"/>
                <a:gd name="T9" fmla="*/ 250 h 49"/>
                <a:gd name="T10" fmla="*/ 10 w 45"/>
                <a:gd name="T11" fmla="*/ 285 h 49"/>
                <a:gd name="T12" fmla="*/ 20 w 45"/>
                <a:gd name="T13" fmla="*/ 308 h 49"/>
                <a:gd name="T14" fmla="*/ 26 w 45"/>
                <a:gd name="T15" fmla="*/ 308 h 49"/>
                <a:gd name="T16" fmla="*/ 34 w 45"/>
                <a:gd name="T17" fmla="*/ 285 h 49"/>
                <a:gd name="T18" fmla="*/ 40 w 45"/>
                <a:gd name="T19" fmla="*/ 250 h 49"/>
                <a:gd name="T20" fmla="*/ 44 w 45"/>
                <a:gd name="T21" fmla="*/ 177 h 49"/>
                <a:gd name="T22" fmla="*/ 44 w 45"/>
                <a:gd name="T23" fmla="*/ 134 h 49"/>
                <a:gd name="T24" fmla="*/ 40 w 45"/>
                <a:gd name="T25" fmla="*/ 59 h 49"/>
                <a:gd name="T26" fmla="*/ 34 w 45"/>
                <a:gd name="T27" fmla="*/ 1 h 49"/>
                <a:gd name="T28" fmla="*/ 26 w 45"/>
                <a:gd name="T29" fmla="*/ 0 h 49"/>
                <a:gd name="T30" fmla="*/ 20 w 45"/>
                <a:gd name="T31" fmla="*/ 0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49"/>
                <a:gd name="T50" fmla="*/ 45 w 45"/>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49">
                  <a:moveTo>
                    <a:pt x="10" y="1"/>
                  </a:moveTo>
                  <a:lnTo>
                    <a:pt x="4" y="9"/>
                  </a:lnTo>
                  <a:lnTo>
                    <a:pt x="0" y="21"/>
                  </a:lnTo>
                  <a:lnTo>
                    <a:pt x="0" y="27"/>
                  </a:lnTo>
                  <a:lnTo>
                    <a:pt x="4" y="39"/>
                  </a:lnTo>
                  <a:lnTo>
                    <a:pt x="10" y="45"/>
                  </a:lnTo>
                  <a:lnTo>
                    <a:pt x="20" y="48"/>
                  </a:lnTo>
                  <a:lnTo>
                    <a:pt x="26" y="48"/>
                  </a:lnTo>
                  <a:lnTo>
                    <a:pt x="34" y="45"/>
                  </a:lnTo>
                  <a:lnTo>
                    <a:pt x="40" y="39"/>
                  </a:lnTo>
                  <a:lnTo>
                    <a:pt x="44" y="27"/>
                  </a:lnTo>
                  <a:lnTo>
                    <a:pt x="44" y="21"/>
                  </a:lnTo>
                  <a:lnTo>
                    <a:pt x="40" y="9"/>
                  </a:lnTo>
                  <a:lnTo>
                    <a:pt x="34" y="1"/>
                  </a:lnTo>
                  <a:lnTo>
                    <a:pt x="26" y="0"/>
                  </a:lnTo>
                  <a:lnTo>
                    <a:pt x="20"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51" name="Freeform 138"/>
            <p:cNvSpPr>
              <a:spLocks/>
            </p:cNvSpPr>
            <p:nvPr/>
          </p:nvSpPr>
          <p:spPr bwMode="auto">
            <a:xfrm>
              <a:off x="906" y="2332"/>
              <a:ext cx="45" cy="59"/>
            </a:xfrm>
            <a:custGeom>
              <a:avLst/>
              <a:gdLst>
                <a:gd name="T0" fmla="*/ 0 w 45"/>
                <a:gd name="T1" fmla="*/ 308 h 49"/>
                <a:gd name="T2" fmla="*/ 14 w 45"/>
                <a:gd name="T3" fmla="*/ 308 h 49"/>
                <a:gd name="T4" fmla="*/ 4 w 45"/>
                <a:gd name="T5" fmla="*/ 197 h 49"/>
                <a:gd name="T6" fmla="*/ 0 w 45"/>
                <a:gd name="T7" fmla="*/ 136 h 49"/>
                <a:gd name="T8" fmla="*/ 0 w 45"/>
                <a:gd name="T9" fmla="*/ 85 h 49"/>
                <a:gd name="T10" fmla="*/ 4 w 45"/>
                <a:gd name="T11" fmla="*/ 35 h 49"/>
                <a:gd name="T12" fmla="*/ 10 w 45"/>
                <a:gd name="T13" fmla="*/ 1 h 49"/>
                <a:gd name="T14" fmla="*/ 18 w 45"/>
                <a:gd name="T15" fmla="*/ 0 h 49"/>
                <a:gd name="T16" fmla="*/ 26 w 45"/>
                <a:gd name="T17" fmla="*/ 0 h 49"/>
                <a:gd name="T18" fmla="*/ 34 w 45"/>
                <a:gd name="T19" fmla="*/ 1 h 49"/>
                <a:gd name="T20" fmla="*/ 40 w 45"/>
                <a:gd name="T21" fmla="*/ 35 h 49"/>
                <a:gd name="T22" fmla="*/ 44 w 45"/>
                <a:gd name="T23" fmla="*/ 85 h 49"/>
                <a:gd name="T24" fmla="*/ 44 w 45"/>
                <a:gd name="T25" fmla="*/ 136 h 49"/>
                <a:gd name="T26" fmla="*/ 40 w 45"/>
                <a:gd name="T27" fmla="*/ 197 h 49"/>
                <a:gd name="T28" fmla="*/ 32 w 45"/>
                <a:gd name="T29" fmla="*/ 308 h 49"/>
                <a:gd name="T30" fmla="*/ 44 w 45"/>
                <a:gd name="T31" fmla="*/ 308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49"/>
                <a:gd name="T50" fmla="*/ 45 w 45"/>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49">
                  <a:moveTo>
                    <a:pt x="0" y="48"/>
                  </a:moveTo>
                  <a:lnTo>
                    <a:pt x="14" y="48"/>
                  </a:lnTo>
                  <a:lnTo>
                    <a:pt x="4" y="31"/>
                  </a:lnTo>
                  <a:lnTo>
                    <a:pt x="0" y="22"/>
                  </a:lnTo>
                  <a:lnTo>
                    <a:pt x="0" y="13"/>
                  </a:lnTo>
                  <a:lnTo>
                    <a:pt x="4" y="6"/>
                  </a:lnTo>
                  <a:lnTo>
                    <a:pt x="10" y="1"/>
                  </a:lnTo>
                  <a:lnTo>
                    <a:pt x="18" y="0"/>
                  </a:lnTo>
                  <a:lnTo>
                    <a:pt x="26" y="0"/>
                  </a:lnTo>
                  <a:lnTo>
                    <a:pt x="34" y="1"/>
                  </a:lnTo>
                  <a:lnTo>
                    <a:pt x="40" y="6"/>
                  </a:lnTo>
                  <a:lnTo>
                    <a:pt x="44" y="13"/>
                  </a:lnTo>
                  <a:lnTo>
                    <a:pt x="44" y="22"/>
                  </a:lnTo>
                  <a:lnTo>
                    <a:pt x="40" y="31"/>
                  </a:lnTo>
                  <a:lnTo>
                    <a:pt x="32" y="48"/>
                  </a:lnTo>
                  <a:lnTo>
                    <a:pt x="44" y="4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52" name="Freeform 139"/>
            <p:cNvSpPr>
              <a:spLocks/>
            </p:cNvSpPr>
            <p:nvPr/>
          </p:nvSpPr>
          <p:spPr bwMode="auto">
            <a:xfrm>
              <a:off x="3378" y="2068"/>
              <a:ext cx="57" cy="32"/>
            </a:xfrm>
            <a:custGeom>
              <a:avLst/>
              <a:gdLst>
                <a:gd name="T0" fmla="*/ 0 w 57"/>
                <a:gd name="T1" fmla="*/ 143 h 26"/>
                <a:gd name="T2" fmla="*/ 4 w 57"/>
                <a:gd name="T3" fmla="*/ 73 h 26"/>
                <a:gd name="T4" fmla="*/ 4 w 57"/>
                <a:gd name="T5" fmla="*/ 26 h 26"/>
                <a:gd name="T6" fmla="*/ 10 w 57"/>
                <a:gd name="T7" fmla="*/ 0 h 26"/>
                <a:gd name="T8" fmla="*/ 16 w 57"/>
                <a:gd name="T9" fmla="*/ 0 h 26"/>
                <a:gd name="T10" fmla="*/ 22 w 57"/>
                <a:gd name="T11" fmla="*/ 26 h 26"/>
                <a:gd name="T12" fmla="*/ 34 w 57"/>
                <a:gd name="T13" fmla="*/ 143 h 26"/>
                <a:gd name="T14" fmla="*/ 40 w 57"/>
                <a:gd name="T15" fmla="*/ 199 h 26"/>
                <a:gd name="T16" fmla="*/ 46 w 57"/>
                <a:gd name="T17" fmla="*/ 199 h 26"/>
                <a:gd name="T18" fmla="*/ 52 w 57"/>
                <a:gd name="T19" fmla="*/ 143 h 26"/>
                <a:gd name="T20" fmla="*/ 56 w 57"/>
                <a:gd name="T21" fmla="*/ 73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26"/>
                <a:gd name="T35" fmla="*/ 57 w 57"/>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26">
                  <a:moveTo>
                    <a:pt x="0" y="18"/>
                  </a:moveTo>
                  <a:lnTo>
                    <a:pt x="4" y="9"/>
                  </a:lnTo>
                  <a:lnTo>
                    <a:pt x="4" y="3"/>
                  </a:lnTo>
                  <a:lnTo>
                    <a:pt x="10" y="0"/>
                  </a:lnTo>
                  <a:lnTo>
                    <a:pt x="16" y="0"/>
                  </a:lnTo>
                  <a:lnTo>
                    <a:pt x="22" y="3"/>
                  </a:lnTo>
                  <a:lnTo>
                    <a:pt x="34" y="18"/>
                  </a:lnTo>
                  <a:lnTo>
                    <a:pt x="40" y="25"/>
                  </a:lnTo>
                  <a:lnTo>
                    <a:pt x="46" y="25"/>
                  </a:lnTo>
                  <a:lnTo>
                    <a:pt x="52" y="18"/>
                  </a:lnTo>
                  <a:lnTo>
                    <a:pt x="56" y="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53" name="Freeform 140"/>
            <p:cNvSpPr>
              <a:spLocks/>
            </p:cNvSpPr>
            <p:nvPr/>
          </p:nvSpPr>
          <p:spPr bwMode="auto">
            <a:xfrm>
              <a:off x="3382" y="2071"/>
              <a:ext cx="49" cy="30"/>
            </a:xfrm>
            <a:custGeom>
              <a:avLst/>
              <a:gdLst>
                <a:gd name="T0" fmla="*/ 48 w 49"/>
                <a:gd name="T1" fmla="*/ 128 h 25"/>
                <a:gd name="T2" fmla="*/ 42 w 49"/>
                <a:gd name="T3" fmla="*/ 149 h 25"/>
                <a:gd name="T4" fmla="*/ 36 w 49"/>
                <a:gd name="T5" fmla="*/ 149 h 25"/>
                <a:gd name="T6" fmla="*/ 30 w 49"/>
                <a:gd name="T7" fmla="*/ 128 h 25"/>
                <a:gd name="T8" fmla="*/ 18 w 49"/>
                <a:gd name="T9" fmla="*/ 35 h 25"/>
                <a:gd name="T10" fmla="*/ 12 w 49"/>
                <a:gd name="T11" fmla="*/ 0 h 25"/>
                <a:gd name="T12" fmla="*/ 6 w 49"/>
                <a:gd name="T13" fmla="*/ 0 h 25"/>
                <a:gd name="T14" fmla="*/ 0 w 49"/>
                <a:gd name="T15" fmla="*/ 35 h 25"/>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25"/>
                <a:gd name="T26" fmla="*/ 49 w 49"/>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25">
                  <a:moveTo>
                    <a:pt x="48" y="21"/>
                  </a:moveTo>
                  <a:lnTo>
                    <a:pt x="42" y="24"/>
                  </a:lnTo>
                  <a:lnTo>
                    <a:pt x="36" y="24"/>
                  </a:lnTo>
                  <a:lnTo>
                    <a:pt x="30" y="21"/>
                  </a:lnTo>
                  <a:lnTo>
                    <a:pt x="18" y="6"/>
                  </a:lnTo>
                  <a:lnTo>
                    <a:pt x="12" y="0"/>
                  </a:lnTo>
                  <a:lnTo>
                    <a:pt x="6" y="0"/>
                  </a:lnTo>
                  <a:lnTo>
                    <a:pt x="0" y="6"/>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54" name="Freeform 141"/>
            <p:cNvSpPr>
              <a:spLocks/>
            </p:cNvSpPr>
            <p:nvPr/>
          </p:nvSpPr>
          <p:spPr bwMode="auto">
            <a:xfrm>
              <a:off x="3378" y="2085"/>
              <a:ext cx="57" cy="30"/>
            </a:xfrm>
            <a:custGeom>
              <a:avLst/>
              <a:gdLst>
                <a:gd name="T0" fmla="*/ 4 w 57"/>
                <a:gd name="T1" fmla="*/ 59 h 25"/>
                <a:gd name="T2" fmla="*/ 0 w 57"/>
                <a:gd name="T3" fmla="*/ 110 h 25"/>
                <a:gd name="T4" fmla="*/ 4 w 57"/>
                <a:gd name="T5" fmla="*/ 59 h 25"/>
                <a:gd name="T6" fmla="*/ 4 w 57"/>
                <a:gd name="T7" fmla="*/ 35 h 25"/>
                <a:gd name="T8" fmla="*/ 10 w 57"/>
                <a:gd name="T9" fmla="*/ 0 h 25"/>
                <a:gd name="T10" fmla="*/ 16 w 57"/>
                <a:gd name="T11" fmla="*/ 0 h 25"/>
                <a:gd name="T12" fmla="*/ 22 w 57"/>
                <a:gd name="T13" fmla="*/ 35 h 25"/>
                <a:gd name="T14" fmla="*/ 34 w 57"/>
                <a:gd name="T15" fmla="*/ 110 h 25"/>
                <a:gd name="T16" fmla="*/ 40 w 57"/>
                <a:gd name="T17" fmla="*/ 149 h 25"/>
                <a:gd name="T18" fmla="*/ 46 w 57"/>
                <a:gd name="T19" fmla="*/ 149 h 25"/>
                <a:gd name="T20" fmla="*/ 52 w 57"/>
                <a:gd name="T21" fmla="*/ 110 h 25"/>
                <a:gd name="T22" fmla="*/ 56 w 57"/>
                <a:gd name="T23" fmla="*/ 59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
                <a:gd name="T37" fmla="*/ 0 h 25"/>
                <a:gd name="T38" fmla="*/ 57 w 57"/>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 h="25">
                  <a:moveTo>
                    <a:pt x="4" y="9"/>
                  </a:moveTo>
                  <a:lnTo>
                    <a:pt x="0" y="18"/>
                  </a:lnTo>
                  <a:lnTo>
                    <a:pt x="4" y="9"/>
                  </a:lnTo>
                  <a:lnTo>
                    <a:pt x="4" y="6"/>
                  </a:lnTo>
                  <a:lnTo>
                    <a:pt x="10" y="0"/>
                  </a:lnTo>
                  <a:lnTo>
                    <a:pt x="16" y="0"/>
                  </a:lnTo>
                  <a:lnTo>
                    <a:pt x="22" y="6"/>
                  </a:lnTo>
                  <a:lnTo>
                    <a:pt x="34" y="18"/>
                  </a:lnTo>
                  <a:lnTo>
                    <a:pt x="40" y="24"/>
                  </a:lnTo>
                  <a:lnTo>
                    <a:pt x="46" y="24"/>
                  </a:lnTo>
                  <a:lnTo>
                    <a:pt x="52" y="18"/>
                  </a:lnTo>
                  <a:lnTo>
                    <a:pt x="56" y="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55" name="Freeform 142"/>
            <p:cNvSpPr>
              <a:spLocks/>
            </p:cNvSpPr>
            <p:nvPr/>
          </p:nvSpPr>
          <p:spPr bwMode="auto">
            <a:xfrm>
              <a:off x="3382" y="2089"/>
              <a:ext cx="49" cy="30"/>
            </a:xfrm>
            <a:custGeom>
              <a:avLst/>
              <a:gdLst>
                <a:gd name="T0" fmla="*/ 48 w 49"/>
                <a:gd name="T1" fmla="*/ 124 h 25"/>
                <a:gd name="T2" fmla="*/ 42 w 49"/>
                <a:gd name="T3" fmla="*/ 149 h 25"/>
                <a:gd name="T4" fmla="*/ 36 w 49"/>
                <a:gd name="T5" fmla="*/ 149 h 25"/>
                <a:gd name="T6" fmla="*/ 30 w 49"/>
                <a:gd name="T7" fmla="*/ 124 h 25"/>
                <a:gd name="T8" fmla="*/ 18 w 49"/>
                <a:gd name="T9" fmla="*/ 20 h 25"/>
                <a:gd name="T10" fmla="*/ 12 w 49"/>
                <a:gd name="T11" fmla="*/ 0 h 25"/>
                <a:gd name="T12" fmla="*/ 6 w 49"/>
                <a:gd name="T13" fmla="*/ 0 h 25"/>
                <a:gd name="T14" fmla="*/ 0 w 49"/>
                <a:gd name="T15" fmla="*/ 20 h 25"/>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25"/>
                <a:gd name="T26" fmla="*/ 49 w 49"/>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25">
                  <a:moveTo>
                    <a:pt x="48" y="20"/>
                  </a:moveTo>
                  <a:lnTo>
                    <a:pt x="42" y="24"/>
                  </a:lnTo>
                  <a:lnTo>
                    <a:pt x="36" y="24"/>
                  </a:lnTo>
                  <a:lnTo>
                    <a:pt x="30" y="20"/>
                  </a:lnTo>
                  <a:lnTo>
                    <a:pt x="18" y="3"/>
                  </a:lnTo>
                  <a:lnTo>
                    <a:pt x="12" y="0"/>
                  </a:lnTo>
                  <a:lnTo>
                    <a:pt x="6" y="0"/>
                  </a:lnTo>
                  <a:lnTo>
                    <a:pt x="0" y="3"/>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56" name="Freeform 143"/>
            <p:cNvSpPr>
              <a:spLocks/>
            </p:cNvSpPr>
            <p:nvPr/>
          </p:nvSpPr>
          <p:spPr bwMode="auto">
            <a:xfrm>
              <a:off x="3464" y="2043"/>
              <a:ext cx="45" cy="60"/>
            </a:xfrm>
            <a:custGeom>
              <a:avLst/>
              <a:gdLst>
                <a:gd name="T0" fmla="*/ 6 w 45"/>
                <a:gd name="T1" fmla="*/ 0 h 50"/>
                <a:gd name="T2" fmla="*/ 40 w 45"/>
                <a:gd name="T3" fmla="*/ 0 h 50"/>
                <a:gd name="T4" fmla="*/ 20 w 45"/>
                <a:gd name="T5" fmla="*/ 110 h 50"/>
                <a:gd name="T6" fmla="*/ 30 w 45"/>
                <a:gd name="T7" fmla="*/ 110 h 50"/>
                <a:gd name="T8" fmla="*/ 36 w 45"/>
                <a:gd name="T9" fmla="*/ 128 h 50"/>
                <a:gd name="T10" fmla="*/ 40 w 45"/>
                <a:gd name="T11" fmla="*/ 132 h 50"/>
                <a:gd name="T12" fmla="*/ 44 w 45"/>
                <a:gd name="T13" fmla="*/ 185 h 50"/>
                <a:gd name="T14" fmla="*/ 44 w 45"/>
                <a:gd name="T15" fmla="*/ 215 h 50"/>
                <a:gd name="T16" fmla="*/ 40 w 45"/>
                <a:gd name="T17" fmla="*/ 258 h 50"/>
                <a:gd name="T18" fmla="*/ 34 w 45"/>
                <a:gd name="T19" fmla="*/ 287 h 50"/>
                <a:gd name="T20" fmla="*/ 24 w 45"/>
                <a:gd name="T21" fmla="*/ 302 h 50"/>
                <a:gd name="T22" fmla="*/ 16 w 45"/>
                <a:gd name="T23" fmla="*/ 302 h 50"/>
                <a:gd name="T24" fmla="*/ 6 w 45"/>
                <a:gd name="T25" fmla="*/ 287 h 50"/>
                <a:gd name="T26" fmla="*/ 4 w 45"/>
                <a:gd name="T27" fmla="*/ 274 h 50"/>
                <a:gd name="T28" fmla="*/ 0 w 45"/>
                <a:gd name="T29" fmla="*/ 239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50"/>
                <a:gd name="T47" fmla="*/ 45 w 45"/>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50">
                  <a:moveTo>
                    <a:pt x="6" y="0"/>
                  </a:moveTo>
                  <a:lnTo>
                    <a:pt x="40" y="0"/>
                  </a:lnTo>
                  <a:lnTo>
                    <a:pt x="20" y="18"/>
                  </a:lnTo>
                  <a:lnTo>
                    <a:pt x="30" y="18"/>
                  </a:lnTo>
                  <a:lnTo>
                    <a:pt x="36" y="21"/>
                  </a:lnTo>
                  <a:lnTo>
                    <a:pt x="40" y="22"/>
                  </a:lnTo>
                  <a:lnTo>
                    <a:pt x="44" y="30"/>
                  </a:lnTo>
                  <a:lnTo>
                    <a:pt x="44" y="35"/>
                  </a:lnTo>
                  <a:lnTo>
                    <a:pt x="40" y="42"/>
                  </a:lnTo>
                  <a:lnTo>
                    <a:pt x="34" y="47"/>
                  </a:lnTo>
                  <a:lnTo>
                    <a:pt x="24" y="49"/>
                  </a:lnTo>
                  <a:lnTo>
                    <a:pt x="16" y="49"/>
                  </a:lnTo>
                  <a:lnTo>
                    <a:pt x="6" y="47"/>
                  </a:lnTo>
                  <a:lnTo>
                    <a:pt x="4" y="44"/>
                  </a:lnTo>
                  <a:lnTo>
                    <a:pt x="0" y="3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57" name="Line 144"/>
            <p:cNvSpPr>
              <a:spLocks noChangeShapeType="1"/>
            </p:cNvSpPr>
            <p:nvPr/>
          </p:nvSpPr>
          <p:spPr bwMode="auto">
            <a:xfrm flipV="1">
              <a:off x="3535" y="2043"/>
              <a:ext cx="10" cy="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58" name="Freeform 145"/>
            <p:cNvSpPr>
              <a:spLocks/>
            </p:cNvSpPr>
            <p:nvPr/>
          </p:nvSpPr>
          <p:spPr bwMode="auto">
            <a:xfrm>
              <a:off x="3524" y="2043"/>
              <a:ext cx="45" cy="60"/>
            </a:xfrm>
            <a:custGeom>
              <a:avLst/>
              <a:gdLst>
                <a:gd name="T0" fmla="*/ 10 w 45"/>
                <a:gd name="T1" fmla="*/ 20 h 50"/>
                <a:gd name="T2" fmla="*/ 4 w 45"/>
                <a:gd name="T3" fmla="*/ 59 h 50"/>
                <a:gd name="T4" fmla="*/ 0 w 45"/>
                <a:gd name="T5" fmla="*/ 128 h 50"/>
                <a:gd name="T6" fmla="*/ 0 w 45"/>
                <a:gd name="T7" fmla="*/ 164 h 50"/>
                <a:gd name="T8" fmla="*/ 4 w 45"/>
                <a:gd name="T9" fmla="*/ 239 h 50"/>
                <a:gd name="T10" fmla="*/ 10 w 45"/>
                <a:gd name="T11" fmla="*/ 287 h 50"/>
                <a:gd name="T12" fmla="*/ 20 w 45"/>
                <a:gd name="T13" fmla="*/ 302 h 50"/>
                <a:gd name="T14" fmla="*/ 26 w 45"/>
                <a:gd name="T15" fmla="*/ 302 h 50"/>
                <a:gd name="T16" fmla="*/ 36 w 45"/>
                <a:gd name="T17" fmla="*/ 287 h 50"/>
                <a:gd name="T18" fmla="*/ 40 w 45"/>
                <a:gd name="T19" fmla="*/ 239 h 50"/>
                <a:gd name="T20" fmla="*/ 44 w 45"/>
                <a:gd name="T21" fmla="*/ 164 h 50"/>
                <a:gd name="T22" fmla="*/ 44 w 45"/>
                <a:gd name="T23" fmla="*/ 128 h 50"/>
                <a:gd name="T24" fmla="*/ 40 w 45"/>
                <a:gd name="T25" fmla="*/ 59 h 50"/>
                <a:gd name="T26" fmla="*/ 36 w 45"/>
                <a:gd name="T27" fmla="*/ 20 h 50"/>
                <a:gd name="T28" fmla="*/ 26 w 45"/>
                <a:gd name="T29" fmla="*/ 0 h 50"/>
                <a:gd name="T30" fmla="*/ 20 w 45"/>
                <a:gd name="T31" fmla="*/ 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50"/>
                <a:gd name="T50" fmla="*/ 45 w 45"/>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50">
                  <a:moveTo>
                    <a:pt x="10" y="3"/>
                  </a:moveTo>
                  <a:lnTo>
                    <a:pt x="4" y="9"/>
                  </a:lnTo>
                  <a:lnTo>
                    <a:pt x="0" y="21"/>
                  </a:lnTo>
                  <a:lnTo>
                    <a:pt x="0" y="27"/>
                  </a:lnTo>
                  <a:lnTo>
                    <a:pt x="4" y="39"/>
                  </a:lnTo>
                  <a:lnTo>
                    <a:pt x="10" y="47"/>
                  </a:lnTo>
                  <a:lnTo>
                    <a:pt x="20" y="49"/>
                  </a:lnTo>
                  <a:lnTo>
                    <a:pt x="26" y="49"/>
                  </a:lnTo>
                  <a:lnTo>
                    <a:pt x="36" y="47"/>
                  </a:lnTo>
                  <a:lnTo>
                    <a:pt x="40" y="39"/>
                  </a:lnTo>
                  <a:lnTo>
                    <a:pt x="44" y="27"/>
                  </a:lnTo>
                  <a:lnTo>
                    <a:pt x="44" y="21"/>
                  </a:lnTo>
                  <a:lnTo>
                    <a:pt x="40" y="9"/>
                  </a:lnTo>
                  <a:lnTo>
                    <a:pt x="36" y="3"/>
                  </a:lnTo>
                  <a:lnTo>
                    <a:pt x="26" y="0"/>
                  </a:lnTo>
                  <a:lnTo>
                    <a:pt x="20"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59" name="Freeform 146"/>
            <p:cNvSpPr>
              <a:spLocks/>
            </p:cNvSpPr>
            <p:nvPr/>
          </p:nvSpPr>
          <p:spPr bwMode="auto">
            <a:xfrm>
              <a:off x="3619" y="2043"/>
              <a:ext cx="43" cy="60"/>
            </a:xfrm>
            <a:custGeom>
              <a:avLst/>
              <a:gdLst>
                <a:gd name="T0" fmla="*/ 0 w 43"/>
                <a:gd name="T1" fmla="*/ 302 h 50"/>
                <a:gd name="T2" fmla="*/ 12 w 43"/>
                <a:gd name="T3" fmla="*/ 302 h 50"/>
                <a:gd name="T4" fmla="*/ 2 w 43"/>
                <a:gd name="T5" fmla="*/ 209 h 50"/>
                <a:gd name="T6" fmla="*/ 0 w 43"/>
                <a:gd name="T7" fmla="*/ 132 h 50"/>
                <a:gd name="T8" fmla="*/ 0 w 43"/>
                <a:gd name="T9" fmla="*/ 85 h 50"/>
                <a:gd name="T10" fmla="*/ 2 w 43"/>
                <a:gd name="T11" fmla="*/ 42 h 50"/>
                <a:gd name="T12" fmla="*/ 8 w 43"/>
                <a:gd name="T13" fmla="*/ 20 h 50"/>
                <a:gd name="T14" fmla="*/ 18 w 43"/>
                <a:gd name="T15" fmla="*/ 0 h 50"/>
                <a:gd name="T16" fmla="*/ 24 w 43"/>
                <a:gd name="T17" fmla="*/ 0 h 50"/>
                <a:gd name="T18" fmla="*/ 32 w 43"/>
                <a:gd name="T19" fmla="*/ 20 h 50"/>
                <a:gd name="T20" fmla="*/ 40 w 43"/>
                <a:gd name="T21" fmla="*/ 42 h 50"/>
                <a:gd name="T22" fmla="*/ 42 w 43"/>
                <a:gd name="T23" fmla="*/ 85 h 50"/>
                <a:gd name="T24" fmla="*/ 42 w 43"/>
                <a:gd name="T25" fmla="*/ 132 h 50"/>
                <a:gd name="T26" fmla="*/ 40 w 43"/>
                <a:gd name="T27" fmla="*/ 209 h 50"/>
                <a:gd name="T28" fmla="*/ 30 w 43"/>
                <a:gd name="T29" fmla="*/ 302 h 50"/>
                <a:gd name="T30" fmla="*/ 42 w 43"/>
                <a:gd name="T31" fmla="*/ 302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50"/>
                <a:gd name="T50" fmla="*/ 43 w 43"/>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50">
                  <a:moveTo>
                    <a:pt x="0" y="49"/>
                  </a:moveTo>
                  <a:lnTo>
                    <a:pt x="12" y="49"/>
                  </a:lnTo>
                  <a:lnTo>
                    <a:pt x="2" y="33"/>
                  </a:lnTo>
                  <a:lnTo>
                    <a:pt x="0" y="22"/>
                  </a:lnTo>
                  <a:lnTo>
                    <a:pt x="0" y="13"/>
                  </a:lnTo>
                  <a:lnTo>
                    <a:pt x="2" y="7"/>
                  </a:lnTo>
                  <a:lnTo>
                    <a:pt x="8" y="3"/>
                  </a:lnTo>
                  <a:lnTo>
                    <a:pt x="18" y="0"/>
                  </a:lnTo>
                  <a:lnTo>
                    <a:pt x="24" y="0"/>
                  </a:lnTo>
                  <a:lnTo>
                    <a:pt x="32" y="3"/>
                  </a:lnTo>
                  <a:lnTo>
                    <a:pt x="40" y="7"/>
                  </a:lnTo>
                  <a:lnTo>
                    <a:pt x="42" y="13"/>
                  </a:lnTo>
                  <a:lnTo>
                    <a:pt x="42" y="22"/>
                  </a:lnTo>
                  <a:lnTo>
                    <a:pt x="40" y="33"/>
                  </a:lnTo>
                  <a:lnTo>
                    <a:pt x="30" y="49"/>
                  </a:lnTo>
                  <a:lnTo>
                    <a:pt x="42" y="4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60" name="Freeform 147"/>
            <p:cNvSpPr>
              <a:spLocks/>
            </p:cNvSpPr>
            <p:nvPr/>
          </p:nvSpPr>
          <p:spPr bwMode="auto">
            <a:xfrm>
              <a:off x="3343" y="2359"/>
              <a:ext cx="39" cy="60"/>
            </a:xfrm>
            <a:custGeom>
              <a:avLst/>
              <a:gdLst>
                <a:gd name="T0" fmla="*/ 0 w 39"/>
                <a:gd name="T1" fmla="*/ 0 h 50"/>
                <a:gd name="T2" fmla="*/ 0 w 39"/>
                <a:gd name="T3" fmla="*/ 302 h 50"/>
                <a:gd name="T4" fmla="*/ 38 w 39"/>
                <a:gd name="T5" fmla="*/ 302 h 50"/>
                <a:gd name="T6" fmla="*/ 0 60000 65536"/>
                <a:gd name="T7" fmla="*/ 0 60000 65536"/>
                <a:gd name="T8" fmla="*/ 0 60000 65536"/>
                <a:gd name="T9" fmla="*/ 0 w 39"/>
                <a:gd name="T10" fmla="*/ 0 h 50"/>
                <a:gd name="T11" fmla="*/ 39 w 39"/>
                <a:gd name="T12" fmla="*/ 50 h 50"/>
              </a:gdLst>
              <a:ahLst/>
              <a:cxnLst>
                <a:cxn ang="T6">
                  <a:pos x="T0" y="T1"/>
                </a:cxn>
                <a:cxn ang="T7">
                  <a:pos x="T2" y="T3"/>
                </a:cxn>
                <a:cxn ang="T8">
                  <a:pos x="T4" y="T5"/>
                </a:cxn>
              </a:cxnLst>
              <a:rect l="T9" t="T10" r="T11" b="T12"/>
              <a:pathLst>
                <a:path w="39" h="50">
                  <a:moveTo>
                    <a:pt x="0" y="0"/>
                  </a:moveTo>
                  <a:lnTo>
                    <a:pt x="0" y="49"/>
                  </a:lnTo>
                  <a:lnTo>
                    <a:pt x="38" y="4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61" name="Line 148"/>
            <p:cNvSpPr>
              <a:spLocks noChangeShapeType="1"/>
            </p:cNvSpPr>
            <p:nvPr/>
          </p:nvSpPr>
          <p:spPr bwMode="auto">
            <a:xfrm>
              <a:off x="3419" y="2383"/>
              <a:ext cx="54"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62" name="Line 149"/>
            <p:cNvSpPr>
              <a:spLocks noChangeShapeType="1"/>
            </p:cNvSpPr>
            <p:nvPr/>
          </p:nvSpPr>
          <p:spPr bwMode="auto">
            <a:xfrm flipH="1">
              <a:off x="3419" y="2401"/>
              <a:ext cx="54"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63" name="Freeform 150"/>
            <p:cNvSpPr>
              <a:spLocks/>
            </p:cNvSpPr>
            <p:nvPr/>
          </p:nvSpPr>
          <p:spPr bwMode="auto">
            <a:xfrm>
              <a:off x="3520" y="2359"/>
              <a:ext cx="41" cy="60"/>
            </a:xfrm>
            <a:custGeom>
              <a:avLst/>
              <a:gdLst>
                <a:gd name="T0" fmla="*/ 0 w 41"/>
                <a:gd name="T1" fmla="*/ 0 h 50"/>
                <a:gd name="T2" fmla="*/ 8 w 41"/>
                <a:gd name="T3" fmla="*/ 0 h 50"/>
                <a:gd name="T4" fmla="*/ 14 w 41"/>
                <a:gd name="T5" fmla="*/ 1 h 50"/>
                <a:gd name="T6" fmla="*/ 16 w 41"/>
                <a:gd name="T7" fmla="*/ 24 h 50"/>
                <a:gd name="T8" fmla="*/ 40 w 41"/>
                <a:gd name="T9" fmla="*/ 302 h 50"/>
                <a:gd name="T10" fmla="*/ 0 60000 65536"/>
                <a:gd name="T11" fmla="*/ 0 60000 65536"/>
                <a:gd name="T12" fmla="*/ 0 60000 65536"/>
                <a:gd name="T13" fmla="*/ 0 60000 65536"/>
                <a:gd name="T14" fmla="*/ 0 60000 65536"/>
                <a:gd name="T15" fmla="*/ 0 w 41"/>
                <a:gd name="T16" fmla="*/ 0 h 50"/>
                <a:gd name="T17" fmla="*/ 41 w 41"/>
                <a:gd name="T18" fmla="*/ 50 h 50"/>
              </a:gdLst>
              <a:ahLst/>
              <a:cxnLst>
                <a:cxn ang="T10">
                  <a:pos x="T0" y="T1"/>
                </a:cxn>
                <a:cxn ang="T11">
                  <a:pos x="T2" y="T3"/>
                </a:cxn>
                <a:cxn ang="T12">
                  <a:pos x="T4" y="T5"/>
                </a:cxn>
                <a:cxn ang="T13">
                  <a:pos x="T6" y="T7"/>
                </a:cxn>
                <a:cxn ang="T14">
                  <a:pos x="T8" y="T9"/>
                </a:cxn>
              </a:cxnLst>
              <a:rect l="T15" t="T16" r="T17" b="T18"/>
              <a:pathLst>
                <a:path w="41" h="50">
                  <a:moveTo>
                    <a:pt x="0" y="0"/>
                  </a:moveTo>
                  <a:lnTo>
                    <a:pt x="8" y="0"/>
                  </a:lnTo>
                  <a:lnTo>
                    <a:pt x="14" y="1"/>
                  </a:lnTo>
                  <a:lnTo>
                    <a:pt x="16" y="4"/>
                  </a:lnTo>
                  <a:lnTo>
                    <a:pt x="40" y="4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64" name="Line 151"/>
            <p:cNvSpPr>
              <a:spLocks noChangeShapeType="1"/>
            </p:cNvSpPr>
            <p:nvPr/>
          </p:nvSpPr>
          <p:spPr bwMode="auto">
            <a:xfrm flipV="1">
              <a:off x="3525" y="2380"/>
              <a:ext cx="18" cy="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65" name="Line 152"/>
            <p:cNvSpPr>
              <a:spLocks noChangeShapeType="1"/>
            </p:cNvSpPr>
            <p:nvPr/>
          </p:nvSpPr>
          <p:spPr bwMode="auto">
            <a:xfrm flipV="1">
              <a:off x="3588" y="2349"/>
              <a:ext cx="56" cy="8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66" name="Freeform 153"/>
            <p:cNvSpPr>
              <a:spLocks/>
            </p:cNvSpPr>
            <p:nvPr/>
          </p:nvSpPr>
          <p:spPr bwMode="auto">
            <a:xfrm>
              <a:off x="3657" y="2359"/>
              <a:ext cx="43" cy="60"/>
            </a:xfrm>
            <a:custGeom>
              <a:avLst/>
              <a:gdLst>
                <a:gd name="T0" fmla="*/ 6 w 43"/>
                <a:gd name="T1" fmla="*/ 0 h 50"/>
                <a:gd name="T2" fmla="*/ 40 w 43"/>
                <a:gd name="T3" fmla="*/ 0 h 50"/>
                <a:gd name="T4" fmla="*/ 22 w 43"/>
                <a:gd name="T5" fmla="*/ 110 h 50"/>
                <a:gd name="T6" fmla="*/ 30 w 43"/>
                <a:gd name="T7" fmla="*/ 110 h 50"/>
                <a:gd name="T8" fmla="*/ 38 w 43"/>
                <a:gd name="T9" fmla="*/ 122 h 50"/>
                <a:gd name="T10" fmla="*/ 40 w 43"/>
                <a:gd name="T11" fmla="*/ 132 h 50"/>
                <a:gd name="T12" fmla="*/ 42 w 43"/>
                <a:gd name="T13" fmla="*/ 185 h 50"/>
                <a:gd name="T14" fmla="*/ 42 w 43"/>
                <a:gd name="T15" fmla="*/ 215 h 50"/>
                <a:gd name="T16" fmla="*/ 40 w 43"/>
                <a:gd name="T17" fmla="*/ 252 h 50"/>
                <a:gd name="T18" fmla="*/ 34 w 43"/>
                <a:gd name="T19" fmla="*/ 287 h 50"/>
                <a:gd name="T20" fmla="*/ 24 w 43"/>
                <a:gd name="T21" fmla="*/ 302 h 50"/>
                <a:gd name="T22" fmla="*/ 14 w 43"/>
                <a:gd name="T23" fmla="*/ 302 h 50"/>
                <a:gd name="T24" fmla="*/ 6 w 43"/>
                <a:gd name="T25" fmla="*/ 287 h 50"/>
                <a:gd name="T26" fmla="*/ 2 w 43"/>
                <a:gd name="T27" fmla="*/ 274 h 50"/>
                <a:gd name="T28" fmla="*/ 0 w 43"/>
                <a:gd name="T29" fmla="*/ 239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50"/>
                <a:gd name="T47" fmla="*/ 43 w 43"/>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50">
                  <a:moveTo>
                    <a:pt x="6" y="0"/>
                  </a:moveTo>
                  <a:lnTo>
                    <a:pt x="40" y="0"/>
                  </a:lnTo>
                  <a:lnTo>
                    <a:pt x="22" y="18"/>
                  </a:lnTo>
                  <a:lnTo>
                    <a:pt x="30" y="18"/>
                  </a:lnTo>
                  <a:lnTo>
                    <a:pt x="38" y="19"/>
                  </a:lnTo>
                  <a:lnTo>
                    <a:pt x="40" y="22"/>
                  </a:lnTo>
                  <a:lnTo>
                    <a:pt x="42" y="30"/>
                  </a:lnTo>
                  <a:lnTo>
                    <a:pt x="42" y="35"/>
                  </a:lnTo>
                  <a:lnTo>
                    <a:pt x="40" y="41"/>
                  </a:lnTo>
                  <a:lnTo>
                    <a:pt x="34" y="47"/>
                  </a:lnTo>
                  <a:lnTo>
                    <a:pt x="24" y="49"/>
                  </a:lnTo>
                  <a:lnTo>
                    <a:pt x="14" y="49"/>
                  </a:lnTo>
                  <a:lnTo>
                    <a:pt x="6" y="47"/>
                  </a:lnTo>
                  <a:lnTo>
                    <a:pt x="2" y="44"/>
                  </a:lnTo>
                  <a:lnTo>
                    <a:pt x="0" y="3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67" name="Freeform 154"/>
            <p:cNvSpPr>
              <a:spLocks/>
            </p:cNvSpPr>
            <p:nvPr/>
          </p:nvSpPr>
          <p:spPr bwMode="auto">
            <a:xfrm>
              <a:off x="3718" y="2412"/>
              <a:ext cx="33" cy="31"/>
            </a:xfrm>
            <a:custGeom>
              <a:avLst/>
              <a:gdLst>
                <a:gd name="T0" fmla="*/ 10 w 33"/>
                <a:gd name="T1" fmla="*/ 0 h 26"/>
                <a:gd name="T2" fmla="*/ 0 w 33"/>
                <a:gd name="T3" fmla="*/ 91 h 26"/>
                <a:gd name="T4" fmla="*/ 10 w 33"/>
                <a:gd name="T5" fmla="*/ 148 h 26"/>
                <a:gd name="T6" fmla="*/ 32 w 33"/>
                <a:gd name="T7" fmla="*/ 91 h 26"/>
                <a:gd name="T8" fmla="*/ 0 60000 65536"/>
                <a:gd name="T9" fmla="*/ 0 60000 65536"/>
                <a:gd name="T10" fmla="*/ 0 60000 65536"/>
                <a:gd name="T11" fmla="*/ 0 60000 65536"/>
                <a:gd name="T12" fmla="*/ 0 w 33"/>
                <a:gd name="T13" fmla="*/ 0 h 26"/>
                <a:gd name="T14" fmla="*/ 33 w 33"/>
                <a:gd name="T15" fmla="*/ 26 h 26"/>
              </a:gdLst>
              <a:ahLst/>
              <a:cxnLst>
                <a:cxn ang="T8">
                  <a:pos x="T0" y="T1"/>
                </a:cxn>
                <a:cxn ang="T9">
                  <a:pos x="T2" y="T3"/>
                </a:cxn>
                <a:cxn ang="T10">
                  <a:pos x="T4" y="T5"/>
                </a:cxn>
                <a:cxn ang="T11">
                  <a:pos x="T6" y="T7"/>
                </a:cxn>
              </a:cxnLst>
              <a:rect l="T12" t="T13" r="T14" b="T15"/>
              <a:pathLst>
                <a:path w="33" h="26">
                  <a:moveTo>
                    <a:pt x="10" y="0"/>
                  </a:moveTo>
                  <a:lnTo>
                    <a:pt x="0" y="16"/>
                  </a:lnTo>
                  <a:lnTo>
                    <a:pt x="10" y="25"/>
                  </a:lnTo>
                  <a:lnTo>
                    <a:pt x="32" y="16"/>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68" name="Line 155"/>
            <p:cNvSpPr>
              <a:spLocks noChangeShapeType="1"/>
            </p:cNvSpPr>
            <p:nvPr/>
          </p:nvSpPr>
          <p:spPr bwMode="auto">
            <a:xfrm flipV="1">
              <a:off x="3787" y="2379"/>
              <a:ext cx="2" cy="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69" name="Freeform 156"/>
            <p:cNvSpPr>
              <a:spLocks/>
            </p:cNvSpPr>
            <p:nvPr/>
          </p:nvSpPr>
          <p:spPr bwMode="auto">
            <a:xfrm>
              <a:off x="3748" y="2359"/>
              <a:ext cx="41" cy="60"/>
            </a:xfrm>
            <a:custGeom>
              <a:avLst/>
              <a:gdLst>
                <a:gd name="T0" fmla="*/ 38 w 41"/>
                <a:gd name="T1" fmla="*/ 132 h 50"/>
                <a:gd name="T2" fmla="*/ 30 w 41"/>
                <a:gd name="T3" fmla="*/ 164 h 50"/>
                <a:gd name="T4" fmla="*/ 22 w 41"/>
                <a:gd name="T5" fmla="*/ 185 h 50"/>
                <a:gd name="T6" fmla="*/ 18 w 41"/>
                <a:gd name="T7" fmla="*/ 185 h 50"/>
                <a:gd name="T8" fmla="*/ 10 w 41"/>
                <a:gd name="T9" fmla="*/ 164 h 50"/>
                <a:gd name="T10" fmla="*/ 2 w 41"/>
                <a:gd name="T11" fmla="*/ 132 h 50"/>
                <a:gd name="T12" fmla="*/ 0 w 41"/>
                <a:gd name="T13" fmla="*/ 102 h 50"/>
                <a:gd name="T14" fmla="*/ 0 w 41"/>
                <a:gd name="T15" fmla="*/ 85 h 50"/>
                <a:gd name="T16" fmla="*/ 2 w 41"/>
                <a:gd name="T17" fmla="*/ 42 h 50"/>
                <a:gd name="T18" fmla="*/ 10 w 41"/>
                <a:gd name="T19" fmla="*/ 1 h 50"/>
                <a:gd name="T20" fmla="*/ 18 w 41"/>
                <a:gd name="T21" fmla="*/ 0 h 50"/>
                <a:gd name="T22" fmla="*/ 22 w 41"/>
                <a:gd name="T23" fmla="*/ 0 h 50"/>
                <a:gd name="T24" fmla="*/ 30 w 41"/>
                <a:gd name="T25" fmla="*/ 1 h 50"/>
                <a:gd name="T26" fmla="*/ 38 w 41"/>
                <a:gd name="T27" fmla="*/ 42 h 50"/>
                <a:gd name="T28" fmla="*/ 40 w 41"/>
                <a:gd name="T29" fmla="*/ 102 h 50"/>
                <a:gd name="T30" fmla="*/ 40 w 41"/>
                <a:gd name="T31" fmla="*/ 164 h 50"/>
                <a:gd name="T32" fmla="*/ 38 w 41"/>
                <a:gd name="T33" fmla="*/ 239 h 50"/>
                <a:gd name="T34" fmla="*/ 30 w 41"/>
                <a:gd name="T35" fmla="*/ 287 h 50"/>
                <a:gd name="T36" fmla="*/ 22 w 41"/>
                <a:gd name="T37" fmla="*/ 302 h 50"/>
                <a:gd name="T38" fmla="*/ 16 w 41"/>
                <a:gd name="T39" fmla="*/ 302 h 50"/>
                <a:gd name="T40" fmla="*/ 6 w 41"/>
                <a:gd name="T41" fmla="*/ 287 h 50"/>
                <a:gd name="T42" fmla="*/ 2 w 41"/>
                <a:gd name="T43" fmla="*/ 252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
                <a:gd name="T67" fmla="*/ 0 h 50"/>
                <a:gd name="T68" fmla="*/ 41 w 41"/>
                <a:gd name="T69" fmla="*/ 50 h 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 h="50">
                  <a:moveTo>
                    <a:pt x="38" y="22"/>
                  </a:moveTo>
                  <a:lnTo>
                    <a:pt x="30" y="27"/>
                  </a:lnTo>
                  <a:lnTo>
                    <a:pt x="22" y="30"/>
                  </a:lnTo>
                  <a:lnTo>
                    <a:pt x="18" y="30"/>
                  </a:lnTo>
                  <a:lnTo>
                    <a:pt x="10" y="27"/>
                  </a:lnTo>
                  <a:lnTo>
                    <a:pt x="2" y="22"/>
                  </a:lnTo>
                  <a:lnTo>
                    <a:pt x="0" y="16"/>
                  </a:lnTo>
                  <a:lnTo>
                    <a:pt x="0" y="13"/>
                  </a:lnTo>
                  <a:lnTo>
                    <a:pt x="2" y="7"/>
                  </a:lnTo>
                  <a:lnTo>
                    <a:pt x="10" y="1"/>
                  </a:lnTo>
                  <a:lnTo>
                    <a:pt x="18" y="0"/>
                  </a:lnTo>
                  <a:lnTo>
                    <a:pt x="22" y="0"/>
                  </a:lnTo>
                  <a:lnTo>
                    <a:pt x="30" y="1"/>
                  </a:lnTo>
                  <a:lnTo>
                    <a:pt x="38" y="7"/>
                  </a:lnTo>
                  <a:lnTo>
                    <a:pt x="40" y="16"/>
                  </a:lnTo>
                  <a:lnTo>
                    <a:pt x="40" y="27"/>
                  </a:lnTo>
                  <a:lnTo>
                    <a:pt x="38" y="39"/>
                  </a:lnTo>
                  <a:lnTo>
                    <a:pt x="30" y="47"/>
                  </a:lnTo>
                  <a:lnTo>
                    <a:pt x="22" y="49"/>
                  </a:lnTo>
                  <a:lnTo>
                    <a:pt x="16" y="49"/>
                  </a:lnTo>
                  <a:lnTo>
                    <a:pt x="6" y="47"/>
                  </a:lnTo>
                  <a:lnTo>
                    <a:pt x="2" y="41"/>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70" name="Freeform 157"/>
            <p:cNvSpPr>
              <a:spLocks/>
            </p:cNvSpPr>
            <p:nvPr/>
          </p:nvSpPr>
          <p:spPr bwMode="auto">
            <a:xfrm>
              <a:off x="1612" y="2928"/>
              <a:ext cx="37" cy="60"/>
            </a:xfrm>
            <a:custGeom>
              <a:avLst/>
              <a:gdLst>
                <a:gd name="T0" fmla="*/ 0 w 37"/>
                <a:gd name="T1" fmla="*/ 0 h 50"/>
                <a:gd name="T2" fmla="*/ 0 w 37"/>
                <a:gd name="T3" fmla="*/ 302 h 50"/>
                <a:gd name="T4" fmla="*/ 36 w 37"/>
                <a:gd name="T5" fmla="*/ 302 h 50"/>
                <a:gd name="T6" fmla="*/ 0 60000 65536"/>
                <a:gd name="T7" fmla="*/ 0 60000 65536"/>
                <a:gd name="T8" fmla="*/ 0 60000 65536"/>
                <a:gd name="T9" fmla="*/ 0 w 37"/>
                <a:gd name="T10" fmla="*/ 0 h 50"/>
                <a:gd name="T11" fmla="*/ 37 w 37"/>
                <a:gd name="T12" fmla="*/ 50 h 50"/>
              </a:gdLst>
              <a:ahLst/>
              <a:cxnLst>
                <a:cxn ang="T6">
                  <a:pos x="T0" y="T1"/>
                </a:cxn>
                <a:cxn ang="T7">
                  <a:pos x="T2" y="T3"/>
                </a:cxn>
                <a:cxn ang="T8">
                  <a:pos x="T4" y="T5"/>
                </a:cxn>
              </a:cxnLst>
              <a:rect l="T9" t="T10" r="T11" b="T12"/>
              <a:pathLst>
                <a:path w="37" h="50">
                  <a:moveTo>
                    <a:pt x="0" y="0"/>
                  </a:moveTo>
                  <a:lnTo>
                    <a:pt x="0" y="49"/>
                  </a:lnTo>
                  <a:lnTo>
                    <a:pt x="36" y="4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71" name="Line 158"/>
            <p:cNvSpPr>
              <a:spLocks noChangeShapeType="1"/>
            </p:cNvSpPr>
            <p:nvPr/>
          </p:nvSpPr>
          <p:spPr bwMode="auto">
            <a:xfrm>
              <a:off x="1687" y="2953"/>
              <a:ext cx="54"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72" name="Line 159"/>
            <p:cNvSpPr>
              <a:spLocks noChangeShapeType="1"/>
            </p:cNvSpPr>
            <p:nvPr/>
          </p:nvSpPr>
          <p:spPr bwMode="auto">
            <a:xfrm flipH="1">
              <a:off x="1687" y="2970"/>
              <a:ext cx="54"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73" name="Freeform 160"/>
            <p:cNvSpPr>
              <a:spLocks/>
            </p:cNvSpPr>
            <p:nvPr/>
          </p:nvSpPr>
          <p:spPr bwMode="auto">
            <a:xfrm>
              <a:off x="1790" y="2928"/>
              <a:ext cx="41" cy="60"/>
            </a:xfrm>
            <a:custGeom>
              <a:avLst/>
              <a:gdLst>
                <a:gd name="T0" fmla="*/ 0 w 41"/>
                <a:gd name="T1" fmla="*/ 0 h 50"/>
                <a:gd name="T2" fmla="*/ 6 w 41"/>
                <a:gd name="T3" fmla="*/ 0 h 50"/>
                <a:gd name="T4" fmla="*/ 12 w 41"/>
                <a:gd name="T5" fmla="*/ 20 h 50"/>
                <a:gd name="T6" fmla="*/ 16 w 41"/>
                <a:gd name="T7" fmla="*/ 24 h 50"/>
                <a:gd name="T8" fmla="*/ 40 w 41"/>
                <a:gd name="T9" fmla="*/ 302 h 50"/>
                <a:gd name="T10" fmla="*/ 0 60000 65536"/>
                <a:gd name="T11" fmla="*/ 0 60000 65536"/>
                <a:gd name="T12" fmla="*/ 0 60000 65536"/>
                <a:gd name="T13" fmla="*/ 0 60000 65536"/>
                <a:gd name="T14" fmla="*/ 0 60000 65536"/>
                <a:gd name="T15" fmla="*/ 0 w 41"/>
                <a:gd name="T16" fmla="*/ 0 h 50"/>
                <a:gd name="T17" fmla="*/ 41 w 41"/>
                <a:gd name="T18" fmla="*/ 50 h 50"/>
              </a:gdLst>
              <a:ahLst/>
              <a:cxnLst>
                <a:cxn ang="T10">
                  <a:pos x="T0" y="T1"/>
                </a:cxn>
                <a:cxn ang="T11">
                  <a:pos x="T2" y="T3"/>
                </a:cxn>
                <a:cxn ang="T12">
                  <a:pos x="T4" y="T5"/>
                </a:cxn>
                <a:cxn ang="T13">
                  <a:pos x="T6" y="T7"/>
                </a:cxn>
                <a:cxn ang="T14">
                  <a:pos x="T8" y="T9"/>
                </a:cxn>
              </a:cxnLst>
              <a:rect l="T15" t="T16" r="T17" b="T18"/>
              <a:pathLst>
                <a:path w="41" h="50">
                  <a:moveTo>
                    <a:pt x="0" y="0"/>
                  </a:moveTo>
                  <a:lnTo>
                    <a:pt x="6" y="0"/>
                  </a:lnTo>
                  <a:lnTo>
                    <a:pt x="12" y="3"/>
                  </a:lnTo>
                  <a:lnTo>
                    <a:pt x="16" y="4"/>
                  </a:lnTo>
                  <a:lnTo>
                    <a:pt x="40" y="4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74" name="Line 161"/>
            <p:cNvSpPr>
              <a:spLocks noChangeShapeType="1"/>
            </p:cNvSpPr>
            <p:nvPr/>
          </p:nvSpPr>
          <p:spPr bwMode="auto">
            <a:xfrm flipV="1">
              <a:off x="1795" y="2948"/>
              <a:ext cx="18" cy="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75" name="Line 162"/>
            <p:cNvSpPr>
              <a:spLocks noChangeShapeType="1"/>
            </p:cNvSpPr>
            <p:nvPr/>
          </p:nvSpPr>
          <p:spPr bwMode="auto">
            <a:xfrm flipV="1">
              <a:off x="1856" y="2918"/>
              <a:ext cx="56" cy="8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76" name="Freeform 163"/>
            <p:cNvSpPr>
              <a:spLocks/>
            </p:cNvSpPr>
            <p:nvPr/>
          </p:nvSpPr>
          <p:spPr bwMode="auto">
            <a:xfrm>
              <a:off x="1925" y="2928"/>
              <a:ext cx="47" cy="41"/>
            </a:xfrm>
            <a:custGeom>
              <a:avLst/>
              <a:gdLst>
                <a:gd name="T0" fmla="*/ 32 w 47"/>
                <a:gd name="T1" fmla="*/ 0 h 34"/>
                <a:gd name="T2" fmla="*/ 0 w 47"/>
                <a:gd name="T3" fmla="*/ 213 h 34"/>
                <a:gd name="T4" fmla="*/ 46 w 47"/>
                <a:gd name="T5" fmla="*/ 213 h 34"/>
                <a:gd name="T6" fmla="*/ 0 60000 65536"/>
                <a:gd name="T7" fmla="*/ 0 60000 65536"/>
                <a:gd name="T8" fmla="*/ 0 60000 65536"/>
                <a:gd name="T9" fmla="*/ 0 w 47"/>
                <a:gd name="T10" fmla="*/ 0 h 34"/>
                <a:gd name="T11" fmla="*/ 47 w 47"/>
                <a:gd name="T12" fmla="*/ 34 h 34"/>
              </a:gdLst>
              <a:ahLst/>
              <a:cxnLst>
                <a:cxn ang="T6">
                  <a:pos x="T0" y="T1"/>
                </a:cxn>
                <a:cxn ang="T7">
                  <a:pos x="T2" y="T3"/>
                </a:cxn>
                <a:cxn ang="T8">
                  <a:pos x="T4" y="T5"/>
                </a:cxn>
              </a:cxnLst>
              <a:rect l="T9" t="T10" r="T11" b="T12"/>
              <a:pathLst>
                <a:path w="47" h="34">
                  <a:moveTo>
                    <a:pt x="32" y="0"/>
                  </a:moveTo>
                  <a:lnTo>
                    <a:pt x="0" y="33"/>
                  </a:lnTo>
                  <a:lnTo>
                    <a:pt x="46" y="33"/>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77" name="Line 164"/>
            <p:cNvSpPr>
              <a:spLocks noChangeShapeType="1"/>
            </p:cNvSpPr>
            <p:nvPr/>
          </p:nvSpPr>
          <p:spPr bwMode="auto">
            <a:xfrm flipV="1">
              <a:off x="1956" y="2928"/>
              <a:ext cx="0" cy="5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378" name="Text Box 229"/>
            <p:cNvSpPr txBox="1">
              <a:spLocks noChangeArrowheads="1"/>
            </p:cNvSpPr>
            <p:nvPr/>
          </p:nvSpPr>
          <p:spPr bwMode="auto">
            <a:xfrm>
              <a:off x="2592" y="2544"/>
              <a:ext cx="8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50000"/>
                </a:spcBef>
                <a:buClrTx/>
                <a:buSzTx/>
                <a:buFontTx/>
                <a:buNone/>
              </a:pPr>
              <a:r>
                <a:rPr lang="en-US" altLang="en-US" sz="1200" b="0" dirty="0">
                  <a:solidFill>
                    <a:schemeClr val="tx1"/>
                  </a:solidFill>
                  <a:latin typeface="Liberation Serif" panose="02020603050405020304" pitchFamily="18" charset="0"/>
                </a:rPr>
                <a:t>Ground Plane</a:t>
              </a:r>
            </a:p>
          </p:txBody>
        </p:sp>
        <p:sp>
          <p:nvSpPr>
            <p:cNvPr id="9379" name="Text Box 230"/>
            <p:cNvSpPr txBox="1">
              <a:spLocks noChangeArrowheads="1"/>
            </p:cNvSpPr>
            <p:nvPr/>
          </p:nvSpPr>
          <p:spPr bwMode="auto">
            <a:xfrm>
              <a:off x="912" y="3024"/>
              <a:ext cx="8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50000"/>
                </a:spcBef>
                <a:buClrTx/>
                <a:buSzTx/>
                <a:buFontTx/>
                <a:buNone/>
              </a:pPr>
              <a:r>
                <a:rPr lang="en-US" altLang="en-US" sz="1200" b="0" dirty="0">
                  <a:solidFill>
                    <a:schemeClr val="tx1"/>
                  </a:solidFill>
                  <a:latin typeface="Liberation Serif" panose="02020603050405020304" pitchFamily="18" charset="0"/>
                </a:rPr>
                <a:t>Ground Plane</a:t>
              </a:r>
            </a:p>
          </p:txBody>
        </p:sp>
        <p:sp>
          <p:nvSpPr>
            <p:cNvPr id="9380" name="Text Box 231"/>
            <p:cNvSpPr txBox="1">
              <a:spLocks noChangeArrowheads="1"/>
            </p:cNvSpPr>
            <p:nvPr/>
          </p:nvSpPr>
          <p:spPr bwMode="auto">
            <a:xfrm>
              <a:off x="4800" y="2592"/>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1200" b="0" dirty="0">
                  <a:solidFill>
                    <a:schemeClr val="tx1"/>
                  </a:solidFill>
                  <a:latin typeface="Liberation Serif" panose="02020603050405020304" pitchFamily="18" charset="0"/>
                </a:rPr>
                <a:t>Ground</a:t>
              </a:r>
            </a:p>
          </p:txBody>
        </p:sp>
        <p:sp>
          <p:nvSpPr>
            <p:cNvPr id="9381" name="Text Box 232"/>
            <p:cNvSpPr txBox="1">
              <a:spLocks noChangeArrowheads="1"/>
            </p:cNvSpPr>
            <p:nvPr/>
          </p:nvSpPr>
          <p:spPr bwMode="auto">
            <a:xfrm>
              <a:off x="4416" y="2784"/>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50000"/>
                </a:spcBef>
                <a:buClrTx/>
                <a:buSzTx/>
                <a:buFontTx/>
                <a:buNone/>
              </a:pPr>
              <a:r>
                <a:rPr lang="en-US" altLang="en-US" sz="1200" b="0" dirty="0">
                  <a:solidFill>
                    <a:schemeClr val="tx1"/>
                  </a:solidFill>
                  <a:latin typeface="Liberation Serif" panose="02020603050405020304" pitchFamily="18" charset="0"/>
                </a:rPr>
                <a:t>Marconi</a:t>
              </a:r>
            </a:p>
          </p:txBody>
        </p:sp>
        <p:sp>
          <p:nvSpPr>
            <p:cNvPr id="9382" name="Text Box 233"/>
            <p:cNvSpPr txBox="1">
              <a:spLocks noChangeArrowheads="1"/>
            </p:cNvSpPr>
            <p:nvPr/>
          </p:nvSpPr>
          <p:spPr bwMode="auto">
            <a:xfrm>
              <a:off x="1632" y="2208"/>
              <a:ext cx="5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50000"/>
                </a:spcBef>
                <a:buClrTx/>
                <a:buSzTx/>
                <a:buFontTx/>
                <a:buNone/>
              </a:pPr>
              <a:r>
                <a:rPr lang="en-US" altLang="en-US" sz="1200" b="0" dirty="0">
                  <a:solidFill>
                    <a:schemeClr val="tx1"/>
                  </a:solidFill>
                  <a:latin typeface="Liberation Serif" panose="02020603050405020304" pitchFamily="18" charset="0"/>
                </a:rPr>
                <a:t>Radials</a:t>
              </a:r>
            </a:p>
          </p:txBody>
        </p:sp>
      </p:grpSp>
      <p:sp>
        <p:nvSpPr>
          <p:cNvPr id="1457387" name="Rectangle 235"/>
          <p:cNvSpPr>
            <a:spLocks noChangeArrowheads="1"/>
          </p:cNvSpPr>
          <p:nvPr/>
        </p:nvSpPr>
        <p:spPr bwMode="auto">
          <a:xfrm>
            <a:off x="457200" y="5105400"/>
            <a:ext cx="4641850" cy="462307"/>
          </a:xfrm>
          <a:prstGeom prst="rect">
            <a:avLst/>
          </a:prstGeom>
          <a:noFill/>
          <a:ln w="9525">
            <a:noFill/>
            <a:miter lim="800000"/>
            <a:headEnd/>
            <a:tailEnd/>
          </a:ln>
          <a:effectLst/>
        </p:spPr>
        <p:txBody>
          <a:bodyPr lIns="92075" tIns="46038" rIns="92075" bIns="46038">
            <a:spAutoFit/>
          </a:bodyPr>
          <a:lstStyle/>
          <a:p>
            <a:pPr>
              <a:defRPr/>
            </a:pPr>
            <a:r>
              <a:rPr lang="en-US" sz="2400" dirty="0">
                <a:effectLst>
                  <a:outerShdw blurRad="38100" dist="38100" dir="2700000" algn="tl">
                    <a:srgbClr val="000000"/>
                  </a:outerShdw>
                </a:effectLst>
                <a:latin typeface="Liberation Sans" panose="020B0604020202020204" pitchFamily="34" charset="0"/>
              </a:rPr>
              <a:t>Wavelength (meters) = </a:t>
            </a:r>
          </a:p>
        </p:txBody>
      </p:sp>
      <p:sp>
        <p:nvSpPr>
          <p:cNvPr id="1457388" name="Rectangle 236"/>
          <p:cNvSpPr>
            <a:spLocks noChangeArrowheads="1"/>
          </p:cNvSpPr>
          <p:nvPr/>
        </p:nvSpPr>
        <p:spPr bwMode="auto">
          <a:xfrm>
            <a:off x="3810000" y="4953000"/>
            <a:ext cx="1560513" cy="831639"/>
          </a:xfrm>
          <a:prstGeom prst="rect">
            <a:avLst/>
          </a:prstGeom>
          <a:noFill/>
          <a:ln w="9525">
            <a:noFill/>
            <a:miter lim="800000"/>
            <a:headEnd/>
            <a:tailEnd/>
          </a:ln>
          <a:effectLst/>
        </p:spPr>
        <p:txBody>
          <a:bodyPr lIns="92075" tIns="46038" rIns="92075" bIns="46038">
            <a:spAutoFit/>
          </a:bodyPr>
          <a:lstStyle/>
          <a:p>
            <a:pPr algn="ctr">
              <a:defRPr/>
            </a:pPr>
            <a:r>
              <a:rPr lang="en-US" sz="2400" u="sng" dirty="0">
                <a:effectLst>
                  <a:outerShdw blurRad="38100" dist="38100" dir="2700000" algn="tl">
                    <a:srgbClr val="000000"/>
                  </a:outerShdw>
                </a:effectLst>
                <a:latin typeface="Liberation Sans" panose="020B0604020202020204" pitchFamily="34" charset="0"/>
              </a:rPr>
              <a:t>300    </a:t>
            </a:r>
          </a:p>
          <a:p>
            <a:pPr algn="ctr">
              <a:defRPr/>
            </a:pPr>
            <a:r>
              <a:rPr lang="en-US" sz="2400" dirty="0">
                <a:effectLst>
                  <a:outerShdw blurRad="38100" dist="38100" dir="2700000" algn="tl">
                    <a:srgbClr val="000000"/>
                  </a:outerShdw>
                </a:effectLst>
                <a:latin typeface="Liberation Sans" panose="020B0604020202020204" pitchFamily="34" charset="0"/>
              </a:rPr>
              <a:t>F (MHz)</a:t>
            </a:r>
          </a:p>
        </p:txBody>
      </p:sp>
      <p:sp>
        <p:nvSpPr>
          <p:cNvPr id="1457389" name="Rectangle 237"/>
          <p:cNvSpPr>
            <a:spLocks noChangeArrowheads="1"/>
          </p:cNvSpPr>
          <p:nvPr/>
        </p:nvSpPr>
        <p:spPr bwMode="auto">
          <a:xfrm>
            <a:off x="457200" y="5791200"/>
            <a:ext cx="7924800" cy="462307"/>
          </a:xfrm>
          <a:prstGeom prst="rect">
            <a:avLst/>
          </a:prstGeom>
          <a:noFill/>
          <a:ln w="9525">
            <a:noFill/>
            <a:miter lim="800000"/>
            <a:headEnd/>
            <a:tailEnd/>
          </a:ln>
          <a:effectLst/>
        </p:spPr>
        <p:txBody>
          <a:bodyPr lIns="92075" tIns="46038" rIns="92075" bIns="46038">
            <a:spAutoFit/>
          </a:bodyPr>
          <a:lstStyle/>
          <a:p>
            <a:pPr>
              <a:defRPr/>
            </a:pPr>
            <a:r>
              <a:rPr lang="en-US" sz="2400" dirty="0">
                <a:effectLst>
                  <a:outerShdw blurRad="38100" dist="38100" dir="2700000" algn="tl">
                    <a:srgbClr val="000000"/>
                  </a:outerShdw>
                </a:effectLst>
                <a:latin typeface="Liberation Sans" panose="020B0604020202020204" pitchFamily="34" charset="0"/>
              </a:rPr>
              <a:t>¼</a:t>
            </a:r>
            <a:r>
              <a:rPr lang="el-GR" sz="2400" dirty="0">
                <a:effectLst>
                  <a:outerShdw blurRad="38100" dist="38100" dir="2700000" algn="tl">
                    <a:srgbClr val="000000"/>
                  </a:outerShdw>
                </a:effectLst>
                <a:latin typeface="Liberation Sans" panose="020B0604020202020204" pitchFamily="34" charset="0"/>
              </a:rPr>
              <a:t>λ</a:t>
            </a:r>
            <a:r>
              <a:rPr lang="en-US" sz="2400" dirty="0">
                <a:effectLst>
                  <a:outerShdw blurRad="38100" dist="38100" dir="2700000" algn="tl">
                    <a:srgbClr val="000000"/>
                  </a:outerShdw>
                </a:effectLst>
                <a:latin typeface="Liberation Sans" panose="020B0604020202020204" pitchFamily="34" charset="0"/>
              </a:rPr>
              <a:t> vertical length (inches) = Wavelength / 4 x 39</a:t>
            </a:r>
          </a:p>
        </p:txBody>
      </p:sp>
      <p:sp>
        <p:nvSpPr>
          <p:cNvPr id="9225" name="Text Box 238"/>
          <p:cNvSpPr txBox="1">
            <a:spLocks noChangeArrowheads="1"/>
          </p:cNvSpPr>
          <p:nvPr/>
        </p:nvSpPr>
        <p:spPr bwMode="auto">
          <a:xfrm>
            <a:off x="5867400" y="48768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1800" b="0" u="sng" dirty="0">
                <a:solidFill>
                  <a:schemeClr val="tx1"/>
                </a:solidFill>
                <a:latin typeface="Liberation Serif" panose="02020603050405020304" pitchFamily="18" charset="0"/>
              </a:rPr>
              <a:t>Quarter wavelength</a:t>
            </a:r>
          </a:p>
        </p:txBody>
      </p:sp>
      <p:sp>
        <p:nvSpPr>
          <p:cNvPr id="9226" name="Text Box 239"/>
          <p:cNvSpPr txBox="1">
            <a:spLocks noChangeArrowheads="1"/>
          </p:cNvSpPr>
          <p:nvPr/>
        </p:nvSpPr>
        <p:spPr bwMode="auto">
          <a:xfrm>
            <a:off x="6858000" y="52578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1800" b="0" u="sng" dirty="0">
                <a:solidFill>
                  <a:schemeClr val="tx1"/>
                </a:solidFill>
                <a:latin typeface="Liberation Serif" panose="02020603050405020304" pitchFamily="18" charset="0"/>
              </a:rPr>
              <a:t>Meters to inches</a:t>
            </a:r>
          </a:p>
        </p:txBody>
      </p:sp>
      <p:sp>
        <p:nvSpPr>
          <p:cNvPr id="9227" name="Line 242"/>
          <p:cNvSpPr>
            <a:spLocks noChangeShapeType="1"/>
          </p:cNvSpPr>
          <p:nvPr/>
        </p:nvSpPr>
        <p:spPr bwMode="auto">
          <a:xfrm flipH="1">
            <a:off x="7315200" y="5562600"/>
            <a:ext cx="533400" cy="304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8" name="Line 243"/>
          <p:cNvSpPr>
            <a:spLocks noChangeShapeType="1"/>
          </p:cNvSpPr>
          <p:nvPr/>
        </p:nvSpPr>
        <p:spPr bwMode="auto">
          <a:xfrm flipH="1">
            <a:off x="6629400" y="5181600"/>
            <a:ext cx="304800" cy="685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0813247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458200" cy="1981200"/>
          </a:xfrm>
        </p:spPr>
        <p:txBody>
          <a:bodyPr>
            <a:noAutofit/>
          </a:bodyPr>
          <a:lstStyle/>
          <a:p>
            <a:r>
              <a:rPr lang="en-US" sz="3600" b="0" dirty="0">
                <a:latin typeface="Impact" panose="020B0806030902050204" pitchFamily="34" charset="0"/>
              </a:rPr>
              <a:t> </a:t>
            </a:r>
            <a:br>
              <a:rPr lang="en-US" sz="3600" b="0" dirty="0">
                <a:latin typeface="Impact" panose="020B0806030902050204" pitchFamily="34" charset="0"/>
              </a:rPr>
            </a:br>
            <a:r>
              <a:rPr lang="en-US" sz="3600" b="0" dirty="0">
                <a:latin typeface="Impact" panose="020B0806030902050204" pitchFamily="34" charset="0"/>
              </a:rPr>
              <a:t>T9B01 – What is a benefit of low SWR?</a:t>
            </a:r>
            <a:br>
              <a:rPr lang="en-US" sz="3600" b="0" dirty="0">
                <a:latin typeface="Impact" panose="020B0806030902050204" pitchFamily="34" charset="0"/>
              </a:rPr>
            </a:br>
            <a:endParaRPr lang="en-US" sz="3600" b="0" dirty="0">
              <a:latin typeface="Impact" panose="020B0806030902050204" pitchFamily="34" charset="0"/>
            </a:endParaRPr>
          </a:p>
        </p:txBody>
      </p:sp>
      <p:sp>
        <p:nvSpPr>
          <p:cNvPr id="3" name="Subtitle 2"/>
          <p:cNvSpPr>
            <a:spLocks noGrp="1"/>
          </p:cNvSpPr>
          <p:nvPr>
            <p:ph type="subTitle" idx="1"/>
          </p:nvPr>
        </p:nvSpPr>
        <p:spPr>
          <a:xfrm>
            <a:off x="609600" y="1905000"/>
            <a:ext cx="7848600" cy="4267200"/>
          </a:xfrm>
        </p:spPr>
        <p:txBody>
          <a:bodyPr>
            <a:normAutofit/>
          </a:bodyPr>
          <a:lstStyle/>
          <a:p>
            <a:r>
              <a:rPr lang="en-US" sz="2800" dirty="0"/>
              <a:t>A.    Reduce television interference </a:t>
            </a:r>
          </a:p>
          <a:p>
            <a:r>
              <a:rPr lang="en-US" sz="3600" b="1" i="1" dirty="0">
                <a:solidFill>
                  <a:srgbClr val="FFFF00"/>
                </a:solidFill>
              </a:rPr>
              <a:t>B.    Reduce signal loss</a:t>
            </a:r>
          </a:p>
          <a:p>
            <a:r>
              <a:rPr lang="en-US" sz="2800" dirty="0"/>
              <a:t>C.   Less antenna wear</a:t>
            </a:r>
          </a:p>
          <a:p>
            <a:r>
              <a:rPr lang="en-US" sz="2800" dirty="0"/>
              <a:t>D.   All of these choices are correct</a:t>
            </a:r>
          </a:p>
        </p:txBody>
      </p:sp>
      <p:sp>
        <p:nvSpPr>
          <p:cNvPr id="4" name="Slide Number Placeholder 3"/>
          <p:cNvSpPr>
            <a:spLocks noGrp="1"/>
          </p:cNvSpPr>
          <p:nvPr>
            <p:ph type="sldNum" sz="quarter" idx="12"/>
          </p:nvPr>
        </p:nvSpPr>
        <p:spPr/>
        <p:txBody>
          <a:bodyPr/>
          <a:lstStyle/>
          <a:p>
            <a:fld id="{5A2483EB-AB9C-40AC-9AA1-C2AD9590A9DB}" type="slidenum">
              <a:rPr lang="en-US" smtClean="0"/>
              <a:pPr/>
              <a:t>60</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701535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57200"/>
            <a:ext cx="8686800" cy="2286000"/>
          </a:xfrm>
        </p:spPr>
        <p:txBody>
          <a:bodyPr>
            <a:normAutofit/>
          </a:bodyPr>
          <a:lstStyle/>
          <a:p>
            <a:r>
              <a:rPr lang="en-US" sz="3200" b="0" dirty="0">
                <a:latin typeface="Impact" panose="020B0806030902050204" pitchFamily="34" charset="0"/>
              </a:rPr>
              <a:t>T9B02 - What is the most commo impedance of coaxial cable in amateur radio?</a:t>
            </a:r>
            <a:br>
              <a:rPr lang="en-US" sz="3200" b="0" dirty="0">
                <a:latin typeface="Impact" panose="020B0806030902050204" pitchFamily="34" charset="0"/>
              </a:rPr>
            </a:br>
            <a:endParaRPr lang="en-US" sz="3200" b="0" dirty="0">
              <a:latin typeface="Impact" panose="020B0806030902050204" pitchFamily="34" charset="0"/>
            </a:endParaRPr>
          </a:p>
        </p:txBody>
      </p:sp>
      <p:sp>
        <p:nvSpPr>
          <p:cNvPr id="3" name="Subtitle 2"/>
          <p:cNvSpPr>
            <a:spLocks noGrp="1"/>
          </p:cNvSpPr>
          <p:nvPr>
            <p:ph type="subTitle" idx="1"/>
          </p:nvPr>
        </p:nvSpPr>
        <p:spPr/>
        <p:txBody>
          <a:bodyPr>
            <a:normAutofit/>
          </a:bodyPr>
          <a:lstStyle/>
          <a:p>
            <a:r>
              <a:rPr lang="en-US" sz="2800" i="1" dirty="0"/>
              <a:t>A. 8 ohms</a:t>
            </a:r>
            <a:endParaRPr lang="en-US" sz="2800" dirty="0"/>
          </a:p>
          <a:p>
            <a:r>
              <a:rPr lang="en-US" sz="2800" i="1" dirty="0"/>
              <a:t>B. 50 ohms</a:t>
            </a:r>
            <a:endParaRPr lang="en-US" sz="2800" dirty="0"/>
          </a:p>
          <a:p>
            <a:r>
              <a:rPr lang="en-US" sz="2800" i="1" dirty="0"/>
              <a:t>C. 600 ohms</a:t>
            </a:r>
            <a:endParaRPr lang="en-US" sz="2800" dirty="0"/>
          </a:p>
          <a:p>
            <a:r>
              <a:rPr lang="en-US" sz="2800" i="1" dirty="0"/>
              <a:t>D. 12 ohms</a:t>
            </a:r>
            <a:endParaRPr lang="en-US" sz="2800" dirty="0"/>
          </a:p>
          <a:p>
            <a:endParaRPr lang="en-US" sz="2800" dirty="0"/>
          </a:p>
        </p:txBody>
      </p:sp>
      <p:sp>
        <p:nvSpPr>
          <p:cNvPr id="4" name="Slide Number Placeholder 3"/>
          <p:cNvSpPr>
            <a:spLocks noGrp="1"/>
          </p:cNvSpPr>
          <p:nvPr>
            <p:ph type="sldNum" sz="quarter" idx="12"/>
          </p:nvPr>
        </p:nvSpPr>
        <p:spPr/>
        <p:txBody>
          <a:bodyPr/>
          <a:lstStyle/>
          <a:p>
            <a:fld id="{5A2483EB-AB9C-40AC-9AA1-C2AD9590A9DB}" type="slidenum">
              <a:rPr lang="en-US" smtClean="0"/>
              <a:pPr/>
              <a:t>61</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32380298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57200"/>
            <a:ext cx="8686800" cy="2286000"/>
          </a:xfrm>
        </p:spPr>
        <p:txBody>
          <a:bodyPr>
            <a:normAutofit/>
          </a:bodyPr>
          <a:lstStyle/>
          <a:p>
            <a:r>
              <a:rPr lang="en-US" sz="3200" b="0" dirty="0">
                <a:latin typeface="Impact" panose="020B0806030902050204" pitchFamily="34" charset="0"/>
              </a:rPr>
              <a:t>T9B02 - What is the most commo impedance of coaxial cable in amateur radio?</a:t>
            </a:r>
            <a:br>
              <a:rPr lang="en-US" sz="3200" b="0" dirty="0">
                <a:latin typeface="Impact" panose="020B0806030902050204" pitchFamily="34" charset="0"/>
              </a:rPr>
            </a:br>
            <a:endParaRPr lang="en-US" sz="3200" b="0" dirty="0">
              <a:latin typeface="Impact" panose="020B0806030902050204" pitchFamily="34" charset="0"/>
            </a:endParaRPr>
          </a:p>
        </p:txBody>
      </p:sp>
      <p:sp>
        <p:nvSpPr>
          <p:cNvPr id="3" name="Subtitle 2"/>
          <p:cNvSpPr>
            <a:spLocks noGrp="1"/>
          </p:cNvSpPr>
          <p:nvPr>
            <p:ph type="subTitle" idx="1"/>
          </p:nvPr>
        </p:nvSpPr>
        <p:spPr/>
        <p:txBody>
          <a:bodyPr>
            <a:normAutofit/>
          </a:bodyPr>
          <a:lstStyle/>
          <a:p>
            <a:r>
              <a:rPr lang="en-US" sz="2800" i="1" dirty="0"/>
              <a:t>A. 8 ohms</a:t>
            </a:r>
            <a:endParaRPr lang="en-US" sz="2800" dirty="0"/>
          </a:p>
          <a:p>
            <a:r>
              <a:rPr lang="en-US" sz="3600" b="1" i="1" dirty="0">
                <a:solidFill>
                  <a:srgbClr val="FFFF00"/>
                </a:solidFill>
                <a:effectLst>
                  <a:outerShdw blurRad="38100" dist="38100" dir="2700000" algn="tl">
                    <a:srgbClr val="000000">
                      <a:alpha val="43137"/>
                    </a:srgbClr>
                  </a:outerShdw>
                </a:effectLst>
              </a:rPr>
              <a:t>B. 50 ohms</a:t>
            </a:r>
          </a:p>
          <a:p>
            <a:r>
              <a:rPr lang="en-US" sz="2800" i="1" dirty="0"/>
              <a:t>C. 600 ohms</a:t>
            </a:r>
            <a:endParaRPr lang="en-US" sz="2800" dirty="0"/>
          </a:p>
          <a:p>
            <a:r>
              <a:rPr lang="en-US" sz="2800" i="1" dirty="0"/>
              <a:t>D. 12 ohms</a:t>
            </a:r>
            <a:endParaRPr lang="en-US" sz="2800" dirty="0"/>
          </a:p>
          <a:p>
            <a:endParaRPr lang="en-US" sz="2800" dirty="0"/>
          </a:p>
        </p:txBody>
      </p:sp>
      <p:sp>
        <p:nvSpPr>
          <p:cNvPr id="4" name="Slide Number Placeholder 3"/>
          <p:cNvSpPr>
            <a:spLocks noGrp="1"/>
          </p:cNvSpPr>
          <p:nvPr>
            <p:ph type="sldNum" sz="quarter" idx="12"/>
          </p:nvPr>
        </p:nvSpPr>
        <p:spPr/>
        <p:txBody>
          <a:bodyPr/>
          <a:lstStyle/>
          <a:p>
            <a:fld id="{5A2483EB-AB9C-40AC-9AA1-C2AD9590A9DB}" type="slidenum">
              <a:rPr lang="en-US" smtClean="0"/>
              <a:pPr/>
              <a:t>62</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20393395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85800"/>
            <a:ext cx="8610600" cy="2057400"/>
          </a:xfrm>
        </p:spPr>
        <p:txBody>
          <a:bodyPr>
            <a:noAutofit/>
          </a:bodyPr>
          <a:lstStyle/>
          <a:p>
            <a:r>
              <a:rPr lang="en-US" sz="3200" b="0" dirty="0">
                <a:latin typeface="Impact" panose="020B0806030902050204" pitchFamily="34" charset="0"/>
              </a:rPr>
              <a:t> </a:t>
            </a:r>
            <a:br>
              <a:rPr lang="en-US" sz="3200" b="0" dirty="0">
                <a:latin typeface="Impact" panose="020B0806030902050204" pitchFamily="34" charset="0"/>
              </a:rPr>
            </a:br>
            <a:r>
              <a:rPr lang="en-US" sz="3200" b="0" dirty="0">
                <a:latin typeface="Impact" panose="020B0806030902050204" pitchFamily="34" charset="0"/>
              </a:rPr>
              <a:t>T9B03 - Why is coaxial cable the most common feed line selected for amateur radio antenna systems?</a:t>
            </a:r>
            <a:br>
              <a:rPr lang="en-US" sz="3200" b="0" dirty="0">
                <a:latin typeface="Impact" panose="020B0806030902050204" pitchFamily="34" charset="0"/>
              </a:rPr>
            </a:br>
            <a:br>
              <a:rPr lang="en-US" sz="3200" b="0" dirty="0">
                <a:latin typeface="Impact" panose="020B0806030902050204" pitchFamily="34" charset="0"/>
              </a:rPr>
            </a:br>
            <a:endParaRPr lang="en-US" sz="3200" b="0" dirty="0">
              <a:latin typeface="Impact" panose="020B0806030902050204" pitchFamily="34" charset="0"/>
            </a:endParaRPr>
          </a:p>
        </p:txBody>
      </p:sp>
      <p:sp>
        <p:nvSpPr>
          <p:cNvPr id="3" name="Subtitle 2"/>
          <p:cNvSpPr>
            <a:spLocks noGrp="1"/>
          </p:cNvSpPr>
          <p:nvPr>
            <p:ph type="subTitle" idx="1"/>
          </p:nvPr>
        </p:nvSpPr>
        <p:spPr>
          <a:xfrm>
            <a:off x="685800" y="2286000"/>
            <a:ext cx="8077200" cy="3886200"/>
          </a:xfrm>
        </p:spPr>
        <p:txBody>
          <a:bodyPr>
            <a:normAutofit/>
          </a:bodyPr>
          <a:lstStyle/>
          <a:p>
            <a:r>
              <a:rPr lang="en-US" sz="2800" dirty="0"/>
              <a:t>A. It is easy to use and requires few special installation considerations</a:t>
            </a:r>
          </a:p>
          <a:p>
            <a:r>
              <a:rPr lang="en-US" sz="2800" dirty="0"/>
              <a:t>B. It has less loss than any other type of feed line</a:t>
            </a:r>
          </a:p>
          <a:p>
            <a:r>
              <a:rPr lang="en-US" sz="2800" dirty="0"/>
              <a:t>C. It can handle more power than any other type of feed line</a:t>
            </a:r>
          </a:p>
          <a:p>
            <a:r>
              <a:rPr lang="en-US" sz="2800" dirty="0"/>
              <a:t>D. It is less expensive than any other type of feed line</a:t>
            </a:r>
          </a:p>
        </p:txBody>
      </p:sp>
      <p:sp>
        <p:nvSpPr>
          <p:cNvPr id="4" name="Slide Number Placeholder 3"/>
          <p:cNvSpPr>
            <a:spLocks noGrp="1"/>
          </p:cNvSpPr>
          <p:nvPr>
            <p:ph type="sldNum" sz="quarter" idx="12"/>
          </p:nvPr>
        </p:nvSpPr>
        <p:spPr/>
        <p:txBody>
          <a:bodyPr/>
          <a:lstStyle/>
          <a:p>
            <a:fld id="{5A2483EB-AB9C-40AC-9AA1-C2AD9590A9DB}" type="slidenum">
              <a:rPr lang="en-US" smtClean="0"/>
              <a:pPr/>
              <a:t>63</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23300150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85800"/>
            <a:ext cx="8610600" cy="2057400"/>
          </a:xfrm>
        </p:spPr>
        <p:txBody>
          <a:bodyPr>
            <a:noAutofit/>
          </a:bodyPr>
          <a:lstStyle/>
          <a:p>
            <a:r>
              <a:rPr lang="en-US" sz="3200" b="0" dirty="0">
                <a:latin typeface="Impact" panose="020B0806030902050204" pitchFamily="34" charset="0"/>
              </a:rPr>
              <a:t> </a:t>
            </a:r>
            <a:br>
              <a:rPr lang="en-US" sz="3200" b="0" dirty="0">
                <a:latin typeface="Impact" panose="020B0806030902050204" pitchFamily="34" charset="0"/>
              </a:rPr>
            </a:br>
            <a:r>
              <a:rPr lang="en-US" sz="3200" b="0" dirty="0">
                <a:latin typeface="Impact" panose="020B0806030902050204" pitchFamily="34" charset="0"/>
              </a:rPr>
              <a:t>T9B03 - Why is coaxial cable the most common feed line selected for amateur radio antenna systems?</a:t>
            </a:r>
            <a:br>
              <a:rPr lang="en-US" sz="3200" b="0" dirty="0">
                <a:latin typeface="Impact" panose="020B0806030902050204" pitchFamily="34" charset="0"/>
              </a:rPr>
            </a:br>
            <a:br>
              <a:rPr lang="en-US" sz="3200" b="0" dirty="0">
                <a:latin typeface="Impact" panose="020B0806030902050204" pitchFamily="34" charset="0"/>
              </a:rPr>
            </a:br>
            <a:endParaRPr lang="en-US" sz="3200" b="0" dirty="0">
              <a:latin typeface="Impact" panose="020B0806030902050204" pitchFamily="34" charset="0"/>
            </a:endParaRPr>
          </a:p>
        </p:txBody>
      </p:sp>
      <p:sp>
        <p:nvSpPr>
          <p:cNvPr id="3" name="Subtitle 2"/>
          <p:cNvSpPr>
            <a:spLocks noGrp="1"/>
          </p:cNvSpPr>
          <p:nvPr>
            <p:ph type="subTitle" idx="1"/>
          </p:nvPr>
        </p:nvSpPr>
        <p:spPr>
          <a:xfrm>
            <a:off x="685800" y="2286000"/>
            <a:ext cx="8077200" cy="3886200"/>
          </a:xfrm>
        </p:spPr>
        <p:txBody>
          <a:bodyPr>
            <a:normAutofit/>
          </a:bodyPr>
          <a:lstStyle/>
          <a:p>
            <a:r>
              <a:rPr lang="en-US" sz="3600" b="1" i="1" dirty="0">
                <a:solidFill>
                  <a:srgbClr val="FFFF00"/>
                </a:solidFill>
                <a:effectLst>
                  <a:outerShdw blurRad="38100" dist="38100" dir="2700000" algn="tl">
                    <a:srgbClr val="000000">
                      <a:alpha val="43137"/>
                    </a:srgbClr>
                  </a:outerShdw>
                </a:effectLst>
              </a:rPr>
              <a:t>A. It is easy to use and requires few special installation considerations</a:t>
            </a:r>
          </a:p>
          <a:p>
            <a:r>
              <a:rPr lang="en-US" sz="2800" dirty="0"/>
              <a:t>B. It has less loss than any other type of feed line</a:t>
            </a:r>
          </a:p>
          <a:p>
            <a:r>
              <a:rPr lang="en-US" sz="2800" dirty="0"/>
              <a:t>C. It can handle more power than any other type of feed line</a:t>
            </a:r>
          </a:p>
          <a:p>
            <a:r>
              <a:rPr lang="en-US" sz="2800" dirty="0"/>
              <a:t>D. It is less expensive than any other type of feed line</a:t>
            </a:r>
          </a:p>
        </p:txBody>
      </p:sp>
      <p:sp>
        <p:nvSpPr>
          <p:cNvPr id="4" name="Slide Number Placeholder 3"/>
          <p:cNvSpPr>
            <a:spLocks noGrp="1"/>
          </p:cNvSpPr>
          <p:nvPr>
            <p:ph type="sldNum" sz="quarter" idx="12"/>
          </p:nvPr>
        </p:nvSpPr>
        <p:spPr/>
        <p:txBody>
          <a:bodyPr/>
          <a:lstStyle/>
          <a:p>
            <a:fld id="{5A2483EB-AB9C-40AC-9AA1-C2AD9590A9DB}" type="slidenum">
              <a:rPr lang="en-US" smtClean="0"/>
              <a:pPr/>
              <a:t>64</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2108986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87375"/>
            <a:ext cx="7772400" cy="1470025"/>
          </a:xfrm>
        </p:spPr>
        <p:txBody>
          <a:bodyPr>
            <a:noAutofit/>
          </a:bodyPr>
          <a:lstStyle/>
          <a:p>
            <a:r>
              <a:rPr lang="en-US" sz="3200" b="0" dirty="0">
                <a:latin typeface="Impact" panose="020B0806030902050204" pitchFamily="34" charset="0"/>
              </a:rPr>
              <a:t> </a:t>
            </a:r>
            <a:br>
              <a:rPr lang="en-US" sz="3200" b="0" dirty="0">
                <a:latin typeface="Impact" panose="020B0806030902050204" pitchFamily="34" charset="0"/>
              </a:rPr>
            </a:br>
            <a:r>
              <a:rPr lang="en-US" sz="3200" b="0" dirty="0">
                <a:latin typeface="Impact" panose="020B0806030902050204" pitchFamily="34" charset="0"/>
              </a:rPr>
              <a:t>T9B04 - What is the major function of an antenna tuner (antenna coupler)?</a:t>
            </a:r>
            <a:br>
              <a:rPr lang="en-US" sz="3200" b="0" dirty="0">
                <a:latin typeface="Impact" panose="020B0806030902050204" pitchFamily="34" charset="0"/>
              </a:rPr>
            </a:br>
            <a:br>
              <a:rPr lang="en-US" sz="3200" b="0" dirty="0">
                <a:latin typeface="Impact" panose="020B0806030902050204" pitchFamily="34" charset="0"/>
              </a:rPr>
            </a:br>
            <a:endParaRPr lang="en-US" sz="3200" b="0" dirty="0">
              <a:latin typeface="Impact" panose="020B0806030902050204" pitchFamily="34" charset="0"/>
            </a:endParaRPr>
          </a:p>
        </p:txBody>
      </p:sp>
      <p:sp>
        <p:nvSpPr>
          <p:cNvPr id="3" name="Subtitle 2"/>
          <p:cNvSpPr>
            <a:spLocks noGrp="1"/>
          </p:cNvSpPr>
          <p:nvPr>
            <p:ph type="subTitle" idx="1"/>
          </p:nvPr>
        </p:nvSpPr>
        <p:spPr>
          <a:xfrm>
            <a:off x="457200" y="1828800"/>
            <a:ext cx="8229600" cy="4800600"/>
          </a:xfrm>
        </p:spPr>
        <p:txBody>
          <a:bodyPr>
            <a:normAutofit/>
          </a:bodyPr>
          <a:lstStyle/>
          <a:p>
            <a:r>
              <a:rPr lang="en-US" sz="2800" dirty="0"/>
              <a:t>A. It matches the antenna system impedance to the transceiver's output impedance</a:t>
            </a:r>
          </a:p>
          <a:p>
            <a:r>
              <a:rPr lang="en-US" sz="2800" dirty="0"/>
              <a:t>B. It helps a receiver automatically tune in weak stations</a:t>
            </a:r>
          </a:p>
          <a:p>
            <a:r>
              <a:rPr lang="en-US" sz="2800" dirty="0"/>
              <a:t>C. It allows an antenna to be used on both transmit and receive</a:t>
            </a:r>
          </a:p>
          <a:p>
            <a:r>
              <a:rPr lang="en-US" sz="2800" dirty="0"/>
              <a:t>D. It automatically selects the proper antenna for the frequency band being used</a:t>
            </a:r>
          </a:p>
        </p:txBody>
      </p:sp>
      <p:sp>
        <p:nvSpPr>
          <p:cNvPr id="4" name="Slide Number Placeholder 3"/>
          <p:cNvSpPr>
            <a:spLocks noGrp="1"/>
          </p:cNvSpPr>
          <p:nvPr>
            <p:ph type="sldNum" sz="quarter" idx="12"/>
          </p:nvPr>
        </p:nvSpPr>
        <p:spPr/>
        <p:txBody>
          <a:bodyPr/>
          <a:lstStyle/>
          <a:p>
            <a:fld id="{5A2483EB-AB9C-40AC-9AA1-C2AD9590A9DB}" type="slidenum">
              <a:rPr lang="en-US" smtClean="0"/>
              <a:pPr/>
              <a:t>65</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21161398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87375"/>
            <a:ext cx="7772400" cy="1470025"/>
          </a:xfrm>
        </p:spPr>
        <p:txBody>
          <a:bodyPr>
            <a:noAutofit/>
          </a:bodyPr>
          <a:lstStyle/>
          <a:p>
            <a:r>
              <a:rPr lang="en-US" sz="3200" b="0" dirty="0">
                <a:latin typeface="Impact" panose="020B0806030902050204" pitchFamily="34" charset="0"/>
              </a:rPr>
              <a:t> </a:t>
            </a:r>
            <a:br>
              <a:rPr lang="en-US" sz="3200" b="0" dirty="0">
                <a:latin typeface="Impact" panose="020B0806030902050204" pitchFamily="34" charset="0"/>
              </a:rPr>
            </a:br>
            <a:r>
              <a:rPr lang="en-US" sz="3200" b="0" dirty="0">
                <a:latin typeface="Impact" panose="020B0806030902050204" pitchFamily="34" charset="0"/>
              </a:rPr>
              <a:t>T9B04 - What is the major function of an antenna tuner (antenna coupler)?</a:t>
            </a:r>
            <a:br>
              <a:rPr lang="en-US" sz="3200" b="0" dirty="0">
                <a:latin typeface="Impact" panose="020B0806030902050204" pitchFamily="34" charset="0"/>
              </a:rPr>
            </a:br>
            <a:br>
              <a:rPr lang="en-US" sz="3200" b="0" dirty="0">
                <a:latin typeface="Impact" panose="020B0806030902050204" pitchFamily="34" charset="0"/>
              </a:rPr>
            </a:br>
            <a:endParaRPr lang="en-US" sz="3200" b="0" dirty="0">
              <a:latin typeface="Impact" panose="020B0806030902050204" pitchFamily="34" charset="0"/>
            </a:endParaRPr>
          </a:p>
        </p:txBody>
      </p:sp>
      <p:sp>
        <p:nvSpPr>
          <p:cNvPr id="3" name="Subtitle 2"/>
          <p:cNvSpPr>
            <a:spLocks noGrp="1"/>
          </p:cNvSpPr>
          <p:nvPr>
            <p:ph type="subTitle" idx="1"/>
          </p:nvPr>
        </p:nvSpPr>
        <p:spPr>
          <a:xfrm>
            <a:off x="457200" y="1828800"/>
            <a:ext cx="8229600" cy="4800600"/>
          </a:xfrm>
        </p:spPr>
        <p:txBody>
          <a:bodyPr>
            <a:normAutofit/>
          </a:bodyPr>
          <a:lstStyle/>
          <a:p>
            <a:r>
              <a:rPr lang="en-US" sz="3600" b="1" i="1" dirty="0">
                <a:solidFill>
                  <a:srgbClr val="FFFF00"/>
                </a:solidFill>
                <a:effectLst>
                  <a:outerShdw blurRad="38100" dist="38100" dir="2700000" algn="tl">
                    <a:srgbClr val="000000">
                      <a:alpha val="43137"/>
                    </a:srgbClr>
                  </a:outerShdw>
                </a:effectLst>
              </a:rPr>
              <a:t>A. It matches the antenna system impedance to the transceiver's output impedance</a:t>
            </a:r>
          </a:p>
          <a:p>
            <a:r>
              <a:rPr lang="en-US" sz="2800" dirty="0"/>
              <a:t>B. It helps a receiver automatically tune in weak stations</a:t>
            </a:r>
          </a:p>
          <a:p>
            <a:r>
              <a:rPr lang="en-US" sz="2800" dirty="0"/>
              <a:t>C. It allows an antenna to be used on both transmit and receive</a:t>
            </a:r>
          </a:p>
          <a:p>
            <a:r>
              <a:rPr lang="en-US" sz="2800" dirty="0"/>
              <a:t>D. It automatically selects the proper antenna for the frequency band being used</a:t>
            </a:r>
          </a:p>
        </p:txBody>
      </p:sp>
      <p:sp>
        <p:nvSpPr>
          <p:cNvPr id="4" name="Slide Number Placeholder 3"/>
          <p:cNvSpPr>
            <a:spLocks noGrp="1"/>
          </p:cNvSpPr>
          <p:nvPr>
            <p:ph type="sldNum" sz="quarter" idx="12"/>
          </p:nvPr>
        </p:nvSpPr>
        <p:spPr/>
        <p:txBody>
          <a:bodyPr/>
          <a:lstStyle/>
          <a:p>
            <a:fld id="{5A2483EB-AB9C-40AC-9AA1-C2AD9590A9DB}" type="slidenum">
              <a:rPr lang="en-US" smtClean="0"/>
              <a:pPr/>
              <a:t>66</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11303877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610600" cy="2133600"/>
          </a:xfrm>
        </p:spPr>
        <p:txBody>
          <a:bodyPr>
            <a:noAutofit/>
          </a:bodyPr>
          <a:lstStyle/>
          <a:p>
            <a:r>
              <a:rPr lang="en-US" sz="3200" b="0" dirty="0">
                <a:latin typeface="Impact" panose="020B0806030902050204" pitchFamily="34" charset="0"/>
              </a:rPr>
              <a:t> </a:t>
            </a:r>
            <a:br>
              <a:rPr lang="en-US" sz="3200" b="0" dirty="0">
                <a:latin typeface="Impact" panose="020B0806030902050204" pitchFamily="34" charset="0"/>
              </a:rPr>
            </a:br>
            <a:r>
              <a:rPr lang="en-US" sz="3200" b="0" dirty="0">
                <a:latin typeface="Impact" panose="020B0806030902050204" pitchFamily="34" charset="0"/>
              </a:rPr>
              <a:t>T9B05 - What happens as the frequency of a signal in coaxial cable is increased?</a:t>
            </a:r>
            <a:br>
              <a:rPr lang="en-US" sz="3200" b="0" dirty="0">
                <a:latin typeface="Impact" panose="020B0806030902050204" pitchFamily="34" charset="0"/>
              </a:rPr>
            </a:br>
            <a:endParaRPr lang="en-US" sz="3200" b="0" dirty="0">
              <a:latin typeface="Impact" panose="020B0806030902050204" pitchFamily="34" charset="0"/>
            </a:endParaRPr>
          </a:p>
        </p:txBody>
      </p:sp>
      <p:sp>
        <p:nvSpPr>
          <p:cNvPr id="3" name="Subtitle 2"/>
          <p:cNvSpPr>
            <a:spLocks noGrp="1"/>
          </p:cNvSpPr>
          <p:nvPr>
            <p:ph type="subTitle" idx="1"/>
          </p:nvPr>
        </p:nvSpPr>
        <p:spPr>
          <a:xfrm>
            <a:off x="685800" y="2514600"/>
            <a:ext cx="7086600" cy="3657600"/>
          </a:xfrm>
        </p:spPr>
        <p:txBody>
          <a:bodyPr>
            <a:normAutofit/>
          </a:bodyPr>
          <a:lstStyle/>
          <a:p>
            <a:r>
              <a:rPr lang="en-US" sz="2800" dirty="0"/>
              <a:t>A. The characteristic impedance decreases</a:t>
            </a:r>
          </a:p>
          <a:p>
            <a:r>
              <a:rPr lang="en-US" sz="2800" dirty="0"/>
              <a:t>B. The loss decreases</a:t>
            </a:r>
          </a:p>
          <a:p>
            <a:r>
              <a:rPr lang="en-US" sz="2800" dirty="0"/>
              <a:t>C. The characteristic impedance increases</a:t>
            </a:r>
          </a:p>
          <a:p>
            <a:r>
              <a:rPr lang="en-US" sz="2800" dirty="0"/>
              <a:t>D. The loss increases</a:t>
            </a:r>
          </a:p>
        </p:txBody>
      </p:sp>
      <p:sp>
        <p:nvSpPr>
          <p:cNvPr id="4" name="Slide Number Placeholder 3"/>
          <p:cNvSpPr>
            <a:spLocks noGrp="1"/>
          </p:cNvSpPr>
          <p:nvPr>
            <p:ph type="sldNum" sz="quarter" idx="12"/>
          </p:nvPr>
        </p:nvSpPr>
        <p:spPr/>
        <p:txBody>
          <a:bodyPr/>
          <a:lstStyle/>
          <a:p>
            <a:fld id="{5A2483EB-AB9C-40AC-9AA1-C2AD9590A9DB}" type="slidenum">
              <a:rPr lang="en-US" smtClean="0"/>
              <a:pPr/>
              <a:t>67</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18295698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610600" cy="2133600"/>
          </a:xfrm>
        </p:spPr>
        <p:txBody>
          <a:bodyPr>
            <a:noAutofit/>
          </a:bodyPr>
          <a:lstStyle/>
          <a:p>
            <a:r>
              <a:rPr lang="en-US" sz="3200" b="0" dirty="0">
                <a:latin typeface="Impact" panose="020B0806030902050204" pitchFamily="34" charset="0"/>
              </a:rPr>
              <a:t> </a:t>
            </a:r>
            <a:br>
              <a:rPr lang="en-US" sz="3200" b="0" dirty="0">
                <a:latin typeface="Impact" panose="020B0806030902050204" pitchFamily="34" charset="0"/>
              </a:rPr>
            </a:br>
            <a:r>
              <a:rPr lang="en-US" sz="3200" b="0" dirty="0">
                <a:latin typeface="Impact" panose="020B0806030902050204" pitchFamily="34" charset="0"/>
              </a:rPr>
              <a:t>T9B05 - What happens as the frequency of a signal in coaxial cable is increased?</a:t>
            </a:r>
            <a:br>
              <a:rPr lang="en-US" sz="3200" b="0" dirty="0">
                <a:latin typeface="Impact" panose="020B0806030902050204" pitchFamily="34" charset="0"/>
              </a:rPr>
            </a:br>
            <a:endParaRPr lang="en-US" sz="3200" b="0" dirty="0">
              <a:latin typeface="Impact" panose="020B0806030902050204" pitchFamily="34" charset="0"/>
            </a:endParaRPr>
          </a:p>
        </p:txBody>
      </p:sp>
      <p:sp>
        <p:nvSpPr>
          <p:cNvPr id="3" name="Subtitle 2"/>
          <p:cNvSpPr>
            <a:spLocks noGrp="1"/>
          </p:cNvSpPr>
          <p:nvPr>
            <p:ph type="subTitle" idx="1"/>
          </p:nvPr>
        </p:nvSpPr>
        <p:spPr>
          <a:xfrm>
            <a:off x="685800" y="2514600"/>
            <a:ext cx="7086600" cy="3657600"/>
          </a:xfrm>
        </p:spPr>
        <p:txBody>
          <a:bodyPr>
            <a:normAutofit/>
          </a:bodyPr>
          <a:lstStyle/>
          <a:p>
            <a:r>
              <a:rPr lang="en-US" sz="2800" dirty="0"/>
              <a:t>A. The characteristic impedance decreases</a:t>
            </a:r>
          </a:p>
          <a:p>
            <a:r>
              <a:rPr lang="en-US" sz="2800" dirty="0"/>
              <a:t>B. The loss decreases</a:t>
            </a:r>
          </a:p>
          <a:p>
            <a:r>
              <a:rPr lang="en-US" sz="2800" dirty="0"/>
              <a:t>C. The characteristic impedance increases</a:t>
            </a:r>
          </a:p>
          <a:p>
            <a:r>
              <a:rPr lang="en-US" sz="3600" b="1" i="1" dirty="0">
                <a:solidFill>
                  <a:srgbClr val="FFFF00"/>
                </a:solidFill>
                <a:effectLst>
                  <a:outerShdw blurRad="38100" dist="38100" dir="2700000" algn="tl">
                    <a:srgbClr val="000000">
                      <a:alpha val="43137"/>
                    </a:srgbClr>
                  </a:outerShdw>
                </a:effectLst>
              </a:rPr>
              <a:t>D. The loss increases</a:t>
            </a:r>
          </a:p>
        </p:txBody>
      </p:sp>
      <p:sp>
        <p:nvSpPr>
          <p:cNvPr id="4" name="Slide Number Placeholder 3"/>
          <p:cNvSpPr>
            <a:spLocks noGrp="1"/>
          </p:cNvSpPr>
          <p:nvPr>
            <p:ph type="sldNum" sz="quarter" idx="12"/>
          </p:nvPr>
        </p:nvSpPr>
        <p:spPr/>
        <p:txBody>
          <a:bodyPr/>
          <a:lstStyle/>
          <a:p>
            <a:fld id="{5A2483EB-AB9C-40AC-9AA1-C2AD9590A9DB}" type="slidenum">
              <a:rPr lang="en-US" smtClean="0"/>
              <a:pPr/>
              <a:t>68</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33199907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
            <a:ext cx="7772400" cy="1470025"/>
          </a:xfrm>
        </p:spPr>
        <p:txBody>
          <a:bodyPr>
            <a:normAutofit/>
          </a:bodyPr>
          <a:lstStyle/>
          <a:p>
            <a:r>
              <a:rPr lang="en-US" sz="4000" dirty="0">
                <a:latin typeface="Arial Black" panose="020B0A04020102020204" pitchFamily="34" charset="0"/>
              </a:rPr>
              <a:t>Connector Types</a:t>
            </a:r>
          </a:p>
        </p:txBody>
      </p:sp>
      <p:sp>
        <p:nvSpPr>
          <p:cNvPr id="4" name="Slide Number Placeholder 3"/>
          <p:cNvSpPr>
            <a:spLocks noGrp="1"/>
          </p:cNvSpPr>
          <p:nvPr>
            <p:ph type="sldNum" sz="quarter" idx="12"/>
          </p:nvPr>
        </p:nvSpPr>
        <p:spPr/>
        <p:txBody>
          <a:bodyPr/>
          <a:lstStyle/>
          <a:p>
            <a:fld id="{5A2483EB-AB9C-40AC-9AA1-C2AD9590A9DB}" type="slidenum">
              <a:rPr lang="en-US" smtClean="0"/>
              <a:pPr/>
              <a:t>69</a:t>
            </a:fld>
            <a:endParaRPr lang="en-US"/>
          </a:p>
        </p:txBody>
      </p:sp>
      <p:sp>
        <p:nvSpPr>
          <p:cNvPr id="5" name="Footer Placeholder 4"/>
          <p:cNvSpPr>
            <a:spLocks noGrp="1"/>
          </p:cNvSpPr>
          <p:nvPr>
            <p:ph type="ftr" sz="quarter" idx="13"/>
          </p:nvPr>
        </p:nvSpPr>
        <p:spPr/>
        <p:txBody>
          <a:bodyPr/>
          <a:lstStyle/>
          <a:p>
            <a:r>
              <a:rPr lang="en-US"/>
              <a:t>ANTENNAS AND FEED LINES 2022</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3323823"/>
            <a:ext cx="4648200" cy="307697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178560"/>
            <a:ext cx="2971800" cy="194564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8183" t="12720" r="27787" b="9425"/>
          <a:stretch/>
        </p:blipFill>
        <p:spPr>
          <a:xfrm>
            <a:off x="313996" y="1137744"/>
            <a:ext cx="2333297" cy="5339256"/>
          </a:xfrm>
          <a:prstGeom prst="rect">
            <a:avLst/>
          </a:prstGeom>
        </p:spPr>
      </p:pic>
    </p:spTree>
    <p:extLst>
      <p:ext uri="{BB962C8B-B14F-4D97-AF65-F5344CB8AC3E}">
        <p14:creationId xmlns:p14="http://schemas.microsoft.com/office/powerpoint/2010/main" val="2448264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Footer Placeholder 3"/>
          <p:cNvSpPr>
            <a:spLocks noGrp="1"/>
          </p:cNvSpPr>
          <p:nvPr>
            <p:ph type="ftr" sz="quarter" idx="11"/>
          </p:nvPr>
        </p:nvSpPr>
        <p:spPr>
          <a:xfrm>
            <a:off x="6553200" y="6248400"/>
            <a:ext cx="2133600" cy="476250"/>
          </a:xfrm>
        </p:spPr>
        <p:txBody>
          <a:bodyPr/>
          <a:lstStyle/>
          <a:p>
            <a:pPr algn="r">
              <a:defRPr/>
            </a:pPr>
            <a:r>
              <a:rPr lang="en-US"/>
              <a:t>ANTENNAS AND FEED LINES 2022</a:t>
            </a:r>
          </a:p>
        </p:txBody>
      </p:sp>
      <p:sp>
        <p:nvSpPr>
          <p:cNvPr id="271" name="Slide Number Placeholder 4"/>
          <p:cNvSpPr>
            <a:spLocks noGrp="1"/>
          </p:cNvSpPr>
          <p:nvPr>
            <p:ph type="sldNum" sz="quarter" idx="10"/>
          </p:nvPr>
        </p:nvSpPr>
        <p:spPr>
          <a:xfrm>
            <a:off x="304800" y="6248400"/>
            <a:ext cx="5715000" cy="476250"/>
          </a:xfrm>
        </p:spPr>
        <p:txBody>
          <a:bodyPr/>
          <a:lstStyle/>
          <a:p>
            <a:pPr algn="l">
              <a:defRPr/>
            </a:pPr>
            <a:fld id="{4DA25DE6-B742-4867-81D1-BC868C805351}" type="slidenum">
              <a:rPr lang="en-US" smtClean="0"/>
              <a:pPr algn="l">
                <a:defRPr/>
              </a:pPr>
              <a:t>7</a:t>
            </a:fld>
            <a:endParaRPr lang="en-US"/>
          </a:p>
        </p:txBody>
      </p:sp>
      <p:sp>
        <p:nvSpPr>
          <p:cNvPr id="1458178" name="Rectangle 2"/>
          <p:cNvSpPr>
            <a:spLocks noGrp="1" noRot="1" noChangeArrowheads="1"/>
          </p:cNvSpPr>
          <p:nvPr>
            <p:ph type="title"/>
          </p:nvPr>
        </p:nvSpPr>
        <p:spPr>
          <a:xfrm>
            <a:off x="152400" y="0"/>
            <a:ext cx="8839200" cy="2032000"/>
          </a:xfrm>
        </p:spPr>
        <p:txBody>
          <a:bodyPr>
            <a:normAutofit/>
          </a:bodyPr>
          <a:lstStyle/>
          <a:p>
            <a:pPr algn="ctr">
              <a:defRPr/>
            </a:pPr>
            <a:r>
              <a:rPr lang="en-US" sz="4000" b="1" dirty="0">
                <a:solidFill>
                  <a:schemeClr val="bg1"/>
                </a:solidFill>
              </a:rPr>
              <a:t>Quarter Wave Vertical Radiation </a:t>
            </a:r>
          </a:p>
        </p:txBody>
      </p:sp>
      <p:sp>
        <p:nvSpPr>
          <p:cNvPr id="1458522" name="Rectangle 346"/>
          <p:cNvSpPr>
            <a:spLocks noChangeArrowheads="1"/>
          </p:cNvSpPr>
          <p:nvPr/>
        </p:nvSpPr>
        <p:spPr bwMode="auto">
          <a:xfrm>
            <a:off x="381000" y="5092700"/>
            <a:ext cx="8374063" cy="1016305"/>
          </a:xfrm>
          <a:prstGeom prst="rect">
            <a:avLst/>
          </a:prstGeom>
          <a:noFill/>
          <a:ln w="9525">
            <a:noFill/>
            <a:miter lim="800000"/>
            <a:headEnd/>
            <a:tailEnd/>
          </a:ln>
          <a:effectLst/>
        </p:spPr>
        <p:txBody>
          <a:bodyPr lIns="92075" tIns="46038" rIns="92075" bIns="46038">
            <a:spAutoFit/>
          </a:bodyPr>
          <a:lstStyle/>
          <a:p>
            <a:pPr>
              <a:defRPr/>
            </a:pPr>
            <a:r>
              <a:rPr lang="en-US" sz="2000" b="1" dirty="0">
                <a:solidFill>
                  <a:schemeClr val="bg1">
                    <a:lumMod val="95000"/>
                    <a:lumOff val="5000"/>
                  </a:schemeClr>
                </a:solidFill>
                <a:latin typeface="Arial" panose="020B0604020202020204" pitchFamily="34" charset="0"/>
              </a:rPr>
              <a:t>A side view of the radiation pattern of a 1/4 wave vertical.  From above the pattern is round like a doughnut.  A perfect ground would be the center of a metal car roof at VHF/UHF</a:t>
            </a:r>
            <a:endParaRPr lang="en-US" sz="2400" dirty="0">
              <a:effectLst>
                <a:outerShdw blurRad="38100" dist="38100" dir="2700000" algn="tl">
                  <a:srgbClr val="000000"/>
                </a:outerShdw>
              </a:effectLst>
              <a:latin typeface="Arial" panose="020B0604020202020204" pitchFamily="34" charset="0"/>
            </a:endParaRPr>
          </a:p>
        </p:txBody>
      </p:sp>
      <p:grpSp>
        <p:nvGrpSpPr>
          <p:cNvPr id="10246" name="Group 352"/>
          <p:cNvGrpSpPr>
            <a:grpSpLocks/>
          </p:cNvGrpSpPr>
          <p:nvPr/>
        </p:nvGrpSpPr>
        <p:grpSpPr bwMode="auto">
          <a:xfrm>
            <a:off x="6400802" y="3810002"/>
            <a:ext cx="2008188" cy="890588"/>
            <a:chOff x="4368" y="2400"/>
            <a:chExt cx="1265" cy="561"/>
          </a:xfrm>
        </p:grpSpPr>
        <p:sp>
          <p:nvSpPr>
            <p:cNvPr id="10507" name="Line 347"/>
            <p:cNvSpPr>
              <a:spLocks noChangeShapeType="1"/>
            </p:cNvSpPr>
            <p:nvPr/>
          </p:nvSpPr>
          <p:spPr bwMode="auto">
            <a:xfrm>
              <a:off x="4704" y="2736"/>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08" name="Line 348"/>
            <p:cNvSpPr>
              <a:spLocks noChangeShapeType="1"/>
            </p:cNvSpPr>
            <p:nvPr/>
          </p:nvSpPr>
          <p:spPr bwMode="auto">
            <a:xfrm flipV="1">
              <a:off x="4704" y="2400"/>
              <a:ext cx="432"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09" name="Line 349"/>
            <p:cNvSpPr>
              <a:spLocks noChangeShapeType="1"/>
            </p:cNvSpPr>
            <p:nvPr/>
          </p:nvSpPr>
          <p:spPr bwMode="auto">
            <a:xfrm flipH="1" flipV="1">
              <a:off x="4848" y="2496"/>
              <a:ext cx="48"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10" name="Text Box 350"/>
            <p:cNvSpPr txBox="1">
              <a:spLocks noChangeArrowheads="1"/>
            </p:cNvSpPr>
            <p:nvPr/>
          </p:nvSpPr>
          <p:spPr bwMode="auto">
            <a:xfrm>
              <a:off x="4944" y="2448"/>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0"/>
                </a:spcBef>
                <a:buClrTx/>
                <a:buSzTx/>
                <a:buFontTx/>
                <a:buNone/>
              </a:pPr>
              <a:r>
                <a:rPr lang="en-US" altLang="en-US" sz="1800" b="0" dirty="0">
                  <a:solidFill>
                    <a:schemeClr val="tx1"/>
                  </a:solidFill>
                  <a:latin typeface="Liberation Serif" panose="02020603050405020304" pitchFamily="18" charset="0"/>
                </a:rPr>
                <a:t> </a:t>
              </a:r>
            </a:p>
          </p:txBody>
        </p:sp>
        <p:sp>
          <p:nvSpPr>
            <p:cNvPr id="10511" name="Text Box 351"/>
            <p:cNvSpPr txBox="1">
              <a:spLocks noChangeArrowheads="1"/>
            </p:cNvSpPr>
            <p:nvPr/>
          </p:nvSpPr>
          <p:spPr bwMode="auto">
            <a:xfrm>
              <a:off x="4368" y="2777"/>
              <a:ext cx="126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0"/>
                </a:spcBef>
                <a:buClrTx/>
                <a:buSzTx/>
                <a:buFontTx/>
                <a:buNone/>
              </a:pPr>
              <a:r>
                <a:rPr lang="en-US" altLang="en-US" sz="1300" b="0" dirty="0">
                  <a:solidFill>
                    <a:schemeClr val="tx1"/>
                  </a:solidFill>
                  <a:latin typeface="Liberation Serif" panose="02020603050405020304" pitchFamily="18" charset="0"/>
                </a:rPr>
                <a:t>Maximum Radiation Angle</a:t>
              </a:r>
            </a:p>
          </p:txBody>
        </p:sp>
      </p:grpSp>
      <p:grpSp>
        <p:nvGrpSpPr>
          <p:cNvPr id="10247" name="Group 358"/>
          <p:cNvGrpSpPr>
            <a:grpSpLocks/>
          </p:cNvGrpSpPr>
          <p:nvPr/>
        </p:nvGrpSpPr>
        <p:grpSpPr bwMode="auto">
          <a:xfrm>
            <a:off x="1600200" y="1524000"/>
            <a:ext cx="5105400" cy="3414713"/>
            <a:chOff x="1008" y="960"/>
            <a:chExt cx="3216" cy="2151"/>
          </a:xfrm>
        </p:grpSpPr>
        <p:sp>
          <p:nvSpPr>
            <p:cNvPr id="10248" name="Freeform 4"/>
            <p:cNvSpPr>
              <a:spLocks/>
            </p:cNvSpPr>
            <p:nvPr/>
          </p:nvSpPr>
          <p:spPr bwMode="auto">
            <a:xfrm>
              <a:off x="2469" y="1342"/>
              <a:ext cx="42" cy="70"/>
            </a:xfrm>
            <a:custGeom>
              <a:avLst/>
              <a:gdLst>
                <a:gd name="T0" fmla="*/ 127 w 37"/>
                <a:gd name="T1" fmla="*/ 79 h 61"/>
                <a:gd name="T2" fmla="*/ 123 w 37"/>
                <a:gd name="T3" fmla="*/ 109 h 61"/>
                <a:gd name="T4" fmla="*/ 99 w 37"/>
                <a:gd name="T5" fmla="*/ 137 h 61"/>
                <a:gd name="T6" fmla="*/ 74 w 37"/>
                <a:gd name="T7" fmla="*/ 143 h 61"/>
                <a:gd name="T8" fmla="*/ 57 w 37"/>
                <a:gd name="T9" fmla="*/ 143 h 61"/>
                <a:gd name="T10" fmla="*/ 26 w 37"/>
                <a:gd name="T11" fmla="*/ 137 h 61"/>
                <a:gd name="T12" fmla="*/ 3 w 37"/>
                <a:gd name="T13" fmla="*/ 109 h 61"/>
                <a:gd name="T14" fmla="*/ 0 w 37"/>
                <a:gd name="T15" fmla="*/ 79 h 61"/>
                <a:gd name="T16" fmla="*/ 0 w 37"/>
                <a:gd name="T17" fmla="*/ 63 h 61"/>
                <a:gd name="T18" fmla="*/ 3 w 37"/>
                <a:gd name="T19" fmla="*/ 30 h 61"/>
                <a:gd name="T20" fmla="*/ 26 w 37"/>
                <a:gd name="T21" fmla="*/ 3 h 61"/>
                <a:gd name="T22" fmla="*/ 57 w 37"/>
                <a:gd name="T23" fmla="*/ 0 h 61"/>
                <a:gd name="T24" fmla="*/ 74 w 37"/>
                <a:gd name="T25" fmla="*/ 0 h 61"/>
                <a:gd name="T26" fmla="*/ 99 w 37"/>
                <a:gd name="T27" fmla="*/ 3 h 61"/>
                <a:gd name="T28" fmla="*/ 123 w 37"/>
                <a:gd name="T29" fmla="*/ 30 h 61"/>
                <a:gd name="T30" fmla="*/ 127 w 37"/>
                <a:gd name="T31" fmla="*/ 79 h 61"/>
                <a:gd name="T32" fmla="*/ 127 w 37"/>
                <a:gd name="T33" fmla="*/ 137 h 61"/>
                <a:gd name="T34" fmla="*/ 123 w 37"/>
                <a:gd name="T35" fmla="*/ 188 h 61"/>
                <a:gd name="T36" fmla="*/ 99 w 37"/>
                <a:gd name="T37" fmla="*/ 226 h 61"/>
                <a:gd name="T38" fmla="*/ 74 w 37"/>
                <a:gd name="T39" fmla="*/ 238 h 61"/>
                <a:gd name="T40" fmla="*/ 50 w 37"/>
                <a:gd name="T41" fmla="*/ 238 h 61"/>
                <a:gd name="T42" fmla="*/ 18 w 37"/>
                <a:gd name="T43" fmla="*/ 226 h 61"/>
                <a:gd name="T44" fmla="*/ 3 w 37"/>
                <a:gd name="T45" fmla="*/ 204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
                <a:gd name="T70" fmla="*/ 0 h 61"/>
                <a:gd name="T71" fmla="*/ 37 w 37"/>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 h="61">
                  <a:moveTo>
                    <a:pt x="36" y="20"/>
                  </a:moveTo>
                  <a:lnTo>
                    <a:pt x="34" y="28"/>
                  </a:lnTo>
                  <a:lnTo>
                    <a:pt x="28" y="34"/>
                  </a:lnTo>
                  <a:lnTo>
                    <a:pt x="20" y="37"/>
                  </a:lnTo>
                  <a:lnTo>
                    <a:pt x="16" y="37"/>
                  </a:lnTo>
                  <a:lnTo>
                    <a:pt x="8" y="34"/>
                  </a:lnTo>
                  <a:lnTo>
                    <a:pt x="3" y="28"/>
                  </a:lnTo>
                  <a:lnTo>
                    <a:pt x="0" y="20"/>
                  </a:lnTo>
                  <a:lnTo>
                    <a:pt x="0" y="16"/>
                  </a:lnTo>
                  <a:lnTo>
                    <a:pt x="3" y="8"/>
                  </a:lnTo>
                  <a:lnTo>
                    <a:pt x="8" y="3"/>
                  </a:lnTo>
                  <a:lnTo>
                    <a:pt x="16" y="0"/>
                  </a:lnTo>
                  <a:lnTo>
                    <a:pt x="20" y="0"/>
                  </a:lnTo>
                  <a:lnTo>
                    <a:pt x="28" y="3"/>
                  </a:lnTo>
                  <a:lnTo>
                    <a:pt x="34" y="8"/>
                  </a:lnTo>
                  <a:lnTo>
                    <a:pt x="36" y="20"/>
                  </a:lnTo>
                  <a:lnTo>
                    <a:pt x="36" y="34"/>
                  </a:lnTo>
                  <a:lnTo>
                    <a:pt x="34" y="48"/>
                  </a:lnTo>
                  <a:lnTo>
                    <a:pt x="28" y="57"/>
                  </a:lnTo>
                  <a:lnTo>
                    <a:pt x="20" y="60"/>
                  </a:lnTo>
                  <a:lnTo>
                    <a:pt x="14" y="60"/>
                  </a:lnTo>
                  <a:lnTo>
                    <a:pt x="5" y="57"/>
                  </a:lnTo>
                  <a:lnTo>
                    <a:pt x="3" y="51"/>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9" name="Line 5"/>
            <p:cNvSpPr>
              <a:spLocks noChangeShapeType="1"/>
            </p:cNvSpPr>
            <p:nvPr/>
          </p:nvSpPr>
          <p:spPr bwMode="auto">
            <a:xfrm flipV="1">
              <a:off x="2543" y="1342"/>
              <a:ext cx="10" cy="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50" name="Freeform 6"/>
            <p:cNvSpPr>
              <a:spLocks/>
            </p:cNvSpPr>
            <p:nvPr/>
          </p:nvSpPr>
          <p:spPr bwMode="auto">
            <a:xfrm>
              <a:off x="2532" y="1342"/>
              <a:ext cx="48" cy="70"/>
            </a:xfrm>
            <a:custGeom>
              <a:avLst/>
              <a:gdLst>
                <a:gd name="T0" fmla="*/ 33 w 42"/>
                <a:gd name="T1" fmla="*/ 3 h 61"/>
                <a:gd name="T2" fmla="*/ 17 w 42"/>
                <a:gd name="T3" fmla="*/ 48 h 61"/>
                <a:gd name="T4" fmla="*/ 0 w 42"/>
                <a:gd name="T5" fmla="*/ 99 h 61"/>
                <a:gd name="T6" fmla="*/ 0 w 42"/>
                <a:gd name="T7" fmla="*/ 137 h 61"/>
                <a:gd name="T8" fmla="*/ 17 w 42"/>
                <a:gd name="T9" fmla="*/ 188 h 61"/>
                <a:gd name="T10" fmla="*/ 33 w 42"/>
                <a:gd name="T11" fmla="*/ 226 h 61"/>
                <a:gd name="T12" fmla="*/ 70 w 42"/>
                <a:gd name="T13" fmla="*/ 238 h 61"/>
                <a:gd name="T14" fmla="*/ 91 w 42"/>
                <a:gd name="T15" fmla="*/ 238 h 61"/>
                <a:gd name="T16" fmla="*/ 122 w 42"/>
                <a:gd name="T17" fmla="*/ 226 h 61"/>
                <a:gd name="T18" fmla="*/ 143 w 42"/>
                <a:gd name="T19" fmla="*/ 188 h 61"/>
                <a:gd name="T20" fmla="*/ 158 w 42"/>
                <a:gd name="T21" fmla="*/ 137 h 61"/>
                <a:gd name="T22" fmla="*/ 158 w 42"/>
                <a:gd name="T23" fmla="*/ 99 h 61"/>
                <a:gd name="T24" fmla="*/ 143 w 42"/>
                <a:gd name="T25" fmla="*/ 48 h 61"/>
                <a:gd name="T26" fmla="*/ 122 w 42"/>
                <a:gd name="T27" fmla="*/ 3 h 61"/>
                <a:gd name="T28" fmla="*/ 91 w 42"/>
                <a:gd name="T29" fmla="*/ 0 h 61"/>
                <a:gd name="T30" fmla="*/ 70 w 42"/>
                <a:gd name="T31" fmla="*/ 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61"/>
                <a:gd name="T50" fmla="*/ 42 w 42"/>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61">
                  <a:moveTo>
                    <a:pt x="9" y="3"/>
                  </a:moveTo>
                  <a:lnTo>
                    <a:pt x="4" y="12"/>
                  </a:lnTo>
                  <a:lnTo>
                    <a:pt x="0" y="25"/>
                  </a:lnTo>
                  <a:lnTo>
                    <a:pt x="0" y="34"/>
                  </a:lnTo>
                  <a:lnTo>
                    <a:pt x="4" y="48"/>
                  </a:lnTo>
                  <a:lnTo>
                    <a:pt x="9" y="57"/>
                  </a:lnTo>
                  <a:lnTo>
                    <a:pt x="18" y="60"/>
                  </a:lnTo>
                  <a:lnTo>
                    <a:pt x="24" y="60"/>
                  </a:lnTo>
                  <a:lnTo>
                    <a:pt x="32" y="57"/>
                  </a:lnTo>
                  <a:lnTo>
                    <a:pt x="38" y="48"/>
                  </a:lnTo>
                  <a:lnTo>
                    <a:pt x="41" y="34"/>
                  </a:lnTo>
                  <a:lnTo>
                    <a:pt x="41" y="25"/>
                  </a:lnTo>
                  <a:lnTo>
                    <a:pt x="38" y="12"/>
                  </a:lnTo>
                  <a:lnTo>
                    <a:pt x="32" y="3"/>
                  </a:lnTo>
                  <a:lnTo>
                    <a:pt x="24" y="0"/>
                  </a:lnTo>
                  <a:lnTo>
                    <a:pt x="1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1" name="Freeform 7"/>
            <p:cNvSpPr>
              <a:spLocks/>
            </p:cNvSpPr>
            <p:nvPr/>
          </p:nvSpPr>
          <p:spPr bwMode="auto">
            <a:xfrm>
              <a:off x="1775" y="1516"/>
              <a:ext cx="43" cy="69"/>
            </a:xfrm>
            <a:custGeom>
              <a:avLst/>
              <a:gdLst>
                <a:gd name="T0" fmla="*/ 109 w 38"/>
                <a:gd name="T1" fmla="*/ 2 h 60"/>
                <a:gd name="T2" fmla="*/ 114 w 38"/>
                <a:gd name="T3" fmla="*/ 32 h 60"/>
                <a:gd name="T4" fmla="*/ 109 w 38"/>
                <a:gd name="T5" fmla="*/ 2 h 60"/>
                <a:gd name="T6" fmla="*/ 78 w 38"/>
                <a:gd name="T7" fmla="*/ 0 h 60"/>
                <a:gd name="T8" fmla="*/ 59 w 38"/>
                <a:gd name="T9" fmla="*/ 0 h 60"/>
                <a:gd name="T10" fmla="*/ 26 w 38"/>
                <a:gd name="T11" fmla="*/ 2 h 60"/>
                <a:gd name="T12" fmla="*/ 3 w 38"/>
                <a:gd name="T13" fmla="*/ 46 h 60"/>
                <a:gd name="T14" fmla="*/ 0 w 38"/>
                <a:gd name="T15" fmla="*/ 103 h 60"/>
                <a:gd name="T16" fmla="*/ 0 w 38"/>
                <a:gd name="T17" fmla="*/ 160 h 60"/>
                <a:gd name="T18" fmla="*/ 3 w 38"/>
                <a:gd name="T19" fmla="*/ 206 h 60"/>
                <a:gd name="T20" fmla="*/ 26 w 38"/>
                <a:gd name="T21" fmla="*/ 231 h 60"/>
                <a:gd name="T22" fmla="*/ 59 w 38"/>
                <a:gd name="T23" fmla="*/ 241 h 60"/>
                <a:gd name="T24" fmla="*/ 69 w 38"/>
                <a:gd name="T25" fmla="*/ 241 h 60"/>
                <a:gd name="T26" fmla="*/ 97 w 38"/>
                <a:gd name="T27" fmla="*/ 231 h 60"/>
                <a:gd name="T28" fmla="*/ 114 w 38"/>
                <a:gd name="T29" fmla="*/ 206 h 60"/>
                <a:gd name="T30" fmla="*/ 128 w 38"/>
                <a:gd name="T31" fmla="*/ 166 h 60"/>
                <a:gd name="T32" fmla="*/ 128 w 38"/>
                <a:gd name="T33" fmla="*/ 160 h 60"/>
                <a:gd name="T34" fmla="*/ 114 w 38"/>
                <a:gd name="T35" fmla="*/ 124 h 60"/>
                <a:gd name="T36" fmla="*/ 97 w 38"/>
                <a:gd name="T37" fmla="*/ 103 h 60"/>
                <a:gd name="T38" fmla="*/ 69 w 38"/>
                <a:gd name="T39" fmla="*/ 90 h 60"/>
                <a:gd name="T40" fmla="*/ 59 w 38"/>
                <a:gd name="T41" fmla="*/ 90 h 60"/>
                <a:gd name="T42" fmla="*/ 26 w 38"/>
                <a:gd name="T43" fmla="*/ 103 h 60"/>
                <a:gd name="T44" fmla="*/ 3 w 38"/>
                <a:gd name="T45" fmla="*/ 124 h 60"/>
                <a:gd name="T46" fmla="*/ 0 w 38"/>
                <a:gd name="T47" fmla="*/ 160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
                <a:gd name="T73" fmla="*/ 0 h 60"/>
                <a:gd name="T74" fmla="*/ 38 w 38"/>
                <a:gd name="T75" fmla="*/ 60 h 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 h="60">
                  <a:moveTo>
                    <a:pt x="31" y="2"/>
                  </a:moveTo>
                  <a:lnTo>
                    <a:pt x="34" y="8"/>
                  </a:lnTo>
                  <a:lnTo>
                    <a:pt x="31" y="2"/>
                  </a:lnTo>
                  <a:lnTo>
                    <a:pt x="23" y="0"/>
                  </a:lnTo>
                  <a:lnTo>
                    <a:pt x="17" y="0"/>
                  </a:lnTo>
                  <a:lnTo>
                    <a:pt x="8" y="2"/>
                  </a:lnTo>
                  <a:lnTo>
                    <a:pt x="3" y="11"/>
                  </a:lnTo>
                  <a:lnTo>
                    <a:pt x="0" y="25"/>
                  </a:lnTo>
                  <a:lnTo>
                    <a:pt x="0" y="39"/>
                  </a:lnTo>
                  <a:lnTo>
                    <a:pt x="3" y="51"/>
                  </a:lnTo>
                  <a:lnTo>
                    <a:pt x="8" y="57"/>
                  </a:lnTo>
                  <a:lnTo>
                    <a:pt x="17" y="59"/>
                  </a:lnTo>
                  <a:lnTo>
                    <a:pt x="20" y="59"/>
                  </a:lnTo>
                  <a:lnTo>
                    <a:pt x="28" y="57"/>
                  </a:lnTo>
                  <a:lnTo>
                    <a:pt x="34" y="51"/>
                  </a:lnTo>
                  <a:lnTo>
                    <a:pt x="37" y="42"/>
                  </a:lnTo>
                  <a:lnTo>
                    <a:pt x="37" y="39"/>
                  </a:lnTo>
                  <a:lnTo>
                    <a:pt x="34" y="31"/>
                  </a:lnTo>
                  <a:lnTo>
                    <a:pt x="28" y="25"/>
                  </a:lnTo>
                  <a:lnTo>
                    <a:pt x="20" y="22"/>
                  </a:lnTo>
                  <a:lnTo>
                    <a:pt x="17" y="22"/>
                  </a:lnTo>
                  <a:lnTo>
                    <a:pt x="8" y="25"/>
                  </a:lnTo>
                  <a:lnTo>
                    <a:pt x="3" y="31"/>
                  </a:lnTo>
                  <a:lnTo>
                    <a:pt x="0" y="3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2" name="Freeform 8"/>
            <p:cNvSpPr>
              <a:spLocks/>
            </p:cNvSpPr>
            <p:nvPr/>
          </p:nvSpPr>
          <p:spPr bwMode="auto">
            <a:xfrm>
              <a:off x="1840" y="1516"/>
              <a:ext cx="45" cy="69"/>
            </a:xfrm>
            <a:custGeom>
              <a:avLst/>
              <a:gdLst>
                <a:gd name="T0" fmla="*/ 26 w 40"/>
                <a:gd name="T1" fmla="*/ 2 h 60"/>
                <a:gd name="T2" fmla="*/ 54 w 40"/>
                <a:gd name="T3" fmla="*/ 0 h 60"/>
                <a:gd name="T4" fmla="*/ 26 w 40"/>
                <a:gd name="T5" fmla="*/ 2 h 60"/>
                <a:gd name="T6" fmla="*/ 3 w 40"/>
                <a:gd name="T7" fmla="*/ 46 h 60"/>
                <a:gd name="T8" fmla="*/ 0 w 40"/>
                <a:gd name="T9" fmla="*/ 103 h 60"/>
                <a:gd name="T10" fmla="*/ 0 w 40"/>
                <a:gd name="T11" fmla="*/ 139 h 60"/>
                <a:gd name="T12" fmla="*/ 3 w 40"/>
                <a:gd name="T13" fmla="*/ 191 h 60"/>
                <a:gd name="T14" fmla="*/ 26 w 40"/>
                <a:gd name="T15" fmla="*/ 231 h 60"/>
                <a:gd name="T16" fmla="*/ 54 w 40"/>
                <a:gd name="T17" fmla="*/ 241 h 60"/>
                <a:gd name="T18" fmla="*/ 77 w 40"/>
                <a:gd name="T19" fmla="*/ 241 h 60"/>
                <a:gd name="T20" fmla="*/ 101 w 40"/>
                <a:gd name="T21" fmla="*/ 231 h 60"/>
                <a:gd name="T22" fmla="*/ 124 w 40"/>
                <a:gd name="T23" fmla="*/ 191 h 60"/>
                <a:gd name="T24" fmla="*/ 128 w 40"/>
                <a:gd name="T25" fmla="*/ 139 h 60"/>
                <a:gd name="T26" fmla="*/ 128 w 40"/>
                <a:gd name="T27" fmla="*/ 103 h 60"/>
                <a:gd name="T28" fmla="*/ 124 w 40"/>
                <a:gd name="T29" fmla="*/ 46 h 60"/>
                <a:gd name="T30" fmla="*/ 101 w 40"/>
                <a:gd name="T31" fmla="*/ 2 h 60"/>
                <a:gd name="T32" fmla="*/ 77 w 40"/>
                <a:gd name="T33" fmla="*/ 0 h 60"/>
                <a:gd name="T34" fmla="*/ 54 w 40"/>
                <a:gd name="T35" fmla="*/ 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60"/>
                <a:gd name="T56" fmla="*/ 40 w 40"/>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60">
                  <a:moveTo>
                    <a:pt x="8" y="2"/>
                  </a:moveTo>
                  <a:lnTo>
                    <a:pt x="17" y="0"/>
                  </a:lnTo>
                  <a:lnTo>
                    <a:pt x="8" y="2"/>
                  </a:lnTo>
                  <a:lnTo>
                    <a:pt x="3" y="11"/>
                  </a:lnTo>
                  <a:lnTo>
                    <a:pt x="0" y="25"/>
                  </a:lnTo>
                  <a:lnTo>
                    <a:pt x="0" y="34"/>
                  </a:lnTo>
                  <a:lnTo>
                    <a:pt x="3" y="48"/>
                  </a:lnTo>
                  <a:lnTo>
                    <a:pt x="8" y="57"/>
                  </a:lnTo>
                  <a:lnTo>
                    <a:pt x="17" y="59"/>
                  </a:lnTo>
                  <a:lnTo>
                    <a:pt x="23" y="59"/>
                  </a:lnTo>
                  <a:lnTo>
                    <a:pt x="31" y="57"/>
                  </a:lnTo>
                  <a:lnTo>
                    <a:pt x="37" y="48"/>
                  </a:lnTo>
                  <a:lnTo>
                    <a:pt x="39" y="34"/>
                  </a:lnTo>
                  <a:lnTo>
                    <a:pt x="39" y="25"/>
                  </a:lnTo>
                  <a:lnTo>
                    <a:pt x="37" y="11"/>
                  </a:lnTo>
                  <a:lnTo>
                    <a:pt x="31" y="2"/>
                  </a:lnTo>
                  <a:lnTo>
                    <a:pt x="23" y="0"/>
                  </a:lnTo>
                  <a:lnTo>
                    <a:pt x="17"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3" name="Line 9"/>
            <p:cNvSpPr>
              <a:spLocks noChangeShapeType="1"/>
            </p:cNvSpPr>
            <p:nvPr/>
          </p:nvSpPr>
          <p:spPr bwMode="auto">
            <a:xfrm flipH="1">
              <a:off x="1277" y="2007"/>
              <a:ext cx="3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54" name="Freeform 10"/>
            <p:cNvSpPr>
              <a:spLocks/>
            </p:cNvSpPr>
            <p:nvPr/>
          </p:nvSpPr>
          <p:spPr bwMode="auto">
            <a:xfrm>
              <a:off x="1270" y="2007"/>
              <a:ext cx="46" cy="71"/>
            </a:xfrm>
            <a:custGeom>
              <a:avLst/>
              <a:gdLst>
                <a:gd name="T0" fmla="*/ 120 w 41"/>
                <a:gd name="T1" fmla="*/ 0 h 62"/>
                <a:gd name="T2" fmla="*/ 62 w 41"/>
                <a:gd name="T3" fmla="*/ 90 h 62"/>
                <a:gd name="T4" fmla="*/ 93 w 41"/>
                <a:gd name="T5" fmla="*/ 90 h 62"/>
                <a:gd name="T6" fmla="*/ 112 w 41"/>
                <a:gd name="T7" fmla="*/ 103 h 62"/>
                <a:gd name="T8" fmla="*/ 120 w 41"/>
                <a:gd name="T9" fmla="*/ 111 h 62"/>
                <a:gd name="T10" fmla="*/ 127 w 41"/>
                <a:gd name="T11" fmla="*/ 145 h 62"/>
                <a:gd name="T12" fmla="*/ 127 w 41"/>
                <a:gd name="T13" fmla="*/ 165 h 62"/>
                <a:gd name="T14" fmla="*/ 120 w 41"/>
                <a:gd name="T15" fmla="*/ 204 h 62"/>
                <a:gd name="T16" fmla="*/ 101 w 41"/>
                <a:gd name="T17" fmla="*/ 218 h 62"/>
                <a:gd name="T18" fmla="*/ 74 w 41"/>
                <a:gd name="T19" fmla="*/ 236 h 62"/>
                <a:gd name="T20" fmla="*/ 48 w 41"/>
                <a:gd name="T21" fmla="*/ 236 h 62"/>
                <a:gd name="T22" fmla="*/ 19 w 41"/>
                <a:gd name="T23" fmla="*/ 218 h 62"/>
                <a:gd name="T24" fmla="*/ 3 w 41"/>
                <a:gd name="T25" fmla="*/ 214 h 62"/>
                <a:gd name="T26" fmla="*/ 0 w 41"/>
                <a:gd name="T27" fmla="*/ 189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62"/>
                <a:gd name="T44" fmla="*/ 41 w 41"/>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62">
                  <a:moveTo>
                    <a:pt x="38" y="0"/>
                  </a:moveTo>
                  <a:lnTo>
                    <a:pt x="20" y="23"/>
                  </a:lnTo>
                  <a:lnTo>
                    <a:pt x="29" y="23"/>
                  </a:lnTo>
                  <a:lnTo>
                    <a:pt x="35" y="26"/>
                  </a:lnTo>
                  <a:lnTo>
                    <a:pt x="38" y="29"/>
                  </a:lnTo>
                  <a:lnTo>
                    <a:pt x="40" y="38"/>
                  </a:lnTo>
                  <a:lnTo>
                    <a:pt x="40" y="43"/>
                  </a:lnTo>
                  <a:lnTo>
                    <a:pt x="38" y="52"/>
                  </a:lnTo>
                  <a:lnTo>
                    <a:pt x="32" y="57"/>
                  </a:lnTo>
                  <a:lnTo>
                    <a:pt x="23" y="61"/>
                  </a:lnTo>
                  <a:lnTo>
                    <a:pt x="15" y="61"/>
                  </a:lnTo>
                  <a:lnTo>
                    <a:pt x="6" y="57"/>
                  </a:lnTo>
                  <a:lnTo>
                    <a:pt x="3" y="55"/>
                  </a:lnTo>
                  <a:lnTo>
                    <a:pt x="0" y="4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5" name="Line 11"/>
            <p:cNvSpPr>
              <a:spLocks noChangeShapeType="1"/>
            </p:cNvSpPr>
            <p:nvPr/>
          </p:nvSpPr>
          <p:spPr bwMode="auto">
            <a:xfrm flipV="1">
              <a:off x="1345" y="2007"/>
              <a:ext cx="9" cy="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56" name="Freeform 12"/>
            <p:cNvSpPr>
              <a:spLocks/>
            </p:cNvSpPr>
            <p:nvPr/>
          </p:nvSpPr>
          <p:spPr bwMode="auto">
            <a:xfrm>
              <a:off x="1336" y="2007"/>
              <a:ext cx="46" cy="71"/>
            </a:xfrm>
            <a:custGeom>
              <a:avLst/>
              <a:gdLst>
                <a:gd name="T0" fmla="*/ 24 w 41"/>
                <a:gd name="T1" fmla="*/ 3 h 62"/>
                <a:gd name="T2" fmla="*/ 3 w 41"/>
                <a:gd name="T3" fmla="*/ 47 h 62"/>
                <a:gd name="T4" fmla="*/ 0 w 41"/>
                <a:gd name="T5" fmla="*/ 103 h 62"/>
                <a:gd name="T6" fmla="*/ 0 w 41"/>
                <a:gd name="T7" fmla="*/ 137 h 62"/>
                <a:gd name="T8" fmla="*/ 3 w 41"/>
                <a:gd name="T9" fmla="*/ 189 h 62"/>
                <a:gd name="T10" fmla="*/ 24 w 41"/>
                <a:gd name="T11" fmla="*/ 218 h 62"/>
                <a:gd name="T12" fmla="*/ 49 w 41"/>
                <a:gd name="T13" fmla="*/ 236 h 62"/>
                <a:gd name="T14" fmla="*/ 74 w 41"/>
                <a:gd name="T15" fmla="*/ 236 h 62"/>
                <a:gd name="T16" fmla="*/ 101 w 41"/>
                <a:gd name="T17" fmla="*/ 218 h 62"/>
                <a:gd name="T18" fmla="*/ 113 w 41"/>
                <a:gd name="T19" fmla="*/ 189 h 62"/>
                <a:gd name="T20" fmla="*/ 127 w 41"/>
                <a:gd name="T21" fmla="*/ 137 h 62"/>
                <a:gd name="T22" fmla="*/ 127 w 41"/>
                <a:gd name="T23" fmla="*/ 103 h 62"/>
                <a:gd name="T24" fmla="*/ 113 w 41"/>
                <a:gd name="T25" fmla="*/ 47 h 62"/>
                <a:gd name="T26" fmla="*/ 101 w 41"/>
                <a:gd name="T27" fmla="*/ 3 h 62"/>
                <a:gd name="T28" fmla="*/ 74 w 41"/>
                <a:gd name="T29" fmla="*/ 0 h 62"/>
                <a:gd name="T30" fmla="*/ 49 w 41"/>
                <a:gd name="T31" fmla="*/ 0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
                <a:gd name="T49" fmla="*/ 0 h 62"/>
                <a:gd name="T50" fmla="*/ 41 w 41"/>
                <a:gd name="T51" fmla="*/ 62 h 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 h="62">
                  <a:moveTo>
                    <a:pt x="8" y="3"/>
                  </a:moveTo>
                  <a:lnTo>
                    <a:pt x="3" y="12"/>
                  </a:lnTo>
                  <a:lnTo>
                    <a:pt x="0" y="26"/>
                  </a:lnTo>
                  <a:lnTo>
                    <a:pt x="0" y="35"/>
                  </a:lnTo>
                  <a:lnTo>
                    <a:pt x="3" y="49"/>
                  </a:lnTo>
                  <a:lnTo>
                    <a:pt x="8" y="57"/>
                  </a:lnTo>
                  <a:lnTo>
                    <a:pt x="16" y="61"/>
                  </a:lnTo>
                  <a:lnTo>
                    <a:pt x="23" y="61"/>
                  </a:lnTo>
                  <a:lnTo>
                    <a:pt x="32" y="57"/>
                  </a:lnTo>
                  <a:lnTo>
                    <a:pt x="36" y="49"/>
                  </a:lnTo>
                  <a:lnTo>
                    <a:pt x="40" y="35"/>
                  </a:lnTo>
                  <a:lnTo>
                    <a:pt x="40" y="26"/>
                  </a:lnTo>
                  <a:lnTo>
                    <a:pt x="36" y="12"/>
                  </a:lnTo>
                  <a:lnTo>
                    <a:pt x="32" y="3"/>
                  </a:lnTo>
                  <a:lnTo>
                    <a:pt x="23" y="0"/>
                  </a:lnTo>
                  <a:lnTo>
                    <a:pt x="16"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7" name="Freeform 13"/>
            <p:cNvSpPr>
              <a:spLocks/>
            </p:cNvSpPr>
            <p:nvPr/>
          </p:nvSpPr>
          <p:spPr bwMode="auto">
            <a:xfrm>
              <a:off x="1154" y="2675"/>
              <a:ext cx="47" cy="71"/>
            </a:xfrm>
            <a:custGeom>
              <a:avLst/>
              <a:gdLst>
                <a:gd name="T0" fmla="*/ 72 w 41"/>
                <a:gd name="T1" fmla="*/ 0 h 61"/>
                <a:gd name="T2" fmla="*/ 33 w 41"/>
                <a:gd name="T3" fmla="*/ 3 h 61"/>
                <a:gd name="T4" fmla="*/ 17 w 41"/>
                <a:gd name="T5" fmla="*/ 49 h 61"/>
                <a:gd name="T6" fmla="*/ 0 w 41"/>
                <a:gd name="T7" fmla="*/ 119 h 61"/>
                <a:gd name="T8" fmla="*/ 0 w 41"/>
                <a:gd name="T9" fmla="*/ 162 h 61"/>
                <a:gd name="T10" fmla="*/ 17 w 41"/>
                <a:gd name="T11" fmla="*/ 223 h 61"/>
                <a:gd name="T12" fmla="*/ 33 w 41"/>
                <a:gd name="T13" fmla="*/ 260 h 61"/>
                <a:gd name="T14" fmla="*/ 72 w 41"/>
                <a:gd name="T15" fmla="*/ 271 h 61"/>
                <a:gd name="T16" fmla="*/ 95 w 41"/>
                <a:gd name="T17" fmla="*/ 271 h 61"/>
                <a:gd name="T18" fmla="*/ 125 w 41"/>
                <a:gd name="T19" fmla="*/ 260 h 61"/>
                <a:gd name="T20" fmla="*/ 149 w 41"/>
                <a:gd name="T21" fmla="*/ 223 h 61"/>
                <a:gd name="T22" fmla="*/ 158 w 41"/>
                <a:gd name="T23" fmla="*/ 162 h 61"/>
                <a:gd name="T24" fmla="*/ 158 w 41"/>
                <a:gd name="T25" fmla="*/ 119 h 61"/>
                <a:gd name="T26" fmla="*/ 149 w 41"/>
                <a:gd name="T27" fmla="*/ 49 h 61"/>
                <a:gd name="T28" fmla="*/ 125 w 41"/>
                <a:gd name="T29" fmla="*/ 3 h 61"/>
                <a:gd name="T30" fmla="*/ 95 w 41"/>
                <a:gd name="T31" fmla="*/ 0 h 61"/>
                <a:gd name="T32" fmla="*/ 72 w 41"/>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61"/>
                <a:gd name="T53" fmla="*/ 41 w 41"/>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61">
                  <a:moveTo>
                    <a:pt x="18" y="0"/>
                  </a:moveTo>
                  <a:lnTo>
                    <a:pt x="9" y="3"/>
                  </a:lnTo>
                  <a:lnTo>
                    <a:pt x="4" y="11"/>
                  </a:lnTo>
                  <a:lnTo>
                    <a:pt x="0" y="26"/>
                  </a:lnTo>
                  <a:lnTo>
                    <a:pt x="0" y="35"/>
                  </a:lnTo>
                  <a:lnTo>
                    <a:pt x="4" y="49"/>
                  </a:lnTo>
                  <a:lnTo>
                    <a:pt x="9" y="57"/>
                  </a:lnTo>
                  <a:lnTo>
                    <a:pt x="18" y="60"/>
                  </a:lnTo>
                  <a:lnTo>
                    <a:pt x="24" y="60"/>
                  </a:lnTo>
                  <a:lnTo>
                    <a:pt x="32" y="57"/>
                  </a:lnTo>
                  <a:lnTo>
                    <a:pt x="38" y="49"/>
                  </a:lnTo>
                  <a:lnTo>
                    <a:pt x="40" y="35"/>
                  </a:lnTo>
                  <a:lnTo>
                    <a:pt x="40" y="26"/>
                  </a:lnTo>
                  <a:lnTo>
                    <a:pt x="38" y="11"/>
                  </a:lnTo>
                  <a:lnTo>
                    <a:pt x="32" y="3"/>
                  </a:lnTo>
                  <a:lnTo>
                    <a:pt x="24" y="0"/>
                  </a:lnTo>
                  <a:lnTo>
                    <a:pt x="1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8" name="Freeform 14"/>
            <p:cNvSpPr>
              <a:spLocks/>
            </p:cNvSpPr>
            <p:nvPr/>
          </p:nvSpPr>
          <p:spPr bwMode="auto">
            <a:xfrm>
              <a:off x="3823" y="2675"/>
              <a:ext cx="47" cy="71"/>
            </a:xfrm>
            <a:custGeom>
              <a:avLst/>
              <a:gdLst>
                <a:gd name="T0" fmla="*/ 33 w 41"/>
                <a:gd name="T1" fmla="*/ 3 h 61"/>
                <a:gd name="T2" fmla="*/ 65 w 41"/>
                <a:gd name="T3" fmla="*/ 0 h 61"/>
                <a:gd name="T4" fmla="*/ 33 w 41"/>
                <a:gd name="T5" fmla="*/ 3 h 61"/>
                <a:gd name="T6" fmla="*/ 2 w 41"/>
                <a:gd name="T7" fmla="*/ 49 h 61"/>
                <a:gd name="T8" fmla="*/ 0 w 41"/>
                <a:gd name="T9" fmla="*/ 119 h 61"/>
                <a:gd name="T10" fmla="*/ 0 w 41"/>
                <a:gd name="T11" fmla="*/ 162 h 61"/>
                <a:gd name="T12" fmla="*/ 2 w 41"/>
                <a:gd name="T13" fmla="*/ 223 h 61"/>
                <a:gd name="T14" fmla="*/ 33 w 41"/>
                <a:gd name="T15" fmla="*/ 260 h 61"/>
                <a:gd name="T16" fmla="*/ 65 w 41"/>
                <a:gd name="T17" fmla="*/ 271 h 61"/>
                <a:gd name="T18" fmla="*/ 86 w 41"/>
                <a:gd name="T19" fmla="*/ 271 h 61"/>
                <a:gd name="T20" fmla="*/ 123 w 41"/>
                <a:gd name="T21" fmla="*/ 260 h 61"/>
                <a:gd name="T22" fmla="*/ 143 w 41"/>
                <a:gd name="T23" fmla="*/ 223 h 61"/>
                <a:gd name="T24" fmla="*/ 158 w 41"/>
                <a:gd name="T25" fmla="*/ 162 h 61"/>
                <a:gd name="T26" fmla="*/ 158 w 41"/>
                <a:gd name="T27" fmla="*/ 119 h 61"/>
                <a:gd name="T28" fmla="*/ 143 w 41"/>
                <a:gd name="T29" fmla="*/ 49 h 61"/>
                <a:gd name="T30" fmla="*/ 123 w 41"/>
                <a:gd name="T31" fmla="*/ 3 h 61"/>
                <a:gd name="T32" fmla="*/ 86 w 41"/>
                <a:gd name="T33" fmla="*/ 0 h 61"/>
                <a:gd name="T34" fmla="*/ 65 w 41"/>
                <a:gd name="T35" fmla="*/ 0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61"/>
                <a:gd name="T56" fmla="*/ 41 w 41"/>
                <a:gd name="T57" fmla="*/ 61 h 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61">
                  <a:moveTo>
                    <a:pt x="9" y="3"/>
                  </a:moveTo>
                  <a:lnTo>
                    <a:pt x="17" y="0"/>
                  </a:lnTo>
                  <a:lnTo>
                    <a:pt x="9" y="3"/>
                  </a:lnTo>
                  <a:lnTo>
                    <a:pt x="2" y="11"/>
                  </a:lnTo>
                  <a:lnTo>
                    <a:pt x="0" y="26"/>
                  </a:lnTo>
                  <a:lnTo>
                    <a:pt x="0" y="35"/>
                  </a:lnTo>
                  <a:lnTo>
                    <a:pt x="2" y="49"/>
                  </a:lnTo>
                  <a:lnTo>
                    <a:pt x="9" y="57"/>
                  </a:lnTo>
                  <a:lnTo>
                    <a:pt x="17" y="60"/>
                  </a:lnTo>
                  <a:lnTo>
                    <a:pt x="22" y="60"/>
                  </a:lnTo>
                  <a:lnTo>
                    <a:pt x="31" y="57"/>
                  </a:lnTo>
                  <a:lnTo>
                    <a:pt x="37" y="49"/>
                  </a:lnTo>
                  <a:lnTo>
                    <a:pt x="40" y="35"/>
                  </a:lnTo>
                  <a:lnTo>
                    <a:pt x="40" y="26"/>
                  </a:lnTo>
                  <a:lnTo>
                    <a:pt x="37" y="11"/>
                  </a:lnTo>
                  <a:lnTo>
                    <a:pt x="31" y="3"/>
                  </a:lnTo>
                  <a:lnTo>
                    <a:pt x="22" y="0"/>
                  </a:lnTo>
                  <a:lnTo>
                    <a:pt x="17"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9" name="Line 15"/>
            <p:cNvSpPr>
              <a:spLocks noChangeShapeType="1"/>
            </p:cNvSpPr>
            <p:nvPr/>
          </p:nvSpPr>
          <p:spPr bwMode="auto">
            <a:xfrm flipH="1">
              <a:off x="3629" y="2010"/>
              <a:ext cx="37"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60" name="Freeform 16"/>
            <p:cNvSpPr>
              <a:spLocks/>
            </p:cNvSpPr>
            <p:nvPr/>
          </p:nvSpPr>
          <p:spPr bwMode="auto">
            <a:xfrm>
              <a:off x="3623" y="2010"/>
              <a:ext cx="47" cy="71"/>
            </a:xfrm>
            <a:custGeom>
              <a:avLst/>
              <a:gdLst>
                <a:gd name="T0" fmla="*/ 118 w 42"/>
                <a:gd name="T1" fmla="*/ 0 h 61"/>
                <a:gd name="T2" fmla="*/ 67 w 42"/>
                <a:gd name="T3" fmla="*/ 105 h 61"/>
                <a:gd name="T4" fmla="*/ 94 w 42"/>
                <a:gd name="T5" fmla="*/ 105 h 61"/>
                <a:gd name="T6" fmla="*/ 105 w 42"/>
                <a:gd name="T7" fmla="*/ 119 h 61"/>
                <a:gd name="T8" fmla="*/ 118 w 42"/>
                <a:gd name="T9" fmla="*/ 135 h 61"/>
                <a:gd name="T10" fmla="*/ 128 w 42"/>
                <a:gd name="T11" fmla="*/ 169 h 61"/>
                <a:gd name="T12" fmla="*/ 128 w 42"/>
                <a:gd name="T13" fmla="*/ 197 h 61"/>
                <a:gd name="T14" fmla="*/ 118 w 42"/>
                <a:gd name="T15" fmla="*/ 242 h 61"/>
                <a:gd name="T16" fmla="*/ 98 w 42"/>
                <a:gd name="T17" fmla="*/ 260 h 61"/>
                <a:gd name="T18" fmla="*/ 71 w 42"/>
                <a:gd name="T19" fmla="*/ 271 h 61"/>
                <a:gd name="T20" fmla="*/ 44 w 42"/>
                <a:gd name="T21" fmla="*/ 271 h 61"/>
                <a:gd name="T22" fmla="*/ 19 w 42"/>
                <a:gd name="T23" fmla="*/ 260 h 61"/>
                <a:gd name="T24" fmla="*/ 3 w 42"/>
                <a:gd name="T25" fmla="*/ 247 h 61"/>
                <a:gd name="T26" fmla="*/ 0 w 42"/>
                <a:gd name="T27" fmla="*/ 223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61"/>
                <a:gd name="T44" fmla="*/ 42 w 42"/>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61">
                  <a:moveTo>
                    <a:pt x="38" y="0"/>
                  </a:moveTo>
                  <a:lnTo>
                    <a:pt x="21" y="23"/>
                  </a:lnTo>
                  <a:lnTo>
                    <a:pt x="30" y="23"/>
                  </a:lnTo>
                  <a:lnTo>
                    <a:pt x="34" y="26"/>
                  </a:lnTo>
                  <a:lnTo>
                    <a:pt x="38" y="29"/>
                  </a:lnTo>
                  <a:lnTo>
                    <a:pt x="41" y="37"/>
                  </a:lnTo>
                  <a:lnTo>
                    <a:pt x="41" y="43"/>
                  </a:lnTo>
                  <a:lnTo>
                    <a:pt x="38" y="52"/>
                  </a:lnTo>
                  <a:lnTo>
                    <a:pt x="32" y="57"/>
                  </a:lnTo>
                  <a:lnTo>
                    <a:pt x="23" y="60"/>
                  </a:lnTo>
                  <a:lnTo>
                    <a:pt x="14" y="60"/>
                  </a:lnTo>
                  <a:lnTo>
                    <a:pt x="6" y="57"/>
                  </a:lnTo>
                  <a:lnTo>
                    <a:pt x="3" y="54"/>
                  </a:lnTo>
                  <a:lnTo>
                    <a:pt x="0" y="49"/>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1" name="Freeform 17"/>
            <p:cNvSpPr>
              <a:spLocks/>
            </p:cNvSpPr>
            <p:nvPr/>
          </p:nvSpPr>
          <p:spPr bwMode="auto">
            <a:xfrm>
              <a:off x="3688" y="2010"/>
              <a:ext cx="47" cy="71"/>
            </a:xfrm>
            <a:custGeom>
              <a:avLst/>
              <a:gdLst>
                <a:gd name="T0" fmla="*/ 29 w 41"/>
                <a:gd name="T1" fmla="*/ 2 h 61"/>
                <a:gd name="T2" fmla="*/ 65 w 41"/>
                <a:gd name="T3" fmla="*/ 0 h 61"/>
                <a:gd name="T4" fmla="*/ 29 w 41"/>
                <a:gd name="T5" fmla="*/ 2 h 61"/>
                <a:gd name="T6" fmla="*/ 3 w 41"/>
                <a:gd name="T7" fmla="*/ 49 h 61"/>
                <a:gd name="T8" fmla="*/ 0 w 41"/>
                <a:gd name="T9" fmla="*/ 119 h 61"/>
                <a:gd name="T10" fmla="*/ 0 w 41"/>
                <a:gd name="T11" fmla="*/ 157 h 61"/>
                <a:gd name="T12" fmla="*/ 3 w 41"/>
                <a:gd name="T13" fmla="*/ 223 h 61"/>
                <a:gd name="T14" fmla="*/ 29 w 41"/>
                <a:gd name="T15" fmla="*/ 260 h 61"/>
                <a:gd name="T16" fmla="*/ 65 w 41"/>
                <a:gd name="T17" fmla="*/ 271 h 61"/>
                <a:gd name="T18" fmla="*/ 91 w 41"/>
                <a:gd name="T19" fmla="*/ 271 h 61"/>
                <a:gd name="T20" fmla="*/ 123 w 41"/>
                <a:gd name="T21" fmla="*/ 260 h 61"/>
                <a:gd name="T22" fmla="*/ 143 w 41"/>
                <a:gd name="T23" fmla="*/ 223 h 61"/>
                <a:gd name="T24" fmla="*/ 158 w 41"/>
                <a:gd name="T25" fmla="*/ 157 h 61"/>
                <a:gd name="T26" fmla="*/ 158 w 41"/>
                <a:gd name="T27" fmla="*/ 119 h 61"/>
                <a:gd name="T28" fmla="*/ 143 w 41"/>
                <a:gd name="T29" fmla="*/ 49 h 61"/>
                <a:gd name="T30" fmla="*/ 123 w 41"/>
                <a:gd name="T31" fmla="*/ 2 h 61"/>
                <a:gd name="T32" fmla="*/ 91 w 41"/>
                <a:gd name="T33" fmla="*/ 0 h 61"/>
                <a:gd name="T34" fmla="*/ 65 w 41"/>
                <a:gd name="T35" fmla="*/ 0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61"/>
                <a:gd name="T56" fmla="*/ 41 w 41"/>
                <a:gd name="T57" fmla="*/ 61 h 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61">
                  <a:moveTo>
                    <a:pt x="8" y="2"/>
                  </a:moveTo>
                  <a:lnTo>
                    <a:pt x="17" y="0"/>
                  </a:lnTo>
                  <a:lnTo>
                    <a:pt x="8" y="2"/>
                  </a:lnTo>
                  <a:lnTo>
                    <a:pt x="3" y="11"/>
                  </a:lnTo>
                  <a:lnTo>
                    <a:pt x="0" y="26"/>
                  </a:lnTo>
                  <a:lnTo>
                    <a:pt x="0" y="34"/>
                  </a:lnTo>
                  <a:lnTo>
                    <a:pt x="3" y="49"/>
                  </a:lnTo>
                  <a:lnTo>
                    <a:pt x="8" y="57"/>
                  </a:lnTo>
                  <a:lnTo>
                    <a:pt x="17" y="60"/>
                  </a:lnTo>
                  <a:lnTo>
                    <a:pt x="23" y="60"/>
                  </a:lnTo>
                  <a:lnTo>
                    <a:pt x="31" y="57"/>
                  </a:lnTo>
                  <a:lnTo>
                    <a:pt x="37" y="49"/>
                  </a:lnTo>
                  <a:lnTo>
                    <a:pt x="40" y="34"/>
                  </a:lnTo>
                  <a:lnTo>
                    <a:pt x="40" y="26"/>
                  </a:lnTo>
                  <a:lnTo>
                    <a:pt x="37" y="11"/>
                  </a:lnTo>
                  <a:lnTo>
                    <a:pt x="31" y="2"/>
                  </a:lnTo>
                  <a:lnTo>
                    <a:pt x="23" y="0"/>
                  </a:lnTo>
                  <a:lnTo>
                    <a:pt x="17"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2" name="Freeform 18"/>
            <p:cNvSpPr>
              <a:spLocks/>
            </p:cNvSpPr>
            <p:nvPr/>
          </p:nvSpPr>
          <p:spPr bwMode="auto">
            <a:xfrm>
              <a:off x="3136" y="1520"/>
              <a:ext cx="43" cy="71"/>
            </a:xfrm>
            <a:custGeom>
              <a:avLst/>
              <a:gdLst>
                <a:gd name="T0" fmla="*/ 123 w 38"/>
                <a:gd name="T1" fmla="*/ 35 h 61"/>
                <a:gd name="T2" fmla="*/ 109 w 38"/>
                <a:gd name="T3" fmla="*/ 2 h 61"/>
                <a:gd name="T4" fmla="*/ 78 w 38"/>
                <a:gd name="T5" fmla="*/ 0 h 61"/>
                <a:gd name="T6" fmla="*/ 59 w 38"/>
                <a:gd name="T7" fmla="*/ 0 h 61"/>
                <a:gd name="T8" fmla="*/ 29 w 38"/>
                <a:gd name="T9" fmla="*/ 2 h 61"/>
                <a:gd name="T10" fmla="*/ 3 w 38"/>
                <a:gd name="T11" fmla="*/ 49 h 61"/>
                <a:gd name="T12" fmla="*/ 0 w 38"/>
                <a:gd name="T13" fmla="*/ 116 h 61"/>
                <a:gd name="T14" fmla="*/ 0 w 38"/>
                <a:gd name="T15" fmla="*/ 183 h 61"/>
                <a:gd name="T16" fmla="*/ 3 w 38"/>
                <a:gd name="T17" fmla="*/ 232 h 61"/>
                <a:gd name="T18" fmla="*/ 29 w 38"/>
                <a:gd name="T19" fmla="*/ 260 h 61"/>
                <a:gd name="T20" fmla="*/ 59 w 38"/>
                <a:gd name="T21" fmla="*/ 271 h 61"/>
                <a:gd name="T22" fmla="*/ 69 w 38"/>
                <a:gd name="T23" fmla="*/ 271 h 61"/>
                <a:gd name="T24" fmla="*/ 100 w 38"/>
                <a:gd name="T25" fmla="*/ 260 h 61"/>
                <a:gd name="T26" fmla="*/ 123 w 38"/>
                <a:gd name="T27" fmla="*/ 232 h 61"/>
                <a:gd name="T28" fmla="*/ 128 w 38"/>
                <a:gd name="T29" fmla="*/ 197 h 61"/>
                <a:gd name="T30" fmla="*/ 128 w 38"/>
                <a:gd name="T31" fmla="*/ 183 h 61"/>
                <a:gd name="T32" fmla="*/ 123 w 38"/>
                <a:gd name="T33" fmla="*/ 142 h 61"/>
                <a:gd name="T34" fmla="*/ 100 w 38"/>
                <a:gd name="T35" fmla="*/ 116 h 61"/>
                <a:gd name="T36" fmla="*/ 69 w 38"/>
                <a:gd name="T37" fmla="*/ 102 h 61"/>
                <a:gd name="T38" fmla="*/ 59 w 38"/>
                <a:gd name="T39" fmla="*/ 102 h 61"/>
                <a:gd name="T40" fmla="*/ 29 w 38"/>
                <a:gd name="T41" fmla="*/ 116 h 61"/>
                <a:gd name="T42" fmla="*/ 3 w 38"/>
                <a:gd name="T43" fmla="*/ 142 h 61"/>
                <a:gd name="T44" fmla="*/ 0 w 38"/>
                <a:gd name="T45" fmla="*/ 183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61"/>
                <a:gd name="T71" fmla="*/ 38 w 38"/>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61">
                  <a:moveTo>
                    <a:pt x="35" y="8"/>
                  </a:moveTo>
                  <a:lnTo>
                    <a:pt x="31" y="2"/>
                  </a:lnTo>
                  <a:lnTo>
                    <a:pt x="23" y="0"/>
                  </a:lnTo>
                  <a:lnTo>
                    <a:pt x="17" y="0"/>
                  </a:lnTo>
                  <a:lnTo>
                    <a:pt x="9" y="2"/>
                  </a:lnTo>
                  <a:lnTo>
                    <a:pt x="3" y="11"/>
                  </a:lnTo>
                  <a:lnTo>
                    <a:pt x="0" y="25"/>
                  </a:lnTo>
                  <a:lnTo>
                    <a:pt x="0" y="40"/>
                  </a:lnTo>
                  <a:lnTo>
                    <a:pt x="3" y="51"/>
                  </a:lnTo>
                  <a:lnTo>
                    <a:pt x="9" y="57"/>
                  </a:lnTo>
                  <a:lnTo>
                    <a:pt x="17" y="60"/>
                  </a:lnTo>
                  <a:lnTo>
                    <a:pt x="20" y="60"/>
                  </a:lnTo>
                  <a:lnTo>
                    <a:pt x="29" y="57"/>
                  </a:lnTo>
                  <a:lnTo>
                    <a:pt x="35" y="51"/>
                  </a:lnTo>
                  <a:lnTo>
                    <a:pt x="37" y="43"/>
                  </a:lnTo>
                  <a:lnTo>
                    <a:pt x="37" y="40"/>
                  </a:lnTo>
                  <a:lnTo>
                    <a:pt x="35" y="31"/>
                  </a:lnTo>
                  <a:lnTo>
                    <a:pt x="29" y="25"/>
                  </a:lnTo>
                  <a:lnTo>
                    <a:pt x="20" y="22"/>
                  </a:lnTo>
                  <a:lnTo>
                    <a:pt x="17" y="22"/>
                  </a:lnTo>
                  <a:lnTo>
                    <a:pt x="9" y="25"/>
                  </a:lnTo>
                  <a:lnTo>
                    <a:pt x="3" y="31"/>
                  </a:lnTo>
                  <a:lnTo>
                    <a:pt x="0" y="4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3" name="Freeform 19"/>
            <p:cNvSpPr>
              <a:spLocks/>
            </p:cNvSpPr>
            <p:nvPr/>
          </p:nvSpPr>
          <p:spPr bwMode="auto">
            <a:xfrm>
              <a:off x="3201" y="1520"/>
              <a:ext cx="48" cy="71"/>
            </a:xfrm>
            <a:custGeom>
              <a:avLst/>
              <a:gdLst>
                <a:gd name="T0" fmla="*/ 33 w 42"/>
                <a:gd name="T1" fmla="*/ 2 h 61"/>
                <a:gd name="T2" fmla="*/ 70 w 42"/>
                <a:gd name="T3" fmla="*/ 0 h 61"/>
                <a:gd name="T4" fmla="*/ 33 w 42"/>
                <a:gd name="T5" fmla="*/ 2 h 61"/>
                <a:gd name="T6" fmla="*/ 3 w 42"/>
                <a:gd name="T7" fmla="*/ 49 h 61"/>
                <a:gd name="T8" fmla="*/ 0 w 42"/>
                <a:gd name="T9" fmla="*/ 116 h 61"/>
                <a:gd name="T10" fmla="*/ 0 w 42"/>
                <a:gd name="T11" fmla="*/ 157 h 61"/>
                <a:gd name="T12" fmla="*/ 3 w 42"/>
                <a:gd name="T13" fmla="*/ 220 h 61"/>
                <a:gd name="T14" fmla="*/ 33 w 42"/>
                <a:gd name="T15" fmla="*/ 260 h 61"/>
                <a:gd name="T16" fmla="*/ 70 w 42"/>
                <a:gd name="T17" fmla="*/ 271 h 61"/>
                <a:gd name="T18" fmla="*/ 86 w 42"/>
                <a:gd name="T19" fmla="*/ 271 h 61"/>
                <a:gd name="T20" fmla="*/ 122 w 42"/>
                <a:gd name="T21" fmla="*/ 260 h 61"/>
                <a:gd name="T22" fmla="*/ 143 w 42"/>
                <a:gd name="T23" fmla="*/ 220 h 61"/>
                <a:gd name="T24" fmla="*/ 158 w 42"/>
                <a:gd name="T25" fmla="*/ 157 h 61"/>
                <a:gd name="T26" fmla="*/ 158 w 42"/>
                <a:gd name="T27" fmla="*/ 116 h 61"/>
                <a:gd name="T28" fmla="*/ 143 w 42"/>
                <a:gd name="T29" fmla="*/ 49 h 61"/>
                <a:gd name="T30" fmla="*/ 122 w 42"/>
                <a:gd name="T31" fmla="*/ 2 h 61"/>
                <a:gd name="T32" fmla="*/ 86 w 42"/>
                <a:gd name="T33" fmla="*/ 0 h 61"/>
                <a:gd name="T34" fmla="*/ 70 w 42"/>
                <a:gd name="T35" fmla="*/ 0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61"/>
                <a:gd name="T56" fmla="*/ 42 w 42"/>
                <a:gd name="T57" fmla="*/ 61 h 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61">
                  <a:moveTo>
                    <a:pt x="9" y="2"/>
                  </a:moveTo>
                  <a:lnTo>
                    <a:pt x="18" y="0"/>
                  </a:lnTo>
                  <a:lnTo>
                    <a:pt x="9" y="2"/>
                  </a:lnTo>
                  <a:lnTo>
                    <a:pt x="3" y="11"/>
                  </a:lnTo>
                  <a:lnTo>
                    <a:pt x="0" y="25"/>
                  </a:lnTo>
                  <a:lnTo>
                    <a:pt x="0" y="34"/>
                  </a:lnTo>
                  <a:lnTo>
                    <a:pt x="3" y="48"/>
                  </a:lnTo>
                  <a:lnTo>
                    <a:pt x="9" y="57"/>
                  </a:lnTo>
                  <a:lnTo>
                    <a:pt x="18" y="60"/>
                  </a:lnTo>
                  <a:lnTo>
                    <a:pt x="23" y="60"/>
                  </a:lnTo>
                  <a:lnTo>
                    <a:pt x="32" y="57"/>
                  </a:lnTo>
                  <a:lnTo>
                    <a:pt x="38" y="48"/>
                  </a:lnTo>
                  <a:lnTo>
                    <a:pt x="41" y="34"/>
                  </a:lnTo>
                  <a:lnTo>
                    <a:pt x="41" y="25"/>
                  </a:lnTo>
                  <a:lnTo>
                    <a:pt x="38" y="11"/>
                  </a:lnTo>
                  <a:lnTo>
                    <a:pt x="32" y="2"/>
                  </a:lnTo>
                  <a:lnTo>
                    <a:pt x="23" y="0"/>
                  </a:lnTo>
                  <a:lnTo>
                    <a:pt x="18"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4" name="Line 20"/>
            <p:cNvSpPr>
              <a:spLocks noChangeShapeType="1"/>
            </p:cNvSpPr>
            <p:nvPr/>
          </p:nvSpPr>
          <p:spPr bwMode="auto">
            <a:xfrm flipH="1">
              <a:off x="2532" y="2712"/>
              <a:ext cx="122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65" name="Line 21"/>
            <p:cNvSpPr>
              <a:spLocks noChangeShapeType="1"/>
            </p:cNvSpPr>
            <p:nvPr/>
          </p:nvSpPr>
          <p:spPr bwMode="auto">
            <a:xfrm flipH="1">
              <a:off x="1294" y="2712"/>
              <a:ext cx="122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66" name="Freeform 22"/>
            <p:cNvSpPr>
              <a:spLocks/>
            </p:cNvSpPr>
            <p:nvPr/>
          </p:nvSpPr>
          <p:spPr bwMode="auto">
            <a:xfrm>
              <a:off x="1294" y="1462"/>
              <a:ext cx="2461" cy="1251"/>
            </a:xfrm>
            <a:custGeom>
              <a:avLst/>
              <a:gdLst>
                <a:gd name="T0" fmla="*/ 7568 w 2172"/>
                <a:gd name="T1" fmla="*/ 4286 h 1086"/>
                <a:gd name="T2" fmla="*/ 7543 w 2172"/>
                <a:gd name="T3" fmla="*/ 3930 h 1086"/>
                <a:gd name="T4" fmla="*/ 7495 w 2172"/>
                <a:gd name="T5" fmla="*/ 3572 h 1086"/>
                <a:gd name="T6" fmla="*/ 7424 w 2172"/>
                <a:gd name="T7" fmla="*/ 3222 h 1086"/>
                <a:gd name="T8" fmla="*/ 7330 w 2172"/>
                <a:gd name="T9" fmla="*/ 2875 h 1086"/>
                <a:gd name="T10" fmla="*/ 7205 w 2172"/>
                <a:gd name="T11" fmla="*/ 2549 h 1086"/>
                <a:gd name="T12" fmla="*/ 7061 w 2172"/>
                <a:gd name="T13" fmla="*/ 2229 h 1086"/>
                <a:gd name="T14" fmla="*/ 6900 w 2172"/>
                <a:gd name="T15" fmla="*/ 1928 h 1086"/>
                <a:gd name="T16" fmla="*/ 6714 w 2172"/>
                <a:gd name="T17" fmla="*/ 1633 h 1086"/>
                <a:gd name="T18" fmla="*/ 6520 w 2172"/>
                <a:gd name="T19" fmla="*/ 1370 h 1086"/>
                <a:gd name="T20" fmla="*/ 6293 w 2172"/>
                <a:gd name="T21" fmla="*/ 1123 h 1086"/>
                <a:gd name="T22" fmla="*/ 6058 w 2172"/>
                <a:gd name="T23" fmla="*/ 893 h 1086"/>
                <a:gd name="T24" fmla="*/ 5807 w 2172"/>
                <a:gd name="T25" fmla="*/ 688 h 1086"/>
                <a:gd name="T26" fmla="*/ 5547 w 2172"/>
                <a:gd name="T27" fmla="*/ 510 h 1086"/>
                <a:gd name="T28" fmla="*/ 5268 w 2172"/>
                <a:gd name="T29" fmla="*/ 351 h 1086"/>
                <a:gd name="T30" fmla="*/ 4981 w 2172"/>
                <a:gd name="T31" fmla="*/ 228 h 1086"/>
                <a:gd name="T32" fmla="*/ 4691 w 2172"/>
                <a:gd name="T33" fmla="*/ 124 h 1086"/>
                <a:gd name="T34" fmla="*/ 4394 w 2172"/>
                <a:gd name="T35" fmla="*/ 53 h 1086"/>
                <a:gd name="T36" fmla="*/ 4089 w 2172"/>
                <a:gd name="T37" fmla="*/ 3 h 1086"/>
                <a:gd name="T38" fmla="*/ 3783 w 2172"/>
                <a:gd name="T39" fmla="*/ 0 h 1086"/>
                <a:gd name="T40" fmla="*/ 3480 w 2172"/>
                <a:gd name="T41" fmla="*/ 3 h 1086"/>
                <a:gd name="T42" fmla="*/ 3175 w 2172"/>
                <a:gd name="T43" fmla="*/ 53 h 1086"/>
                <a:gd name="T44" fmla="*/ 2877 w 2172"/>
                <a:gd name="T45" fmla="*/ 124 h 1086"/>
                <a:gd name="T46" fmla="*/ 2588 w 2172"/>
                <a:gd name="T47" fmla="*/ 228 h 1086"/>
                <a:gd name="T48" fmla="*/ 2305 w 2172"/>
                <a:gd name="T49" fmla="*/ 351 h 1086"/>
                <a:gd name="T50" fmla="*/ 2024 w 2172"/>
                <a:gd name="T51" fmla="*/ 510 h 1086"/>
                <a:gd name="T52" fmla="*/ 1760 w 2172"/>
                <a:gd name="T53" fmla="*/ 688 h 1086"/>
                <a:gd name="T54" fmla="*/ 1511 w 2172"/>
                <a:gd name="T55" fmla="*/ 893 h 1086"/>
                <a:gd name="T56" fmla="*/ 1275 w 2172"/>
                <a:gd name="T57" fmla="*/ 1123 h 1086"/>
                <a:gd name="T58" fmla="*/ 1054 w 2172"/>
                <a:gd name="T59" fmla="*/ 1370 h 1086"/>
                <a:gd name="T60" fmla="*/ 857 w 2172"/>
                <a:gd name="T61" fmla="*/ 1633 h 1086"/>
                <a:gd name="T62" fmla="*/ 670 w 2172"/>
                <a:gd name="T63" fmla="*/ 1928 h 1086"/>
                <a:gd name="T64" fmla="*/ 505 w 2172"/>
                <a:gd name="T65" fmla="*/ 2229 h 1086"/>
                <a:gd name="T66" fmla="*/ 367 w 2172"/>
                <a:gd name="T67" fmla="*/ 2549 h 1086"/>
                <a:gd name="T68" fmla="*/ 244 w 2172"/>
                <a:gd name="T69" fmla="*/ 2875 h 1086"/>
                <a:gd name="T70" fmla="*/ 145 w 2172"/>
                <a:gd name="T71" fmla="*/ 3222 h 1086"/>
                <a:gd name="T72" fmla="*/ 75 w 2172"/>
                <a:gd name="T73" fmla="*/ 3572 h 1086"/>
                <a:gd name="T74" fmla="*/ 26 w 2172"/>
                <a:gd name="T75" fmla="*/ 3930 h 1086"/>
                <a:gd name="T76" fmla="*/ 1 w 2172"/>
                <a:gd name="T77" fmla="*/ 4286 h 10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72"/>
                <a:gd name="T118" fmla="*/ 0 h 1086"/>
                <a:gd name="T119" fmla="*/ 2172 w 2172"/>
                <a:gd name="T120" fmla="*/ 1086 h 10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72" h="1086">
                  <a:moveTo>
                    <a:pt x="2171" y="1085"/>
                  </a:moveTo>
                  <a:lnTo>
                    <a:pt x="2170" y="1042"/>
                  </a:lnTo>
                  <a:lnTo>
                    <a:pt x="2168" y="998"/>
                  </a:lnTo>
                  <a:lnTo>
                    <a:pt x="2163" y="955"/>
                  </a:lnTo>
                  <a:lnTo>
                    <a:pt x="2157" y="911"/>
                  </a:lnTo>
                  <a:lnTo>
                    <a:pt x="2149" y="868"/>
                  </a:lnTo>
                  <a:lnTo>
                    <a:pt x="2140" y="825"/>
                  </a:lnTo>
                  <a:lnTo>
                    <a:pt x="2129" y="783"/>
                  </a:lnTo>
                  <a:lnTo>
                    <a:pt x="2115" y="742"/>
                  </a:lnTo>
                  <a:lnTo>
                    <a:pt x="2101" y="700"/>
                  </a:lnTo>
                  <a:lnTo>
                    <a:pt x="2085" y="659"/>
                  </a:lnTo>
                  <a:lnTo>
                    <a:pt x="2066" y="620"/>
                  </a:lnTo>
                  <a:lnTo>
                    <a:pt x="2046" y="581"/>
                  </a:lnTo>
                  <a:lnTo>
                    <a:pt x="2025" y="542"/>
                  </a:lnTo>
                  <a:lnTo>
                    <a:pt x="2003" y="505"/>
                  </a:lnTo>
                  <a:lnTo>
                    <a:pt x="1979" y="469"/>
                  </a:lnTo>
                  <a:lnTo>
                    <a:pt x="1953" y="433"/>
                  </a:lnTo>
                  <a:lnTo>
                    <a:pt x="1926" y="398"/>
                  </a:lnTo>
                  <a:lnTo>
                    <a:pt x="1898" y="365"/>
                  </a:lnTo>
                  <a:lnTo>
                    <a:pt x="1869" y="333"/>
                  </a:lnTo>
                  <a:lnTo>
                    <a:pt x="1837" y="302"/>
                  </a:lnTo>
                  <a:lnTo>
                    <a:pt x="1805" y="273"/>
                  </a:lnTo>
                  <a:lnTo>
                    <a:pt x="1772" y="244"/>
                  </a:lnTo>
                  <a:lnTo>
                    <a:pt x="1737" y="217"/>
                  </a:lnTo>
                  <a:lnTo>
                    <a:pt x="1702" y="191"/>
                  </a:lnTo>
                  <a:lnTo>
                    <a:pt x="1665" y="167"/>
                  </a:lnTo>
                  <a:lnTo>
                    <a:pt x="1628" y="145"/>
                  </a:lnTo>
                  <a:lnTo>
                    <a:pt x="1590" y="124"/>
                  </a:lnTo>
                  <a:lnTo>
                    <a:pt x="1551" y="105"/>
                  </a:lnTo>
                  <a:lnTo>
                    <a:pt x="1511" y="86"/>
                  </a:lnTo>
                  <a:lnTo>
                    <a:pt x="1470" y="69"/>
                  </a:lnTo>
                  <a:lnTo>
                    <a:pt x="1429" y="55"/>
                  </a:lnTo>
                  <a:lnTo>
                    <a:pt x="1388" y="42"/>
                  </a:lnTo>
                  <a:lnTo>
                    <a:pt x="1345" y="31"/>
                  </a:lnTo>
                  <a:lnTo>
                    <a:pt x="1302" y="21"/>
                  </a:lnTo>
                  <a:lnTo>
                    <a:pt x="1260" y="13"/>
                  </a:lnTo>
                  <a:lnTo>
                    <a:pt x="1216" y="7"/>
                  </a:lnTo>
                  <a:lnTo>
                    <a:pt x="1173" y="3"/>
                  </a:lnTo>
                  <a:lnTo>
                    <a:pt x="1129" y="0"/>
                  </a:lnTo>
                  <a:lnTo>
                    <a:pt x="1085" y="0"/>
                  </a:lnTo>
                  <a:lnTo>
                    <a:pt x="1041" y="0"/>
                  </a:lnTo>
                  <a:lnTo>
                    <a:pt x="998" y="3"/>
                  </a:lnTo>
                  <a:lnTo>
                    <a:pt x="954" y="7"/>
                  </a:lnTo>
                  <a:lnTo>
                    <a:pt x="911" y="13"/>
                  </a:lnTo>
                  <a:lnTo>
                    <a:pt x="869" y="21"/>
                  </a:lnTo>
                  <a:lnTo>
                    <a:pt x="825" y="31"/>
                  </a:lnTo>
                  <a:lnTo>
                    <a:pt x="784" y="42"/>
                  </a:lnTo>
                  <a:lnTo>
                    <a:pt x="741" y="55"/>
                  </a:lnTo>
                  <a:lnTo>
                    <a:pt x="701" y="69"/>
                  </a:lnTo>
                  <a:lnTo>
                    <a:pt x="660" y="86"/>
                  </a:lnTo>
                  <a:lnTo>
                    <a:pt x="620" y="105"/>
                  </a:lnTo>
                  <a:lnTo>
                    <a:pt x="581" y="124"/>
                  </a:lnTo>
                  <a:lnTo>
                    <a:pt x="543" y="145"/>
                  </a:lnTo>
                  <a:lnTo>
                    <a:pt x="505" y="167"/>
                  </a:lnTo>
                  <a:lnTo>
                    <a:pt x="469" y="191"/>
                  </a:lnTo>
                  <a:lnTo>
                    <a:pt x="433" y="217"/>
                  </a:lnTo>
                  <a:lnTo>
                    <a:pt x="399" y="244"/>
                  </a:lnTo>
                  <a:lnTo>
                    <a:pt x="365" y="273"/>
                  </a:lnTo>
                  <a:lnTo>
                    <a:pt x="333" y="302"/>
                  </a:lnTo>
                  <a:lnTo>
                    <a:pt x="302" y="333"/>
                  </a:lnTo>
                  <a:lnTo>
                    <a:pt x="273" y="365"/>
                  </a:lnTo>
                  <a:lnTo>
                    <a:pt x="245" y="398"/>
                  </a:lnTo>
                  <a:lnTo>
                    <a:pt x="217" y="433"/>
                  </a:lnTo>
                  <a:lnTo>
                    <a:pt x="192" y="469"/>
                  </a:lnTo>
                  <a:lnTo>
                    <a:pt x="168" y="505"/>
                  </a:lnTo>
                  <a:lnTo>
                    <a:pt x="145" y="542"/>
                  </a:lnTo>
                  <a:lnTo>
                    <a:pt x="124" y="581"/>
                  </a:lnTo>
                  <a:lnTo>
                    <a:pt x="105" y="620"/>
                  </a:lnTo>
                  <a:lnTo>
                    <a:pt x="86" y="659"/>
                  </a:lnTo>
                  <a:lnTo>
                    <a:pt x="70" y="700"/>
                  </a:lnTo>
                  <a:lnTo>
                    <a:pt x="56" y="742"/>
                  </a:lnTo>
                  <a:lnTo>
                    <a:pt x="42" y="783"/>
                  </a:lnTo>
                  <a:lnTo>
                    <a:pt x="31" y="825"/>
                  </a:lnTo>
                  <a:lnTo>
                    <a:pt x="21" y="868"/>
                  </a:lnTo>
                  <a:lnTo>
                    <a:pt x="14" y="911"/>
                  </a:lnTo>
                  <a:lnTo>
                    <a:pt x="8" y="955"/>
                  </a:lnTo>
                  <a:lnTo>
                    <a:pt x="3" y="998"/>
                  </a:lnTo>
                  <a:lnTo>
                    <a:pt x="1" y="1042"/>
                  </a:lnTo>
                  <a:lnTo>
                    <a:pt x="0" y="1085"/>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7" name="Line 23"/>
            <p:cNvSpPr>
              <a:spLocks noChangeShapeType="1"/>
            </p:cNvSpPr>
            <p:nvPr/>
          </p:nvSpPr>
          <p:spPr bwMode="auto">
            <a:xfrm>
              <a:off x="2478" y="1661"/>
              <a:ext cx="4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68" name="Freeform 24"/>
            <p:cNvSpPr>
              <a:spLocks/>
            </p:cNvSpPr>
            <p:nvPr/>
          </p:nvSpPr>
          <p:spPr bwMode="auto">
            <a:xfrm>
              <a:off x="2543" y="1630"/>
              <a:ext cx="36" cy="55"/>
            </a:xfrm>
            <a:custGeom>
              <a:avLst/>
              <a:gdLst>
                <a:gd name="T0" fmla="*/ 18 w 32"/>
                <a:gd name="T1" fmla="*/ 0 h 48"/>
                <a:gd name="T2" fmla="*/ 98 w 32"/>
                <a:gd name="T3" fmla="*/ 0 h 48"/>
                <a:gd name="T4" fmla="*/ 48 w 32"/>
                <a:gd name="T5" fmla="*/ 72 h 48"/>
                <a:gd name="T6" fmla="*/ 77 w 32"/>
                <a:gd name="T7" fmla="*/ 72 h 48"/>
                <a:gd name="T8" fmla="*/ 88 w 32"/>
                <a:gd name="T9" fmla="*/ 79 h 48"/>
                <a:gd name="T10" fmla="*/ 98 w 32"/>
                <a:gd name="T11" fmla="*/ 91 h 48"/>
                <a:gd name="T12" fmla="*/ 101 w 32"/>
                <a:gd name="T13" fmla="*/ 119 h 48"/>
                <a:gd name="T14" fmla="*/ 101 w 32"/>
                <a:gd name="T15" fmla="*/ 136 h 48"/>
                <a:gd name="T16" fmla="*/ 98 w 32"/>
                <a:gd name="T17" fmla="*/ 158 h 48"/>
                <a:gd name="T18" fmla="*/ 83 w 32"/>
                <a:gd name="T19" fmla="*/ 179 h 48"/>
                <a:gd name="T20" fmla="*/ 60 w 32"/>
                <a:gd name="T21" fmla="*/ 186 h 48"/>
                <a:gd name="T22" fmla="*/ 37 w 32"/>
                <a:gd name="T23" fmla="*/ 186 h 48"/>
                <a:gd name="T24" fmla="*/ 18 w 32"/>
                <a:gd name="T25" fmla="*/ 179 h 48"/>
                <a:gd name="T26" fmla="*/ 3 w 32"/>
                <a:gd name="T27" fmla="*/ 165 h 48"/>
                <a:gd name="T28" fmla="*/ 0 w 32"/>
                <a:gd name="T29" fmla="*/ 146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48"/>
                <a:gd name="T47" fmla="*/ 32 w 32"/>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48">
                  <a:moveTo>
                    <a:pt x="5" y="0"/>
                  </a:moveTo>
                  <a:lnTo>
                    <a:pt x="29" y="0"/>
                  </a:lnTo>
                  <a:lnTo>
                    <a:pt x="15" y="18"/>
                  </a:lnTo>
                  <a:lnTo>
                    <a:pt x="23" y="18"/>
                  </a:lnTo>
                  <a:lnTo>
                    <a:pt x="27" y="20"/>
                  </a:lnTo>
                  <a:lnTo>
                    <a:pt x="29" y="23"/>
                  </a:lnTo>
                  <a:lnTo>
                    <a:pt x="31" y="30"/>
                  </a:lnTo>
                  <a:lnTo>
                    <a:pt x="31" y="34"/>
                  </a:lnTo>
                  <a:lnTo>
                    <a:pt x="29" y="40"/>
                  </a:lnTo>
                  <a:lnTo>
                    <a:pt x="25" y="45"/>
                  </a:lnTo>
                  <a:lnTo>
                    <a:pt x="18" y="47"/>
                  </a:lnTo>
                  <a:lnTo>
                    <a:pt x="11" y="47"/>
                  </a:lnTo>
                  <a:lnTo>
                    <a:pt x="5" y="45"/>
                  </a:lnTo>
                  <a:lnTo>
                    <a:pt x="3" y="43"/>
                  </a:lnTo>
                  <a:lnTo>
                    <a:pt x="0" y="3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9" name="Line 25"/>
            <p:cNvSpPr>
              <a:spLocks noChangeShapeType="1"/>
            </p:cNvSpPr>
            <p:nvPr/>
          </p:nvSpPr>
          <p:spPr bwMode="auto">
            <a:xfrm flipH="1">
              <a:off x="2478" y="1827"/>
              <a:ext cx="4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70" name="Freeform 26"/>
            <p:cNvSpPr>
              <a:spLocks/>
            </p:cNvSpPr>
            <p:nvPr/>
          </p:nvSpPr>
          <p:spPr bwMode="auto">
            <a:xfrm>
              <a:off x="2544" y="1795"/>
              <a:ext cx="35" cy="56"/>
            </a:xfrm>
            <a:custGeom>
              <a:avLst/>
              <a:gdLst>
                <a:gd name="T0" fmla="*/ 89 w 31"/>
                <a:gd name="T1" fmla="*/ 29 h 49"/>
                <a:gd name="T2" fmla="*/ 86 w 31"/>
                <a:gd name="T3" fmla="*/ 3 h 49"/>
                <a:gd name="T4" fmla="*/ 60 w 31"/>
                <a:gd name="T5" fmla="*/ 0 h 49"/>
                <a:gd name="T6" fmla="*/ 47 w 31"/>
                <a:gd name="T7" fmla="*/ 0 h 49"/>
                <a:gd name="T8" fmla="*/ 23 w 31"/>
                <a:gd name="T9" fmla="*/ 3 h 49"/>
                <a:gd name="T10" fmla="*/ 2 w 31"/>
                <a:gd name="T11" fmla="*/ 38 h 49"/>
                <a:gd name="T12" fmla="*/ 0 w 31"/>
                <a:gd name="T13" fmla="*/ 80 h 49"/>
                <a:gd name="T14" fmla="*/ 0 w 31"/>
                <a:gd name="T15" fmla="*/ 122 h 49"/>
                <a:gd name="T16" fmla="*/ 2 w 31"/>
                <a:gd name="T17" fmla="*/ 158 h 49"/>
                <a:gd name="T18" fmla="*/ 23 w 31"/>
                <a:gd name="T19" fmla="*/ 177 h 49"/>
                <a:gd name="T20" fmla="*/ 47 w 31"/>
                <a:gd name="T21" fmla="*/ 182 h 49"/>
                <a:gd name="T22" fmla="*/ 53 w 31"/>
                <a:gd name="T23" fmla="*/ 182 h 49"/>
                <a:gd name="T24" fmla="*/ 76 w 31"/>
                <a:gd name="T25" fmla="*/ 177 h 49"/>
                <a:gd name="T26" fmla="*/ 89 w 31"/>
                <a:gd name="T27" fmla="*/ 158 h 49"/>
                <a:gd name="T28" fmla="*/ 100 w 31"/>
                <a:gd name="T29" fmla="*/ 128 h 49"/>
                <a:gd name="T30" fmla="*/ 100 w 31"/>
                <a:gd name="T31" fmla="*/ 122 h 49"/>
                <a:gd name="T32" fmla="*/ 89 w 31"/>
                <a:gd name="T33" fmla="*/ 95 h 49"/>
                <a:gd name="T34" fmla="*/ 76 w 31"/>
                <a:gd name="T35" fmla="*/ 80 h 49"/>
                <a:gd name="T36" fmla="*/ 53 w 31"/>
                <a:gd name="T37" fmla="*/ 73 h 49"/>
                <a:gd name="T38" fmla="*/ 47 w 31"/>
                <a:gd name="T39" fmla="*/ 73 h 49"/>
                <a:gd name="T40" fmla="*/ 23 w 31"/>
                <a:gd name="T41" fmla="*/ 80 h 49"/>
                <a:gd name="T42" fmla="*/ 2 w 31"/>
                <a:gd name="T43" fmla="*/ 95 h 49"/>
                <a:gd name="T44" fmla="*/ 0 w 31"/>
                <a:gd name="T45" fmla="*/ 122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49"/>
                <a:gd name="T71" fmla="*/ 31 w 31"/>
                <a:gd name="T72" fmla="*/ 49 h 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49">
                  <a:moveTo>
                    <a:pt x="27" y="8"/>
                  </a:moveTo>
                  <a:lnTo>
                    <a:pt x="25" y="3"/>
                  </a:lnTo>
                  <a:lnTo>
                    <a:pt x="18" y="0"/>
                  </a:lnTo>
                  <a:lnTo>
                    <a:pt x="14" y="0"/>
                  </a:lnTo>
                  <a:lnTo>
                    <a:pt x="7" y="3"/>
                  </a:lnTo>
                  <a:lnTo>
                    <a:pt x="2" y="10"/>
                  </a:lnTo>
                  <a:lnTo>
                    <a:pt x="0" y="21"/>
                  </a:lnTo>
                  <a:lnTo>
                    <a:pt x="0" y="32"/>
                  </a:lnTo>
                  <a:lnTo>
                    <a:pt x="2" y="41"/>
                  </a:lnTo>
                  <a:lnTo>
                    <a:pt x="7" y="46"/>
                  </a:lnTo>
                  <a:lnTo>
                    <a:pt x="14" y="48"/>
                  </a:lnTo>
                  <a:lnTo>
                    <a:pt x="16" y="48"/>
                  </a:lnTo>
                  <a:lnTo>
                    <a:pt x="22" y="46"/>
                  </a:lnTo>
                  <a:lnTo>
                    <a:pt x="27" y="41"/>
                  </a:lnTo>
                  <a:lnTo>
                    <a:pt x="30" y="34"/>
                  </a:lnTo>
                  <a:lnTo>
                    <a:pt x="30" y="32"/>
                  </a:lnTo>
                  <a:lnTo>
                    <a:pt x="27" y="25"/>
                  </a:lnTo>
                  <a:lnTo>
                    <a:pt x="22" y="21"/>
                  </a:lnTo>
                  <a:lnTo>
                    <a:pt x="16" y="19"/>
                  </a:lnTo>
                  <a:lnTo>
                    <a:pt x="14" y="19"/>
                  </a:lnTo>
                  <a:lnTo>
                    <a:pt x="7" y="21"/>
                  </a:lnTo>
                  <a:lnTo>
                    <a:pt x="2" y="25"/>
                  </a:lnTo>
                  <a:lnTo>
                    <a:pt x="0" y="32"/>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1" name="Line 27"/>
            <p:cNvSpPr>
              <a:spLocks noChangeShapeType="1"/>
            </p:cNvSpPr>
            <p:nvPr/>
          </p:nvSpPr>
          <p:spPr bwMode="auto">
            <a:xfrm flipH="1">
              <a:off x="2456" y="2096"/>
              <a:ext cx="4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72" name="Freeform 28"/>
            <p:cNvSpPr>
              <a:spLocks/>
            </p:cNvSpPr>
            <p:nvPr/>
          </p:nvSpPr>
          <p:spPr bwMode="auto">
            <a:xfrm>
              <a:off x="2523" y="2066"/>
              <a:ext cx="20" cy="54"/>
            </a:xfrm>
            <a:custGeom>
              <a:avLst/>
              <a:gdLst>
                <a:gd name="T0" fmla="*/ 0 w 17"/>
                <a:gd name="T1" fmla="*/ 34 h 47"/>
                <a:gd name="T2" fmla="*/ 25 w 17"/>
                <a:gd name="T3" fmla="*/ 23 h 47"/>
                <a:gd name="T4" fmla="*/ 80 w 17"/>
                <a:gd name="T5" fmla="*/ 0 h 47"/>
                <a:gd name="T6" fmla="*/ 80 w 17"/>
                <a:gd name="T7" fmla="*/ 185 h 47"/>
                <a:gd name="T8" fmla="*/ 0 60000 65536"/>
                <a:gd name="T9" fmla="*/ 0 60000 65536"/>
                <a:gd name="T10" fmla="*/ 0 60000 65536"/>
                <a:gd name="T11" fmla="*/ 0 60000 65536"/>
                <a:gd name="T12" fmla="*/ 0 w 17"/>
                <a:gd name="T13" fmla="*/ 0 h 47"/>
                <a:gd name="T14" fmla="*/ 17 w 17"/>
                <a:gd name="T15" fmla="*/ 47 h 47"/>
              </a:gdLst>
              <a:ahLst/>
              <a:cxnLst>
                <a:cxn ang="T8">
                  <a:pos x="T0" y="T1"/>
                </a:cxn>
                <a:cxn ang="T9">
                  <a:pos x="T2" y="T3"/>
                </a:cxn>
                <a:cxn ang="T10">
                  <a:pos x="T4" y="T5"/>
                </a:cxn>
                <a:cxn ang="T11">
                  <a:pos x="T6" y="T7"/>
                </a:cxn>
              </a:cxnLst>
              <a:rect l="T12" t="T13" r="T14" b="T15"/>
              <a:pathLst>
                <a:path w="17" h="47">
                  <a:moveTo>
                    <a:pt x="0" y="9"/>
                  </a:moveTo>
                  <a:lnTo>
                    <a:pt x="5" y="6"/>
                  </a:lnTo>
                  <a:lnTo>
                    <a:pt x="16" y="0"/>
                  </a:lnTo>
                  <a:lnTo>
                    <a:pt x="16" y="46"/>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3" name="Freeform 29"/>
            <p:cNvSpPr>
              <a:spLocks/>
            </p:cNvSpPr>
            <p:nvPr/>
          </p:nvSpPr>
          <p:spPr bwMode="auto">
            <a:xfrm>
              <a:off x="2563" y="2066"/>
              <a:ext cx="36" cy="54"/>
            </a:xfrm>
            <a:custGeom>
              <a:avLst/>
              <a:gdLst>
                <a:gd name="T0" fmla="*/ 2 w 32"/>
                <a:gd name="T1" fmla="*/ 45 h 47"/>
                <a:gd name="T2" fmla="*/ 2 w 32"/>
                <a:gd name="T3" fmla="*/ 34 h 47"/>
                <a:gd name="T4" fmla="*/ 18 w 32"/>
                <a:gd name="T5" fmla="*/ 20 h 47"/>
                <a:gd name="T6" fmla="*/ 23 w 32"/>
                <a:gd name="T7" fmla="*/ 2 h 47"/>
                <a:gd name="T8" fmla="*/ 37 w 32"/>
                <a:gd name="T9" fmla="*/ 0 h 47"/>
                <a:gd name="T10" fmla="*/ 66 w 32"/>
                <a:gd name="T11" fmla="*/ 0 h 47"/>
                <a:gd name="T12" fmla="*/ 83 w 32"/>
                <a:gd name="T13" fmla="*/ 2 h 47"/>
                <a:gd name="T14" fmla="*/ 88 w 32"/>
                <a:gd name="T15" fmla="*/ 20 h 47"/>
                <a:gd name="T16" fmla="*/ 98 w 32"/>
                <a:gd name="T17" fmla="*/ 34 h 47"/>
                <a:gd name="T18" fmla="*/ 98 w 32"/>
                <a:gd name="T19" fmla="*/ 52 h 47"/>
                <a:gd name="T20" fmla="*/ 88 w 32"/>
                <a:gd name="T21" fmla="*/ 74 h 47"/>
                <a:gd name="T22" fmla="*/ 74 w 32"/>
                <a:gd name="T23" fmla="*/ 103 h 47"/>
                <a:gd name="T24" fmla="*/ 0 w 32"/>
                <a:gd name="T25" fmla="*/ 185 h 47"/>
                <a:gd name="T26" fmla="*/ 101 w 32"/>
                <a:gd name="T27" fmla="*/ 185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47"/>
                <a:gd name="T44" fmla="*/ 32 w 32"/>
                <a:gd name="T45" fmla="*/ 47 h 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47">
                  <a:moveTo>
                    <a:pt x="2" y="11"/>
                  </a:moveTo>
                  <a:lnTo>
                    <a:pt x="2" y="9"/>
                  </a:lnTo>
                  <a:lnTo>
                    <a:pt x="5" y="5"/>
                  </a:lnTo>
                  <a:lnTo>
                    <a:pt x="7" y="2"/>
                  </a:lnTo>
                  <a:lnTo>
                    <a:pt x="11" y="0"/>
                  </a:lnTo>
                  <a:lnTo>
                    <a:pt x="20" y="0"/>
                  </a:lnTo>
                  <a:lnTo>
                    <a:pt x="25" y="2"/>
                  </a:lnTo>
                  <a:lnTo>
                    <a:pt x="27" y="5"/>
                  </a:lnTo>
                  <a:lnTo>
                    <a:pt x="29" y="9"/>
                  </a:lnTo>
                  <a:lnTo>
                    <a:pt x="29" y="13"/>
                  </a:lnTo>
                  <a:lnTo>
                    <a:pt x="27" y="18"/>
                  </a:lnTo>
                  <a:lnTo>
                    <a:pt x="22" y="25"/>
                  </a:lnTo>
                  <a:lnTo>
                    <a:pt x="0" y="46"/>
                  </a:lnTo>
                  <a:lnTo>
                    <a:pt x="31" y="46"/>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4" name="Line 30"/>
            <p:cNvSpPr>
              <a:spLocks noChangeShapeType="1"/>
            </p:cNvSpPr>
            <p:nvPr/>
          </p:nvSpPr>
          <p:spPr bwMode="auto">
            <a:xfrm flipH="1">
              <a:off x="2451" y="2408"/>
              <a:ext cx="4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75" name="Freeform 31"/>
            <p:cNvSpPr>
              <a:spLocks/>
            </p:cNvSpPr>
            <p:nvPr/>
          </p:nvSpPr>
          <p:spPr bwMode="auto">
            <a:xfrm>
              <a:off x="2516" y="2378"/>
              <a:ext cx="37" cy="55"/>
            </a:xfrm>
            <a:custGeom>
              <a:avLst/>
              <a:gdLst>
                <a:gd name="T0" fmla="*/ 2 w 32"/>
                <a:gd name="T1" fmla="*/ 44 h 48"/>
                <a:gd name="T2" fmla="*/ 2 w 32"/>
                <a:gd name="T3" fmla="*/ 29 h 48"/>
                <a:gd name="T4" fmla="*/ 19 w 32"/>
                <a:gd name="T5" fmla="*/ 17 h 48"/>
                <a:gd name="T6" fmla="*/ 25 w 32"/>
                <a:gd name="T7" fmla="*/ 2 h 48"/>
                <a:gd name="T8" fmla="*/ 49 w 32"/>
                <a:gd name="T9" fmla="*/ 0 h 48"/>
                <a:gd name="T10" fmla="*/ 88 w 32"/>
                <a:gd name="T11" fmla="*/ 0 h 48"/>
                <a:gd name="T12" fmla="*/ 103 w 32"/>
                <a:gd name="T13" fmla="*/ 2 h 48"/>
                <a:gd name="T14" fmla="*/ 110 w 32"/>
                <a:gd name="T15" fmla="*/ 17 h 48"/>
                <a:gd name="T16" fmla="*/ 125 w 32"/>
                <a:gd name="T17" fmla="*/ 29 h 48"/>
                <a:gd name="T18" fmla="*/ 125 w 32"/>
                <a:gd name="T19" fmla="*/ 50 h 48"/>
                <a:gd name="T20" fmla="*/ 110 w 32"/>
                <a:gd name="T21" fmla="*/ 72 h 48"/>
                <a:gd name="T22" fmla="*/ 93 w 32"/>
                <a:gd name="T23" fmla="*/ 95 h 48"/>
                <a:gd name="T24" fmla="*/ 0 w 32"/>
                <a:gd name="T25" fmla="*/ 186 h 48"/>
                <a:gd name="T26" fmla="*/ 136 w 32"/>
                <a:gd name="T27" fmla="*/ 186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48"/>
                <a:gd name="T44" fmla="*/ 32 w 32"/>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48">
                  <a:moveTo>
                    <a:pt x="2" y="11"/>
                  </a:moveTo>
                  <a:lnTo>
                    <a:pt x="2" y="8"/>
                  </a:lnTo>
                  <a:lnTo>
                    <a:pt x="4" y="4"/>
                  </a:lnTo>
                  <a:lnTo>
                    <a:pt x="6" y="2"/>
                  </a:lnTo>
                  <a:lnTo>
                    <a:pt x="11" y="0"/>
                  </a:lnTo>
                  <a:lnTo>
                    <a:pt x="20" y="0"/>
                  </a:lnTo>
                  <a:lnTo>
                    <a:pt x="24" y="2"/>
                  </a:lnTo>
                  <a:lnTo>
                    <a:pt x="26" y="4"/>
                  </a:lnTo>
                  <a:lnTo>
                    <a:pt x="29" y="8"/>
                  </a:lnTo>
                  <a:lnTo>
                    <a:pt x="29" y="13"/>
                  </a:lnTo>
                  <a:lnTo>
                    <a:pt x="26" y="18"/>
                  </a:lnTo>
                  <a:lnTo>
                    <a:pt x="22" y="24"/>
                  </a:lnTo>
                  <a:lnTo>
                    <a:pt x="0" y="47"/>
                  </a:lnTo>
                  <a:lnTo>
                    <a:pt x="31" y="47"/>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6" name="Line 32"/>
            <p:cNvSpPr>
              <a:spLocks noChangeShapeType="1"/>
            </p:cNvSpPr>
            <p:nvPr/>
          </p:nvSpPr>
          <p:spPr bwMode="auto">
            <a:xfrm flipV="1">
              <a:off x="2567" y="2378"/>
              <a:ext cx="25" cy="3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77" name="Line 33"/>
            <p:cNvSpPr>
              <a:spLocks noChangeShapeType="1"/>
            </p:cNvSpPr>
            <p:nvPr/>
          </p:nvSpPr>
          <p:spPr bwMode="auto">
            <a:xfrm flipH="1">
              <a:off x="2567" y="2414"/>
              <a:ext cx="38"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78" name="Line 34"/>
            <p:cNvSpPr>
              <a:spLocks noChangeShapeType="1"/>
            </p:cNvSpPr>
            <p:nvPr/>
          </p:nvSpPr>
          <p:spPr bwMode="auto">
            <a:xfrm flipV="1">
              <a:off x="2592" y="2378"/>
              <a:ext cx="0" cy="5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79" name="Freeform 103"/>
            <p:cNvSpPr>
              <a:spLocks/>
            </p:cNvSpPr>
            <p:nvPr/>
          </p:nvSpPr>
          <p:spPr bwMode="auto">
            <a:xfrm>
              <a:off x="3745" y="2670"/>
              <a:ext cx="19" cy="45"/>
            </a:xfrm>
            <a:custGeom>
              <a:avLst/>
              <a:gdLst>
                <a:gd name="T0" fmla="*/ 2 w 17"/>
                <a:gd name="T1" fmla="*/ 159 h 39"/>
                <a:gd name="T2" fmla="*/ 0 w 17"/>
                <a:gd name="T3" fmla="*/ 0 h 39"/>
                <a:gd name="T4" fmla="*/ 49 w 17"/>
                <a:gd name="T5" fmla="*/ 0 h 39"/>
                <a:gd name="T6" fmla="*/ 49 w 17"/>
                <a:gd name="T7" fmla="*/ 158 h 39"/>
                <a:gd name="T8" fmla="*/ 2 w 17"/>
                <a:gd name="T9" fmla="*/ 159 h 39"/>
                <a:gd name="T10" fmla="*/ 0 60000 65536"/>
                <a:gd name="T11" fmla="*/ 0 60000 65536"/>
                <a:gd name="T12" fmla="*/ 0 60000 65536"/>
                <a:gd name="T13" fmla="*/ 0 60000 65536"/>
                <a:gd name="T14" fmla="*/ 0 60000 65536"/>
                <a:gd name="T15" fmla="*/ 0 w 17"/>
                <a:gd name="T16" fmla="*/ 0 h 39"/>
                <a:gd name="T17" fmla="*/ 17 w 17"/>
                <a:gd name="T18" fmla="*/ 39 h 39"/>
              </a:gdLst>
              <a:ahLst/>
              <a:cxnLst>
                <a:cxn ang="T10">
                  <a:pos x="T0" y="T1"/>
                </a:cxn>
                <a:cxn ang="T11">
                  <a:pos x="T2" y="T3"/>
                </a:cxn>
                <a:cxn ang="T12">
                  <a:pos x="T4" y="T5"/>
                </a:cxn>
                <a:cxn ang="T13">
                  <a:pos x="T6" y="T7"/>
                </a:cxn>
                <a:cxn ang="T14">
                  <a:pos x="T8" y="T9"/>
                </a:cxn>
              </a:cxnLst>
              <a:rect l="T15" t="T16" r="T17" b="T18"/>
              <a:pathLst>
                <a:path w="17" h="39">
                  <a:moveTo>
                    <a:pt x="2" y="38"/>
                  </a:moveTo>
                  <a:lnTo>
                    <a:pt x="0" y="0"/>
                  </a:lnTo>
                  <a:lnTo>
                    <a:pt x="16" y="0"/>
                  </a:lnTo>
                  <a:lnTo>
                    <a:pt x="16" y="37"/>
                  </a:lnTo>
                  <a:lnTo>
                    <a:pt x="2" y="3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280" name="Freeform 104"/>
            <p:cNvSpPr>
              <a:spLocks/>
            </p:cNvSpPr>
            <p:nvPr/>
          </p:nvSpPr>
          <p:spPr bwMode="auto">
            <a:xfrm>
              <a:off x="3742" y="2625"/>
              <a:ext cx="20" cy="46"/>
            </a:xfrm>
            <a:custGeom>
              <a:avLst/>
              <a:gdLst>
                <a:gd name="T0" fmla="*/ 3 w 18"/>
                <a:gd name="T1" fmla="*/ 160 h 40"/>
                <a:gd name="T2" fmla="*/ 0 w 18"/>
                <a:gd name="T3" fmla="*/ 2 h 40"/>
                <a:gd name="T4" fmla="*/ 37 w 18"/>
                <a:gd name="T5" fmla="*/ 0 h 40"/>
                <a:gd name="T6" fmla="*/ 49 w 18"/>
                <a:gd name="T7" fmla="*/ 160 h 40"/>
                <a:gd name="T8" fmla="*/ 3 w 18"/>
                <a:gd name="T9" fmla="*/ 160 h 40"/>
                <a:gd name="T10" fmla="*/ 0 60000 65536"/>
                <a:gd name="T11" fmla="*/ 0 60000 65536"/>
                <a:gd name="T12" fmla="*/ 0 60000 65536"/>
                <a:gd name="T13" fmla="*/ 0 60000 65536"/>
                <a:gd name="T14" fmla="*/ 0 60000 65536"/>
                <a:gd name="T15" fmla="*/ 0 w 18"/>
                <a:gd name="T16" fmla="*/ 0 h 40"/>
                <a:gd name="T17" fmla="*/ 18 w 18"/>
                <a:gd name="T18" fmla="*/ 40 h 40"/>
              </a:gdLst>
              <a:ahLst/>
              <a:cxnLst>
                <a:cxn ang="T10">
                  <a:pos x="T0" y="T1"/>
                </a:cxn>
                <a:cxn ang="T11">
                  <a:pos x="T2" y="T3"/>
                </a:cxn>
                <a:cxn ang="T12">
                  <a:pos x="T4" y="T5"/>
                </a:cxn>
                <a:cxn ang="T13">
                  <a:pos x="T6" y="T7"/>
                </a:cxn>
                <a:cxn ang="T14">
                  <a:pos x="T8" y="T9"/>
                </a:cxn>
              </a:cxnLst>
              <a:rect l="T15" t="T16" r="T17" b="T18"/>
              <a:pathLst>
                <a:path w="18" h="40">
                  <a:moveTo>
                    <a:pt x="3" y="39"/>
                  </a:moveTo>
                  <a:lnTo>
                    <a:pt x="0" y="2"/>
                  </a:lnTo>
                  <a:lnTo>
                    <a:pt x="13" y="0"/>
                  </a:lnTo>
                  <a:lnTo>
                    <a:pt x="17" y="39"/>
                  </a:lnTo>
                  <a:lnTo>
                    <a:pt x="3" y="3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281" name="Freeform 105"/>
            <p:cNvSpPr>
              <a:spLocks/>
            </p:cNvSpPr>
            <p:nvPr/>
          </p:nvSpPr>
          <p:spPr bwMode="auto">
            <a:xfrm>
              <a:off x="3735" y="2581"/>
              <a:ext cx="22" cy="47"/>
            </a:xfrm>
            <a:custGeom>
              <a:avLst/>
              <a:gdLst>
                <a:gd name="T0" fmla="*/ 17 w 20"/>
                <a:gd name="T1" fmla="*/ 158 h 41"/>
                <a:gd name="T2" fmla="*/ 0 w 20"/>
                <a:gd name="T3" fmla="*/ 3 h 41"/>
                <a:gd name="T4" fmla="*/ 34 w 20"/>
                <a:gd name="T5" fmla="*/ 0 h 41"/>
                <a:gd name="T6" fmla="*/ 50 w 20"/>
                <a:gd name="T7" fmla="*/ 149 h 41"/>
                <a:gd name="T8" fmla="*/ 17 w 20"/>
                <a:gd name="T9" fmla="*/ 158 h 41"/>
                <a:gd name="T10" fmla="*/ 0 60000 65536"/>
                <a:gd name="T11" fmla="*/ 0 60000 65536"/>
                <a:gd name="T12" fmla="*/ 0 60000 65536"/>
                <a:gd name="T13" fmla="*/ 0 60000 65536"/>
                <a:gd name="T14" fmla="*/ 0 60000 65536"/>
                <a:gd name="T15" fmla="*/ 0 w 20"/>
                <a:gd name="T16" fmla="*/ 0 h 41"/>
                <a:gd name="T17" fmla="*/ 20 w 20"/>
                <a:gd name="T18" fmla="*/ 41 h 41"/>
              </a:gdLst>
              <a:ahLst/>
              <a:cxnLst>
                <a:cxn ang="T10">
                  <a:pos x="T0" y="T1"/>
                </a:cxn>
                <a:cxn ang="T11">
                  <a:pos x="T2" y="T3"/>
                </a:cxn>
                <a:cxn ang="T12">
                  <a:pos x="T4" y="T5"/>
                </a:cxn>
                <a:cxn ang="T13">
                  <a:pos x="T6" y="T7"/>
                </a:cxn>
                <a:cxn ang="T14">
                  <a:pos x="T8" y="T9"/>
                </a:cxn>
              </a:cxnLst>
              <a:rect l="T15" t="T16" r="T17" b="T18"/>
              <a:pathLst>
                <a:path w="20" h="41">
                  <a:moveTo>
                    <a:pt x="6" y="40"/>
                  </a:moveTo>
                  <a:lnTo>
                    <a:pt x="0" y="3"/>
                  </a:lnTo>
                  <a:lnTo>
                    <a:pt x="13" y="0"/>
                  </a:lnTo>
                  <a:lnTo>
                    <a:pt x="19" y="38"/>
                  </a:lnTo>
                  <a:lnTo>
                    <a:pt x="6" y="4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282" name="Freeform 106"/>
            <p:cNvSpPr>
              <a:spLocks/>
            </p:cNvSpPr>
            <p:nvPr/>
          </p:nvSpPr>
          <p:spPr bwMode="auto">
            <a:xfrm>
              <a:off x="3726" y="2538"/>
              <a:ext cx="25" cy="47"/>
            </a:xfrm>
            <a:custGeom>
              <a:avLst/>
              <a:gdLst>
                <a:gd name="T0" fmla="*/ 28 w 22"/>
                <a:gd name="T1" fmla="*/ 158 h 41"/>
                <a:gd name="T2" fmla="*/ 0 w 22"/>
                <a:gd name="T3" fmla="*/ 3 h 41"/>
                <a:gd name="T4" fmla="*/ 50 w 22"/>
                <a:gd name="T5" fmla="*/ 0 h 41"/>
                <a:gd name="T6" fmla="*/ 75 w 22"/>
                <a:gd name="T7" fmla="*/ 143 h 41"/>
                <a:gd name="T8" fmla="*/ 28 w 22"/>
                <a:gd name="T9" fmla="*/ 158 h 41"/>
                <a:gd name="T10" fmla="*/ 0 60000 65536"/>
                <a:gd name="T11" fmla="*/ 0 60000 65536"/>
                <a:gd name="T12" fmla="*/ 0 60000 65536"/>
                <a:gd name="T13" fmla="*/ 0 60000 65536"/>
                <a:gd name="T14" fmla="*/ 0 60000 65536"/>
                <a:gd name="T15" fmla="*/ 0 w 22"/>
                <a:gd name="T16" fmla="*/ 0 h 41"/>
                <a:gd name="T17" fmla="*/ 22 w 22"/>
                <a:gd name="T18" fmla="*/ 41 h 41"/>
              </a:gdLst>
              <a:ahLst/>
              <a:cxnLst>
                <a:cxn ang="T10">
                  <a:pos x="T0" y="T1"/>
                </a:cxn>
                <a:cxn ang="T11">
                  <a:pos x="T2" y="T3"/>
                </a:cxn>
                <a:cxn ang="T12">
                  <a:pos x="T4" y="T5"/>
                </a:cxn>
                <a:cxn ang="T13">
                  <a:pos x="T6" y="T7"/>
                </a:cxn>
                <a:cxn ang="T14">
                  <a:pos x="T8" y="T9"/>
                </a:cxn>
              </a:cxnLst>
              <a:rect l="T15" t="T16" r="T17" b="T18"/>
              <a:pathLst>
                <a:path w="22" h="41">
                  <a:moveTo>
                    <a:pt x="8" y="40"/>
                  </a:moveTo>
                  <a:lnTo>
                    <a:pt x="0" y="3"/>
                  </a:lnTo>
                  <a:lnTo>
                    <a:pt x="14" y="0"/>
                  </a:lnTo>
                  <a:lnTo>
                    <a:pt x="21" y="37"/>
                  </a:lnTo>
                  <a:lnTo>
                    <a:pt x="8" y="4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283" name="Freeform 107"/>
            <p:cNvSpPr>
              <a:spLocks/>
            </p:cNvSpPr>
            <p:nvPr/>
          </p:nvSpPr>
          <p:spPr bwMode="auto">
            <a:xfrm>
              <a:off x="3715" y="2496"/>
              <a:ext cx="28" cy="47"/>
            </a:xfrm>
            <a:custGeom>
              <a:avLst/>
              <a:gdLst>
                <a:gd name="T0" fmla="*/ 47 w 24"/>
                <a:gd name="T1" fmla="*/ 158 h 41"/>
                <a:gd name="T2" fmla="*/ 0 w 24"/>
                <a:gd name="T3" fmla="*/ 17 h 41"/>
                <a:gd name="T4" fmla="*/ 56 w 24"/>
                <a:gd name="T5" fmla="*/ 0 h 41"/>
                <a:gd name="T6" fmla="*/ 107 w 24"/>
                <a:gd name="T7" fmla="*/ 143 h 41"/>
                <a:gd name="T8" fmla="*/ 47 w 24"/>
                <a:gd name="T9" fmla="*/ 158 h 41"/>
                <a:gd name="T10" fmla="*/ 0 60000 65536"/>
                <a:gd name="T11" fmla="*/ 0 60000 65536"/>
                <a:gd name="T12" fmla="*/ 0 60000 65536"/>
                <a:gd name="T13" fmla="*/ 0 60000 65536"/>
                <a:gd name="T14" fmla="*/ 0 60000 65536"/>
                <a:gd name="T15" fmla="*/ 0 w 24"/>
                <a:gd name="T16" fmla="*/ 0 h 41"/>
                <a:gd name="T17" fmla="*/ 24 w 24"/>
                <a:gd name="T18" fmla="*/ 41 h 41"/>
              </a:gdLst>
              <a:ahLst/>
              <a:cxnLst>
                <a:cxn ang="T10">
                  <a:pos x="T0" y="T1"/>
                </a:cxn>
                <a:cxn ang="T11">
                  <a:pos x="T2" y="T3"/>
                </a:cxn>
                <a:cxn ang="T12">
                  <a:pos x="T4" y="T5"/>
                </a:cxn>
                <a:cxn ang="T13">
                  <a:pos x="T6" y="T7"/>
                </a:cxn>
                <a:cxn ang="T14">
                  <a:pos x="T8" y="T9"/>
                </a:cxn>
              </a:cxnLst>
              <a:rect l="T15" t="T16" r="T17" b="T18"/>
              <a:pathLst>
                <a:path w="24" h="41">
                  <a:moveTo>
                    <a:pt x="9" y="40"/>
                  </a:moveTo>
                  <a:lnTo>
                    <a:pt x="0" y="4"/>
                  </a:lnTo>
                  <a:lnTo>
                    <a:pt x="12" y="0"/>
                  </a:lnTo>
                  <a:lnTo>
                    <a:pt x="23" y="37"/>
                  </a:lnTo>
                  <a:lnTo>
                    <a:pt x="9" y="4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284" name="Freeform 108"/>
            <p:cNvSpPr>
              <a:spLocks/>
            </p:cNvSpPr>
            <p:nvPr/>
          </p:nvSpPr>
          <p:spPr bwMode="auto">
            <a:xfrm>
              <a:off x="3702" y="2454"/>
              <a:ext cx="28" cy="47"/>
            </a:xfrm>
            <a:custGeom>
              <a:avLst/>
              <a:gdLst>
                <a:gd name="T0" fmla="*/ 38 w 25"/>
                <a:gd name="T1" fmla="*/ 158 h 41"/>
                <a:gd name="T2" fmla="*/ 0 w 25"/>
                <a:gd name="T3" fmla="*/ 17 h 41"/>
                <a:gd name="T4" fmla="*/ 38 w 25"/>
                <a:gd name="T5" fmla="*/ 0 h 41"/>
                <a:gd name="T6" fmla="*/ 75 w 25"/>
                <a:gd name="T7" fmla="*/ 141 h 41"/>
                <a:gd name="T8" fmla="*/ 38 w 25"/>
                <a:gd name="T9" fmla="*/ 158 h 41"/>
                <a:gd name="T10" fmla="*/ 0 60000 65536"/>
                <a:gd name="T11" fmla="*/ 0 60000 65536"/>
                <a:gd name="T12" fmla="*/ 0 60000 65536"/>
                <a:gd name="T13" fmla="*/ 0 60000 65536"/>
                <a:gd name="T14" fmla="*/ 0 60000 65536"/>
                <a:gd name="T15" fmla="*/ 0 w 25"/>
                <a:gd name="T16" fmla="*/ 0 h 41"/>
                <a:gd name="T17" fmla="*/ 25 w 25"/>
                <a:gd name="T18" fmla="*/ 41 h 41"/>
              </a:gdLst>
              <a:ahLst/>
              <a:cxnLst>
                <a:cxn ang="T10">
                  <a:pos x="T0" y="T1"/>
                </a:cxn>
                <a:cxn ang="T11">
                  <a:pos x="T2" y="T3"/>
                </a:cxn>
                <a:cxn ang="T12">
                  <a:pos x="T4" y="T5"/>
                </a:cxn>
                <a:cxn ang="T13">
                  <a:pos x="T6" y="T7"/>
                </a:cxn>
                <a:cxn ang="T14">
                  <a:pos x="T8" y="T9"/>
                </a:cxn>
              </a:cxnLst>
              <a:rect l="T15" t="T16" r="T17" b="T18"/>
              <a:pathLst>
                <a:path w="25" h="41">
                  <a:moveTo>
                    <a:pt x="12" y="40"/>
                  </a:moveTo>
                  <a:lnTo>
                    <a:pt x="0" y="4"/>
                  </a:lnTo>
                  <a:lnTo>
                    <a:pt x="12" y="0"/>
                  </a:lnTo>
                  <a:lnTo>
                    <a:pt x="24" y="36"/>
                  </a:lnTo>
                  <a:lnTo>
                    <a:pt x="12" y="4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285" name="Freeform 109"/>
            <p:cNvSpPr>
              <a:spLocks/>
            </p:cNvSpPr>
            <p:nvPr/>
          </p:nvSpPr>
          <p:spPr bwMode="auto">
            <a:xfrm>
              <a:off x="3685" y="2413"/>
              <a:ext cx="32" cy="47"/>
            </a:xfrm>
            <a:custGeom>
              <a:avLst/>
              <a:gdLst>
                <a:gd name="T0" fmla="*/ 56 w 28"/>
                <a:gd name="T1" fmla="*/ 158 h 41"/>
                <a:gd name="T2" fmla="*/ 0 w 28"/>
                <a:gd name="T3" fmla="*/ 22 h 41"/>
                <a:gd name="T4" fmla="*/ 46 w 28"/>
                <a:gd name="T5" fmla="*/ 0 h 41"/>
                <a:gd name="T6" fmla="*/ 104 w 28"/>
                <a:gd name="T7" fmla="*/ 141 h 41"/>
                <a:gd name="T8" fmla="*/ 56 w 28"/>
                <a:gd name="T9" fmla="*/ 158 h 41"/>
                <a:gd name="T10" fmla="*/ 0 60000 65536"/>
                <a:gd name="T11" fmla="*/ 0 60000 65536"/>
                <a:gd name="T12" fmla="*/ 0 60000 65536"/>
                <a:gd name="T13" fmla="*/ 0 60000 65536"/>
                <a:gd name="T14" fmla="*/ 0 60000 65536"/>
                <a:gd name="T15" fmla="*/ 0 w 28"/>
                <a:gd name="T16" fmla="*/ 0 h 41"/>
                <a:gd name="T17" fmla="*/ 28 w 28"/>
                <a:gd name="T18" fmla="*/ 41 h 41"/>
              </a:gdLst>
              <a:ahLst/>
              <a:cxnLst>
                <a:cxn ang="T10">
                  <a:pos x="T0" y="T1"/>
                </a:cxn>
                <a:cxn ang="T11">
                  <a:pos x="T2" y="T3"/>
                </a:cxn>
                <a:cxn ang="T12">
                  <a:pos x="T4" y="T5"/>
                </a:cxn>
                <a:cxn ang="T13">
                  <a:pos x="T6" y="T7"/>
                </a:cxn>
                <a:cxn ang="T14">
                  <a:pos x="T8" y="T9"/>
                </a:cxn>
              </a:cxnLst>
              <a:rect l="T15" t="T16" r="T17" b="T18"/>
              <a:pathLst>
                <a:path w="28" h="41">
                  <a:moveTo>
                    <a:pt x="15" y="40"/>
                  </a:moveTo>
                  <a:lnTo>
                    <a:pt x="0" y="6"/>
                  </a:lnTo>
                  <a:lnTo>
                    <a:pt x="12" y="0"/>
                  </a:lnTo>
                  <a:lnTo>
                    <a:pt x="27" y="36"/>
                  </a:lnTo>
                  <a:lnTo>
                    <a:pt x="15" y="4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286" name="Freeform 110"/>
            <p:cNvSpPr>
              <a:spLocks/>
            </p:cNvSpPr>
            <p:nvPr/>
          </p:nvSpPr>
          <p:spPr bwMode="auto">
            <a:xfrm>
              <a:off x="3667" y="2373"/>
              <a:ext cx="33" cy="48"/>
            </a:xfrm>
            <a:custGeom>
              <a:avLst/>
              <a:gdLst>
                <a:gd name="T0" fmla="*/ 57 w 29"/>
                <a:gd name="T1" fmla="*/ 194 h 41"/>
                <a:gd name="T2" fmla="*/ 0 w 29"/>
                <a:gd name="T3" fmla="*/ 29 h 41"/>
                <a:gd name="T4" fmla="*/ 44 w 29"/>
                <a:gd name="T5" fmla="*/ 0 h 41"/>
                <a:gd name="T6" fmla="*/ 100 w 29"/>
                <a:gd name="T7" fmla="*/ 166 h 41"/>
                <a:gd name="T8" fmla="*/ 57 w 29"/>
                <a:gd name="T9" fmla="*/ 194 h 41"/>
                <a:gd name="T10" fmla="*/ 0 60000 65536"/>
                <a:gd name="T11" fmla="*/ 0 60000 65536"/>
                <a:gd name="T12" fmla="*/ 0 60000 65536"/>
                <a:gd name="T13" fmla="*/ 0 60000 65536"/>
                <a:gd name="T14" fmla="*/ 0 60000 65536"/>
                <a:gd name="T15" fmla="*/ 0 w 29"/>
                <a:gd name="T16" fmla="*/ 0 h 41"/>
                <a:gd name="T17" fmla="*/ 29 w 29"/>
                <a:gd name="T18" fmla="*/ 41 h 41"/>
              </a:gdLst>
              <a:ahLst/>
              <a:cxnLst>
                <a:cxn ang="T10">
                  <a:pos x="T0" y="T1"/>
                </a:cxn>
                <a:cxn ang="T11">
                  <a:pos x="T2" y="T3"/>
                </a:cxn>
                <a:cxn ang="T12">
                  <a:pos x="T4" y="T5"/>
                </a:cxn>
                <a:cxn ang="T13">
                  <a:pos x="T6" y="T7"/>
                </a:cxn>
                <a:cxn ang="T14">
                  <a:pos x="T8" y="T9"/>
                </a:cxn>
              </a:cxnLst>
              <a:rect l="T15" t="T16" r="T17" b="T18"/>
              <a:pathLst>
                <a:path w="29" h="41">
                  <a:moveTo>
                    <a:pt x="16" y="40"/>
                  </a:moveTo>
                  <a:lnTo>
                    <a:pt x="0" y="6"/>
                  </a:lnTo>
                  <a:lnTo>
                    <a:pt x="12" y="0"/>
                  </a:lnTo>
                  <a:lnTo>
                    <a:pt x="28" y="34"/>
                  </a:lnTo>
                  <a:lnTo>
                    <a:pt x="16" y="4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287" name="Freeform 111"/>
            <p:cNvSpPr>
              <a:spLocks/>
            </p:cNvSpPr>
            <p:nvPr/>
          </p:nvSpPr>
          <p:spPr bwMode="auto">
            <a:xfrm>
              <a:off x="3646" y="2336"/>
              <a:ext cx="35" cy="45"/>
            </a:xfrm>
            <a:custGeom>
              <a:avLst/>
              <a:gdLst>
                <a:gd name="T0" fmla="*/ 60 w 31"/>
                <a:gd name="T1" fmla="*/ 159 h 39"/>
                <a:gd name="T2" fmla="*/ 0 w 31"/>
                <a:gd name="T3" fmla="*/ 24 h 39"/>
                <a:gd name="T4" fmla="*/ 42 w 31"/>
                <a:gd name="T5" fmla="*/ 0 h 39"/>
                <a:gd name="T6" fmla="*/ 100 w 31"/>
                <a:gd name="T7" fmla="*/ 137 h 39"/>
                <a:gd name="T8" fmla="*/ 60 w 31"/>
                <a:gd name="T9" fmla="*/ 159 h 39"/>
                <a:gd name="T10" fmla="*/ 0 60000 65536"/>
                <a:gd name="T11" fmla="*/ 0 60000 65536"/>
                <a:gd name="T12" fmla="*/ 0 60000 65536"/>
                <a:gd name="T13" fmla="*/ 0 60000 65536"/>
                <a:gd name="T14" fmla="*/ 0 60000 65536"/>
                <a:gd name="T15" fmla="*/ 0 w 31"/>
                <a:gd name="T16" fmla="*/ 0 h 39"/>
                <a:gd name="T17" fmla="*/ 31 w 31"/>
                <a:gd name="T18" fmla="*/ 39 h 39"/>
              </a:gdLst>
              <a:ahLst/>
              <a:cxnLst>
                <a:cxn ang="T10">
                  <a:pos x="T0" y="T1"/>
                </a:cxn>
                <a:cxn ang="T11">
                  <a:pos x="T2" y="T3"/>
                </a:cxn>
                <a:cxn ang="T12">
                  <a:pos x="T4" y="T5"/>
                </a:cxn>
                <a:cxn ang="T13">
                  <a:pos x="T6" y="T7"/>
                </a:cxn>
                <a:cxn ang="T14">
                  <a:pos x="T8" y="T9"/>
                </a:cxn>
              </a:cxnLst>
              <a:rect l="T15" t="T16" r="T17" b="T18"/>
              <a:pathLst>
                <a:path w="31" h="39">
                  <a:moveTo>
                    <a:pt x="18" y="38"/>
                  </a:moveTo>
                  <a:lnTo>
                    <a:pt x="0" y="6"/>
                  </a:lnTo>
                  <a:lnTo>
                    <a:pt x="12" y="0"/>
                  </a:lnTo>
                  <a:lnTo>
                    <a:pt x="30" y="32"/>
                  </a:lnTo>
                  <a:lnTo>
                    <a:pt x="18" y="3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288" name="Freeform 112"/>
            <p:cNvSpPr>
              <a:spLocks/>
            </p:cNvSpPr>
            <p:nvPr/>
          </p:nvSpPr>
          <p:spPr bwMode="auto">
            <a:xfrm>
              <a:off x="3624" y="2300"/>
              <a:ext cx="37" cy="45"/>
            </a:xfrm>
            <a:custGeom>
              <a:avLst/>
              <a:gdLst>
                <a:gd name="T0" fmla="*/ 62 w 33"/>
                <a:gd name="T1" fmla="*/ 159 h 39"/>
                <a:gd name="T2" fmla="*/ 0 w 33"/>
                <a:gd name="T3" fmla="*/ 28 h 39"/>
                <a:gd name="T4" fmla="*/ 34 w 33"/>
                <a:gd name="T5" fmla="*/ 0 h 39"/>
                <a:gd name="T6" fmla="*/ 101 w 33"/>
                <a:gd name="T7" fmla="*/ 137 h 39"/>
                <a:gd name="T8" fmla="*/ 62 w 33"/>
                <a:gd name="T9" fmla="*/ 159 h 39"/>
                <a:gd name="T10" fmla="*/ 0 60000 65536"/>
                <a:gd name="T11" fmla="*/ 0 60000 65536"/>
                <a:gd name="T12" fmla="*/ 0 60000 65536"/>
                <a:gd name="T13" fmla="*/ 0 60000 65536"/>
                <a:gd name="T14" fmla="*/ 0 60000 65536"/>
                <a:gd name="T15" fmla="*/ 0 w 33"/>
                <a:gd name="T16" fmla="*/ 0 h 39"/>
                <a:gd name="T17" fmla="*/ 33 w 33"/>
                <a:gd name="T18" fmla="*/ 39 h 39"/>
              </a:gdLst>
              <a:ahLst/>
              <a:cxnLst>
                <a:cxn ang="T10">
                  <a:pos x="T0" y="T1"/>
                </a:cxn>
                <a:cxn ang="T11">
                  <a:pos x="T2" y="T3"/>
                </a:cxn>
                <a:cxn ang="T12">
                  <a:pos x="T4" y="T5"/>
                </a:cxn>
                <a:cxn ang="T13">
                  <a:pos x="T6" y="T7"/>
                </a:cxn>
                <a:cxn ang="T14">
                  <a:pos x="T8" y="T9"/>
                </a:cxn>
              </a:cxnLst>
              <a:rect l="T15" t="T16" r="T17" b="T18"/>
              <a:pathLst>
                <a:path w="33" h="39">
                  <a:moveTo>
                    <a:pt x="20" y="38"/>
                  </a:moveTo>
                  <a:lnTo>
                    <a:pt x="0" y="7"/>
                  </a:lnTo>
                  <a:lnTo>
                    <a:pt x="11" y="0"/>
                  </a:lnTo>
                  <a:lnTo>
                    <a:pt x="32" y="32"/>
                  </a:lnTo>
                  <a:lnTo>
                    <a:pt x="20" y="3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289" name="Freeform 113"/>
            <p:cNvSpPr>
              <a:spLocks/>
            </p:cNvSpPr>
            <p:nvPr/>
          </p:nvSpPr>
          <p:spPr bwMode="auto">
            <a:xfrm>
              <a:off x="3599" y="2263"/>
              <a:ext cx="38" cy="46"/>
            </a:xfrm>
            <a:custGeom>
              <a:avLst/>
              <a:gdLst>
                <a:gd name="T0" fmla="*/ 68 w 34"/>
                <a:gd name="T1" fmla="*/ 160 h 40"/>
                <a:gd name="T2" fmla="*/ 0 w 34"/>
                <a:gd name="T3" fmla="*/ 32 h 40"/>
                <a:gd name="T4" fmla="*/ 32 w 34"/>
                <a:gd name="T5" fmla="*/ 0 h 40"/>
                <a:gd name="T6" fmla="*/ 99 w 34"/>
                <a:gd name="T7" fmla="*/ 130 h 40"/>
                <a:gd name="T8" fmla="*/ 68 w 34"/>
                <a:gd name="T9" fmla="*/ 160 h 40"/>
                <a:gd name="T10" fmla="*/ 0 60000 65536"/>
                <a:gd name="T11" fmla="*/ 0 60000 65536"/>
                <a:gd name="T12" fmla="*/ 0 60000 65536"/>
                <a:gd name="T13" fmla="*/ 0 60000 65536"/>
                <a:gd name="T14" fmla="*/ 0 60000 65536"/>
                <a:gd name="T15" fmla="*/ 0 w 34"/>
                <a:gd name="T16" fmla="*/ 0 h 40"/>
                <a:gd name="T17" fmla="*/ 34 w 34"/>
                <a:gd name="T18" fmla="*/ 40 h 40"/>
              </a:gdLst>
              <a:ahLst/>
              <a:cxnLst>
                <a:cxn ang="T10">
                  <a:pos x="T0" y="T1"/>
                </a:cxn>
                <a:cxn ang="T11">
                  <a:pos x="T2" y="T3"/>
                </a:cxn>
                <a:cxn ang="T12">
                  <a:pos x="T4" y="T5"/>
                </a:cxn>
                <a:cxn ang="T13">
                  <a:pos x="T6" y="T7"/>
                </a:cxn>
                <a:cxn ang="T14">
                  <a:pos x="T8" y="T9"/>
                </a:cxn>
              </a:cxnLst>
              <a:rect l="T15" t="T16" r="T17" b="T18"/>
              <a:pathLst>
                <a:path w="34" h="40">
                  <a:moveTo>
                    <a:pt x="22" y="39"/>
                  </a:moveTo>
                  <a:lnTo>
                    <a:pt x="0" y="8"/>
                  </a:lnTo>
                  <a:lnTo>
                    <a:pt x="11" y="0"/>
                  </a:lnTo>
                  <a:lnTo>
                    <a:pt x="33" y="32"/>
                  </a:lnTo>
                  <a:lnTo>
                    <a:pt x="22" y="3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290" name="Freeform 114"/>
            <p:cNvSpPr>
              <a:spLocks/>
            </p:cNvSpPr>
            <p:nvPr/>
          </p:nvSpPr>
          <p:spPr bwMode="auto">
            <a:xfrm>
              <a:off x="3573" y="2229"/>
              <a:ext cx="39" cy="44"/>
            </a:xfrm>
            <a:custGeom>
              <a:avLst/>
              <a:gdLst>
                <a:gd name="T0" fmla="*/ 69 w 35"/>
                <a:gd name="T1" fmla="*/ 161 h 38"/>
                <a:gd name="T2" fmla="*/ 0 w 35"/>
                <a:gd name="T3" fmla="*/ 39 h 38"/>
                <a:gd name="T4" fmla="*/ 28 w 35"/>
                <a:gd name="T5" fmla="*/ 0 h 38"/>
                <a:gd name="T6" fmla="*/ 99 w 35"/>
                <a:gd name="T7" fmla="*/ 125 h 38"/>
                <a:gd name="T8" fmla="*/ 69 w 35"/>
                <a:gd name="T9" fmla="*/ 161 h 38"/>
                <a:gd name="T10" fmla="*/ 0 60000 65536"/>
                <a:gd name="T11" fmla="*/ 0 60000 65536"/>
                <a:gd name="T12" fmla="*/ 0 60000 65536"/>
                <a:gd name="T13" fmla="*/ 0 60000 65536"/>
                <a:gd name="T14" fmla="*/ 0 60000 65536"/>
                <a:gd name="T15" fmla="*/ 0 w 35"/>
                <a:gd name="T16" fmla="*/ 0 h 38"/>
                <a:gd name="T17" fmla="*/ 35 w 35"/>
                <a:gd name="T18" fmla="*/ 38 h 38"/>
              </a:gdLst>
              <a:ahLst/>
              <a:cxnLst>
                <a:cxn ang="T10">
                  <a:pos x="T0" y="T1"/>
                </a:cxn>
                <a:cxn ang="T11">
                  <a:pos x="T2" y="T3"/>
                </a:cxn>
                <a:cxn ang="T12">
                  <a:pos x="T4" y="T5"/>
                </a:cxn>
                <a:cxn ang="T13">
                  <a:pos x="T6" y="T7"/>
                </a:cxn>
                <a:cxn ang="T14">
                  <a:pos x="T8" y="T9"/>
                </a:cxn>
              </a:cxnLst>
              <a:rect l="T15" t="T16" r="T17" b="T18"/>
              <a:pathLst>
                <a:path w="35" h="38">
                  <a:moveTo>
                    <a:pt x="23" y="37"/>
                  </a:moveTo>
                  <a:lnTo>
                    <a:pt x="0" y="9"/>
                  </a:lnTo>
                  <a:lnTo>
                    <a:pt x="10" y="0"/>
                  </a:lnTo>
                  <a:lnTo>
                    <a:pt x="34" y="29"/>
                  </a:lnTo>
                  <a:lnTo>
                    <a:pt x="23" y="3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291" name="Freeform 115"/>
            <p:cNvSpPr>
              <a:spLocks/>
            </p:cNvSpPr>
            <p:nvPr/>
          </p:nvSpPr>
          <p:spPr bwMode="auto">
            <a:xfrm>
              <a:off x="3544" y="2198"/>
              <a:ext cx="41" cy="43"/>
            </a:xfrm>
            <a:custGeom>
              <a:avLst/>
              <a:gdLst>
                <a:gd name="T0" fmla="*/ 92 w 36"/>
                <a:gd name="T1" fmla="*/ 162 h 37"/>
                <a:gd name="T2" fmla="*/ 0 w 36"/>
                <a:gd name="T3" fmla="*/ 41 h 37"/>
                <a:gd name="T4" fmla="*/ 32 w 36"/>
                <a:gd name="T5" fmla="*/ 0 h 37"/>
                <a:gd name="T6" fmla="*/ 129 w 36"/>
                <a:gd name="T7" fmla="*/ 120 h 37"/>
                <a:gd name="T8" fmla="*/ 92 w 36"/>
                <a:gd name="T9" fmla="*/ 162 h 37"/>
                <a:gd name="T10" fmla="*/ 0 60000 65536"/>
                <a:gd name="T11" fmla="*/ 0 60000 65536"/>
                <a:gd name="T12" fmla="*/ 0 60000 65536"/>
                <a:gd name="T13" fmla="*/ 0 60000 65536"/>
                <a:gd name="T14" fmla="*/ 0 60000 65536"/>
                <a:gd name="T15" fmla="*/ 0 w 36"/>
                <a:gd name="T16" fmla="*/ 0 h 37"/>
                <a:gd name="T17" fmla="*/ 36 w 36"/>
                <a:gd name="T18" fmla="*/ 37 h 37"/>
              </a:gdLst>
              <a:ahLst/>
              <a:cxnLst>
                <a:cxn ang="T10">
                  <a:pos x="T0" y="T1"/>
                </a:cxn>
                <a:cxn ang="T11">
                  <a:pos x="T2" y="T3"/>
                </a:cxn>
                <a:cxn ang="T12">
                  <a:pos x="T4" y="T5"/>
                </a:cxn>
                <a:cxn ang="T13">
                  <a:pos x="T6" y="T7"/>
                </a:cxn>
                <a:cxn ang="T14">
                  <a:pos x="T8" y="T9"/>
                </a:cxn>
              </a:cxnLst>
              <a:rect l="T15" t="T16" r="T17" b="T18"/>
              <a:pathLst>
                <a:path w="36" h="37">
                  <a:moveTo>
                    <a:pt x="25" y="36"/>
                  </a:moveTo>
                  <a:lnTo>
                    <a:pt x="0" y="9"/>
                  </a:lnTo>
                  <a:lnTo>
                    <a:pt x="9" y="0"/>
                  </a:lnTo>
                  <a:lnTo>
                    <a:pt x="35" y="27"/>
                  </a:lnTo>
                  <a:lnTo>
                    <a:pt x="25" y="3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292" name="Freeform 116"/>
            <p:cNvSpPr>
              <a:spLocks/>
            </p:cNvSpPr>
            <p:nvPr/>
          </p:nvSpPr>
          <p:spPr bwMode="auto">
            <a:xfrm>
              <a:off x="3515" y="2168"/>
              <a:ext cx="41" cy="42"/>
            </a:xfrm>
            <a:custGeom>
              <a:avLst/>
              <a:gdLst>
                <a:gd name="T0" fmla="*/ 96 w 36"/>
                <a:gd name="T1" fmla="*/ 165 h 36"/>
                <a:gd name="T2" fmla="*/ 0 w 36"/>
                <a:gd name="T3" fmla="*/ 48 h 36"/>
                <a:gd name="T4" fmla="*/ 32 w 36"/>
                <a:gd name="T5" fmla="*/ 0 h 36"/>
                <a:gd name="T6" fmla="*/ 129 w 36"/>
                <a:gd name="T7" fmla="*/ 121 h 36"/>
                <a:gd name="T8" fmla="*/ 96 w 36"/>
                <a:gd name="T9" fmla="*/ 165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26" y="35"/>
                  </a:moveTo>
                  <a:lnTo>
                    <a:pt x="0" y="10"/>
                  </a:lnTo>
                  <a:lnTo>
                    <a:pt x="9" y="0"/>
                  </a:lnTo>
                  <a:lnTo>
                    <a:pt x="35" y="26"/>
                  </a:lnTo>
                  <a:lnTo>
                    <a:pt x="26" y="35"/>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293" name="Freeform 117"/>
            <p:cNvSpPr>
              <a:spLocks/>
            </p:cNvSpPr>
            <p:nvPr/>
          </p:nvSpPr>
          <p:spPr bwMode="auto">
            <a:xfrm>
              <a:off x="3483" y="2141"/>
              <a:ext cx="43" cy="40"/>
            </a:xfrm>
            <a:custGeom>
              <a:avLst/>
              <a:gdLst>
                <a:gd name="T0" fmla="*/ 97 w 38"/>
                <a:gd name="T1" fmla="*/ 128 h 35"/>
                <a:gd name="T2" fmla="*/ 0 w 38"/>
                <a:gd name="T3" fmla="*/ 38 h 35"/>
                <a:gd name="T4" fmla="*/ 26 w 38"/>
                <a:gd name="T5" fmla="*/ 0 h 35"/>
                <a:gd name="T6" fmla="*/ 128 w 38"/>
                <a:gd name="T7" fmla="*/ 91 h 35"/>
                <a:gd name="T8" fmla="*/ 97 w 38"/>
                <a:gd name="T9" fmla="*/ 128 h 35"/>
                <a:gd name="T10" fmla="*/ 0 60000 65536"/>
                <a:gd name="T11" fmla="*/ 0 60000 65536"/>
                <a:gd name="T12" fmla="*/ 0 60000 65536"/>
                <a:gd name="T13" fmla="*/ 0 60000 65536"/>
                <a:gd name="T14" fmla="*/ 0 60000 65536"/>
                <a:gd name="T15" fmla="*/ 0 w 38"/>
                <a:gd name="T16" fmla="*/ 0 h 35"/>
                <a:gd name="T17" fmla="*/ 38 w 38"/>
                <a:gd name="T18" fmla="*/ 35 h 35"/>
              </a:gdLst>
              <a:ahLst/>
              <a:cxnLst>
                <a:cxn ang="T10">
                  <a:pos x="T0" y="T1"/>
                </a:cxn>
                <a:cxn ang="T11">
                  <a:pos x="T2" y="T3"/>
                </a:cxn>
                <a:cxn ang="T12">
                  <a:pos x="T4" y="T5"/>
                </a:cxn>
                <a:cxn ang="T13">
                  <a:pos x="T6" y="T7"/>
                </a:cxn>
                <a:cxn ang="T14">
                  <a:pos x="T8" y="T9"/>
                </a:cxn>
              </a:cxnLst>
              <a:rect l="T15" t="T16" r="T17" b="T18"/>
              <a:pathLst>
                <a:path w="38" h="35">
                  <a:moveTo>
                    <a:pt x="28" y="34"/>
                  </a:moveTo>
                  <a:lnTo>
                    <a:pt x="0" y="10"/>
                  </a:lnTo>
                  <a:lnTo>
                    <a:pt x="8" y="0"/>
                  </a:lnTo>
                  <a:lnTo>
                    <a:pt x="37" y="24"/>
                  </a:lnTo>
                  <a:lnTo>
                    <a:pt x="28" y="3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294" name="Freeform 118"/>
            <p:cNvSpPr>
              <a:spLocks/>
            </p:cNvSpPr>
            <p:nvPr/>
          </p:nvSpPr>
          <p:spPr bwMode="auto">
            <a:xfrm>
              <a:off x="3450" y="2114"/>
              <a:ext cx="43" cy="39"/>
            </a:xfrm>
            <a:custGeom>
              <a:avLst/>
              <a:gdLst>
                <a:gd name="T0" fmla="*/ 100 w 38"/>
                <a:gd name="T1" fmla="*/ 131 h 34"/>
                <a:gd name="T2" fmla="*/ 0 w 38"/>
                <a:gd name="T3" fmla="*/ 48 h 34"/>
                <a:gd name="T4" fmla="*/ 23 w 38"/>
                <a:gd name="T5" fmla="*/ 0 h 34"/>
                <a:gd name="T6" fmla="*/ 128 w 38"/>
                <a:gd name="T7" fmla="*/ 91 h 34"/>
                <a:gd name="T8" fmla="*/ 100 w 38"/>
                <a:gd name="T9" fmla="*/ 13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29" y="33"/>
                  </a:moveTo>
                  <a:lnTo>
                    <a:pt x="0" y="12"/>
                  </a:lnTo>
                  <a:lnTo>
                    <a:pt x="7" y="0"/>
                  </a:lnTo>
                  <a:lnTo>
                    <a:pt x="37" y="23"/>
                  </a:lnTo>
                  <a:lnTo>
                    <a:pt x="29" y="3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295" name="Freeform 119"/>
            <p:cNvSpPr>
              <a:spLocks/>
            </p:cNvSpPr>
            <p:nvPr/>
          </p:nvSpPr>
          <p:spPr bwMode="auto">
            <a:xfrm>
              <a:off x="3416" y="2091"/>
              <a:ext cx="43" cy="38"/>
            </a:xfrm>
            <a:custGeom>
              <a:avLst/>
              <a:gdLst>
                <a:gd name="T0" fmla="*/ 101 w 38"/>
                <a:gd name="T1" fmla="*/ 135 h 33"/>
                <a:gd name="T2" fmla="*/ 0 w 38"/>
                <a:gd name="T3" fmla="*/ 50 h 33"/>
                <a:gd name="T4" fmla="*/ 23 w 38"/>
                <a:gd name="T5" fmla="*/ 0 h 33"/>
                <a:gd name="T6" fmla="*/ 128 w 38"/>
                <a:gd name="T7" fmla="*/ 81 h 33"/>
                <a:gd name="T8" fmla="*/ 101 w 38"/>
                <a:gd name="T9" fmla="*/ 135 h 33"/>
                <a:gd name="T10" fmla="*/ 0 60000 65536"/>
                <a:gd name="T11" fmla="*/ 0 60000 65536"/>
                <a:gd name="T12" fmla="*/ 0 60000 65536"/>
                <a:gd name="T13" fmla="*/ 0 60000 65536"/>
                <a:gd name="T14" fmla="*/ 0 60000 65536"/>
                <a:gd name="T15" fmla="*/ 0 w 38"/>
                <a:gd name="T16" fmla="*/ 0 h 33"/>
                <a:gd name="T17" fmla="*/ 38 w 38"/>
                <a:gd name="T18" fmla="*/ 33 h 33"/>
              </a:gdLst>
              <a:ahLst/>
              <a:cxnLst>
                <a:cxn ang="T10">
                  <a:pos x="T0" y="T1"/>
                </a:cxn>
                <a:cxn ang="T11">
                  <a:pos x="T2" y="T3"/>
                </a:cxn>
                <a:cxn ang="T12">
                  <a:pos x="T4" y="T5"/>
                </a:cxn>
                <a:cxn ang="T13">
                  <a:pos x="T6" y="T7"/>
                </a:cxn>
                <a:cxn ang="T14">
                  <a:pos x="T8" y="T9"/>
                </a:cxn>
              </a:cxnLst>
              <a:rect l="T15" t="T16" r="T17" b="T18"/>
              <a:pathLst>
                <a:path w="38" h="33">
                  <a:moveTo>
                    <a:pt x="30" y="32"/>
                  </a:moveTo>
                  <a:lnTo>
                    <a:pt x="0" y="12"/>
                  </a:lnTo>
                  <a:lnTo>
                    <a:pt x="7" y="0"/>
                  </a:lnTo>
                  <a:lnTo>
                    <a:pt x="37" y="20"/>
                  </a:lnTo>
                  <a:lnTo>
                    <a:pt x="30" y="3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296" name="Freeform 120"/>
            <p:cNvSpPr>
              <a:spLocks/>
            </p:cNvSpPr>
            <p:nvPr/>
          </p:nvSpPr>
          <p:spPr bwMode="auto">
            <a:xfrm>
              <a:off x="3380" y="2069"/>
              <a:ext cx="45" cy="37"/>
            </a:xfrm>
            <a:custGeom>
              <a:avLst/>
              <a:gdLst>
                <a:gd name="T0" fmla="*/ 105 w 40"/>
                <a:gd name="T1" fmla="*/ 136 h 32"/>
                <a:gd name="T2" fmla="*/ 0 w 40"/>
                <a:gd name="T3" fmla="*/ 52 h 32"/>
                <a:gd name="T4" fmla="*/ 26 w 40"/>
                <a:gd name="T5" fmla="*/ 0 h 32"/>
                <a:gd name="T6" fmla="*/ 128 w 40"/>
                <a:gd name="T7" fmla="*/ 80 h 32"/>
                <a:gd name="T8" fmla="*/ 105 w 40"/>
                <a:gd name="T9" fmla="*/ 136 h 32"/>
                <a:gd name="T10" fmla="*/ 0 60000 65536"/>
                <a:gd name="T11" fmla="*/ 0 60000 65536"/>
                <a:gd name="T12" fmla="*/ 0 60000 65536"/>
                <a:gd name="T13" fmla="*/ 0 60000 65536"/>
                <a:gd name="T14" fmla="*/ 0 60000 65536"/>
                <a:gd name="T15" fmla="*/ 0 w 40"/>
                <a:gd name="T16" fmla="*/ 0 h 32"/>
                <a:gd name="T17" fmla="*/ 40 w 40"/>
                <a:gd name="T18" fmla="*/ 32 h 32"/>
              </a:gdLst>
              <a:ahLst/>
              <a:cxnLst>
                <a:cxn ang="T10">
                  <a:pos x="T0" y="T1"/>
                </a:cxn>
                <a:cxn ang="T11">
                  <a:pos x="T2" y="T3"/>
                </a:cxn>
                <a:cxn ang="T12">
                  <a:pos x="T4" y="T5"/>
                </a:cxn>
                <a:cxn ang="T13">
                  <a:pos x="T6" y="T7"/>
                </a:cxn>
                <a:cxn ang="T14">
                  <a:pos x="T8" y="T9"/>
                </a:cxn>
              </a:cxnLst>
              <a:rect l="T15" t="T16" r="T17" b="T18"/>
              <a:pathLst>
                <a:path w="40" h="32">
                  <a:moveTo>
                    <a:pt x="32" y="31"/>
                  </a:moveTo>
                  <a:lnTo>
                    <a:pt x="0" y="12"/>
                  </a:lnTo>
                  <a:lnTo>
                    <a:pt x="8" y="0"/>
                  </a:lnTo>
                  <a:lnTo>
                    <a:pt x="39" y="19"/>
                  </a:lnTo>
                  <a:lnTo>
                    <a:pt x="32" y="3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297" name="Freeform 121"/>
            <p:cNvSpPr>
              <a:spLocks/>
            </p:cNvSpPr>
            <p:nvPr/>
          </p:nvSpPr>
          <p:spPr bwMode="auto">
            <a:xfrm>
              <a:off x="3345" y="2051"/>
              <a:ext cx="45" cy="33"/>
            </a:xfrm>
            <a:custGeom>
              <a:avLst/>
              <a:gdLst>
                <a:gd name="T0" fmla="*/ 101 w 40"/>
                <a:gd name="T1" fmla="*/ 100 h 29"/>
                <a:gd name="T2" fmla="*/ 0 w 40"/>
                <a:gd name="T3" fmla="*/ 41 h 29"/>
                <a:gd name="T4" fmla="*/ 20 w 40"/>
                <a:gd name="T5" fmla="*/ 0 h 29"/>
                <a:gd name="T6" fmla="*/ 128 w 40"/>
                <a:gd name="T7" fmla="*/ 57 h 29"/>
                <a:gd name="T8" fmla="*/ 101 w 40"/>
                <a:gd name="T9" fmla="*/ 100 h 29"/>
                <a:gd name="T10" fmla="*/ 0 60000 65536"/>
                <a:gd name="T11" fmla="*/ 0 60000 65536"/>
                <a:gd name="T12" fmla="*/ 0 60000 65536"/>
                <a:gd name="T13" fmla="*/ 0 60000 65536"/>
                <a:gd name="T14" fmla="*/ 0 60000 65536"/>
                <a:gd name="T15" fmla="*/ 0 w 40"/>
                <a:gd name="T16" fmla="*/ 0 h 29"/>
                <a:gd name="T17" fmla="*/ 40 w 40"/>
                <a:gd name="T18" fmla="*/ 29 h 29"/>
              </a:gdLst>
              <a:ahLst/>
              <a:cxnLst>
                <a:cxn ang="T10">
                  <a:pos x="T0" y="T1"/>
                </a:cxn>
                <a:cxn ang="T11">
                  <a:pos x="T2" y="T3"/>
                </a:cxn>
                <a:cxn ang="T12">
                  <a:pos x="T4" y="T5"/>
                </a:cxn>
                <a:cxn ang="T13">
                  <a:pos x="T6" y="T7"/>
                </a:cxn>
                <a:cxn ang="T14">
                  <a:pos x="T8" y="T9"/>
                </a:cxn>
              </a:cxnLst>
              <a:rect l="T15" t="T16" r="T17" b="T18"/>
              <a:pathLst>
                <a:path w="40" h="29">
                  <a:moveTo>
                    <a:pt x="31" y="28"/>
                  </a:moveTo>
                  <a:lnTo>
                    <a:pt x="0" y="11"/>
                  </a:lnTo>
                  <a:lnTo>
                    <a:pt x="6" y="0"/>
                  </a:lnTo>
                  <a:lnTo>
                    <a:pt x="39" y="16"/>
                  </a:lnTo>
                  <a:lnTo>
                    <a:pt x="31" y="2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298" name="Freeform 122"/>
            <p:cNvSpPr>
              <a:spLocks/>
            </p:cNvSpPr>
            <p:nvPr/>
          </p:nvSpPr>
          <p:spPr bwMode="auto">
            <a:xfrm>
              <a:off x="3307" y="2033"/>
              <a:ext cx="46" cy="31"/>
            </a:xfrm>
            <a:custGeom>
              <a:avLst/>
              <a:gdLst>
                <a:gd name="T0" fmla="*/ 136 w 40"/>
                <a:gd name="T1" fmla="*/ 104 h 27"/>
                <a:gd name="T2" fmla="*/ 0 w 40"/>
                <a:gd name="T3" fmla="*/ 52 h 27"/>
                <a:gd name="T4" fmla="*/ 24 w 40"/>
                <a:gd name="T5" fmla="*/ 0 h 27"/>
                <a:gd name="T6" fmla="*/ 160 w 40"/>
                <a:gd name="T7" fmla="*/ 60 h 27"/>
                <a:gd name="T8" fmla="*/ 136 w 40"/>
                <a:gd name="T9" fmla="*/ 104 h 27"/>
                <a:gd name="T10" fmla="*/ 0 60000 65536"/>
                <a:gd name="T11" fmla="*/ 0 60000 65536"/>
                <a:gd name="T12" fmla="*/ 0 60000 65536"/>
                <a:gd name="T13" fmla="*/ 0 60000 65536"/>
                <a:gd name="T14" fmla="*/ 0 60000 65536"/>
                <a:gd name="T15" fmla="*/ 0 w 40"/>
                <a:gd name="T16" fmla="*/ 0 h 27"/>
                <a:gd name="T17" fmla="*/ 40 w 40"/>
                <a:gd name="T18" fmla="*/ 27 h 27"/>
              </a:gdLst>
              <a:ahLst/>
              <a:cxnLst>
                <a:cxn ang="T10">
                  <a:pos x="T0" y="T1"/>
                </a:cxn>
                <a:cxn ang="T11">
                  <a:pos x="T2" y="T3"/>
                </a:cxn>
                <a:cxn ang="T12">
                  <a:pos x="T4" y="T5"/>
                </a:cxn>
                <a:cxn ang="T13">
                  <a:pos x="T6" y="T7"/>
                </a:cxn>
                <a:cxn ang="T14">
                  <a:pos x="T8" y="T9"/>
                </a:cxn>
              </a:cxnLst>
              <a:rect l="T15" t="T16" r="T17" b="T18"/>
              <a:pathLst>
                <a:path w="40" h="27">
                  <a:moveTo>
                    <a:pt x="33" y="26"/>
                  </a:moveTo>
                  <a:lnTo>
                    <a:pt x="0" y="13"/>
                  </a:lnTo>
                  <a:lnTo>
                    <a:pt x="6" y="0"/>
                  </a:lnTo>
                  <a:lnTo>
                    <a:pt x="39" y="15"/>
                  </a:lnTo>
                  <a:lnTo>
                    <a:pt x="33" y="2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299" name="Freeform 123"/>
            <p:cNvSpPr>
              <a:spLocks/>
            </p:cNvSpPr>
            <p:nvPr/>
          </p:nvSpPr>
          <p:spPr bwMode="auto">
            <a:xfrm>
              <a:off x="3270" y="2020"/>
              <a:ext cx="45" cy="29"/>
            </a:xfrm>
            <a:custGeom>
              <a:avLst/>
              <a:gdLst>
                <a:gd name="T0" fmla="*/ 110 w 40"/>
                <a:gd name="T1" fmla="*/ 76 h 26"/>
                <a:gd name="T2" fmla="*/ 0 w 40"/>
                <a:gd name="T3" fmla="*/ 36 h 26"/>
                <a:gd name="T4" fmla="*/ 18 w 40"/>
                <a:gd name="T5" fmla="*/ 0 h 26"/>
                <a:gd name="T6" fmla="*/ 128 w 40"/>
                <a:gd name="T7" fmla="*/ 36 h 26"/>
                <a:gd name="T8" fmla="*/ 110 w 40"/>
                <a:gd name="T9" fmla="*/ 76 h 26"/>
                <a:gd name="T10" fmla="*/ 0 60000 65536"/>
                <a:gd name="T11" fmla="*/ 0 60000 65536"/>
                <a:gd name="T12" fmla="*/ 0 60000 65536"/>
                <a:gd name="T13" fmla="*/ 0 60000 65536"/>
                <a:gd name="T14" fmla="*/ 0 60000 65536"/>
                <a:gd name="T15" fmla="*/ 0 w 40"/>
                <a:gd name="T16" fmla="*/ 0 h 26"/>
                <a:gd name="T17" fmla="*/ 40 w 40"/>
                <a:gd name="T18" fmla="*/ 26 h 26"/>
              </a:gdLst>
              <a:ahLst/>
              <a:cxnLst>
                <a:cxn ang="T10">
                  <a:pos x="T0" y="T1"/>
                </a:cxn>
                <a:cxn ang="T11">
                  <a:pos x="T2" y="T3"/>
                </a:cxn>
                <a:cxn ang="T12">
                  <a:pos x="T4" y="T5"/>
                </a:cxn>
                <a:cxn ang="T13">
                  <a:pos x="T6" y="T7"/>
                </a:cxn>
                <a:cxn ang="T14">
                  <a:pos x="T8" y="T9"/>
                </a:cxn>
              </a:cxnLst>
              <a:rect l="T15" t="T16" r="T17" b="T18"/>
              <a:pathLst>
                <a:path w="40" h="26">
                  <a:moveTo>
                    <a:pt x="33" y="25"/>
                  </a:moveTo>
                  <a:lnTo>
                    <a:pt x="0" y="12"/>
                  </a:lnTo>
                  <a:lnTo>
                    <a:pt x="5" y="0"/>
                  </a:lnTo>
                  <a:lnTo>
                    <a:pt x="39" y="12"/>
                  </a:lnTo>
                  <a:lnTo>
                    <a:pt x="33" y="25"/>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00" name="Freeform 124"/>
            <p:cNvSpPr>
              <a:spLocks/>
            </p:cNvSpPr>
            <p:nvPr/>
          </p:nvSpPr>
          <p:spPr bwMode="auto">
            <a:xfrm>
              <a:off x="3232" y="2007"/>
              <a:ext cx="45" cy="28"/>
            </a:xfrm>
            <a:custGeom>
              <a:avLst/>
              <a:gdLst>
                <a:gd name="T0" fmla="*/ 111 w 40"/>
                <a:gd name="T1" fmla="*/ 107 h 24"/>
                <a:gd name="T2" fmla="*/ 0 w 40"/>
                <a:gd name="T3" fmla="*/ 64 h 24"/>
                <a:gd name="T4" fmla="*/ 16 w 40"/>
                <a:gd name="T5" fmla="*/ 0 h 24"/>
                <a:gd name="T6" fmla="*/ 128 w 40"/>
                <a:gd name="T7" fmla="*/ 55 h 24"/>
                <a:gd name="T8" fmla="*/ 111 w 40"/>
                <a:gd name="T9" fmla="*/ 107 h 24"/>
                <a:gd name="T10" fmla="*/ 0 60000 65536"/>
                <a:gd name="T11" fmla="*/ 0 60000 65536"/>
                <a:gd name="T12" fmla="*/ 0 60000 65536"/>
                <a:gd name="T13" fmla="*/ 0 60000 65536"/>
                <a:gd name="T14" fmla="*/ 0 60000 65536"/>
                <a:gd name="T15" fmla="*/ 0 w 40"/>
                <a:gd name="T16" fmla="*/ 0 h 24"/>
                <a:gd name="T17" fmla="*/ 40 w 40"/>
                <a:gd name="T18" fmla="*/ 24 h 24"/>
              </a:gdLst>
              <a:ahLst/>
              <a:cxnLst>
                <a:cxn ang="T10">
                  <a:pos x="T0" y="T1"/>
                </a:cxn>
                <a:cxn ang="T11">
                  <a:pos x="T2" y="T3"/>
                </a:cxn>
                <a:cxn ang="T12">
                  <a:pos x="T4" y="T5"/>
                </a:cxn>
                <a:cxn ang="T13">
                  <a:pos x="T6" y="T7"/>
                </a:cxn>
                <a:cxn ang="T14">
                  <a:pos x="T8" y="T9"/>
                </a:cxn>
              </a:cxnLst>
              <a:rect l="T15" t="T16" r="T17" b="T18"/>
              <a:pathLst>
                <a:path w="40" h="24">
                  <a:moveTo>
                    <a:pt x="34" y="23"/>
                  </a:moveTo>
                  <a:lnTo>
                    <a:pt x="0" y="13"/>
                  </a:lnTo>
                  <a:lnTo>
                    <a:pt x="4" y="0"/>
                  </a:lnTo>
                  <a:lnTo>
                    <a:pt x="39" y="11"/>
                  </a:lnTo>
                  <a:lnTo>
                    <a:pt x="34" y="2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01" name="Freeform 125"/>
            <p:cNvSpPr>
              <a:spLocks/>
            </p:cNvSpPr>
            <p:nvPr/>
          </p:nvSpPr>
          <p:spPr bwMode="auto">
            <a:xfrm>
              <a:off x="3194" y="1998"/>
              <a:ext cx="43" cy="25"/>
            </a:xfrm>
            <a:custGeom>
              <a:avLst/>
              <a:gdLst>
                <a:gd name="T0" fmla="*/ 113 w 38"/>
                <a:gd name="T1" fmla="*/ 75 h 22"/>
                <a:gd name="T2" fmla="*/ 0 w 38"/>
                <a:gd name="T3" fmla="*/ 47 h 22"/>
                <a:gd name="T4" fmla="*/ 2 w 38"/>
                <a:gd name="T5" fmla="*/ 0 h 22"/>
                <a:gd name="T6" fmla="*/ 128 w 38"/>
                <a:gd name="T7" fmla="*/ 28 h 22"/>
                <a:gd name="T8" fmla="*/ 113 w 38"/>
                <a:gd name="T9" fmla="*/ 75 h 22"/>
                <a:gd name="T10" fmla="*/ 0 60000 65536"/>
                <a:gd name="T11" fmla="*/ 0 60000 65536"/>
                <a:gd name="T12" fmla="*/ 0 60000 65536"/>
                <a:gd name="T13" fmla="*/ 0 60000 65536"/>
                <a:gd name="T14" fmla="*/ 0 60000 65536"/>
                <a:gd name="T15" fmla="*/ 0 w 38"/>
                <a:gd name="T16" fmla="*/ 0 h 22"/>
                <a:gd name="T17" fmla="*/ 38 w 38"/>
                <a:gd name="T18" fmla="*/ 22 h 22"/>
              </a:gdLst>
              <a:ahLst/>
              <a:cxnLst>
                <a:cxn ang="T10">
                  <a:pos x="T0" y="T1"/>
                </a:cxn>
                <a:cxn ang="T11">
                  <a:pos x="T2" y="T3"/>
                </a:cxn>
                <a:cxn ang="T12">
                  <a:pos x="T4" y="T5"/>
                </a:cxn>
                <a:cxn ang="T13">
                  <a:pos x="T6" y="T7"/>
                </a:cxn>
                <a:cxn ang="T14">
                  <a:pos x="T8" y="T9"/>
                </a:cxn>
              </a:cxnLst>
              <a:rect l="T15" t="T16" r="T17" b="T18"/>
              <a:pathLst>
                <a:path w="38" h="22">
                  <a:moveTo>
                    <a:pt x="33" y="21"/>
                  </a:moveTo>
                  <a:lnTo>
                    <a:pt x="0" y="13"/>
                  </a:lnTo>
                  <a:lnTo>
                    <a:pt x="2" y="0"/>
                  </a:lnTo>
                  <a:lnTo>
                    <a:pt x="37" y="8"/>
                  </a:lnTo>
                  <a:lnTo>
                    <a:pt x="33" y="2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02" name="Freeform 126"/>
            <p:cNvSpPr>
              <a:spLocks/>
            </p:cNvSpPr>
            <p:nvPr/>
          </p:nvSpPr>
          <p:spPr bwMode="auto">
            <a:xfrm>
              <a:off x="3155" y="1990"/>
              <a:ext cx="43" cy="24"/>
            </a:xfrm>
            <a:custGeom>
              <a:avLst/>
              <a:gdLst>
                <a:gd name="T0" fmla="*/ 123 w 38"/>
                <a:gd name="T1" fmla="*/ 75 h 21"/>
                <a:gd name="T2" fmla="*/ 0 w 38"/>
                <a:gd name="T3" fmla="*/ 53 h 21"/>
                <a:gd name="T4" fmla="*/ 3 w 38"/>
                <a:gd name="T5" fmla="*/ 0 h 21"/>
                <a:gd name="T6" fmla="*/ 128 w 38"/>
                <a:gd name="T7" fmla="*/ 25 h 21"/>
                <a:gd name="T8" fmla="*/ 123 w 38"/>
                <a:gd name="T9" fmla="*/ 75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35" y="20"/>
                  </a:moveTo>
                  <a:lnTo>
                    <a:pt x="0" y="14"/>
                  </a:lnTo>
                  <a:lnTo>
                    <a:pt x="3" y="0"/>
                  </a:lnTo>
                  <a:lnTo>
                    <a:pt x="37" y="7"/>
                  </a:lnTo>
                  <a:lnTo>
                    <a:pt x="35" y="2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03" name="Freeform 127"/>
            <p:cNvSpPr>
              <a:spLocks/>
            </p:cNvSpPr>
            <p:nvPr/>
          </p:nvSpPr>
          <p:spPr bwMode="auto">
            <a:xfrm>
              <a:off x="3116" y="1986"/>
              <a:ext cx="43" cy="21"/>
            </a:xfrm>
            <a:custGeom>
              <a:avLst/>
              <a:gdLst>
                <a:gd name="T0" fmla="*/ 114 w 38"/>
                <a:gd name="T1" fmla="*/ 79 h 18"/>
                <a:gd name="T2" fmla="*/ 0 w 38"/>
                <a:gd name="T3" fmla="*/ 65 h 18"/>
                <a:gd name="T4" fmla="*/ 1 w 38"/>
                <a:gd name="T5" fmla="*/ 0 h 18"/>
                <a:gd name="T6" fmla="*/ 128 w 38"/>
                <a:gd name="T7" fmla="*/ 15 h 18"/>
                <a:gd name="T8" fmla="*/ 114 w 38"/>
                <a:gd name="T9" fmla="*/ 79 h 18"/>
                <a:gd name="T10" fmla="*/ 0 60000 65536"/>
                <a:gd name="T11" fmla="*/ 0 60000 65536"/>
                <a:gd name="T12" fmla="*/ 0 60000 65536"/>
                <a:gd name="T13" fmla="*/ 0 60000 65536"/>
                <a:gd name="T14" fmla="*/ 0 60000 65536"/>
                <a:gd name="T15" fmla="*/ 0 w 38"/>
                <a:gd name="T16" fmla="*/ 0 h 18"/>
                <a:gd name="T17" fmla="*/ 38 w 38"/>
                <a:gd name="T18" fmla="*/ 18 h 18"/>
              </a:gdLst>
              <a:ahLst/>
              <a:cxnLst>
                <a:cxn ang="T10">
                  <a:pos x="T0" y="T1"/>
                </a:cxn>
                <a:cxn ang="T11">
                  <a:pos x="T2" y="T3"/>
                </a:cxn>
                <a:cxn ang="T12">
                  <a:pos x="T4" y="T5"/>
                </a:cxn>
                <a:cxn ang="T13">
                  <a:pos x="T6" y="T7"/>
                </a:cxn>
                <a:cxn ang="T14">
                  <a:pos x="T8" y="T9"/>
                </a:cxn>
              </a:cxnLst>
              <a:rect l="T15" t="T16" r="T17" b="T18"/>
              <a:pathLst>
                <a:path w="38" h="18">
                  <a:moveTo>
                    <a:pt x="34" y="17"/>
                  </a:moveTo>
                  <a:lnTo>
                    <a:pt x="0" y="14"/>
                  </a:lnTo>
                  <a:lnTo>
                    <a:pt x="1" y="0"/>
                  </a:lnTo>
                  <a:lnTo>
                    <a:pt x="37" y="3"/>
                  </a:lnTo>
                  <a:lnTo>
                    <a:pt x="34" y="1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04" name="Freeform 128"/>
            <p:cNvSpPr>
              <a:spLocks/>
            </p:cNvSpPr>
            <p:nvPr/>
          </p:nvSpPr>
          <p:spPr bwMode="auto">
            <a:xfrm>
              <a:off x="3076" y="1985"/>
              <a:ext cx="42" cy="20"/>
            </a:xfrm>
            <a:custGeom>
              <a:avLst/>
              <a:gdLst>
                <a:gd name="T0" fmla="*/ 124 w 37"/>
                <a:gd name="T1" fmla="*/ 80 h 17"/>
                <a:gd name="T2" fmla="*/ 0 w 37"/>
                <a:gd name="T3" fmla="*/ 65 h 17"/>
                <a:gd name="T4" fmla="*/ 0 w 37"/>
                <a:gd name="T5" fmla="*/ 0 h 17"/>
                <a:gd name="T6" fmla="*/ 127 w 37"/>
                <a:gd name="T7" fmla="*/ 1 h 17"/>
                <a:gd name="T8" fmla="*/ 124 w 37"/>
                <a:gd name="T9" fmla="*/ 80 h 17"/>
                <a:gd name="T10" fmla="*/ 0 60000 65536"/>
                <a:gd name="T11" fmla="*/ 0 60000 65536"/>
                <a:gd name="T12" fmla="*/ 0 60000 65536"/>
                <a:gd name="T13" fmla="*/ 0 60000 65536"/>
                <a:gd name="T14" fmla="*/ 0 60000 65536"/>
                <a:gd name="T15" fmla="*/ 0 w 37"/>
                <a:gd name="T16" fmla="*/ 0 h 17"/>
                <a:gd name="T17" fmla="*/ 37 w 37"/>
                <a:gd name="T18" fmla="*/ 17 h 17"/>
              </a:gdLst>
              <a:ahLst/>
              <a:cxnLst>
                <a:cxn ang="T10">
                  <a:pos x="T0" y="T1"/>
                </a:cxn>
                <a:cxn ang="T11">
                  <a:pos x="T2" y="T3"/>
                </a:cxn>
                <a:cxn ang="T12">
                  <a:pos x="T4" y="T5"/>
                </a:cxn>
                <a:cxn ang="T13">
                  <a:pos x="T6" y="T7"/>
                </a:cxn>
                <a:cxn ang="T14">
                  <a:pos x="T8" y="T9"/>
                </a:cxn>
              </a:cxnLst>
              <a:rect l="T15" t="T16" r="T17" b="T18"/>
              <a:pathLst>
                <a:path w="37" h="17">
                  <a:moveTo>
                    <a:pt x="35" y="16"/>
                  </a:moveTo>
                  <a:lnTo>
                    <a:pt x="0" y="13"/>
                  </a:lnTo>
                  <a:lnTo>
                    <a:pt x="0" y="0"/>
                  </a:lnTo>
                  <a:lnTo>
                    <a:pt x="36" y="1"/>
                  </a:lnTo>
                  <a:lnTo>
                    <a:pt x="35"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05" name="Freeform 129"/>
            <p:cNvSpPr>
              <a:spLocks/>
            </p:cNvSpPr>
            <p:nvPr/>
          </p:nvSpPr>
          <p:spPr bwMode="auto">
            <a:xfrm>
              <a:off x="3038" y="1985"/>
              <a:ext cx="39" cy="20"/>
            </a:xfrm>
            <a:custGeom>
              <a:avLst/>
              <a:gdLst>
                <a:gd name="T0" fmla="*/ 99 w 35"/>
                <a:gd name="T1" fmla="*/ 68 h 17"/>
                <a:gd name="T2" fmla="*/ 0 w 35"/>
                <a:gd name="T3" fmla="*/ 80 h 17"/>
                <a:gd name="T4" fmla="*/ 0 w 35"/>
                <a:gd name="T5" fmla="*/ 0 h 17"/>
                <a:gd name="T6" fmla="*/ 99 w 35"/>
                <a:gd name="T7" fmla="*/ 0 h 17"/>
                <a:gd name="T8" fmla="*/ 99 w 35"/>
                <a:gd name="T9" fmla="*/ 68 h 17"/>
                <a:gd name="T10" fmla="*/ 0 60000 65536"/>
                <a:gd name="T11" fmla="*/ 0 60000 65536"/>
                <a:gd name="T12" fmla="*/ 0 60000 65536"/>
                <a:gd name="T13" fmla="*/ 0 60000 65536"/>
                <a:gd name="T14" fmla="*/ 0 60000 65536"/>
                <a:gd name="T15" fmla="*/ 0 w 35"/>
                <a:gd name="T16" fmla="*/ 0 h 17"/>
                <a:gd name="T17" fmla="*/ 35 w 35"/>
                <a:gd name="T18" fmla="*/ 17 h 17"/>
              </a:gdLst>
              <a:ahLst/>
              <a:cxnLst>
                <a:cxn ang="T10">
                  <a:pos x="T0" y="T1"/>
                </a:cxn>
                <a:cxn ang="T11">
                  <a:pos x="T2" y="T3"/>
                </a:cxn>
                <a:cxn ang="T12">
                  <a:pos x="T4" y="T5"/>
                </a:cxn>
                <a:cxn ang="T13">
                  <a:pos x="T6" y="T7"/>
                </a:cxn>
                <a:cxn ang="T14">
                  <a:pos x="T8" y="T9"/>
                </a:cxn>
              </a:cxnLst>
              <a:rect l="T15" t="T16" r="T17" b="T18"/>
              <a:pathLst>
                <a:path w="35" h="17">
                  <a:moveTo>
                    <a:pt x="34" y="14"/>
                  </a:moveTo>
                  <a:lnTo>
                    <a:pt x="0" y="16"/>
                  </a:lnTo>
                  <a:lnTo>
                    <a:pt x="0" y="0"/>
                  </a:lnTo>
                  <a:lnTo>
                    <a:pt x="34" y="0"/>
                  </a:lnTo>
                  <a:lnTo>
                    <a:pt x="34" y="1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06" name="Freeform 130"/>
            <p:cNvSpPr>
              <a:spLocks/>
            </p:cNvSpPr>
            <p:nvPr/>
          </p:nvSpPr>
          <p:spPr bwMode="auto">
            <a:xfrm>
              <a:off x="2998" y="1985"/>
              <a:ext cx="41" cy="20"/>
            </a:xfrm>
            <a:custGeom>
              <a:avLst/>
              <a:gdLst>
                <a:gd name="T0" fmla="*/ 129 w 36"/>
                <a:gd name="T1" fmla="*/ 68 h 17"/>
                <a:gd name="T2" fmla="*/ 1 w 36"/>
                <a:gd name="T3" fmla="*/ 80 h 17"/>
                <a:gd name="T4" fmla="*/ 0 w 36"/>
                <a:gd name="T5" fmla="*/ 21 h 17"/>
                <a:gd name="T6" fmla="*/ 129 w 36"/>
                <a:gd name="T7" fmla="*/ 0 h 17"/>
                <a:gd name="T8" fmla="*/ 129 w 36"/>
                <a:gd name="T9" fmla="*/ 68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35" y="14"/>
                  </a:moveTo>
                  <a:lnTo>
                    <a:pt x="1" y="16"/>
                  </a:lnTo>
                  <a:lnTo>
                    <a:pt x="0" y="4"/>
                  </a:lnTo>
                  <a:lnTo>
                    <a:pt x="35" y="0"/>
                  </a:lnTo>
                  <a:lnTo>
                    <a:pt x="35" y="1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07" name="Freeform 131"/>
            <p:cNvSpPr>
              <a:spLocks/>
            </p:cNvSpPr>
            <p:nvPr/>
          </p:nvSpPr>
          <p:spPr bwMode="auto">
            <a:xfrm>
              <a:off x="2958" y="1990"/>
              <a:ext cx="42" cy="20"/>
            </a:xfrm>
            <a:custGeom>
              <a:avLst/>
              <a:gdLst>
                <a:gd name="T0" fmla="*/ 127 w 37"/>
                <a:gd name="T1" fmla="*/ 33 h 18"/>
                <a:gd name="T2" fmla="*/ 3 w 37"/>
                <a:gd name="T3" fmla="*/ 49 h 18"/>
                <a:gd name="T4" fmla="*/ 0 w 37"/>
                <a:gd name="T5" fmla="*/ 4 h 18"/>
                <a:gd name="T6" fmla="*/ 124 w 37"/>
                <a:gd name="T7" fmla="*/ 0 h 18"/>
                <a:gd name="T8" fmla="*/ 127 w 37"/>
                <a:gd name="T9" fmla="*/ 33 h 18"/>
                <a:gd name="T10" fmla="*/ 0 60000 65536"/>
                <a:gd name="T11" fmla="*/ 0 60000 65536"/>
                <a:gd name="T12" fmla="*/ 0 60000 65536"/>
                <a:gd name="T13" fmla="*/ 0 60000 65536"/>
                <a:gd name="T14" fmla="*/ 0 60000 65536"/>
                <a:gd name="T15" fmla="*/ 0 w 37"/>
                <a:gd name="T16" fmla="*/ 0 h 18"/>
                <a:gd name="T17" fmla="*/ 37 w 37"/>
                <a:gd name="T18" fmla="*/ 18 h 18"/>
              </a:gdLst>
              <a:ahLst/>
              <a:cxnLst>
                <a:cxn ang="T10">
                  <a:pos x="T0" y="T1"/>
                </a:cxn>
                <a:cxn ang="T11">
                  <a:pos x="T2" y="T3"/>
                </a:cxn>
                <a:cxn ang="T12">
                  <a:pos x="T4" y="T5"/>
                </a:cxn>
                <a:cxn ang="T13">
                  <a:pos x="T6" y="T7"/>
                </a:cxn>
                <a:cxn ang="T14">
                  <a:pos x="T8" y="T9"/>
                </a:cxn>
              </a:cxnLst>
              <a:rect l="T15" t="T16" r="T17" b="T18"/>
              <a:pathLst>
                <a:path w="37" h="18">
                  <a:moveTo>
                    <a:pt x="36" y="12"/>
                  </a:moveTo>
                  <a:lnTo>
                    <a:pt x="3" y="17"/>
                  </a:lnTo>
                  <a:lnTo>
                    <a:pt x="0" y="4"/>
                  </a:lnTo>
                  <a:lnTo>
                    <a:pt x="35" y="0"/>
                  </a:lnTo>
                  <a:lnTo>
                    <a:pt x="36" y="1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08" name="Freeform 132"/>
            <p:cNvSpPr>
              <a:spLocks/>
            </p:cNvSpPr>
            <p:nvPr/>
          </p:nvSpPr>
          <p:spPr bwMode="auto">
            <a:xfrm>
              <a:off x="2920" y="1994"/>
              <a:ext cx="43" cy="24"/>
            </a:xfrm>
            <a:custGeom>
              <a:avLst/>
              <a:gdLst>
                <a:gd name="T0" fmla="*/ 128 w 38"/>
                <a:gd name="T1" fmla="*/ 49 h 21"/>
                <a:gd name="T2" fmla="*/ 16 w 38"/>
                <a:gd name="T3" fmla="*/ 75 h 21"/>
                <a:gd name="T4" fmla="*/ 0 w 38"/>
                <a:gd name="T5" fmla="*/ 29 h 21"/>
                <a:gd name="T6" fmla="*/ 114 w 38"/>
                <a:gd name="T7" fmla="*/ 0 h 21"/>
                <a:gd name="T8" fmla="*/ 128 w 38"/>
                <a:gd name="T9" fmla="*/ 49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37" y="13"/>
                  </a:moveTo>
                  <a:lnTo>
                    <a:pt x="4" y="20"/>
                  </a:lnTo>
                  <a:lnTo>
                    <a:pt x="0" y="8"/>
                  </a:lnTo>
                  <a:lnTo>
                    <a:pt x="34" y="0"/>
                  </a:lnTo>
                  <a:lnTo>
                    <a:pt x="37"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09" name="Freeform 133"/>
            <p:cNvSpPr>
              <a:spLocks/>
            </p:cNvSpPr>
            <p:nvPr/>
          </p:nvSpPr>
          <p:spPr bwMode="auto">
            <a:xfrm>
              <a:off x="2883" y="2003"/>
              <a:ext cx="43" cy="27"/>
            </a:xfrm>
            <a:custGeom>
              <a:avLst/>
              <a:gdLst>
                <a:gd name="T0" fmla="*/ 128 w 38"/>
                <a:gd name="T1" fmla="*/ 58 h 23"/>
                <a:gd name="T2" fmla="*/ 16 w 38"/>
                <a:gd name="T3" fmla="*/ 110 h 23"/>
                <a:gd name="T4" fmla="*/ 0 w 38"/>
                <a:gd name="T5" fmla="*/ 47 h 23"/>
                <a:gd name="T6" fmla="*/ 113 w 38"/>
                <a:gd name="T7" fmla="*/ 0 h 23"/>
                <a:gd name="T8" fmla="*/ 128 w 38"/>
                <a:gd name="T9" fmla="*/ 58 h 23"/>
                <a:gd name="T10" fmla="*/ 0 60000 65536"/>
                <a:gd name="T11" fmla="*/ 0 60000 65536"/>
                <a:gd name="T12" fmla="*/ 0 60000 65536"/>
                <a:gd name="T13" fmla="*/ 0 60000 65536"/>
                <a:gd name="T14" fmla="*/ 0 60000 65536"/>
                <a:gd name="T15" fmla="*/ 0 w 38"/>
                <a:gd name="T16" fmla="*/ 0 h 23"/>
                <a:gd name="T17" fmla="*/ 38 w 38"/>
                <a:gd name="T18" fmla="*/ 23 h 23"/>
              </a:gdLst>
              <a:ahLst/>
              <a:cxnLst>
                <a:cxn ang="T10">
                  <a:pos x="T0" y="T1"/>
                </a:cxn>
                <a:cxn ang="T11">
                  <a:pos x="T2" y="T3"/>
                </a:cxn>
                <a:cxn ang="T12">
                  <a:pos x="T4" y="T5"/>
                </a:cxn>
                <a:cxn ang="T13">
                  <a:pos x="T6" y="T7"/>
                </a:cxn>
                <a:cxn ang="T14">
                  <a:pos x="T8" y="T9"/>
                </a:cxn>
              </a:cxnLst>
              <a:rect l="T15" t="T16" r="T17" b="T18"/>
              <a:pathLst>
                <a:path w="38" h="23">
                  <a:moveTo>
                    <a:pt x="37" y="12"/>
                  </a:moveTo>
                  <a:lnTo>
                    <a:pt x="4" y="22"/>
                  </a:lnTo>
                  <a:lnTo>
                    <a:pt x="0" y="9"/>
                  </a:lnTo>
                  <a:lnTo>
                    <a:pt x="33" y="0"/>
                  </a:lnTo>
                  <a:lnTo>
                    <a:pt x="37" y="1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10" name="Freeform 134"/>
            <p:cNvSpPr>
              <a:spLocks/>
            </p:cNvSpPr>
            <p:nvPr/>
          </p:nvSpPr>
          <p:spPr bwMode="auto">
            <a:xfrm>
              <a:off x="2845" y="2014"/>
              <a:ext cx="43" cy="30"/>
            </a:xfrm>
            <a:custGeom>
              <a:avLst/>
              <a:gdLst>
                <a:gd name="T0" fmla="*/ 128 w 38"/>
                <a:gd name="T1" fmla="*/ 55 h 26"/>
                <a:gd name="T2" fmla="*/ 18 w 38"/>
                <a:gd name="T3" fmla="*/ 104 h 26"/>
                <a:gd name="T4" fmla="*/ 0 w 38"/>
                <a:gd name="T5" fmla="*/ 55 h 26"/>
                <a:gd name="T6" fmla="*/ 113 w 38"/>
                <a:gd name="T7" fmla="*/ 0 h 26"/>
                <a:gd name="T8" fmla="*/ 128 w 38"/>
                <a:gd name="T9" fmla="*/ 55 h 26"/>
                <a:gd name="T10" fmla="*/ 0 60000 65536"/>
                <a:gd name="T11" fmla="*/ 0 60000 65536"/>
                <a:gd name="T12" fmla="*/ 0 60000 65536"/>
                <a:gd name="T13" fmla="*/ 0 60000 65536"/>
                <a:gd name="T14" fmla="*/ 0 60000 65536"/>
                <a:gd name="T15" fmla="*/ 0 w 38"/>
                <a:gd name="T16" fmla="*/ 0 h 26"/>
                <a:gd name="T17" fmla="*/ 38 w 38"/>
                <a:gd name="T18" fmla="*/ 26 h 26"/>
              </a:gdLst>
              <a:ahLst/>
              <a:cxnLst>
                <a:cxn ang="T10">
                  <a:pos x="T0" y="T1"/>
                </a:cxn>
                <a:cxn ang="T11">
                  <a:pos x="T2" y="T3"/>
                </a:cxn>
                <a:cxn ang="T12">
                  <a:pos x="T4" y="T5"/>
                </a:cxn>
                <a:cxn ang="T13">
                  <a:pos x="T6" y="T7"/>
                </a:cxn>
                <a:cxn ang="T14">
                  <a:pos x="T8" y="T9"/>
                </a:cxn>
              </a:cxnLst>
              <a:rect l="T15" t="T16" r="T17" b="T18"/>
              <a:pathLst>
                <a:path w="38" h="26">
                  <a:moveTo>
                    <a:pt x="37" y="13"/>
                  </a:moveTo>
                  <a:lnTo>
                    <a:pt x="5" y="25"/>
                  </a:lnTo>
                  <a:lnTo>
                    <a:pt x="0" y="13"/>
                  </a:lnTo>
                  <a:lnTo>
                    <a:pt x="33" y="0"/>
                  </a:lnTo>
                  <a:lnTo>
                    <a:pt x="37"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11" name="Freeform 135"/>
            <p:cNvSpPr>
              <a:spLocks/>
            </p:cNvSpPr>
            <p:nvPr/>
          </p:nvSpPr>
          <p:spPr bwMode="auto">
            <a:xfrm>
              <a:off x="2809" y="2029"/>
              <a:ext cx="43" cy="31"/>
            </a:xfrm>
            <a:custGeom>
              <a:avLst/>
              <a:gdLst>
                <a:gd name="T0" fmla="*/ 128 w 38"/>
                <a:gd name="T1" fmla="*/ 48 h 27"/>
                <a:gd name="T2" fmla="*/ 23 w 38"/>
                <a:gd name="T3" fmla="*/ 104 h 27"/>
                <a:gd name="T4" fmla="*/ 0 w 38"/>
                <a:gd name="T5" fmla="*/ 55 h 27"/>
                <a:gd name="T6" fmla="*/ 110 w 38"/>
                <a:gd name="T7" fmla="*/ 0 h 27"/>
                <a:gd name="T8" fmla="*/ 128 w 38"/>
                <a:gd name="T9" fmla="*/ 48 h 27"/>
                <a:gd name="T10" fmla="*/ 0 60000 65536"/>
                <a:gd name="T11" fmla="*/ 0 60000 65536"/>
                <a:gd name="T12" fmla="*/ 0 60000 65536"/>
                <a:gd name="T13" fmla="*/ 0 60000 65536"/>
                <a:gd name="T14" fmla="*/ 0 60000 65536"/>
                <a:gd name="T15" fmla="*/ 0 w 38"/>
                <a:gd name="T16" fmla="*/ 0 h 27"/>
                <a:gd name="T17" fmla="*/ 38 w 38"/>
                <a:gd name="T18" fmla="*/ 27 h 27"/>
              </a:gdLst>
              <a:ahLst/>
              <a:cxnLst>
                <a:cxn ang="T10">
                  <a:pos x="T0" y="T1"/>
                </a:cxn>
                <a:cxn ang="T11">
                  <a:pos x="T2" y="T3"/>
                </a:cxn>
                <a:cxn ang="T12">
                  <a:pos x="T4" y="T5"/>
                </a:cxn>
                <a:cxn ang="T13">
                  <a:pos x="T6" y="T7"/>
                </a:cxn>
                <a:cxn ang="T14">
                  <a:pos x="T8" y="T9"/>
                </a:cxn>
              </a:cxnLst>
              <a:rect l="T15" t="T16" r="T17" b="T18"/>
              <a:pathLst>
                <a:path w="38" h="27">
                  <a:moveTo>
                    <a:pt x="37" y="12"/>
                  </a:moveTo>
                  <a:lnTo>
                    <a:pt x="7" y="26"/>
                  </a:lnTo>
                  <a:lnTo>
                    <a:pt x="0" y="14"/>
                  </a:lnTo>
                  <a:lnTo>
                    <a:pt x="32" y="0"/>
                  </a:lnTo>
                  <a:lnTo>
                    <a:pt x="37" y="1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12" name="Freeform 136"/>
            <p:cNvSpPr>
              <a:spLocks/>
            </p:cNvSpPr>
            <p:nvPr/>
          </p:nvSpPr>
          <p:spPr bwMode="auto">
            <a:xfrm>
              <a:off x="2775" y="2045"/>
              <a:ext cx="43" cy="33"/>
            </a:xfrm>
            <a:custGeom>
              <a:avLst/>
              <a:gdLst>
                <a:gd name="T0" fmla="*/ 128 w 38"/>
                <a:gd name="T1" fmla="*/ 44 h 29"/>
                <a:gd name="T2" fmla="*/ 20 w 38"/>
                <a:gd name="T3" fmla="*/ 100 h 29"/>
                <a:gd name="T4" fmla="*/ 0 w 38"/>
                <a:gd name="T5" fmla="*/ 60 h 29"/>
                <a:gd name="T6" fmla="*/ 101 w 38"/>
                <a:gd name="T7" fmla="*/ 0 h 29"/>
                <a:gd name="T8" fmla="*/ 128 w 38"/>
                <a:gd name="T9" fmla="*/ 44 h 29"/>
                <a:gd name="T10" fmla="*/ 0 60000 65536"/>
                <a:gd name="T11" fmla="*/ 0 60000 65536"/>
                <a:gd name="T12" fmla="*/ 0 60000 65536"/>
                <a:gd name="T13" fmla="*/ 0 60000 65536"/>
                <a:gd name="T14" fmla="*/ 0 60000 65536"/>
                <a:gd name="T15" fmla="*/ 0 w 38"/>
                <a:gd name="T16" fmla="*/ 0 h 29"/>
                <a:gd name="T17" fmla="*/ 38 w 38"/>
                <a:gd name="T18" fmla="*/ 29 h 29"/>
              </a:gdLst>
              <a:ahLst/>
              <a:cxnLst>
                <a:cxn ang="T10">
                  <a:pos x="T0" y="T1"/>
                </a:cxn>
                <a:cxn ang="T11">
                  <a:pos x="T2" y="T3"/>
                </a:cxn>
                <a:cxn ang="T12">
                  <a:pos x="T4" y="T5"/>
                </a:cxn>
                <a:cxn ang="T13">
                  <a:pos x="T6" y="T7"/>
                </a:cxn>
                <a:cxn ang="T14">
                  <a:pos x="T8" y="T9"/>
                </a:cxn>
              </a:cxnLst>
              <a:rect l="T15" t="T16" r="T17" b="T18"/>
              <a:pathLst>
                <a:path w="38" h="29">
                  <a:moveTo>
                    <a:pt x="37" y="12"/>
                  </a:moveTo>
                  <a:lnTo>
                    <a:pt x="6" y="28"/>
                  </a:lnTo>
                  <a:lnTo>
                    <a:pt x="0" y="17"/>
                  </a:lnTo>
                  <a:lnTo>
                    <a:pt x="30" y="0"/>
                  </a:lnTo>
                  <a:lnTo>
                    <a:pt x="37" y="1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13" name="Freeform 137"/>
            <p:cNvSpPr>
              <a:spLocks/>
            </p:cNvSpPr>
            <p:nvPr/>
          </p:nvSpPr>
          <p:spPr bwMode="auto">
            <a:xfrm>
              <a:off x="2741" y="2064"/>
              <a:ext cx="42" cy="37"/>
            </a:xfrm>
            <a:custGeom>
              <a:avLst/>
              <a:gdLst>
                <a:gd name="T0" fmla="*/ 127 w 37"/>
                <a:gd name="T1" fmla="*/ 49 h 32"/>
                <a:gd name="T2" fmla="*/ 26 w 37"/>
                <a:gd name="T3" fmla="*/ 136 h 32"/>
                <a:gd name="T4" fmla="*/ 0 w 37"/>
                <a:gd name="T5" fmla="*/ 80 h 32"/>
                <a:gd name="T6" fmla="*/ 108 w 37"/>
                <a:gd name="T7" fmla="*/ 0 h 32"/>
                <a:gd name="T8" fmla="*/ 127 w 37"/>
                <a:gd name="T9" fmla="*/ 49 h 32"/>
                <a:gd name="T10" fmla="*/ 0 60000 65536"/>
                <a:gd name="T11" fmla="*/ 0 60000 65536"/>
                <a:gd name="T12" fmla="*/ 0 60000 65536"/>
                <a:gd name="T13" fmla="*/ 0 60000 65536"/>
                <a:gd name="T14" fmla="*/ 0 60000 65536"/>
                <a:gd name="T15" fmla="*/ 0 w 37"/>
                <a:gd name="T16" fmla="*/ 0 h 32"/>
                <a:gd name="T17" fmla="*/ 37 w 37"/>
                <a:gd name="T18" fmla="*/ 32 h 32"/>
              </a:gdLst>
              <a:ahLst/>
              <a:cxnLst>
                <a:cxn ang="T10">
                  <a:pos x="T0" y="T1"/>
                </a:cxn>
                <a:cxn ang="T11">
                  <a:pos x="T2" y="T3"/>
                </a:cxn>
                <a:cxn ang="T12">
                  <a:pos x="T4" y="T5"/>
                </a:cxn>
                <a:cxn ang="T13">
                  <a:pos x="T6" y="T7"/>
                </a:cxn>
                <a:cxn ang="T14">
                  <a:pos x="T8" y="T9"/>
                </a:cxn>
              </a:cxnLst>
              <a:rect l="T15" t="T16" r="T17" b="T18"/>
              <a:pathLst>
                <a:path w="37" h="32">
                  <a:moveTo>
                    <a:pt x="36" y="11"/>
                  </a:moveTo>
                  <a:lnTo>
                    <a:pt x="8" y="31"/>
                  </a:lnTo>
                  <a:lnTo>
                    <a:pt x="0" y="19"/>
                  </a:lnTo>
                  <a:lnTo>
                    <a:pt x="30" y="0"/>
                  </a:lnTo>
                  <a:lnTo>
                    <a:pt x="36" y="1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14" name="Freeform 138"/>
            <p:cNvSpPr>
              <a:spLocks/>
            </p:cNvSpPr>
            <p:nvPr/>
          </p:nvSpPr>
          <p:spPr bwMode="auto">
            <a:xfrm>
              <a:off x="2709" y="2086"/>
              <a:ext cx="42" cy="38"/>
            </a:xfrm>
            <a:custGeom>
              <a:avLst/>
              <a:gdLst>
                <a:gd name="T0" fmla="*/ 127 w 37"/>
                <a:gd name="T1" fmla="*/ 50 h 33"/>
                <a:gd name="T2" fmla="*/ 26 w 37"/>
                <a:gd name="T3" fmla="*/ 135 h 33"/>
                <a:gd name="T4" fmla="*/ 0 w 37"/>
                <a:gd name="T5" fmla="*/ 93 h 33"/>
                <a:gd name="T6" fmla="*/ 99 w 37"/>
                <a:gd name="T7" fmla="*/ 0 h 33"/>
                <a:gd name="T8" fmla="*/ 127 w 37"/>
                <a:gd name="T9" fmla="*/ 50 h 33"/>
                <a:gd name="T10" fmla="*/ 0 60000 65536"/>
                <a:gd name="T11" fmla="*/ 0 60000 65536"/>
                <a:gd name="T12" fmla="*/ 0 60000 65536"/>
                <a:gd name="T13" fmla="*/ 0 60000 65536"/>
                <a:gd name="T14" fmla="*/ 0 60000 65536"/>
                <a:gd name="T15" fmla="*/ 0 w 37"/>
                <a:gd name="T16" fmla="*/ 0 h 33"/>
                <a:gd name="T17" fmla="*/ 37 w 37"/>
                <a:gd name="T18" fmla="*/ 33 h 33"/>
              </a:gdLst>
              <a:ahLst/>
              <a:cxnLst>
                <a:cxn ang="T10">
                  <a:pos x="T0" y="T1"/>
                </a:cxn>
                <a:cxn ang="T11">
                  <a:pos x="T2" y="T3"/>
                </a:cxn>
                <a:cxn ang="T12">
                  <a:pos x="T4" y="T5"/>
                </a:cxn>
                <a:cxn ang="T13">
                  <a:pos x="T6" y="T7"/>
                </a:cxn>
                <a:cxn ang="T14">
                  <a:pos x="T8" y="T9"/>
                </a:cxn>
              </a:cxnLst>
              <a:rect l="T15" t="T16" r="T17" b="T18"/>
              <a:pathLst>
                <a:path w="37" h="33">
                  <a:moveTo>
                    <a:pt x="36" y="12"/>
                  </a:moveTo>
                  <a:lnTo>
                    <a:pt x="8" y="32"/>
                  </a:lnTo>
                  <a:lnTo>
                    <a:pt x="0" y="23"/>
                  </a:lnTo>
                  <a:lnTo>
                    <a:pt x="28" y="0"/>
                  </a:lnTo>
                  <a:lnTo>
                    <a:pt x="36" y="1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15" name="Freeform 139"/>
            <p:cNvSpPr>
              <a:spLocks/>
            </p:cNvSpPr>
            <p:nvPr/>
          </p:nvSpPr>
          <p:spPr bwMode="auto">
            <a:xfrm>
              <a:off x="2677" y="2113"/>
              <a:ext cx="42" cy="40"/>
            </a:xfrm>
            <a:custGeom>
              <a:avLst/>
              <a:gdLst>
                <a:gd name="T0" fmla="*/ 127 w 37"/>
                <a:gd name="T1" fmla="*/ 33 h 35"/>
                <a:gd name="T2" fmla="*/ 34 w 37"/>
                <a:gd name="T3" fmla="*/ 128 h 35"/>
                <a:gd name="T4" fmla="*/ 0 w 37"/>
                <a:gd name="T5" fmla="*/ 95 h 35"/>
                <a:gd name="T6" fmla="*/ 99 w 37"/>
                <a:gd name="T7" fmla="*/ 0 h 35"/>
                <a:gd name="T8" fmla="*/ 127 w 37"/>
                <a:gd name="T9" fmla="*/ 33 h 35"/>
                <a:gd name="T10" fmla="*/ 0 60000 65536"/>
                <a:gd name="T11" fmla="*/ 0 60000 65536"/>
                <a:gd name="T12" fmla="*/ 0 60000 65536"/>
                <a:gd name="T13" fmla="*/ 0 60000 65536"/>
                <a:gd name="T14" fmla="*/ 0 60000 65536"/>
                <a:gd name="T15" fmla="*/ 0 w 37"/>
                <a:gd name="T16" fmla="*/ 0 h 35"/>
                <a:gd name="T17" fmla="*/ 37 w 37"/>
                <a:gd name="T18" fmla="*/ 35 h 35"/>
              </a:gdLst>
              <a:ahLst/>
              <a:cxnLst>
                <a:cxn ang="T10">
                  <a:pos x="T0" y="T1"/>
                </a:cxn>
                <a:cxn ang="T11">
                  <a:pos x="T2" y="T3"/>
                </a:cxn>
                <a:cxn ang="T12">
                  <a:pos x="T4" y="T5"/>
                </a:cxn>
                <a:cxn ang="T13">
                  <a:pos x="T6" y="T7"/>
                </a:cxn>
                <a:cxn ang="T14">
                  <a:pos x="T8" y="T9"/>
                </a:cxn>
              </a:cxnLst>
              <a:rect l="T15" t="T16" r="T17" b="T18"/>
              <a:pathLst>
                <a:path w="37" h="35">
                  <a:moveTo>
                    <a:pt x="36" y="9"/>
                  </a:moveTo>
                  <a:lnTo>
                    <a:pt x="10" y="34"/>
                  </a:lnTo>
                  <a:lnTo>
                    <a:pt x="0" y="25"/>
                  </a:lnTo>
                  <a:lnTo>
                    <a:pt x="28" y="0"/>
                  </a:lnTo>
                  <a:lnTo>
                    <a:pt x="36" y="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16" name="Freeform 140"/>
            <p:cNvSpPr>
              <a:spLocks/>
            </p:cNvSpPr>
            <p:nvPr/>
          </p:nvSpPr>
          <p:spPr bwMode="auto">
            <a:xfrm>
              <a:off x="2648" y="2142"/>
              <a:ext cx="42" cy="44"/>
            </a:xfrm>
            <a:custGeom>
              <a:avLst/>
              <a:gdLst>
                <a:gd name="T0" fmla="*/ 127 w 37"/>
                <a:gd name="T1" fmla="*/ 39 h 38"/>
                <a:gd name="T2" fmla="*/ 34 w 37"/>
                <a:gd name="T3" fmla="*/ 161 h 38"/>
                <a:gd name="T4" fmla="*/ 0 w 37"/>
                <a:gd name="T5" fmla="*/ 120 h 38"/>
                <a:gd name="T6" fmla="*/ 95 w 37"/>
                <a:gd name="T7" fmla="*/ 0 h 38"/>
                <a:gd name="T8" fmla="*/ 127 w 37"/>
                <a:gd name="T9" fmla="*/ 39 h 38"/>
                <a:gd name="T10" fmla="*/ 0 60000 65536"/>
                <a:gd name="T11" fmla="*/ 0 60000 65536"/>
                <a:gd name="T12" fmla="*/ 0 60000 65536"/>
                <a:gd name="T13" fmla="*/ 0 60000 65536"/>
                <a:gd name="T14" fmla="*/ 0 60000 65536"/>
                <a:gd name="T15" fmla="*/ 0 w 37"/>
                <a:gd name="T16" fmla="*/ 0 h 38"/>
                <a:gd name="T17" fmla="*/ 37 w 37"/>
                <a:gd name="T18" fmla="*/ 38 h 38"/>
              </a:gdLst>
              <a:ahLst/>
              <a:cxnLst>
                <a:cxn ang="T10">
                  <a:pos x="T0" y="T1"/>
                </a:cxn>
                <a:cxn ang="T11">
                  <a:pos x="T2" y="T3"/>
                </a:cxn>
                <a:cxn ang="T12">
                  <a:pos x="T4" y="T5"/>
                </a:cxn>
                <a:cxn ang="T13">
                  <a:pos x="T6" y="T7"/>
                </a:cxn>
                <a:cxn ang="T14">
                  <a:pos x="T8" y="T9"/>
                </a:cxn>
              </a:cxnLst>
              <a:rect l="T15" t="T16" r="T17" b="T18"/>
              <a:pathLst>
                <a:path w="37" h="38">
                  <a:moveTo>
                    <a:pt x="36" y="9"/>
                  </a:moveTo>
                  <a:lnTo>
                    <a:pt x="10" y="37"/>
                  </a:lnTo>
                  <a:lnTo>
                    <a:pt x="0" y="28"/>
                  </a:lnTo>
                  <a:lnTo>
                    <a:pt x="26" y="0"/>
                  </a:lnTo>
                  <a:lnTo>
                    <a:pt x="36" y="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17" name="Freeform 141"/>
            <p:cNvSpPr>
              <a:spLocks/>
            </p:cNvSpPr>
            <p:nvPr/>
          </p:nvSpPr>
          <p:spPr bwMode="auto">
            <a:xfrm>
              <a:off x="2621" y="2174"/>
              <a:ext cx="39" cy="47"/>
            </a:xfrm>
            <a:custGeom>
              <a:avLst/>
              <a:gdLst>
                <a:gd name="T0" fmla="*/ 99 w 35"/>
                <a:gd name="T1" fmla="*/ 33 h 41"/>
                <a:gd name="T2" fmla="*/ 31 w 35"/>
                <a:gd name="T3" fmla="*/ 158 h 41"/>
                <a:gd name="T4" fmla="*/ 0 w 35"/>
                <a:gd name="T5" fmla="*/ 125 h 41"/>
                <a:gd name="T6" fmla="*/ 71 w 35"/>
                <a:gd name="T7" fmla="*/ 0 h 41"/>
                <a:gd name="T8" fmla="*/ 99 w 35"/>
                <a:gd name="T9" fmla="*/ 33 h 41"/>
                <a:gd name="T10" fmla="*/ 0 60000 65536"/>
                <a:gd name="T11" fmla="*/ 0 60000 65536"/>
                <a:gd name="T12" fmla="*/ 0 60000 65536"/>
                <a:gd name="T13" fmla="*/ 0 60000 65536"/>
                <a:gd name="T14" fmla="*/ 0 60000 65536"/>
                <a:gd name="T15" fmla="*/ 0 w 35"/>
                <a:gd name="T16" fmla="*/ 0 h 41"/>
                <a:gd name="T17" fmla="*/ 35 w 35"/>
                <a:gd name="T18" fmla="*/ 41 h 41"/>
              </a:gdLst>
              <a:ahLst/>
              <a:cxnLst>
                <a:cxn ang="T10">
                  <a:pos x="T0" y="T1"/>
                </a:cxn>
                <a:cxn ang="T11">
                  <a:pos x="T2" y="T3"/>
                </a:cxn>
                <a:cxn ang="T12">
                  <a:pos x="T4" y="T5"/>
                </a:cxn>
                <a:cxn ang="T13">
                  <a:pos x="T6" y="T7"/>
                </a:cxn>
                <a:cxn ang="T14">
                  <a:pos x="T8" y="T9"/>
                </a:cxn>
              </a:cxnLst>
              <a:rect l="T15" t="T16" r="T17" b="T18"/>
              <a:pathLst>
                <a:path w="35" h="41">
                  <a:moveTo>
                    <a:pt x="34" y="9"/>
                  </a:moveTo>
                  <a:lnTo>
                    <a:pt x="11" y="40"/>
                  </a:lnTo>
                  <a:lnTo>
                    <a:pt x="0" y="32"/>
                  </a:lnTo>
                  <a:lnTo>
                    <a:pt x="24" y="0"/>
                  </a:lnTo>
                  <a:lnTo>
                    <a:pt x="34" y="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18" name="Freeform 142"/>
            <p:cNvSpPr>
              <a:spLocks/>
            </p:cNvSpPr>
            <p:nvPr/>
          </p:nvSpPr>
          <p:spPr bwMode="auto">
            <a:xfrm>
              <a:off x="2596" y="2211"/>
              <a:ext cx="38" cy="51"/>
            </a:xfrm>
            <a:custGeom>
              <a:avLst/>
              <a:gdLst>
                <a:gd name="T0" fmla="*/ 99 w 34"/>
                <a:gd name="T1" fmla="*/ 35 h 44"/>
                <a:gd name="T2" fmla="*/ 36 w 34"/>
                <a:gd name="T3" fmla="*/ 188 h 44"/>
                <a:gd name="T4" fmla="*/ 0 w 34"/>
                <a:gd name="T5" fmla="*/ 162 h 44"/>
                <a:gd name="T6" fmla="*/ 68 w 34"/>
                <a:gd name="T7" fmla="*/ 0 h 44"/>
                <a:gd name="T8" fmla="*/ 99 w 34"/>
                <a:gd name="T9" fmla="*/ 35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3" y="8"/>
                  </a:moveTo>
                  <a:lnTo>
                    <a:pt x="12" y="43"/>
                  </a:lnTo>
                  <a:lnTo>
                    <a:pt x="0" y="37"/>
                  </a:lnTo>
                  <a:lnTo>
                    <a:pt x="22" y="0"/>
                  </a:lnTo>
                  <a:lnTo>
                    <a:pt x="33" y="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19" name="Freeform 143"/>
            <p:cNvSpPr>
              <a:spLocks/>
            </p:cNvSpPr>
            <p:nvPr/>
          </p:nvSpPr>
          <p:spPr bwMode="auto">
            <a:xfrm>
              <a:off x="2573" y="2254"/>
              <a:ext cx="38" cy="54"/>
            </a:xfrm>
            <a:custGeom>
              <a:avLst/>
              <a:gdLst>
                <a:gd name="T0" fmla="*/ 135 w 33"/>
                <a:gd name="T1" fmla="*/ 23 h 47"/>
                <a:gd name="T2" fmla="*/ 50 w 33"/>
                <a:gd name="T3" fmla="*/ 185 h 47"/>
                <a:gd name="T4" fmla="*/ 0 w 33"/>
                <a:gd name="T5" fmla="*/ 161 h 47"/>
                <a:gd name="T6" fmla="*/ 81 w 33"/>
                <a:gd name="T7" fmla="*/ 0 h 47"/>
                <a:gd name="T8" fmla="*/ 135 w 33"/>
                <a:gd name="T9" fmla="*/ 23 h 47"/>
                <a:gd name="T10" fmla="*/ 0 60000 65536"/>
                <a:gd name="T11" fmla="*/ 0 60000 65536"/>
                <a:gd name="T12" fmla="*/ 0 60000 65536"/>
                <a:gd name="T13" fmla="*/ 0 60000 65536"/>
                <a:gd name="T14" fmla="*/ 0 60000 65536"/>
                <a:gd name="T15" fmla="*/ 0 w 33"/>
                <a:gd name="T16" fmla="*/ 0 h 47"/>
                <a:gd name="T17" fmla="*/ 33 w 33"/>
                <a:gd name="T18" fmla="*/ 47 h 47"/>
              </a:gdLst>
              <a:ahLst/>
              <a:cxnLst>
                <a:cxn ang="T10">
                  <a:pos x="T0" y="T1"/>
                </a:cxn>
                <a:cxn ang="T11">
                  <a:pos x="T2" y="T3"/>
                </a:cxn>
                <a:cxn ang="T12">
                  <a:pos x="T4" y="T5"/>
                </a:cxn>
                <a:cxn ang="T13">
                  <a:pos x="T6" y="T7"/>
                </a:cxn>
                <a:cxn ang="T14">
                  <a:pos x="T8" y="T9"/>
                </a:cxn>
              </a:cxnLst>
              <a:rect l="T15" t="T16" r="T17" b="T18"/>
              <a:pathLst>
                <a:path w="33" h="47">
                  <a:moveTo>
                    <a:pt x="32" y="6"/>
                  </a:moveTo>
                  <a:lnTo>
                    <a:pt x="12" y="46"/>
                  </a:lnTo>
                  <a:lnTo>
                    <a:pt x="0" y="40"/>
                  </a:lnTo>
                  <a:lnTo>
                    <a:pt x="20" y="0"/>
                  </a:lnTo>
                  <a:lnTo>
                    <a:pt x="32" y="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20" name="Freeform 144"/>
            <p:cNvSpPr>
              <a:spLocks/>
            </p:cNvSpPr>
            <p:nvPr/>
          </p:nvSpPr>
          <p:spPr bwMode="auto">
            <a:xfrm>
              <a:off x="2553" y="2300"/>
              <a:ext cx="35" cy="61"/>
            </a:xfrm>
            <a:custGeom>
              <a:avLst/>
              <a:gdLst>
                <a:gd name="T0" fmla="*/ 100 w 31"/>
                <a:gd name="T1" fmla="*/ 24 h 53"/>
                <a:gd name="T2" fmla="*/ 43 w 31"/>
                <a:gd name="T3" fmla="*/ 212 h 53"/>
                <a:gd name="T4" fmla="*/ 0 w 31"/>
                <a:gd name="T5" fmla="*/ 196 h 53"/>
                <a:gd name="T6" fmla="*/ 60 w 31"/>
                <a:gd name="T7" fmla="*/ 0 h 53"/>
                <a:gd name="T8" fmla="*/ 100 w 31"/>
                <a:gd name="T9" fmla="*/ 24 h 53"/>
                <a:gd name="T10" fmla="*/ 0 60000 65536"/>
                <a:gd name="T11" fmla="*/ 0 60000 65536"/>
                <a:gd name="T12" fmla="*/ 0 60000 65536"/>
                <a:gd name="T13" fmla="*/ 0 60000 65536"/>
                <a:gd name="T14" fmla="*/ 0 60000 65536"/>
                <a:gd name="T15" fmla="*/ 0 w 31"/>
                <a:gd name="T16" fmla="*/ 0 h 53"/>
                <a:gd name="T17" fmla="*/ 31 w 31"/>
                <a:gd name="T18" fmla="*/ 53 h 53"/>
              </a:gdLst>
              <a:ahLst/>
              <a:cxnLst>
                <a:cxn ang="T10">
                  <a:pos x="T0" y="T1"/>
                </a:cxn>
                <a:cxn ang="T11">
                  <a:pos x="T2" y="T3"/>
                </a:cxn>
                <a:cxn ang="T12">
                  <a:pos x="T4" y="T5"/>
                </a:cxn>
                <a:cxn ang="T13">
                  <a:pos x="T6" y="T7"/>
                </a:cxn>
                <a:cxn ang="T14">
                  <a:pos x="T8" y="T9"/>
                </a:cxn>
              </a:cxnLst>
              <a:rect l="T15" t="T16" r="T17" b="T18"/>
              <a:pathLst>
                <a:path w="31" h="53">
                  <a:moveTo>
                    <a:pt x="30" y="6"/>
                  </a:moveTo>
                  <a:lnTo>
                    <a:pt x="13" y="52"/>
                  </a:lnTo>
                  <a:lnTo>
                    <a:pt x="0" y="48"/>
                  </a:lnTo>
                  <a:lnTo>
                    <a:pt x="18" y="0"/>
                  </a:lnTo>
                  <a:lnTo>
                    <a:pt x="30" y="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21" name="Freeform 145"/>
            <p:cNvSpPr>
              <a:spLocks/>
            </p:cNvSpPr>
            <p:nvPr/>
          </p:nvSpPr>
          <p:spPr bwMode="auto">
            <a:xfrm>
              <a:off x="2537" y="2355"/>
              <a:ext cx="32" cy="70"/>
            </a:xfrm>
            <a:custGeom>
              <a:avLst/>
              <a:gdLst>
                <a:gd name="T0" fmla="*/ 104 w 28"/>
                <a:gd name="T1" fmla="*/ 17 h 61"/>
                <a:gd name="T2" fmla="*/ 46 w 28"/>
                <a:gd name="T3" fmla="*/ 238 h 61"/>
                <a:gd name="T4" fmla="*/ 0 w 28"/>
                <a:gd name="T5" fmla="*/ 226 h 61"/>
                <a:gd name="T6" fmla="*/ 53 w 28"/>
                <a:gd name="T7" fmla="*/ 0 h 61"/>
                <a:gd name="T8" fmla="*/ 104 w 28"/>
                <a:gd name="T9" fmla="*/ 17 h 61"/>
                <a:gd name="T10" fmla="*/ 0 60000 65536"/>
                <a:gd name="T11" fmla="*/ 0 60000 65536"/>
                <a:gd name="T12" fmla="*/ 0 60000 65536"/>
                <a:gd name="T13" fmla="*/ 0 60000 65536"/>
                <a:gd name="T14" fmla="*/ 0 60000 65536"/>
                <a:gd name="T15" fmla="*/ 0 w 28"/>
                <a:gd name="T16" fmla="*/ 0 h 61"/>
                <a:gd name="T17" fmla="*/ 28 w 28"/>
                <a:gd name="T18" fmla="*/ 61 h 61"/>
              </a:gdLst>
              <a:ahLst/>
              <a:cxnLst>
                <a:cxn ang="T10">
                  <a:pos x="T0" y="T1"/>
                </a:cxn>
                <a:cxn ang="T11">
                  <a:pos x="T2" y="T3"/>
                </a:cxn>
                <a:cxn ang="T12">
                  <a:pos x="T4" y="T5"/>
                </a:cxn>
                <a:cxn ang="T13">
                  <a:pos x="T6" y="T7"/>
                </a:cxn>
                <a:cxn ang="T14">
                  <a:pos x="T8" y="T9"/>
                </a:cxn>
              </a:cxnLst>
              <a:rect l="T15" t="T16" r="T17" b="T18"/>
              <a:pathLst>
                <a:path w="28" h="61">
                  <a:moveTo>
                    <a:pt x="27" y="4"/>
                  </a:moveTo>
                  <a:lnTo>
                    <a:pt x="12" y="60"/>
                  </a:lnTo>
                  <a:lnTo>
                    <a:pt x="0" y="57"/>
                  </a:lnTo>
                  <a:lnTo>
                    <a:pt x="14" y="0"/>
                  </a:lnTo>
                  <a:lnTo>
                    <a:pt x="27" y="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22" name="Freeform 146"/>
            <p:cNvSpPr>
              <a:spLocks/>
            </p:cNvSpPr>
            <p:nvPr/>
          </p:nvSpPr>
          <p:spPr bwMode="auto">
            <a:xfrm>
              <a:off x="2523" y="2421"/>
              <a:ext cx="29" cy="88"/>
            </a:xfrm>
            <a:custGeom>
              <a:avLst/>
              <a:gdLst>
                <a:gd name="T0" fmla="*/ 104 w 25"/>
                <a:gd name="T1" fmla="*/ 3 h 77"/>
                <a:gd name="T2" fmla="*/ 57 w 25"/>
                <a:gd name="T3" fmla="*/ 286 h 77"/>
                <a:gd name="T4" fmla="*/ 0 w 25"/>
                <a:gd name="T5" fmla="*/ 285 h 77"/>
                <a:gd name="T6" fmla="*/ 56 w 25"/>
                <a:gd name="T7" fmla="*/ 0 h 77"/>
                <a:gd name="T8" fmla="*/ 104 w 25"/>
                <a:gd name="T9" fmla="*/ 3 h 77"/>
                <a:gd name="T10" fmla="*/ 0 60000 65536"/>
                <a:gd name="T11" fmla="*/ 0 60000 65536"/>
                <a:gd name="T12" fmla="*/ 0 60000 65536"/>
                <a:gd name="T13" fmla="*/ 0 60000 65536"/>
                <a:gd name="T14" fmla="*/ 0 60000 65536"/>
                <a:gd name="T15" fmla="*/ 0 w 25"/>
                <a:gd name="T16" fmla="*/ 0 h 77"/>
                <a:gd name="T17" fmla="*/ 25 w 25"/>
                <a:gd name="T18" fmla="*/ 77 h 77"/>
              </a:gdLst>
              <a:ahLst/>
              <a:cxnLst>
                <a:cxn ang="T10">
                  <a:pos x="T0" y="T1"/>
                </a:cxn>
                <a:cxn ang="T11">
                  <a:pos x="T2" y="T3"/>
                </a:cxn>
                <a:cxn ang="T12">
                  <a:pos x="T4" y="T5"/>
                </a:cxn>
                <a:cxn ang="T13">
                  <a:pos x="T6" y="T7"/>
                </a:cxn>
                <a:cxn ang="T14">
                  <a:pos x="T8" y="T9"/>
                </a:cxn>
              </a:cxnLst>
              <a:rect l="T15" t="T16" r="T17" b="T18"/>
              <a:pathLst>
                <a:path w="25" h="77">
                  <a:moveTo>
                    <a:pt x="24" y="3"/>
                  </a:moveTo>
                  <a:lnTo>
                    <a:pt x="13" y="76"/>
                  </a:lnTo>
                  <a:lnTo>
                    <a:pt x="0" y="75"/>
                  </a:lnTo>
                  <a:lnTo>
                    <a:pt x="12" y="0"/>
                  </a:lnTo>
                  <a:lnTo>
                    <a:pt x="24" y="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23" name="Freeform 147"/>
            <p:cNvSpPr>
              <a:spLocks/>
            </p:cNvSpPr>
            <p:nvPr/>
          </p:nvSpPr>
          <p:spPr bwMode="auto">
            <a:xfrm>
              <a:off x="2516" y="2507"/>
              <a:ext cx="23" cy="204"/>
            </a:xfrm>
            <a:custGeom>
              <a:avLst/>
              <a:gdLst>
                <a:gd name="T0" fmla="*/ 78 w 20"/>
                <a:gd name="T1" fmla="*/ 1 h 177"/>
                <a:gd name="T2" fmla="*/ 53 w 20"/>
                <a:gd name="T3" fmla="*/ 730 h 177"/>
                <a:gd name="T4" fmla="*/ 0 w 20"/>
                <a:gd name="T5" fmla="*/ 725 h 177"/>
                <a:gd name="T6" fmla="*/ 24 w 20"/>
                <a:gd name="T7" fmla="*/ 0 h 177"/>
                <a:gd name="T8" fmla="*/ 78 w 20"/>
                <a:gd name="T9" fmla="*/ 1 h 177"/>
                <a:gd name="T10" fmla="*/ 0 60000 65536"/>
                <a:gd name="T11" fmla="*/ 0 60000 65536"/>
                <a:gd name="T12" fmla="*/ 0 60000 65536"/>
                <a:gd name="T13" fmla="*/ 0 60000 65536"/>
                <a:gd name="T14" fmla="*/ 0 60000 65536"/>
                <a:gd name="T15" fmla="*/ 0 w 20"/>
                <a:gd name="T16" fmla="*/ 0 h 177"/>
                <a:gd name="T17" fmla="*/ 20 w 20"/>
                <a:gd name="T18" fmla="*/ 177 h 177"/>
              </a:gdLst>
              <a:ahLst/>
              <a:cxnLst>
                <a:cxn ang="T10">
                  <a:pos x="T0" y="T1"/>
                </a:cxn>
                <a:cxn ang="T11">
                  <a:pos x="T2" y="T3"/>
                </a:cxn>
                <a:cxn ang="T12">
                  <a:pos x="T4" y="T5"/>
                </a:cxn>
                <a:cxn ang="T13">
                  <a:pos x="T6" y="T7"/>
                </a:cxn>
                <a:cxn ang="T14">
                  <a:pos x="T8" y="T9"/>
                </a:cxn>
              </a:cxnLst>
              <a:rect l="T15" t="T16" r="T17" b="T18"/>
              <a:pathLst>
                <a:path w="20" h="177">
                  <a:moveTo>
                    <a:pt x="19" y="1"/>
                  </a:moveTo>
                  <a:lnTo>
                    <a:pt x="13" y="176"/>
                  </a:lnTo>
                  <a:lnTo>
                    <a:pt x="0" y="175"/>
                  </a:lnTo>
                  <a:lnTo>
                    <a:pt x="6" y="0"/>
                  </a:lnTo>
                  <a:lnTo>
                    <a:pt x="19"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24" name="Freeform 148"/>
            <p:cNvSpPr>
              <a:spLocks/>
            </p:cNvSpPr>
            <p:nvPr/>
          </p:nvSpPr>
          <p:spPr bwMode="auto">
            <a:xfrm>
              <a:off x="2510" y="2507"/>
              <a:ext cx="22" cy="204"/>
            </a:xfrm>
            <a:custGeom>
              <a:avLst/>
              <a:gdLst>
                <a:gd name="T0" fmla="*/ 17 w 20"/>
                <a:gd name="T1" fmla="*/ 730 h 177"/>
                <a:gd name="T2" fmla="*/ 0 w 20"/>
                <a:gd name="T3" fmla="*/ 1 h 177"/>
                <a:gd name="T4" fmla="*/ 34 w 20"/>
                <a:gd name="T5" fmla="*/ 0 h 177"/>
                <a:gd name="T6" fmla="*/ 50 w 20"/>
                <a:gd name="T7" fmla="*/ 725 h 177"/>
                <a:gd name="T8" fmla="*/ 17 w 20"/>
                <a:gd name="T9" fmla="*/ 730 h 177"/>
                <a:gd name="T10" fmla="*/ 0 60000 65536"/>
                <a:gd name="T11" fmla="*/ 0 60000 65536"/>
                <a:gd name="T12" fmla="*/ 0 60000 65536"/>
                <a:gd name="T13" fmla="*/ 0 60000 65536"/>
                <a:gd name="T14" fmla="*/ 0 60000 65536"/>
                <a:gd name="T15" fmla="*/ 0 w 20"/>
                <a:gd name="T16" fmla="*/ 0 h 177"/>
                <a:gd name="T17" fmla="*/ 20 w 20"/>
                <a:gd name="T18" fmla="*/ 177 h 177"/>
              </a:gdLst>
              <a:ahLst/>
              <a:cxnLst>
                <a:cxn ang="T10">
                  <a:pos x="T0" y="T1"/>
                </a:cxn>
                <a:cxn ang="T11">
                  <a:pos x="T2" y="T3"/>
                </a:cxn>
                <a:cxn ang="T12">
                  <a:pos x="T4" y="T5"/>
                </a:cxn>
                <a:cxn ang="T13">
                  <a:pos x="T6" y="T7"/>
                </a:cxn>
                <a:cxn ang="T14">
                  <a:pos x="T8" y="T9"/>
                </a:cxn>
              </a:cxnLst>
              <a:rect l="T15" t="T16" r="T17" b="T18"/>
              <a:pathLst>
                <a:path w="20" h="177">
                  <a:moveTo>
                    <a:pt x="6" y="176"/>
                  </a:moveTo>
                  <a:lnTo>
                    <a:pt x="0" y="1"/>
                  </a:lnTo>
                  <a:lnTo>
                    <a:pt x="13" y="0"/>
                  </a:lnTo>
                  <a:lnTo>
                    <a:pt x="19" y="175"/>
                  </a:lnTo>
                  <a:lnTo>
                    <a:pt x="6" y="17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25" name="Freeform 149"/>
            <p:cNvSpPr>
              <a:spLocks/>
            </p:cNvSpPr>
            <p:nvPr/>
          </p:nvSpPr>
          <p:spPr bwMode="auto">
            <a:xfrm>
              <a:off x="2496" y="2421"/>
              <a:ext cx="30" cy="88"/>
            </a:xfrm>
            <a:custGeom>
              <a:avLst/>
              <a:gdLst>
                <a:gd name="T0" fmla="*/ 50 w 26"/>
                <a:gd name="T1" fmla="*/ 286 h 77"/>
                <a:gd name="T2" fmla="*/ 0 w 26"/>
                <a:gd name="T3" fmla="*/ 3 h 77"/>
                <a:gd name="T4" fmla="*/ 55 w 26"/>
                <a:gd name="T5" fmla="*/ 0 h 77"/>
                <a:gd name="T6" fmla="*/ 104 w 26"/>
                <a:gd name="T7" fmla="*/ 285 h 77"/>
                <a:gd name="T8" fmla="*/ 50 w 26"/>
                <a:gd name="T9" fmla="*/ 286 h 77"/>
                <a:gd name="T10" fmla="*/ 0 60000 65536"/>
                <a:gd name="T11" fmla="*/ 0 60000 65536"/>
                <a:gd name="T12" fmla="*/ 0 60000 65536"/>
                <a:gd name="T13" fmla="*/ 0 60000 65536"/>
                <a:gd name="T14" fmla="*/ 0 60000 65536"/>
                <a:gd name="T15" fmla="*/ 0 w 26"/>
                <a:gd name="T16" fmla="*/ 0 h 77"/>
                <a:gd name="T17" fmla="*/ 26 w 26"/>
                <a:gd name="T18" fmla="*/ 77 h 77"/>
              </a:gdLst>
              <a:ahLst/>
              <a:cxnLst>
                <a:cxn ang="T10">
                  <a:pos x="T0" y="T1"/>
                </a:cxn>
                <a:cxn ang="T11">
                  <a:pos x="T2" y="T3"/>
                </a:cxn>
                <a:cxn ang="T12">
                  <a:pos x="T4" y="T5"/>
                </a:cxn>
                <a:cxn ang="T13">
                  <a:pos x="T6" y="T7"/>
                </a:cxn>
                <a:cxn ang="T14">
                  <a:pos x="T8" y="T9"/>
                </a:cxn>
              </a:cxnLst>
              <a:rect l="T15" t="T16" r="T17" b="T18"/>
              <a:pathLst>
                <a:path w="26" h="77">
                  <a:moveTo>
                    <a:pt x="12" y="76"/>
                  </a:moveTo>
                  <a:lnTo>
                    <a:pt x="0" y="3"/>
                  </a:lnTo>
                  <a:lnTo>
                    <a:pt x="13" y="0"/>
                  </a:lnTo>
                  <a:lnTo>
                    <a:pt x="25" y="75"/>
                  </a:lnTo>
                  <a:lnTo>
                    <a:pt x="12" y="7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26" name="Freeform 150"/>
            <p:cNvSpPr>
              <a:spLocks/>
            </p:cNvSpPr>
            <p:nvPr/>
          </p:nvSpPr>
          <p:spPr bwMode="auto">
            <a:xfrm>
              <a:off x="2479" y="2355"/>
              <a:ext cx="33" cy="70"/>
            </a:xfrm>
            <a:custGeom>
              <a:avLst/>
              <a:gdLst>
                <a:gd name="T0" fmla="*/ 53 w 29"/>
                <a:gd name="T1" fmla="*/ 238 h 61"/>
                <a:gd name="T2" fmla="*/ 0 w 29"/>
                <a:gd name="T3" fmla="*/ 17 h 61"/>
                <a:gd name="T4" fmla="*/ 47 w 29"/>
                <a:gd name="T5" fmla="*/ 0 h 61"/>
                <a:gd name="T6" fmla="*/ 100 w 29"/>
                <a:gd name="T7" fmla="*/ 226 h 61"/>
                <a:gd name="T8" fmla="*/ 53 w 29"/>
                <a:gd name="T9" fmla="*/ 238 h 61"/>
                <a:gd name="T10" fmla="*/ 0 60000 65536"/>
                <a:gd name="T11" fmla="*/ 0 60000 65536"/>
                <a:gd name="T12" fmla="*/ 0 60000 65536"/>
                <a:gd name="T13" fmla="*/ 0 60000 65536"/>
                <a:gd name="T14" fmla="*/ 0 60000 65536"/>
                <a:gd name="T15" fmla="*/ 0 w 29"/>
                <a:gd name="T16" fmla="*/ 0 h 61"/>
                <a:gd name="T17" fmla="*/ 29 w 29"/>
                <a:gd name="T18" fmla="*/ 61 h 61"/>
              </a:gdLst>
              <a:ahLst/>
              <a:cxnLst>
                <a:cxn ang="T10">
                  <a:pos x="T0" y="T1"/>
                </a:cxn>
                <a:cxn ang="T11">
                  <a:pos x="T2" y="T3"/>
                </a:cxn>
                <a:cxn ang="T12">
                  <a:pos x="T4" y="T5"/>
                </a:cxn>
                <a:cxn ang="T13">
                  <a:pos x="T6" y="T7"/>
                </a:cxn>
                <a:cxn ang="T14">
                  <a:pos x="T8" y="T9"/>
                </a:cxn>
              </a:cxnLst>
              <a:rect l="T15" t="T16" r="T17" b="T18"/>
              <a:pathLst>
                <a:path w="29" h="61">
                  <a:moveTo>
                    <a:pt x="15" y="60"/>
                  </a:moveTo>
                  <a:lnTo>
                    <a:pt x="0" y="4"/>
                  </a:lnTo>
                  <a:lnTo>
                    <a:pt x="13" y="0"/>
                  </a:lnTo>
                  <a:lnTo>
                    <a:pt x="28" y="57"/>
                  </a:lnTo>
                  <a:lnTo>
                    <a:pt x="15" y="6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27" name="Freeform 151"/>
            <p:cNvSpPr>
              <a:spLocks/>
            </p:cNvSpPr>
            <p:nvPr/>
          </p:nvSpPr>
          <p:spPr bwMode="auto">
            <a:xfrm>
              <a:off x="2460" y="2300"/>
              <a:ext cx="35" cy="61"/>
            </a:xfrm>
            <a:custGeom>
              <a:avLst/>
              <a:gdLst>
                <a:gd name="T0" fmla="*/ 55 w 31"/>
                <a:gd name="T1" fmla="*/ 212 h 53"/>
                <a:gd name="T2" fmla="*/ 0 w 31"/>
                <a:gd name="T3" fmla="*/ 24 h 53"/>
                <a:gd name="T4" fmla="*/ 42 w 31"/>
                <a:gd name="T5" fmla="*/ 0 h 53"/>
                <a:gd name="T6" fmla="*/ 100 w 31"/>
                <a:gd name="T7" fmla="*/ 196 h 53"/>
                <a:gd name="T8" fmla="*/ 55 w 31"/>
                <a:gd name="T9" fmla="*/ 212 h 53"/>
                <a:gd name="T10" fmla="*/ 0 60000 65536"/>
                <a:gd name="T11" fmla="*/ 0 60000 65536"/>
                <a:gd name="T12" fmla="*/ 0 60000 65536"/>
                <a:gd name="T13" fmla="*/ 0 60000 65536"/>
                <a:gd name="T14" fmla="*/ 0 60000 65536"/>
                <a:gd name="T15" fmla="*/ 0 w 31"/>
                <a:gd name="T16" fmla="*/ 0 h 53"/>
                <a:gd name="T17" fmla="*/ 31 w 31"/>
                <a:gd name="T18" fmla="*/ 53 h 53"/>
              </a:gdLst>
              <a:ahLst/>
              <a:cxnLst>
                <a:cxn ang="T10">
                  <a:pos x="T0" y="T1"/>
                </a:cxn>
                <a:cxn ang="T11">
                  <a:pos x="T2" y="T3"/>
                </a:cxn>
                <a:cxn ang="T12">
                  <a:pos x="T4" y="T5"/>
                </a:cxn>
                <a:cxn ang="T13">
                  <a:pos x="T6" y="T7"/>
                </a:cxn>
                <a:cxn ang="T14">
                  <a:pos x="T8" y="T9"/>
                </a:cxn>
              </a:cxnLst>
              <a:rect l="T15" t="T16" r="T17" b="T18"/>
              <a:pathLst>
                <a:path w="31" h="53">
                  <a:moveTo>
                    <a:pt x="17" y="52"/>
                  </a:moveTo>
                  <a:lnTo>
                    <a:pt x="0" y="6"/>
                  </a:lnTo>
                  <a:lnTo>
                    <a:pt x="12" y="0"/>
                  </a:lnTo>
                  <a:lnTo>
                    <a:pt x="30" y="48"/>
                  </a:lnTo>
                  <a:lnTo>
                    <a:pt x="17" y="5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28" name="Freeform 152"/>
            <p:cNvSpPr>
              <a:spLocks/>
            </p:cNvSpPr>
            <p:nvPr/>
          </p:nvSpPr>
          <p:spPr bwMode="auto">
            <a:xfrm>
              <a:off x="2437" y="2254"/>
              <a:ext cx="38" cy="54"/>
            </a:xfrm>
            <a:custGeom>
              <a:avLst/>
              <a:gdLst>
                <a:gd name="T0" fmla="*/ 81 w 33"/>
                <a:gd name="T1" fmla="*/ 185 h 47"/>
                <a:gd name="T2" fmla="*/ 0 w 33"/>
                <a:gd name="T3" fmla="*/ 23 h 47"/>
                <a:gd name="T4" fmla="*/ 50 w 33"/>
                <a:gd name="T5" fmla="*/ 0 h 47"/>
                <a:gd name="T6" fmla="*/ 135 w 33"/>
                <a:gd name="T7" fmla="*/ 161 h 47"/>
                <a:gd name="T8" fmla="*/ 81 w 33"/>
                <a:gd name="T9" fmla="*/ 185 h 47"/>
                <a:gd name="T10" fmla="*/ 0 60000 65536"/>
                <a:gd name="T11" fmla="*/ 0 60000 65536"/>
                <a:gd name="T12" fmla="*/ 0 60000 65536"/>
                <a:gd name="T13" fmla="*/ 0 60000 65536"/>
                <a:gd name="T14" fmla="*/ 0 60000 65536"/>
                <a:gd name="T15" fmla="*/ 0 w 33"/>
                <a:gd name="T16" fmla="*/ 0 h 47"/>
                <a:gd name="T17" fmla="*/ 33 w 33"/>
                <a:gd name="T18" fmla="*/ 47 h 47"/>
              </a:gdLst>
              <a:ahLst/>
              <a:cxnLst>
                <a:cxn ang="T10">
                  <a:pos x="T0" y="T1"/>
                </a:cxn>
                <a:cxn ang="T11">
                  <a:pos x="T2" y="T3"/>
                </a:cxn>
                <a:cxn ang="T12">
                  <a:pos x="T4" y="T5"/>
                </a:cxn>
                <a:cxn ang="T13">
                  <a:pos x="T6" y="T7"/>
                </a:cxn>
                <a:cxn ang="T14">
                  <a:pos x="T8" y="T9"/>
                </a:cxn>
              </a:cxnLst>
              <a:rect l="T15" t="T16" r="T17" b="T18"/>
              <a:pathLst>
                <a:path w="33" h="47">
                  <a:moveTo>
                    <a:pt x="20" y="46"/>
                  </a:moveTo>
                  <a:lnTo>
                    <a:pt x="0" y="6"/>
                  </a:lnTo>
                  <a:lnTo>
                    <a:pt x="12" y="0"/>
                  </a:lnTo>
                  <a:lnTo>
                    <a:pt x="32" y="40"/>
                  </a:lnTo>
                  <a:lnTo>
                    <a:pt x="20" y="4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29" name="Freeform 153"/>
            <p:cNvSpPr>
              <a:spLocks/>
            </p:cNvSpPr>
            <p:nvPr/>
          </p:nvSpPr>
          <p:spPr bwMode="auto">
            <a:xfrm>
              <a:off x="2413" y="2211"/>
              <a:ext cx="39" cy="51"/>
            </a:xfrm>
            <a:custGeom>
              <a:avLst/>
              <a:gdLst>
                <a:gd name="T0" fmla="*/ 83 w 34"/>
                <a:gd name="T1" fmla="*/ 188 h 44"/>
                <a:gd name="T2" fmla="*/ 0 w 34"/>
                <a:gd name="T3" fmla="*/ 35 h 44"/>
                <a:gd name="T4" fmla="*/ 45 w 34"/>
                <a:gd name="T5" fmla="*/ 0 h 44"/>
                <a:gd name="T6" fmla="*/ 131 w 34"/>
                <a:gd name="T7" fmla="*/ 162 h 44"/>
                <a:gd name="T8" fmla="*/ 83 w 34"/>
                <a:gd name="T9" fmla="*/ 188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21" y="43"/>
                  </a:moveTo>
                  <a:lnTo>
                    <a:pt x="0" y="8"/>
                  </a:lnTo>
                  <a:lnTo>
                    <a:pt x="11" y="0"/>
                  </a:lnTo>
                  <a:lnTo>
                    <a:pt x="33" y="37"/>
                  </a:lnTo>
                  <a:lnTo>
                    <a:pt x="21" y="4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30" name="Freeform 154"/>
            <p:cNvSpPr>
              <a:spLocks/>
            </p:cNvSpPr>
            <p:nvPr/>
          </p:nvSpPr>
          <p:spPr bwMode="auto">
            <a:xfrm>
              <a:off x="2387" y="2174"/>
              <a:ext cx="40" cy="47"/>
            </a:xfrm>
            <a:custGeom>
              <a:avLst/>
              <a:gdLst>
                <a:gd name="T0" fmla="*/ 86 w 35"/>
                <a:gd name="T1" fmla="*/ 158 h 41"/>
                <a:gd name="T2" fmla="*/ 0 w 35"/>
                <a:gd name="T3" fmla="*/ 33 h 41"/>
                <a:gd name="T4" fmla="*/ 38 w 35"/>
                <a:gd name="T5" fmla="*/ 0 h 41"/>
                <a:gd name="T6" fmla="*/ 128 w 35"/>
                <a:gd name="T7" fmla="*/ 125 h 41"/>
                <a:gd name="T8" fmla="*/ 86 w 35"/>
                <a:gd name="T9" fmla="*/ 158 h 41"/>
                <a:gd name="T10" fmla="*/ 0 60000 65536"/>
                <a:gd name="T11" fmla="*/ 0 60000 65536"/>
                <a:gd name="T12" fmla="*/ 0 60000 65536"/>
                <a:gd name="T13" fmla="*/ 0 60000 65536"/>
                <a:gd name="T14" fmla="*/ 0 60000 65536"/>
                <a:gd name="T15" fmla="*/ 0 w 35"/>
                <a:gd name="T16" fmla="*/ 0 h 41"/>
                <a:gd name="T17" fmla="*/ 35 w 35"/>
                <a:gd name="T18" fmla="*/ 41 h 41"/>
              </a:gdLst>
              <a:ahLst/>
              <a:cxnLst>
                <a:cxn ang="T10">
                  <a:pos x="T0" y="T1"/>
                </a:cxn>
                <a:cxn ang="T11">
                  <a:pos x="T2" y="T3"/>
                </a:cxn>
                <a:cxn ang="T12">
                  <a:pos x="T4" y="T5"/>
                </a:cxn>
                <a:cxn ang="T13">
                  <a:pos x="T6" y="T7"/>
                </a:cxn>
                <a:cxn ang="T14">
                  <a:pos x="T8" y="T9"/>
                </a:cxn>
              </a:cxnLst>
              <a:rect l="T15" t="T16" r="T17" b="T18"/>
              <a:pathLst>
                <a:path w="35" h="41">
                  <a:moveTo>
                    <a:pt x="23" y="40"/>
                  </a:moveTo>
                  <a:lnTo>
                    <a:pt x="0" y="9"/>
                  </a:lnTo>
                  <a:lnTo>
                    <a:pt x="10" y="0"/>
                  </a:lnTo>
                  <a:lnTo>
                    <a:pt x="34" y="32"/>
                  </a:lnTo>
                  <a:lnTo>
                    <a:pt x="23" y="4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31" name="Freeform 155"/>
            <p:cNvSpPr>
              <a:spLocks/>
            </p:cNvSpPr>
            <p:nvPr/>
          </p:nvSpPr>
          <p:spPr bwMode="auto">
            <a:xfrm>
              <a:off x="2359" y="2142"/>
              <a:ext cx="41" cy="44"/>
            </a:xfrm>
            <a:custGeom>
              <a:avLst/>
              <a:gdLst>
                <a:gd name="T0" fmla="*/ 92 w 36"/>
                <a:gd name="T1" fmla="*/ 161 h 38"/>
                <a:gd name="T2" fmla="*/ 0 w 36"/>
                <a:gd name="T3" fmla="*/ 39 h 38"/>
                <a:gd name="T4" fmla="*/ 32 w 36"/>
                <a:gd name="T5" fmla="*/ 0 h 38"/>
                <a:gd name="T6" fmla="*/ 129 w 36"/>
                <a:gd name="T7" fmla="*/ 120 h 38"/>
                <a:gd name="T8" fmla="*/ 92 w 36"/>
                <a:gd name="T9" fmla="*/ 161 h 38"/>
                <a:gd name="T10" fmla="*/ 0 60000 65536"/>
                <a:gd name="T11" fmla="*/ 0 60000 65536"/>
                <a:gd name="T12" fmla="*/ 0 60000 65536"/>
                <a:gd name="T13" fmla="*/ 0 60000 65536"/>
                <a:gd name="T14" fmla="*/ 0 60000 65536"/>
                <a:gd name="T15" fmla="*/ 0 w 36"/>
                <a:gd name="T16" fmla="*/ 0 h 38"/>
                <a:gd name="T17" fmla="*/ 36 w 36"/>
                <a:gd name="T18" fmla="*/ 38 h 38"/>
              </a:gdLst>
              <a:ahLst/>
              <a:cxnLst>
                <a:cxn ang="T10">
                  <a:pos x="T0" y="T1"/>
                </a:cxn>
                <a:cxn ang="T11">
                  <a:pos x="T2" y="T3"/>
                </a:cxn>
                <a:cxn ang="T12">
                  <a:pos x="T4" y="T5"/>
                </a:cxn>
                <a:cxn ang="T13">
                  <a:pos x="T6" y="T7"/>
                </a:cxn>
                <a:cxn ang="T14">
                  <a:pos x="T8" y="T9"/>
                </a:cxn>
              </a:cxnLst>
              <a:rect l="T15" t="T16" r="T17" b="T18"/>
              <a:pathLst>
                <a:path w="36" h="38">
                  <a:moveTo>
                    <a:pt x="25" y="37"/>
                  </a:moveTo>
                  <a:lnTo>
                    <a:pt x="0" y="9"/>
                  </a:lnTo>
                  <a:lnTo>
                    <a:pt x="9" y="0"/>
                  </a:lnTo>
                  <a:lnTo>
                    <a:pt x="35" y="28"/>
                  </a:lnTo>
                  <a:lnTo>
                    <a:pt x="25" y="3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32" name="Freeform 156"/>
            <p:cNvSpPr>
              <a:spLocks/>
            </p:cNvSpPr>
            <p:nvPr/>
          </p:nvSpPr>
          <p:spPr bwMode="auto">
            <a:xfrm>
              <a:off x="2328" y="2113"/>
              <a:ext cx="42" cy="40"/>
            </a:xfrm>
            <a:custGeom>
              <a:avLst/>
              <a:gdLst>
                <a:gd name="T0" fmla="*/ 96 w 37"/>
                <a:gd name="T1" fmla="*/ 128 h 35"/>
                <a:gd name="T2" fmla="*/ 0 w 37"/>
                <a:gd name="T3" fmla="*/ 33 h 35"/>
                <a:gd name="T4" fmla="*/ 30 w 37"/>
                <a:gd name="T5" fmla="*/ 0 h 35"/>
                <a:gd name="T6" fmla="*/ 127 w 37"/>
                <a:gd name="T7" fmla="*/ 95 h 35"/>
                <a:gd name="T8" fmla="*/ 96 w 37"/>
                <a:gd name="T9" fmla="*/ 128 h 35"/>
                <a:gd name="T10" fmla="*/ 0 60000 65536"/>
                <a:gd name="T11" fmla="*/ 0 60000 65536"/>
                <a:gd name="T12" fmla="*/ 0 60000 65536"/>
                <a:gd name="T13" fmla="*/ 0 60000 65536"/>
                <a:gd name="T14" fmla="*/ 0 60000 65536"/>
                <a:gd name="T15" fmla="*/ 0 w 37"/>
                <a:gd name="T16" fmla="*/ 0 h 35"/>
                <a:gd name="T17" fmla="*/ 37 w 37"/>
                <a:gd name="T18" fmla="*/ 35 h 35"/>
              </a:gdLst>
              <a:ahLst/>
              <a:cxnLst>
                <a:cxn ang="T10">
                  <a:pos x="T0" y="T1"/>
                </a:cxn>
                <a:cxn ang="T11">
                  <a:pos x="T2" y="T3"/>
                </a:cxn>
                <a:cxn ang="T12">
                  <a:pos x="T4" y="T5"/>
                </a:cxn>
                <a:cxn ang="T13">
                  <a:pos x="T6" y="T7"/>
                </a:cxn>
                <a:cxn ang="T14">
                  <a:pos x="T8" y="T9"/>
                </a:cxn>
              </a:cxnLst>
              <a:rect l="T15" t="T16" r="T17" b="T18"/>
              <a:pathLst>
                <a:path w="37" h="35">
                  <a:moveTo>
                    <a:pt x="27" y="34"/>
                  </a:moveTo>
                  <a:lnTo>
                    <a:pt x="0" y="9"/>
                  </a:lnTo>
                  <a:lnTo>
                    <a:pt x="9" y="0"/>
                  </a:lnTo>
                  <a:lnTo>
                    <a:pt x="36" y="25"/>
                  </a:lnTo>
                  <a:lnTo>
                    <a:pt x="27" y="3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33" name="Freeform 157"/>
            <p:cNvSpPr>
              <a:spLocks/>
            </p:cNvSpPr>
            <p:nvPr/>
          </p:nvSpPr>
          <p:spPr bwMode="auto">
            <a:xfrm>
              <a:off x="2298" y="2086"/>
              <a:ext cx="42" cy="38"/>
            </a:xfrm>
            <a:custGeom>
              <a:avLst/>
              <a:gdLst>
                <a:gd name="T0" fmla="*/ 96 w 37"/>
                <a:gd name="T1" fmla="*/ 135 h 33"/>
                <a:gd name="T2" fmla="*/ 0 w 37"/>
                <a:gd name="T3" fmla="*/ 50 h 33"/>
                <a:gd name="T4" fmla="*/ 23 w 37"/>
                <a:gd name="T5" fmla="*/ 0 h 33"/>
                <a:gd name="T6" fmla="*/ 127 w 37"/>
                <a:gd name="T7" fmla="*/ 93 h 33"/>
                <a:gd name="T8" fmla="*/ 96 w 37"/>
                <a:gd name="T9" fmla="*/ 135 h 33"/>
                <a:gd name="T10" fmla="*/ 0 60000 65536"/>
                <a:gd name="T11" fmla="*/ 0 60000 65536"/>
                <a:gd name="T12" fmla="*/ 0 60000 65536"/>
                <a:gd name="T13" fmla="*/ 0 60000 65536"/>
                <a:gd name="T14" fmla="*/ 0 60000 65536"/>
                <a:gd name="T15" fmla="*/ 0 w 37"/>
                <a:gd name="T16" fmla="*/ 0 h 33"/>
                <a:gd name="T17" fmla="*/ 37 w 37"/>
                <a:gd name="T18" fmla="*/ 33 h 33"/>
              </a:gdLst>
              <a:ahLst/>
              <a:cxnLst>
                <a:cxn ang="T10">
                  <a:pos x="T0" y="T1"/>
                </a:cxn>
                <a:cxn ang="T11">
                  <a:pos x="T2" y="T3"/>
                </a:cxn>
                <a:cxn ang="T12">
                  <a:pos x="T4" y="T5"/>
                </a:cxn>
                <a:cxn ang="T13">
                  <a:pos x="T6" y="T7"/>
                </a:cxn>
                <a:cxn ang="T14">
                  <a:pos x="T8" y="T9"/>
                </a:cxn>
              </a:cxnLst>
              <a:rect l="T15" t="T16" r="T17" b="T18"/>
              <a:pathLst>
                <a:path w="37" h="33">
                  <a:moveTo>
                    <a:pt x="27" y="32"/>
                  </a:moveTo>
                  <a:lnTo>
                    <a:pt x="0" y="12"/>
                  </a:lnTo>
                  <a:lnTo>
                    <a:pt x="7" y="0"/>
                  </a:lnTo>
                  <a:lnTo>
                    <a:pt x="36" y="23"/>
                  </a:lnTo>
                  <a:lnTo>
                    <a:pt x="27" y="3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34" name="Freeform 158"/>
            <p:cNvSpPr>
              <a:spLocks/>
            </p:cNvSpPr>
            <p:nvPr/>
          </p:nvSpPr>
          <p:spPr bwMode="auto">
            <a:xfrm>
              <a:off x="2265" y="2064"/>
              <a:ext cx="42" cy="37"/>
            </a:xfrm>
            <a:custGeom>
              <a:avLst/>
              <a:gdLst>
                <a:gd name="T0" fmla="*/ 101 w 37"/>
                <a:gd name="T1" fmla="*/ 136 h 32"/>
                <a:gd name="T2" fmla="*/ 0 w 37"/>
                <a:gd name="T3" fmla="*/ 49 h 32"/>
                <a:gd name="T4" fmla="*/ 23 w 37"/>
                <a:gd name="T5" fmla="*/ 0 h 32"/>
                <a:gd name="T6" fmla="*/ 127 w 37"/>
                <a:gd name="T7" fmla="*/ 80 h 32"/>
                <a:gd name="T8" fmla="*/ 101 w 37"/>
                <a:gd name="T9" fmla="*/ 136 h 32"/>
                <a:gd name="T10" fmla="*/ 0 60000 65536"/>
                <a:gd name="T11" fmla="*/ 0 60000 65536"/>
                <a:gd name="T12" fmla="*/ 0 60000 65536"/>
                <a:gd name="T13" fmla="*/ 0 60000 65536"/>
                <a:gd name="T14" fmla="*/ 0 60000 65536"/>
                <a:gd name="T15" fmla="*/ 0 w 37"/>
                <a:gd name="T16" fmla="*/ 0 h 32"/>
                <a:gd name="T17" fmla="*/ 37 w 37"/>
                <a:gd name="T18" fmla="*/ 32 h 32"/>
              </a:gdLst>
              <a:ahLst/>
              <a:cxnLst>
                <a:cxn ang="T10">
                  <a:pos x="T0" y="T1"/>
                </a:cxn>
                <a:cxn ang="T11">
                  <a:pos x="T2" y="T3"/>
                </a:cxn>
                <a:cxn ang="T12">
                  <a:pos x="T4" y="T5"/>
                </a:cxn>
                <a:cxn ang="T13">
                  <a:pos x="T6" y="T7"/>
                </a:cxn>
                <a:cxn ang="T14">
                  <a:pos x="T8" y="T9"/>
                </a:cxn>
              </a:cxnLst>
              <a:rect l="T15" t="T16" r="T17" b="T18"/>
              <a:pathLst>
                <a:path w="37" h="32">
                  <a:moveTo>
                    <a:pt x="29" y="31"/>
                  </a:moveTo>
                  <a:lnTo>
                    <a:pt x="0" y="11"/>
                  </a:lnTo>
                  <a:lnTo>
                    <a:pt x="7" y="0"/>
                  </a:lnTo>
                  <a:lnTo>
                    <a:pt x="36" y="19"/>
                  </a:lnTo>
                  <a:lnTo>
                    <a:pt x="29" y="3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35" name="Freeform 159"/>
            <p:cNvSpPr>
              <a:spLocks/>
            </p:cNvSpPr>
            <p:nvPr/>
          </p:nvSpPr>
          <p:spPr bwMode="auto">
            <a:xfrm>
              <a:off x="2231" y="2045"/>
              <a:ext cx="43" cy="33"/>
            </a:xfrm>
            <a:custGeom>
              <a:avLst/>
              <a:gdLst>
                <a:gd name="T0" fmla="*/ 101 w 38"/>
                <a:gd name="T1" fmla="*/ 100 h 29"/>
                <a:gd name="T2" fmla="*/ 0 w 38"/>
                <a:gd name="T3" fmla="*/ 44 h 29"/>
                <a:gd name="T4" fmla="*/ 20 w 38"/>
                <a:gd name="T5" fmla="*/ 0 h 29"/>
                <a:gd name="T6" fmla="*/ 128 w 38"/>
                <a:gd name="T7" fmla="*/ 60 h 29"/>
                <a:gd name="T8" fmla="*/ 101 w 38"/>
                <a:gd name="T9" fmla="*/ 100 h 29"/>
                <a:gd name="T10" fmla="*/ 0 60000 65536"/>
                <a:gd name="T11" fmla="*/ 0 60000 65536"/>
                <a:gd name="T12" fmla="*/ 0 60000 65536"/>
                <a:gd name="T13" fmla="*/ 0 60000 65536"/>
                <a:gd name="T14" fmla="*/ 0 60000 65536"/>
                <a:gd name="T15" fmla="*/ 0 w 38"/>
                <a:gd name="T16" fmla="*/ 0 h 29"/>
                <a:gd name="T17" fmla="*/ 38 w 38"/>
                <a:gd name="T18" fmla="*/ 29 h 29"/>
              </a:gdLst>
              <a:ahLst/>
              <a:cxnLst>
                <a:cxn ang="T10">
                  <a:pos x="T0" y="T1"/>
                </a:cxn>
                <a:cxn ang="T11">
                  <a:pos x="T2" y="T3"/>
                </a:cxn>
                <a:cxn ang="T12">
                  <a:pos x="T4" y="T5"/>
                </a:cxn>
                <a:cxn ang="T13">
                  <a:pos x="T6" y="T7"/>
                </a:cxn>
                <a:cxn ang="T14">
                  <a:pos x="T8" y="T9"/>
                </a:cxn>
              </a:cxnLst>
              <a:rect l="T15" t="T16" r="T17" b="T18"/>
              <a:pathLst>
                <a:path w="38" h="29">
                  <a:moveTo>
                    <a:pt x="30" y="28"/>
                  </a:moveTo>
                  <a:lnTo>
                    <a:pt x="0" y="12"/>
                  </a:lnTo>
                  <a:lnTo>
                    <a:pt x="6" y="0"/>
                  </a:lnTo>
                  <a:lnTo>
                    <a:pt x="37" y="17"/>
                  </a:lnTo>
                  <a:lnTo>
                    <a:pt x="30" y="2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36" name="Freeform 160"/>
            <p:cNvSpPr>
              <a:spLocks/>
            </p:cNvSpPr>
            <p:nvPr/>
          </p:nvSpPr>
          <p:spPr bwMode="auto">
            <a:xfrm>
              <a:off x="2196" y="2029"/>
              <a:ext cx="43" cy="31"/>
            </a:xfrm>
            <a:custGeom>
              <a:avLst/>
              <a:gdLst>
                <a:gd name="T0" fmla="*/ 109 w 38"/>
                <a:gd name="T1" fmla="*/ 104 h 27"/>
                <a:gd name="T2" fmla="*/ 0 w 38"/>
                <a:gd name="T3" fmla="*/ 48 h 27"/>
                <a:gd name="T4" fmla="*/ 18 w 38"/>
                <a:gd name="T5" fmla="*/ 0 h 27"/>
                <a:gd name="T6" fmla="*/ 128 w 38"/>
                <a:gd name="T7" fmla="*/ 55 h 27"/>
                <a:gd name="T8" fmla="*/ 109 w 38"/>
                <a:gd name="T9" fmla="*/ 104 h 27"/>
                <a:gd name="T10" fmla="*/ 0 60000 65536"/>
                <a:gd name="T11" fmla="*/ 0 60000 65536"/>
                <a:gd name="T12" fmla="*/ 0 60000 65536"/>
                <a:gd name="T13" fmla="*/ 0 60000 65536"/>
                <a:gd name="T14" fmla="*/ 0 60000 65536"/>
                <a:gd name="T15" fmla="*/ 0 w 38"/>
                <a:gd name="T16" fmla="*/ 0 h 27"/>
                <a:gd name="T17" fmla="*/ 38 w 38"/>
                <a:gd name="T18" fmla="*/ 27 h 27"/>
              </a:gdLst>
              <a:ahLst/>
              <a:cxnLst>
                <a:cxn ang="T10">
                  <a:pos x="T0" y="T1"/>
                </a:cxn>
                <a:cxn ang="T11">
                  <a:pos x="T2" y="T3"/>
                </a:cxn>
                <a:cxn ang="T12">
                  <a:pos x="T4" y="T5"/>
                </a:cxn>
                <a:cxn ang="T13">
                  <a:pos x="T6" y="T7"/>
                </a:cxn>
                <a:cxn ang="T14">
                  <a:pos x="T8" y="T9"/>
                </a:cxn>
              </a:cxnLst>
              <a:rect l="T15" t="T16" r="T17" b="T18"/>
              <a:pathLst>
                <a:path w="38" h="27">
                  <a:moveTo>
                    <a:pt x="31" y="26"/>
                  </a:moveTo>
                  <a:lnTo>
                    <a:pt x="0" y="12"/>
                  </a:lnTo>
                  <a:lnTo>
                    <a:pt x="5" y="0"/>
                  </a:lnTo>
                  <a:lnTo>
                    <a:pt x="37" y="14"/>
                  </a:lnTo>
                  <a:lnTo>
                    <a:pt x="31" y="2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37" name="Freeform 161"/>
            <p:cNvSpPr>
              <a:spLocks/>
            </p:cNvSpPr>
            <p:nvPr/>
          </p:nvSpPr>
          <p:spPr bwMode="auto">
            <a:xfrm>
              <a:off x="2161" y="2014"/>
              <a:ext cx="42" cy="30"/>
            </a:xfrm>
            <a:custGeom>
              <a:avLst/>
              <a:gdLst>
                <a:gd name="T0" fmla="*/ 109 w 37"/>
                <a:gd name="T1" fmla="*/ 104 h 26"/>
                <a:gd name="T2" fmla="*/ 0 w 37"/>
                <a:gd name="T3" fmla="*/ 55 h 26"/>
                <a:gd name="T4" fmla="*/ 16 w 37"/>
                <a:gd name="T5" fmla="*/ 0 h 26"/>
                <a:gd name="T6" fmla="*/ 127 w 37"/>
                <a:gd name="T7" fmla="*/ 55 h 26"/>
                <a:gd name="T8" fmla="*/ 109 w 37"/>
                <a:gd name="T9" fmla="*/ 104 h 26"/>
                <a:gd name="T10" fmla="*/ 0 60000 65536"/>
                <a:gd name="T11" fmla="*/ 0 60000 65536"/>
                <a:gd name="T12" fmla="*/ 0 60000 65536"/>
                <a:gd name="T13" fmla="*/ 0 60000 65536"/>
                <a:gd name="T14" fmla="*/ 0 60000 65536"/>
                <a:gd name="T15" fmla="*/ 0 w 37"/>
                <a:gd name="T16" fmla="*/ 0 h 26"/>
                <a:gd name="T17" fmla="*/ 37 w 37"/>
                <a:gd name="T18" fmla="*/ 26 h 26"/>
              </a:gdLst>
              <a:ahLst/>
              <a:cxnLst>
                <a:cxn ang="T10">
                  <a:pos x="T0" y="T1"/>
                </a:cxn>
                <a:cxn ang="T11">
                  <a:pos x="T2" y="T3"/>
                </a:cxn>
                <a:cxn ang="T12">
                  <a:pos x="T4" y="T5"/>
                </a:cxn>
                <a:cxn ang="T13">
                  <a:pos x="T6" y="T7"/>
                </a:cxn>
                <a:cxn ang="T14">
                  <a:pos x="T8" y="T9"/>
                </a:cxn>
              </a:cxnLst>
              <a:rect l="T15" t="T16" r="T17" b="T18"/>
              <a:pathLst>
                <a:path w="37" h="26">
                  <a:moveTo>
                    <a:pt x="31" y="25"/>
                  </a:moveTo>
                  <a:lnTo>
                    <a:pt x="0" y="13"/>
                  </a:lnTo>
                  <a:lnTo>
                    <a:pt x="4" y="0"/>
                  </a:lnTo>
                  <a:lnTo>
                    <a:pt x="36" y="13"/>
                  </a:lnTo>
                  <a:lnTo>
                    <a:pt x="31" y="25"/>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38" name="Freeform 162"/>
            <p:cNvSpPr>
              <a:spLocks/>
            </p:cNvSpPr>
            <p:nvPr/>
          </p:nvSpPr>
          <p:spPr bwMode="auto">
            <a:xfrm>
              <a:off x="2123" y="2003"/>
              <a:ext cx="43" cy="27"/>
            </a:xfrm>
            <a:custGeom>
              <a:avLst/>
              <a:gdLst>
                <a:gd name="T0" fmla="*/ 113 w 38"/>
                <a:gd name="T1" fmla="*/ 110 h 23"/>
                <a:gd name="T2" fmla="*/ 0 w 38"/>
                <a:gd name="T3" fmla="*/ 58 h 23"/>
                <a:gd name="T4" fmla="*/ 16 w 38"/>
                <a:gd name="T5" fmla="*/ 0 h 23"/>
                <a:gd name="T6" fmla="*/ 128 w 38"/>
                <a:gd name="T7" fmla="*/ 47 h 23"/>
                <a:gd name="T8" fmla="*/ 113 w 38"/>
                <a:gd name="T9" fmla="*/ 110 h 23"/>
                <a:gd name="T10" fmla="*/ 0 60000 65536"/>
                <a:gd name="T11" fmla="*/ 0 60000 65536"/>
                <a:gd name="T12" fmla="*/ 0 60000 65536"/>
                <a:gd name="T13" fmla="*/ 0 60000 65536"/>
                <a:gd name="T14" fmla="*/ 0 60000 65536"/>
                <a:gd name="T15" fmla="*/ 0 w 38"/>
                <a:gd name="T16" fmla="*/ 0 h 23"/>
                <a:gd name="T17" fmla="*/ 38 w 38"/>
                <a:gd name="T18" fmla="*/ 23 h 23"/>
              </a:gdLst>
              <a:ahLst/>
              <a:cxnLst>
                <a:cxn ang="T10">
                  <a:pos x="T0" y="T1"/>
                </a:cxn>
                <a:cxn ang="T11">
                  <a:pos x="T2" y="T3"/>
                </a:cxn>
                <a:cxn ang="T12">
                  <a:pos x="T4" y="T5"/>
                </a:cxn>
                <a:cxn ang="T13">
                  <a:pos x="T6" y="T7"/>
                </a:cxn>
                <a:cxn ang="T14">
                  <a:pos x="T8" y="T9"/>
                </a:cxn>
              </a:cxnLst>
              <a:rect l="T15" t="T16" r="T17" b="T18"/>
              <a:pathLst>
                <a:path w="38" h="23">
                  <a:moveTo>
                    <a:pt x="33" y="22"/>
                  </a:moveTo>
                  <a:lnTo>
                    <a:pt x="0" y="12"/>
                  </a:lnTo>
                  <a:lnTo>
                    <a:pt x="4" y="0"/>
                  </a:lnTo>
                  <a:lnTo>
                    <a:pt x="37" y="9"/>
                  </a:lnTo>
                  <a:lnTo>
                    <a:pt x="33" y="2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39" name="Freeform 163"/>
            <p:cNvSpPr>
              <a:spLocks/>
            </p:cNvSpPr>
            <p:nvPr/>
          </p:nvSpPr>
          <p:spPr bwMode="auto">
            <a:xfrm>
              <a:off x="2086" y="1994"/>
              <a:ext cx="43" cy="24"/>
            </a:xfrm>
            <a:custGeom>
              <a:avLst/>
              <a:gdLst>
                <a:gd name="T0" fmla="*/ 113 w 38"/>
                <a:gd name="T1" fmla="*/ 75 h 21"/>
                <a:gd name="T2" fmla="*/ 0 w 38"/>
                <a:gd name="T3" fmla="*/ 49 h 21"/>
                <a:gd name="T4" fmla="*/ 2 w 38"/>
                <a:gd name="T5" fmla="*/ 0 h 21"/>
                <a:gd name="T6" fmla="*/ 128 w 38"/>
                <a:gd name="T7" fmla="*/ 29 h 21"/>
                <a:gd name="T8" fmla="*/ 113 w 38"/>
                <a:gd name="T9" fmla="*/ 75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33" y="20"/>
                  </a:moveTo>
                  <a:lnTo>
                    <a:pt x="0" y="13"/>
                  </a:lnTo>
                  <a:lnTo>
                    <a:pt x="2" y="0"/>
                  </a:lnTo>
                  <a:lnTo>
                    <a:pt x="37" y="8"/>
                  </a:lnTo>
                  <a:lnTo>
                    <a:pt x="33" y="2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40" name="Freeform 164"/>
            <p:cNvSpPr>
              <a:spLocks/>
            </p:cNvSpPr>
            <p:nvPr/>
          </p:nvSpPr>
          <p:spPr bwMode="auto">
            <a:xfrm>
              <a:off x="2047" y="1990"/>
              <a:ext cx="42" cy="20"/>
            </a:xfrm>
            <a:custGeom>
              <a:avLst/>
              <a:gdLst>
                <a:gd name="T0" fmla="*/ 123 w 37"/>
                <a:gd name="T1" fmla="*/ 49 h 18"/>
                <a:gd name="T2" fmla="*/ 0 w 37"/>
                <a:gd name="T3" fmla="*/ 33 h 18"/>
                <a:gd name="T4" fmla="*/ 2 w 37"/>
                <a:gd name="T5" fmla="*/ 0 h 18"/>
                <a:gd name="T6" fmla="*/ 127 w 37"/>
                <a:gd name="T7" fmla="*/ 4 h 18"/>
                <a:gd name="T8" fmla="*/ 123 w 37"/>
                <a:gd name="T9" fmla="*/ 49 h 18"/>
                <a:gd name="T10" fmla="*/ 0 60000 65536"/>
                <a:gd name="T11" fmla="*/ 0 60000 65536"/>
                <a:gd name="T12" fmla="*/ 0 60000 65536"/>
                <a:gd name="T13" fmla="*/ 0 60000 65536"/>
                <a:gd name="T14" fmla="*/ 0 60000 65536"/>
                <a:gd name="T15" fmla="*/ 0 w 37"/>
                <a:gd name="T16" fmla="*/ 0 h 18"/>
                <a:gd name="T17" fmla="*/ 37 w 37"/>
                <a:gd name="T18" fmla="*/ 18 h 18"/>
              </a:gdLst>
              <a:ahLst/>
              <a:cxnLst>
                <a:cxn ang="T10">
                  <a:pos x="T0" y="T1"/>
                </a:cxn>
                <a:cxn ang="T11">
                  <a:pos x="T2" y="T3"/>
                </a:cxn>
                <a:cxn ang="T12">
                  <a:pos x="T4" y="T5"/>
                </a:cxn>
                <a:cxn ang="T13">
                  <a:pos x="T6" y="T7"/>
                </a:cxn>
                <a:cxn ang="T14">
                  <a:pos x="T8" y="T9"/>
                </a:cxn>
              </a:cxnLst>
              <a:rect l="T15" t="T16" r="T17" b="T18"/>
              <a:pathLst>
                <a:path w="37" h="18">
                  <a:moveTo>
                    <a:pt x="34" y="17"/>
                  </a:moveTo>
                  <a:lnTo>
                    <a:pt x="0" y="12"/>
                  </a:lnTo>
                  <a:lnTo>
                    <a:pt x="2" y="0"/>
                  </a:lnTo>
                  <a:lnTo>
                    <a:pt x="36" y="4"/>
                  </a:lnTo>
                  <a:lnTo>
                    <a:pt x="34" y="1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41" name="Freeform 165"/>
            <p:cNvSpPr>
              <a:spLocks/>
            </p:cNvSpPr>
            <p:nvPr/>
          </p:nvSpPr>
          <p:spPr bwMode="auto">
            <a:xfrm>
              <a:off x="2010" y="1985"/>
              <a:ext cx="41" cy="20"/>
            </a:xfrm>
            <a:custGeom>
              <a:avLst/>
              <a:gdLst>
                <a:gd name="T0" fmla="*/ 123 w 36"/>
                <a:gd name="T1" fmla="*/ 80 h 17"/>
                <a:gd name="T2" fmla="*/ 0 w 36"/>
                <a:gd name="T3" fmla="*/ 68 h 17"/>
                <a:gd name="T4" fmla="*/ 0 w 36"/>
                <a:gd name="T5" fmla="*/ 0 h 17"/>
                <a:gd name="T6" fmla="*/ 129 w 36"/>
                <a:gd name="T7" fmla="*/ 21 h 17"/>
                <a:gd name="T8" fmla="*/ 123 w 36"/>
                <a:gd name="T9" fmla="*/ 80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33" y="16"/>
                  </a:moveTo>
                  <a:lnTo>
                    <a:pt x="0" y="14"/>
                  </a:lnTo>
                  <a:lnTo>
                    <a:pt x="0" y="0"/>
                  </a:lnTo>
                  <a:lnTo>
                    <a:pt x="35" y="4"/>
                  </a:lnTo>
                  <a:lnTo>
                    <a:pt x="33"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42" name="Freeform 166"/>
            <p:cNvSpPr>
              <a:spLocks/>
            </p:cNvSpPr>
            <p:nvPr/>
          </p:nvSpPr>
          <p:spPr bwMode="auto">
            <a:xfrm>
              <a:off x="1970" y="1985"/>
              <a:ext cx="41" cy="20"/>
            </a:xfrm>
            <a:custGeom>
              <a:avLst/>
              <a:gdLst>
                <a:gd name="T0" fmla="*/ 129 w 36"/>
                <a:gd name="T1" fmla="*/ 80 h 17"/>
                <a:gd name="T2" fmla="*/ 0 w 36"/>
                <a:gd name="T3" fmla="*/ 68 h 17"/>
                <a:gd name="T4" fmla="*/ 0 w 36"/>
                <a:gd name="T5" fmla="*/ 0 h 17"/>
                <a:gd name="T6" fmla="*/ 129 w 36"/>
                <a:gd name="T7" fmla="*/ 0 h 17"/>
                <a:gd name="T8" fmla="*/ 129 w 36"/>
                <a:gd name="T9" fmla="*/ 80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35" y="16"/>
                  </a:moveTo>
                  <a:lnTo>
                    <a:pt x="0" y="14"/>
                  </a:lnTo>
                  <a:lnTo>
                    <a:pt x="0" y="0"/>
                  </a:lnTo>
                  <a:lnTo>
                    <a:pt x="35" y="0"/>
                  </a:lnTo>
                  <a:lnTo>
                    <a:pt x="35"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43" name="Freeform 167"/>
            <p:cNvSpPr>
              <a:spLocks/>
            </p:cNvSpPr>
            <p:nvPr/>
          </p:nvSpPr>
          <p:spPr bwMode="auto">
            <a:xfrm>
              <a:off x="1929" y="1985"/>
              <a:ext cx="42" cy="20"/>
            </a:xfrm>
            <a:custGeom>
              <a:avLst/>
              <a:gdLst>
                <a:gd name="T0" fmla="*/ 127 w 37"/>
                <a:gd name="T1" fmla="*/ 65 h 17"/>
                <a:gd name="T2" fmla="*/ 2 w 37"/>
                <a:gd name="T3" fmla="*/ 80 h 17"/>
                <a:gd name="T4" fmla="*/ 0 w 37"/>
                <a:gd name="T5" fmla="*/ 1 h 17"/>
                <a:gd name="T6" fmla="*/ 127 w 37"/>
                <a:gd name="T7" fmla="*/ 0 h 17"/>
                <a:gd name="T8" fmla="*/ 127 w 37"/>
                <a:gd name="T9" fmla="*/ 65 h 17"/>
                <a:gd name="T10" fmla="*/ 0 60000 65536"/>
                <a:gd name="T11" fmla="*/ 0 60000 65536"/>
                <a:gd name="T12" fmla="*/ 0 60000 65536"/>
                <a:gd name="T13" fmla="*/ 0 60000 65536"/>
                <a:gd name="T14" fmla="*/ 0 60000 65536"/>
                <a:gd name="T15" fmla="*/ 0 w 37"/>
                <a:gd name="T16" fmla="*/ 0 h 17"/>
                <a:gd name="T17" fmla="*/ 37 w 37"/>
                <a:gd name="T18" fmla="*/ 17 h 17"/>
              </a:gdLst>
              <a:ahLst/>
              <a:cxnLst>
                <a:cxn ang="T10">
                  <a:pos x="T0" y="T1"/>
                </a:cxn>
                <a:cxn ang="T11">
                  <a:pos x="T2" y="T3"/>
                </a:cxn>
                <a:cxn ang="T12">
                  <a:pos x="T4" y="T5"/>
                </a:cxn>
                <a:cxn ang="T13">
                  <a:pos x="T6" y="T7"/>
                </a:cxn>
                <a:cxn ang="T14">
                  <a:pos x="T8" y="T9"/>
                </a:cxn>
              </a:cxnLst>
              <a:rect l="T15" t="T16" r="T17" b="T18"/>
              <a:pathLst>
                <a:path w="37" h="17">
                  <a:moveTo>
                    <a:pt x="36" y="13"/>
                  </a:moveTo>
                  <a:lnTo>
                    <a:pt x="2" y="16"/>
                  </a:lnTo>
                  <a:lnTo>
                    <a:pt x="0" y="1"/>
                  </a:lnTo>
                  <a:lnTo>
                    <a:pt x="36" y="0"/>
                  </a:lnTo>
                  <a:lnTo>
                    <a:pt x="36"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44" name="Freeform 168"/>
            <p:cNvSpPr>
              <a:spLocks/>
            </p:cNvSpPr>
            <p:nvPr/>
          </p:nvSpPr>
          <p:spPr bwMode="auto">
            <a:xfrm>
              <a:off x="1890" y="1986"/>
              <a:ext cx="43" cy="21"/>
            </a:xfrm>
            <a:custGeom>
              <a:avLst/>
              <a:gdLst>
                <a:gd name="T0" fmla="*/ 128 w 38"/>
                <a:gd name="T1" fmla="*/ 65 h 18"/>
                <a:gd name="T2" fmla="*/ 2 w 38"/>
                <a:gd name="T3" fmla="*/ 79 h 18"/>
                <a:gd name="T4" fmla="*/ 0 w 38"/>
                <a:gd name="T5" fmla="*/ 15 h 18"/>
                <a:gd name="T6" fmla="*/ 123 w 38"/>
                <a:gd name="T7" fmla="*/ 0 h 18"/>
                <a:gd name="T8" fmla="*/ 128 w 38"/>
                <a:gd name="T9" fmla="*/ 65 h 18"/>
                <a:gd name="T10" fmla="*/ 0 60000 65536"/>
                <a:gd name="T11" fmla="*/ 0 60000 65536"/>
                <a:gd name="T12" fmla="*/ 0 60000 65536"/>
                <a:gd name="T13" fmla="*/ 0 60000 65536"/>
                <a:gd name="T14" fmla="*/ 0 60000 65536"/>
                <a:gd name="T15" fmla="*/ 0 w 38"/>
                <a:gd name="T16" fmla="*/ 0 h 18"/>
                <a:gd name="T17" fmla="*/ 38 w 38"/>
                <a:gd name="T18" fmla="*/ 18 h 18"/>
              </a:gdLst>
              <a:ahLst/>
              <a:cxnLst>
                <a:cxn ang="T10">
                  <a:pos x="T0" y="T1"/>
                </a:cxn>
                <a:cxn ang="T11">
                  <a:pos x="T2" y="T3"/>
                </a:cxn>
                <a:cxn ang="T12">
                  <a:pos x="T4" y="T5"/>
                </a:cxn>
                <a:cxn ang="T13">
                  <a:pos x="T6" y="T7"/>
                </a:cxn>
                <a:cxn ang="T14">
                  <a:pos x="T8" y="T9"/>
                </a:cxn>
              </a:cxnLst>
              <a:rect l="T15" t="T16" r="T17" b="T18"/>
              <a:pathLst>
                <a:path w="38" h="18">
                  <a:moveTo>
                    <a:pt x="37" y="14"/>
                  </a:moveTo>
                  <a:lnTo>
                    <a:pt x="2" y="17"/>
                  </a:lnTo>
                  <a:lnTo>
                    <a:pt x="0" y="3"/>
                  </a:lnTo>
                  <a:lnTo>
                    <a:pt x="35" y="0"/>
                  </a:lnTo>
                  <a:lnTo>
                    <a:pt x="37" y="1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45" name="Freeform 169"/>
            <p:cNvSpPr>
              <a:spLocks/>
            </p:cNvSpPr>
            <p:nvPr/>
          </p:nvSpPr>
          <p:spPr bwMode="auto">
            <a:xfrm>
              <a:off x="1850" y="1990"/>
              <a:ext cx="43" cy="24"/>
            </a:xfrm>
            <a:custGeom>
              <a:avLst/>
              <a:gdLst>
                <a:gd name="T0" fmla="*/ 128 w 38"/>
                <a:gd name="T1" fmla="*/ 53 h 21"/>
                <a:gd name="T2" fmla="*/ 3 w 38"/>
                <a:gd name="T3" fmla="*/ 75 h 21"/>
                <a:gd name="T4" fmla="*/ 0 w 38"/>
                <a:gd name="T5" fmla="*/ 25 h 21"/>
                <a:gd name="T6" fmla="*/ 123 w 38"/>
                <a:gd name="T7" fmla="*/ 0 h 21"/>
                <a:gd name="T8" fmla="*/ 128 w 38"/>
                <a:gd name="T9" fmla="*/ 53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37" y="14"/>
                  </a:moveTo>
                  <a:lnTo>
                    <a:pt x="3" y="20"/>
                  </a:lnTo>
                  <a:lnTo>
                    <a:pt x="0" y="7"/>
                  </a:lnTo>
                  <a:lnTo>
                    <a:pt x="35" y="0"/>
                  </a:lnTo>
                  <a:lnTo>
                    <a:pt x="37" y="1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46" name="Freeform 170"/>
            <p:cNvSpPr>
              <a:spLocks/>
            </p:cNvSpPr>
            <p:nvPr/>
          </p:nvSpPr>
          <p:spPr bwMode="auto">
            <a:xfrm>
              <a:off x="1812" y="1998"/>
              <a:ext cx="43" cy="25"/>
            </a:xfrm>
            <a:custGeom>
              <a:avLst/>
              <a:gdLst>
                <a:gd name="T0" fmla="*/ 128 w 38"/>
                <a:gd name="T1" fmla="*/ 47 h 22"/>
                <a:gd name="T2" fmla="*/ 3 w 38"/>
                <a:gd name="T3" fmla="*/ 75 h 22"/>
                <a:gd name="T4" fmla="*/ 0 w 38"/>
                <a:gd name="T5" fmla="*/ 28 h 22"/>
                <a:gd name="T6" fmla="*/ 114 w 38"/>
                <a:gd name="T7" fmla="*/ 0 h 22"/>
                <a:gd name="T8" fmla="*/ 128 w 38"/>
                <a:gd name="T9" fmla="*/ 47 h 22"/>
                <a:gd name="T10" fmla="*/ 0 60000 65536"/>
                <a:gd name="T11" fmla="*/ 0 60000 65536"/>
                <a:gd name="T12" fmla="*/ 0 60000 65536"/>
                <a:gd name="T13" fmla="*/ 0 60000 65536"/>
                <a:gd name="T14" fmla="*/ 0 60000 65536"/>
                <a:gd name="T15" fmla="*/ 0 w 38"/>
                <a:gd name="T16" fmla="*/ 0 h 22"/>
                <a:gd name="T17" fmla="*/ 38 w 38"/>
                <a:gd name="T18" fmla="*/ 22 h 22"/>
              </a:gdLst>
              <a:ahLst/>
              <a:cxnLst>
                <a:cxn ang="T10">
                  <a:pos x="T0" y="T1"/>
                </a:cxn>
                <a:cxn ang="T11">
                  <a:pos x="T2" y="T3"/>
                </a:cxn>
                <a:cxn ang="T12">
                  <a:pos x="T4" y="T5"/>
                </a:cxn>
                <a:cxn ang="T13">
                  <a:pos x="T6" y="T7"/>
                </a:cxn>
                <a:cxn ang="T14">
                  <a:pos x="T8" y="T9"/>
                </a:cxn>
              </a:cxnLst>
              <a:rect l="T15" t="T16" r="T17" b="T18"/>
              <a:pathLst>
                <a:path w="38" h="22">
                  <a:moveTo>
                    <a:pt x="37" y="13"/>
                  </a:moveTo>
                  <a:lnTo>
                    <a:pt x="3" y="21"/>
                  </a:lnTo>
                  <a:lnTo>
                    <a:pt x="0" y="8"/>
                  </a:lnTo>
                  <a:lnTo>
                    <a:pt x="34" y="0"/>
                  </a:lnTo>
                  <a:lnTo>
                    <a:pt x="37"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47" name="Freeform 171"/>
            <p:cNvSpPr>
              <a:spLocks/>
            </p:cNvSpPr>
            <p:nvPr/>
          </p:nvSpPr>
          <p:spPr bwMode="auto">
            <a:xfrm>
              <a:off x="1772" y="2007"/>
              <a:ext cx="44" cy="28"/>
            </a:xfrm>
            <a:custGeom>
              <a:avLst/>
              <a:gdLst>
                <a:gd name="T0" fmla="*/ 127 w 39"/>
                <a:gd name="T1" fmla="*/ 64 h 24"/>
                <a:gd name="T2" fmla="*/ 16 w 39"/>
                <a:gd name="T3" fmla="*/ 107 h 24"/>
                <a:gd name="T4" fmla="*/ 0 w 39"/>
                <a:gd name="T5" fmla="*/ 55 h 24"/>
                <a:gd name="T6" fmla="*/ 115 w 39"/>
                <a:gd name="T7" fmla="*/ 0 h 24"/>
                <a:gd name="T8" fmla="*/ 127 w 39"/>
                <a:gd name="T9" fmla="*/ 64 h 24"/>
                <a:gd name="T10" fmla="*/ 0 60000 65536"/>
                <a:gd name="T11" fmla="*/ 0 60000 65536"/>
                <a:gd name="T12" fmla="*/ 0 60000 65536"/>
                <a:gd name="T13" fmla="*/ 0 60000 65536"/>
                <a:gd name="T14" fmla="*/ 0 60000 65536"/>
                <a:gd name="T15" fmla="*/ 0 w 39"/>
                <a:gd name="T16" fmla="*/ 0 h 24"/>
                <a:gd name="T17" fmla="*/ 39 w 39"/>
                <a:gd name="T18" fmla="*/ 24 h 24"/>
              </a:gdLst>
              <a:ahLst/>
              <a:cxnLst>
                <a:cxn ang="T10">
                  <a:pos x="T0" y="T1"/>
                </a:cxn>
                <a:cxn ang="T11">
                  <a:pos x="T2" y="T3"/>
                </a:cxn>
                <a:cxn ang="T12">
                  <a:pos x="T4" y="T5"/>
                </a:cxn>
                <a:cxn ang="T13">
                  <a:pos x="T6" y="T7"/>
                </a:cxn>
                <a:cxn ang="T14">
                  <a:pos x="T8" y="T9"/>
                </a:cxn>
              </a:cxnLst>
              <a:rect l="T15" t="T16" r="T17" b="T18"/>
              <a:pathLst>
                <a:path w="39" h="24">
                  <a:moveTo>
                    <a:pt x="38" y="13"/>
                  </a:moveTo>
                  <a:lnTo>
                    <a:pt x="4" y="23"/>
                  </a:lnTo>
                  <a:lnTo>
                    <a:pt x="0" y="11"/>
                  </a:lnTo>
                  <a:lnTo>
                    <a:pt x="35" y="0"/>
                  </a:lnTo>
                  <a:lnTo>
                    <a:pt x="38"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48" name="Freeform 172"/>
            <p:cNvSpPr>
              <a:spLocks/>
            </p:cNvSpPr>
            <p:nvPr/>
          </p:nvSpPr>
          <p:spPr bwMode="auto">
            <a:xfrm>
              <a:off x="1733" y="2020"/>
              <a:ext cx="45" cy="29"/>
            </a:xfrm>
            <a:custGeom>
              <a:avLst/>
              <a:gdLst>
                <a:gd name="T0" fmla="*/ 159 w 39"/>
                <a:gd name="T1" fmla="*/ 36 h 26"/>
                <a:gd name="T2" fmla="*/ 21 w 39"/>
                <a:gd name="T3" fmla="*/ 76 h 26"/>
                <a:gd name="T4" fmla="*/ 0 w 39"/>
                <a:gd name="T5" fmla="*/ 36 h 26"/>
                <a:gd name="T6" fmla="*/ 141 w 39"/>
                <a:gd name="T7" fmla="*/ 0 h 26"/>
                <a:gd name="T8" fmla="*/ 159 w 39"/>
                <a:gd name="T9" fmla="*/ 36 h 26"/>
                <a:gd name="T10" fmla="*/ 0 60000 65536"/>
                <a:gd name="T11" fmla="*/ 0 60000 65536"/>
                <a:gd name="T12" fmla="*/ 0 60000 65536"/>
                <a:gd name="T13" fmla="*/ 0 60000 65536"/>
                <a:gd name="T14" fmla="*/ 0 60000 65536"/>
                <a:gd name="T15" fmla="*/ 0 w 39"/>
                <a:gd name="T16" fmla="*/ 0 h 26"/>
                <a:gd name="T17" fmla="*/ 39 w 39"/>
                <a:gd name="T18" fmla="*/ 26 h 26"/>
              </a:gdLst>
              <a:ahLst/>
              <a:cxnLst>
                <a:cxn ang="T10">
                  <a:pos x="T0" y="T1"/>
                </a:cxn>
                <a:cxn ang="T11">
                  <a:pos x="T2" y="T3"/>
                </a:cxn>
                <a:cxn ang="T12">
                  <a:pos x="T4" y="T5"/>
                </a:cxn>
                <a:cxn ang="T13">
                  <a:pos x="T6" y="T7"/>
                </a:cxn>
                <a:cxn ang="T14">
                  <a:pos x="T8" y="T9"/>
                </a:cxn>
              </a:cxnLst>
              <a:rect l="T15" t="T16" r="T17" b="T18"/>
              <a:pathLst>
                <a:path w="39" h="26">
                  <a:moveTo>
                    <a:pt x="38" y="12"/>
                  </a:moveTo>
                  <a:lnTo>
                    <a:pt x="5" y="25"/>
                  </a:lnTo>
                  <a:lnTo>
                    <a:pt x="0" y="12"/>
                  </a:lnTo>
                  <a:lnTo>
                    <a:pt x="34" y="0"/>
                  </a:lnTo>
                  <a:lnTo>
                    <a:pt x="38" y="1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49" name="Freeform 173"/>
            <p:cNvSpPr>
              <a:spLocks/>
            </p:cNvSpPr>
            <p:nvPr/>
          </p:nvSpPr>
          <p:spPr bwMode="auto">
            <a:xfrm>
              <a:off x="1696" y="2033"/>
              <a:ext cx="44" cy="31"/>
            </a:xfrm>
            <a:custGeom>
              <a:avLst/>
              <a:gdLst>
                <a:gd name="T0" fmla="*/ 127 w 39"/>
                <a:gd name="T1" fmla="*/ 52 h 27"/>
                <a:gd name="T2" fmla="*/ 20 w 39"/>
                <a:gd name="T3" fmla="*/ 104 h 27"/>
                <a:gd name="T4" fmla="*/ 0 w 39"/>
                <a:gd name="T5" fmla="*/ 60 h 27"/>
                <a:gd name="T6" fmla="*/ 111 w 39"/>
                <a:gd name="T7" fmla="*/ 0 h 27"/>
                <a:gd name="T8" fmla="*/ 127 w 39"/>
                <a:gd name="T9" fmla="*/ 52 h 27"/>
                <a:gd name="T10" fmla="*/ 0 60000 65536"/>
                <a:gd name="T11" fmla="*/ 0 60000 65536"/>
                <a:gd name="T12" fmla="*/ 0 60000 65536"/>
                <a:gd name="T13" fmla="*/ 0 60000 65536"/>
                <a:gd name="T14" fmla="*/ 0 60000 65536"/>
                <a:gd name="T15" fmla="*/ 0 w 39"/>
                <a:gd name="T16" fmla="*/ 0 h 27"/>
                <a:gd name="T17" fmla="*/ 39 w 39"/>
                <a:gd name="T18" fmla="*/ 27 h 27"/>
              </a:gdLst>
              <a:ahLst/>
              <a:cxnLst>
                <a:cxn ang="T10">
                  <a:pos x="T0" y="T1"/>
                </a:cxn>
                <a:cxn ang="T11">
                  <a:pos x="T2" y="T3"/>
                </a:cxn>
                <a:cxn ang="T12">
                  <a:pos x="T4" y="T5"/>
                </a:cxn>
                <a:cxn ang="T13">
                  <a:pos x="T6" y="T7"/>
                </a:cxn>
                <a:cxn ang="T14">
                  <a:pos x="T8" y="T9"/>
                </a:cxn>
              </a:cxnLst>
              <a:rect l="T15" t="T16" r="T17" b="T18"/>
              <a:pathLst>
                <a:path w="39" h="27">
                  <a:moveTo>
                    <a:pt x="38" y="13"/>
                  </a:moveTo>
                  <a:lnTo>
                    <a:pt x="6" y="26"/>
                  </a:lnTo>
                  <a:lnTo>
                    <a:pt x="0" y="15"/>
                  </a:lnTo>
                  <a:lnTo>
                    <a:pt x="33" y="0"/>
                  </a:lnTo>
                  <a:lnTo>
                    <a:pt x="38"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50" name="Freeform 174"/>
            <p:cNvSpPr>
              <a:spLocks/>
            </p:cNvSpPr>
            <p:nvPr/>
          </p:nvSpPr>
          <p:spPr bwMode="auto">
            <a:xfrm>
              <a:off x="1659" y="2051"/>
              <a:ext cx="45" cy="33"/>
            </a:xfrm>
            <a:custGeom>
              <a:avLst/>
              <a:gdLst>
                <a:gd name="T0" fmla="*/ 128 w 40"/>
                <a:gd name="T1" fmla="*/ 41 h 29"/>
                <a:gd name="T2" fmla="*/ 23 w 40"/>
                <a:gd name="T3" fmla="*/ 100 h 29"/>
                <a:gd name="T4" fmla="*/ 0 w 40"/>
                <a:gd name="T5" fmla="*/ 57 h 29"/>
                <a:gd name="T6" fmla="*/ 110 w 40"/>
                <a:gd name="T7" fmla="*/ 0 h 29"/>
                <a:gd name="T8" fmla="*/ 128 w 40"/>
                <a:gd name="T9" fmla="*/ 41 h 29"/>
                <a:gd name="T10" fmla="*/ 0 60000 65536"/>
                <a:gd name="T11" fmla="*/ 0 60000 65536"/>
                <a:gd name="T12" fmla="*/ 0 60000 65536"/>
                <a:gd name="T13" fmla="*/ 0 60000 65536"/>
                <a:gd name="T14" fmla="*/ 0 60000 65536"/>
                <a:gd name="T15" fmla="*/ 0 w 40"/>
                <a:gd name="T16" fmla="*/ 0 h 29"/>
                <a:gd name="T17" fmla="*/ 40 w 40"/>
                <a:gd name="T18" fmla="*/ 29 h 29"/>
              </a:gdLst>
              <a:ahLst/>
              <a:cxnLst>
                <a:cxn ang="T10">
                  <a:pos x="T0" y="T1"/>
                </a:cxn>
                <a:cxn ang="T11">
                  <a:pos x="T2" y="T3"/>
                </a:cxn>
                <a:cxn ang="T12">
                  <a:pos x="T4" y="T5"/>
                </a:cxn>
                <a:cxn ang="T13">
                  <a:pos x="T6" y="T7"/>
                </a:cxn>
                <a:cxn ang="T14">
                  <a:pos x="T8" y="T9"/>
                </a:cxn>
              </a:cxnLst>
              <a:rect l="T15" t="T16" r="T17" b="T18"/>
              <a:pathLst>
                <a:path w="40" h="29">
                  <a:moveTo>
                    <a:pt x="39" y="11"/>
                  </a:moveTo>
                  <a:lnTo>
                    <a:pt x="7" y="28"/>
                  </a:lnTo>
                  <a:lnTo>
                    <a:pt x="0" y="16"/>
                  </a:lnTo>
                  <a:lnTo>
                    <a:pt x="33" y="0"/>
                  </a:lnTo>
                  <a:lnTo>
                    <a:pt x="39" y="1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51" name="Freeform 175"/>
            <p:cNvSpPr>
              <a:spLocks/>
            </p:cNvSpPr>
            <p:nvPr/>
          </p:nvSpPr>
          <p:spPr bwMode="auto">
            <a:xfrm>
              <a:off x="1623" y="2069"/>
              <a:ext cx="45" cy="37"/>
            </a:xfrm>
            <a:custGeom>
              <a:avLst/>
              <a:gdLst>
                <a:gd name="T0" fmla="*/ 159 w 39"/>
                <a:gd name="T1" fmla="*/ 52 h 32"/>
                <a:gd name="T2" fmla="*/ 28 w 39"/>
                <a:gd name="T3" fmla="*/ 136 h 32"/>
                <a:gd name="T4" fmla="*/ 0 w 39"/>
                <a:gd name="T5" fmla="*/ 80 h 32"/>
                <a:gd name="T6" fmla="*/ 129 w 39"/>
                <a:gd name="T7" fmla="*/ 0 h 32"/>
                <a:gd name="T8" fmla="*/ 159 w 39"/>
                <a:gd name="T9" fmla="*/ 52 h 32"/>
                <a:gd name="T10" fmla="*/ 0 60000 65536"/>
                <a:gd name="T11" fmla="*/ 0 60000 65536"/>
                <a:gd name="T12" fmla="*/ 0 60000 65536"/>
                <a:gd name="T13" fmla="*/ 0 60000 65536"/>
                <a:gd name="T14" fmla="*/ 0 60000 65536"/>
                <a:gd name="T15" fmla="*/ 0 w 39"/>
                <a:gd name="T16" fmla="*/ 0 h 32"/>
                <a:gd name="T17" fmla="*/ 39 w 39"/>
                <a:gd name="T18" fmla="*/ 32 h 32"/>
              </a:gdLst>
              <a:ahLst/>
              <a:cxnLst>
                <a:cxn ang="T10">
                  <a:pos x="T0" y="T1"/>
                </a:cxn>
                <a:cxn ang="T11">
                  <a:pos x="T2" y="T3"/>
                </a:cxn>
                <a:cxn ang="T12">
                  <a:pos x="T4" y="T5"/>
                </a:cxn>
                <a:cxn ang="T13">
                  <a:pos x="T6" y="T7"/>
                </a:cxn>
                <a:cxn ang="T14">
                  <a:pos x="T8" y="T9"/>
                </a:cxn>
              </a:cxnLst>
              <a:rect l="T15" t="T16" r="T17" b="T18"/>
              <a:pathLst>
                <a:path w="39" h="32">
                  <a:moveTo>
                    <a:pt x="38" y="12"/>
                  </a:moveTo>
                  <a:lnTo>
                    <a:pt x="7" y="31"/>
                  </a:lnTo>
                  <a:lnTo>
                    <a:pt x="0" y="19"/>
                  </a:lnTo>
                  <a:lnTo>
                    <a:pt x="31" y="0"/>
                  </a:lnTo>
                  <a:lnTo>
                    <a:pt x="38" y="1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52" name="Freeform 176"/>
            <p:cNvSpPr>
              <a:spLocks/>
            </p:cNvSpPr>
            <p:nvPr/>
          </p:nvSpPr>
          <p:spPr bwMode="auto">
            <a:xfrm>
              <a:off x="1588" y="2091"/>
              <a:ext cx="45" cy="38"/>
            </a:xfrm>
            <a:custGeom>
              <a:avLst/>
              <a:gdLst>
                <a:gd name="T0" fmla="*/ 159 w 39"/>
                <a:gd name="T1" fmla="*/ 50 h 33"/>
                <a:gd name="T2" fmla="*/ 32 w 39"/>
                <a:gd name="T3" fmla="*/ 135 h 33"/>
                <a:gd name="T4" fmla="*/ 0 w 39"/>
                <a:gd name="T5" fmla="*/ 81 h 33"/>
                <a:gd name="T6" fmla="*/ 129 w 39"/>
                <a:gd name="T7" fmla="*/ 0 h 33"/>
                <a:gd name="T8" fmla="*/ 159 w 39"/>
                <a:gd name="T9" fmla="*/ 50 h 33"/>
                <a:gd name="T10" fmla="*/ 0 60000 65536"/>
                <a:gd name="T11" fmla="*/ 0 60000 65536"/>
                <a:gd name="T12" fmla="*/ 0 60000 65536"/>
                <a:gd name="T13" fmla="*/ 0 60000 65536"/>
                <a:gd name="T14" fmla="*/ 0 60000 65536"/>
                <a:gd name="T15" fmla="*/ 0 w 39"/>
                <a:gd name="T16" fmla="*/ 0 h 33"/>
                <a:gd name="T17" fmla="*/ 39 w 39"/>
                <a:gd name="T18" fmla="*/ 33 h 33"/>
              </a:gdLst>
              <a:ahLst/>
              <a:cxnLst>
                <a:cxn ang="T10">
                  <a:pos x="T0" y="T1"/>
                </a:cxn>
                <a:cxn ang="T11">
                  <a:pos x="T2" y="T3"/>
                </a:cxn>
                <a:cxn ang="T12">
                  <a:pos x="T4" y="T5"/>
                </a:cxn>
                <a:cxn ang="T13">
                  <a:pos x="T6" y="T7"/>
                </a:cxn>
                <a:cxn ang="T14">
                  <a:pos x="T8" y="T9"/>
                </a:cxn>
              </a:cxnLst>
              <a:rect l="T15" t="T16" r="T17" b="T18"/>
              <a:pathLst>
                <a:path w="39" h="33">
                  <a:moveTo>
                    <a:pt x="38" y="12"/>
                  </a:moveTo>
                  <a:lnTo>
                    <a:pt x="8" y="32"/>
                  </a:lnTo>
                  <a:lnTo>
                    <a:pt x="0" y="20"/>
                  </a:lnTo>
                  <a:lnTo>
                    <a:pt x="31" y="0"/>
                  </a:lnTo>
                  <a:lnTo>
                    <a:pt x="38" y="1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53" name="Freeform 177"/>
            <p:cNvSpPr>
              <a:spLocks/>
            </p:cNvSpPr>
            <p:nvPr/>
          </p:nvSpPr>
          <p:spPr bwMode="auto">
            <a:xfrm>
              <a:off x="1555" y="2114"/>
              <a:ext cx="44" cy="39"/>
            </a:xfrm>
            <a:custGeom>
              <a:avLst/>
              <a:gdLst>
                <a:gd name="T0" fmla="*/ 161 w 38"/>
                <a:gd name="T1" fmla="*/ 48 h 34"/>
                <a:gd name="T2" fmla="*/ 34 w 38"/>
                <a:gd name="T3" fmla="*/ 131 h 34"/>
                <a:gd name="T4" fmla="*/ 0 w 38"/>
                <a:gd name="T5" fmla="*/ 91 h 34"/>
                <a:gd name="T6" fmla="*/ 125 w 38"/>
                <a:gd name="T7" fmla="*/ 0 h 34"/>
                <a:gd name="T8" fmla="*/ 161 w 38"/>
                <a:gd name="T9" fmla="*/ 48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7" y="12"/>
                  </a:moveTo>
                  <a:lnTo>
                    <a:pt x="8" y="33"/>
                  </a:lnTo>
                  <a:lnTo>
                    <a:pt x="0" y="23"/>
                  </a:lnTo>
                  <a:lnTo>
                    <a:pt x="29" y="0"/>
                  </a:lnTo>
                  <a:lnTo>
                    <a:pt x="37" y="1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54" name="Freeform 178"/>
            <p:cNvSpPr>
              <a:spLocks/>
            </p:cNvSpPr>
            <p:nvPr/>
          </p:nvSpPr>
          <p:spPr bwMode="auto">
            <a:xfrm>
              <a:off x="1523" y="2141"/>
              <a:ext cx="43" cy="40"/>
            </a:xfrm>
            <a:custGeom>
              <a:avLst/>
              <a:gdLst>
                <a:gd name="T0" fmla="*/ 128 w 38"/>
                <a:gd name="T1" fmla="*/ 38 h 35"/>
                <a:gd name="T2" fmla="*/ 29 w 38"/>
                <a:gd name="T3" fmla="*/ 128 h 35"/>
                <a:gd name="T4" fmla="*/ 0 w 38"/>
                <a:gd name="T5" fmla="*/ 91 h 35"/>
                <a:gd name="T6" fmla="*/ 100 w 38"/>
                <a:gd name="T7" fmla="*/ 0 h 35"/>
                <a:gd name="T8" fmla="*/ 128 w 38"/>
                <a:gd name="T9" fmla="*/ 38 h 35"/>
                <a:gd name="T10" fmla="*/ 0 60000 65536"/>
                <a:gd name="T11" fmla="*/ 0 60000 65536"/>
                <a:gd name="T12" fmla="*/ 0 60000 65536"/>
                <a:gd name="T13" fmla="*/ 0 60000 65536"/>
                <a:gd name="T14" fmla="*/ 0 60000 65536"/>
                <a:gd name="T15" fmla="*/ 0 w 38"/>
                <a:gd name="T16" fmla="*/ 0 h 35"/>
                <a:gd name="T17" fmla="*/ 38 w 38"/>
                <a:gd name="T18" fmla="*/ 35 h 35"/>
              </a:gdLst>
              <a:ahLst/>
              <a:cxnLst>
                <a:cxn ang="T10">
                  <a:pos x="T0" y="T1"/>
                </a:cxn>
                <a:cxn ang="T11">
                  <a:pos x="T2" y="T3"/>
                </a:cxn>
                <a:cxn ang="T12">
                  <a:pos x="T4" y="T5"/>
                </a:cxn>
                <a:cxn ang="T13">
                  <a:pos x="T6" y="T7"/>
                </a:cxn>
                <a:cxn ang="T14">
                  <a:pos x="T8" y="T9"/>
                </a:cxn>
              </a:cxnLst>
              <a:rect l="T15" t="T16" r="T17" b="T18"/>
              <a:pathLst>
                <a:path w="38" h="35">
                  <a:moveTo>
                    <a:pt x="37" y="10"/>
                  </a:moveTo>
                  <a:lnTo>
                    <a:pt x="9" y="34"/>
                  </a:lnTo>
                  <a:lnTo>
                    <a:pt x="0" y="24"/>
                  </a:lnTo>
                  <a:lnTo>
                    <a:pt x="29" y="0"/>
                  </a:lnTo>
                  <a:lnTo>
                    <a:pt x="37" y="1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55" name="Freeform 179"/>
            <p:cNvSpPr>
              <a:spLocks/>
            </p:cNvSpPr>
            <p:nvPr/>
          </p:nvSpPr>
          <p:spPr bwMode="auto">
            <a:xfrm>
              <a:off x="1492" y="2168"/>
              <a:ext cx="42" cy="42"/>
            </a:xfrm>
            <a:custGeom>
              <a:avLst/>
              <a:gdLst>
                <a:gd name="T0" fmla="*/ 127 w 37"/>
                <a:gd name="T1" fmla="*/ 48 h 36"/>
                <a:gd name="T2" fmla="*/ 34 w 37"/>
                <a:gd name="T3" fmla="*/ 165 h 36"/>
                <a:gd name="T4" fmla="*/ 0 w 37"/>
                <a:gd name="T5" fmla="*/ 121 h 36"/>
                <a:gd name="T6" fmla="*/ 96 w 37"/>
                <a:gd name="T7" fmla="*/ 0 h 36"/>
                <a:gd name="T8" fmla="*/ 127 w 37"/>
                <a:gd name="T9" fmla="*/ 48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36" y="10"/>
                  </a:moveTo>
                  <a:lnTo>
                    <a:pt x="10" y="35"/>
                  </a:lnTo>
                  <a:lnTo>
                    <a:pt x="0" y="26"/>
                  </a:lnTo>
                  <a:lnTo>
                    <a:pt x="27" y="0"/>
                  </a:lnTo>
                  <a:lnTo>
                    <a:pt x="36" y="1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56" name="Freeform 180"/>
            <p:cNvSpPr>
              <a:spLocks/>
            </p:cNvSpPr>
            <p:nvPr/>
          </p:nvSpPr>
          <p:spPr bwMode="auto">
            <a:xfrm>
              <a:off x="1463" y="2198"/>
              <a:ext cx="41" cy="43"/>
            </a:xfrm>
            <a:custGeom>
              <a:avLst/>
              <a:gdLst>
                <a:gd name="T0" fmla="*/ 100 w 37"/>
                <a:gd name="T1" fmla="*/ 41 h 37"/>
                <a:gd name="T2" fmla="*/ 30 w 37"/>
                <a:gd name="T3" fmla="*/ 162 h 37"/>
                <a:gd name="T4" fmla="*/ 0 w 37"/>
                <a:gd name="T5" fmla="*/ 120 h 37"/>
                <a:gd name="T6" fmla="*/ 72 w 37"/>
                <a:gd name="T7" fmla="*/ 0 h 37"/>
                <a:gd name="T8" fmla="*/ 100 w 37"/>
                <a:gd name="T9" fmla="*/ 41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36" y="9"/>
                  </a:moveTo>
                  <a:lnTo>
                    <a:pt x="11" y="36"/>
                  </a:lnTo>
                  <a:lnTo>
                    <a:pt x="0" y="27"/>
                  </a:lnTo>
                  <a:lnTo>
                    <a:pt x="26" y="0"/>
                  </a:lnTo>
                  <a:lnTo>
                    <a:pt x="36" y="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57" name="Freeform 181"/>
            <p:cNvSpPr>
              <a:spLocks/>
            </p:cNvSpPr>
            <p:nvPr/>
          </p:nvSpPr>
          <p:spPr bwMode="auto">
            <a:xfrm>
              <a:off x="1436" y="2229"/>
              <a:ext cx="40" cy="44"/>
            </a:xfrm>
            <a:custGeom>
              <a:avLst/>
              <a:gdLst>
                <a:gd name="T0" fmla="*/ 128 w 35"/>
                <a:gd name="T1" fmla="*/ 39 h 38"/>
                <a:gd name="T2" fmla="*/ 43 w 35"/>
                <a:gd name="T3" fmla="*/ 161 h 38"/>
                <a:gd name="T4" fmla="*/ 0 w 35"/>
                <a:gd name="T5" fmla="*/ 125 h 38"/>
                <a:gd name="T6" fmla="*/ 86 w 35"/>
                <a:gd name="T7" fmla="*/ 0 h 38"/>
                <a:gd name="T8" fmla="*/ 128 w 35"/>
                <a:gd name="T9" fmla="*/ 39 h 38"/>
                <a:gd name="T10" fmla="*/ 0 60000 65536"/>
                <a:gd name="T11" fmla="*/ 0 60000 65536"/>
                <a:gd name="T12" fmla="*/ 0 60000 65536"/>
                <a:gd name="T13" fmla="*/ 0 60000 65536"/>
                <a:gd name="T14" fmla="*/ 0 60000 65536"/>
                <a:gd name="T15" fmla="*/ 0 w 35"/>
                <a:gd name="T16" fmla="*/ 0 h 38"/>
                <a:gd name="T17" fmla="*/ 35 w 35"/>
                <a:gd name="T18" fmla="*/ 38 h 38"/>
              </a:gdLst>
              <a:ahLst/>
              <a:cxnLst>
                <a:cxn ang="T10">
                  <a:pos x="T0" y="T1"/>
                </a:cxn>
                <a:cxn ang="T11">
                  <a:pos x="T2" y="T3"/>
                </a:cxn>
                <a:cxn ang="T12">
                  <a:pos x="T4" y="T5"/>
                </a:cxn>
                <a:cxn ang="T13">
                  <a:pos x="T6" y="T7"/>
                </a:cxn>
                <a:cxn ang="T14">
                  <a:pos x="T8" y="T9"/>
                </a:cxn>
              </a:cxnLst>
              <a:rect l="T15" t="T16" r="T17" b="T18"/>
              <a:pathLst>
                <a:path w="35" h="38">
                  <a:moveTo>
                    <a:pt x="34" y="9"/>
                  </a:moveTo>
                  <a:lnTo>
                    <a:pt x="11" y="37"/>
                  </a:lnTo>
                  <a:lnTo>
                    <a:pt x="0" y="29"/>
                  </a:lnTo>
                  <a:lnTo>
                    <a:pt x="23" y="0"/>
                  </a:lnTo>
                  <a:lnTo>
                    <a:pt x="34" y="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58" name="Freeform 182"/>
            <p:cNvSpPr>
              <a:spLocks/>
            </p:cNvSpPr>
            <p:nvPr/>
          </p:nvSpPr>
          <p:spPr bwMode="auto">
            <a:xfrm>
              <a:off x="1412" y="2263"/>
              <a:ext cx="38" cy="46"/>
            </a:xfrm>
            <a:custGeom>
              <a:avLst/>
              <a:gdLst>
                <a:gd name="T0" fmla="*/ 99 w 34"/>
                <a:gd name="T1" fmla="*/ 32 h 40"/>
                <a:gd name="T2" fmla="*/ 32 w 34"/>
                <a:gd name="T3" fmla="*/ 160 h 40"/>
                <a:gd name="T4" fmla="*/ 0 w 34"/>
                <a:gd name="T5" fmla="*/ 130 h 40"/>
                <a:gd name="T6" fmla="*/ 68 w 34"/>
                <a:gd name="T7" fmla="*/ 0 h 40"/>
                <a:gd name="T8" fmla="*/ 99 w 34"/>
                <a:gd name="T9" fmla="*/ 32 h 40"/>
                <a:gd name="T10" fmla="*/ 0 60000 65536"/>
                <a:gd name="T11" fmla="*/ 0 60000 65536"/>
                <a:gd name="T12" fmla="*/ 0 60000 65536"/>
                <a:gd name="T13" fmla="*/ 0 60000 65536"/>
                <a:gd name="T14" fmla="*/ 0 60000 65536"/>
                <a:gd name="T15" fmla="*/ 0 w 34"/>
                <a:gd name="T16" fmla="*/ 0 h 40"/>
                <a:gd name="T17" fmla="*/ 34 w 34"/>
                <a:gd name="T18" fmla="*/ 40 h 40"/>
              </a:gdLst>
              <a:ahLst/>
              <a:cxnLst>
                <a:cxn ang="T10">
                  <a:pos x="T0" y="T1"/>
                </a:cxn>
                <a:cxn ang="T11">
                  <a:pos x="T2" y="T3"/>
                </a:cxn>
                <a:cxn ang="T12">
                  <a:pos x="T4" y="T5"/>
                </a:cxn>
                <a:cxn ang="T13">
                  <a:pos x="T6" y="T7"/>
                </a:cxn>
                <a:cxn ang="T14">
                  <a:pos x="T8" y="T9"/>
                </a:cxn>
              </a:cxnLst>
              <a:rect l="T15" t="T16" r="T17" b="T18"/>
              <a:pathLst>
                <a:path w="34" h="40">
                  <a:moveTo>
                    <a:pt x="33" y="8"/>
                  </a:moveTo>
                  <a:lnTo>
                    <a:pt x="11" y="39"/>
                  </a:lnTo>
                  <a:lnTo>
                    <a:pt x="0" y="32"/>
                  </a:lnTo>
                  <a:lnTo>
                    <a:pt x="22" y="0"/>
                  </a:lnTo>
                  <a:lnTo>
                    <a:pt x="33" y="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59" name="Freeform 183"/>
            <p:cNvSpPr>
              <a:spLocks/>
            </p:cNvSpPr>
            <p:nvPr/>
          </p:nvSpPr>
          <p:spPr bwMode="auto">
            <a:xfrm>
              <a:off x="1388" y="2300"/>
              <a:ext cx="37" cy="45"/>
            </a:xfrm>
            <a:custGeom>
              <a:avLst/>
              <a:gdLst>
                <a:gd name="T0" fmla="*/ 101 w 33"/>
                <a:gd name="T1" fmla="*/ 28 h 39"/>
                <a:gd name="T2" fmla="*/ 34 w 33"/>
                <a:gd name="T3" fmla="*/ 159 h 39"/>
                <a:gd name="T4" fmla="*/ 0 w 33"/>
                <a:gd name="T5" fmla="*/ 137 h 39"/>
                <a:gd name="T6" fmla="*/ 68 w 33"/>
                <a:gd name="T7" fmla="*/ 0 h 39"/>
                <a:gd name="T8" fmla="*/ 101 w 33"/>
                <a:gd name="T9" fmla="*/ 28 h 39"/>
                <a:gd name="T10" fmla="*/ 0 60000 65536"/>
                <a:gd name="T11" fmla="*/ 0 60000 65536"/>
                <a:gd name="T12" fmla="*/ 0 60000 65536"/>
                <a:gd name="T13" fmla="*/ 0 60000 65536"/>
                <a:gd name="T14" fmla="*/ 0 60000 65536"/>
                <a:gd name="T15" fmla="*/ 0 w 33"/>
                <a:gd name="T16" fmla="*/ 0 h 39"/>
                <a:gd name="T17" fmla="*/ 33 w 33"/>
                <a:gd name="T18" fmla="*/ 39 h 39"/>
              </a:gdLst>
              <a:ahLst/>
              <a:cxnLst>
                <a:cxn ang="T10">
                  <a:pos x="T0" y="T1"/>
                </a:cxn>
                <a:cxn ang="T11">
                  <a:pos x="T2" y="T3"/>
                </a:cxn>
                <a:cxn ang="T12">
                  <a:pos x="T4" y="T5"/>
                </a:cxn>
                <a:cxn ang="T13">
                  <a:pos x="T6" y="T7"/>
                </a:cxn>
                <a:cxn ang="T14">
                  <a:pos x="T8" y="T9"/>
                </a:cxn>
              </a:cxnLst>
              <a:rect l="T15" t="T16" r="T17" b="T18"/>
              <a:pathLst>
                <a:path w="33" h="39">
                  <a:moveTo>
                    <a:pt x="32" y="7"/>
                  </a:moveTo>
                  <a:lnTo>
                    <a:pt x="11" y="38"/>
                  </a:lnTo>
                  <a:lnTo>
                    <a:pt x="0" y="32"/>
                  </a:lnTo>
                  <a:lnTo>
                    <a:pt x="21" y="0"/>
                  </a:lnTo>
                  <a:lnTo>
                    <a:pt x="32" y="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60" name="Freeform 184"/>
            <p:cNvSpPr>
              <a:spLocks/>
            </p:cNvSpPr>
            <p:nvPr/>
          </p:nvSpPr>
          <p:spPr bwMode="auto">
            <a:xfrm>
              <a:off x="1367" y="2336"/>
              <a:ext cx="34" cy="45"/>
            </a:xfrm>
            <a:custGeom>
              <a:avLst/>
              <a:gdLst>
                <a:gd name="T0" fmla="*/ 100 w 30"/>
                <a:gd name="T1" fmla="*/ 24 h 39"/>
                <a:gd name="T2" fmla="*/ 42 w 30"/>
                <a:gd name="T3" fmla="*/ 159 h 39"/>
                <a:gd name="T4" fmla="*/ 0 w 30"/>
                <a:gd name="T5" fmla="*/ 137 h 39"/>
                <a:gd name="T6" fmla="*/ 61 w 30"/>
                <a:gd name="T7" fmla="*/ 0 h 39"/>
                <a:gd name="T8" fmla="*/ 100 w 30"/>
                <a:gd name="T9" fmla="*/ 24 h 39"/>
                <a:gd name="T10" fmla="*/ 0 60000 65536"/>
                <a:gd name="T11" fmla="*/ 0 60000 65536"/>
                <a:gd name="T12" fmla="*/ 0 60000 65536"/>
                <a:gd name="T13" fmla="*/ 0 60000 65536"/>
                <a:gd name="T14" fmla="*/ 0 60000 65536"/>
                <a:gd name="T15" fmla="*/ 0 w 30"/>
                <a:gd name="T16" fmla="*/ 0 h 39"/>
                <a:gd name="T17" fmla="*/ 30 w 30"/>
                <a:gd name="T18" fmla="*/ 39 h 39"/>
              </a:gdLst>
              <a:ahLst/>
              <a:cxnLst>
                <a:cxn ang="T10">
                  <a:pos x="T0" y="T1"/>
                </a:cxn>
                <a:cxn ang="T11">
                  <a:pos x="T2" y="T3"/>
                </a:cxn>
                <a:cxn ang="T12">
                  <a:pos x="T4" y="T5"/>
                </a:cxn>
                <a:cxn ang="T13">
                  <a:pos x="T6" y="T7"/>
                </a:cxn>
                <a:cxn ang="T14">
                  <a:pos x="T8" y="T9"/>
                </a:cxn>
              </a:cxnLst>
              <a:rect l="T15" t="T16" r="T17" b="T18"/>
              <a:pathLst>
                <a:path w="30" h="39">
                  <a:moveTo>
                    <a:pt x="29" y="6"/>
                  </a:moveTo>
                  <a:lnTo>
                    <a:pt x="12" y="38"/>
                  </a:lnTo>
                  <a:lnTo>
                    <a:pt x="0" y="32"/>
                  </a:lnTo>
                  <a:lnTo>
                    <a:pt x="18" y="0"/>
                  </a:lnTo>
                  <a:lnTo>
                    <a:pt x="29" y="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61" name="Freeform 185"/>
            <p:cNvSpPr>
              <a:spLocks/>
            </p:cNvSpPr>
            <p:nvPr/>
          </p:nvSpPr>
          <p:spPr bwMode="auto">
            <a:xfrm>
              <a:off x="1349" y="2373"/>
              <a:ext cx="33" cy="48"/>
            </a:xfrm>
            <a:custGeom>
              <a:avLst/>
              <a:gdLst>
                <a:gd name="T0" fmla="*/ 100 w 29"/>
                <a:gd name="T1" fmla="*/ 29 h 41"/>
                <a:gd name="T2" fmla="*/ 44 w 29"/>
                <a:gd name="T3" fmla="*/ 194 h 41"/>
                <a:gd name="T4" fmla="*/ 0 w 29"/>
                <a:gd name="T5" fmla="*/ 166 h 41"/>
                <a:gd name="T6" fmla="*/ 57 w 29"/>
                <a:gd name="T7" fmla="*/ 0 h 41"/>
                <a:gd name="T8" fmla="*/ 100 w 29"/>
                <a:gd name="T9" fmla="*/ 29 h 41"/>
                <a:gd name="T10" fmla="*/ 0 60000 65536"/>
                <a:gd name="T11" fmla="*/ 0 60000 65536"/>
                <a:gd name="T12" fmla="*/ 0 60000 65536"/>
                <a:gd name="T13" fmla="*/ 0 60000 65536"/>
                <a:gd name="T14" fmla="*/ 0 60000 65536"/>
                <a:gd name="T15" fmla="*/ 0 w 29"/>
                <a:gd name="T16" fmla="*/ 0 h 41"/>
                <a:gd name="T17" fmla="*/ 29 w 29"/>
                <a:gd name="T18" fmla="*/ 41 h 41"/>
              </a:gdLst>
              <a:ahLst/>
              <a:cxnLst>
                <a:cxn ang="T10">
                  <a:pos x="T0" y="T1"/>
                </a:cxn>
                <a:cxn ang="T11">
                  <a:pos x="T2" y="T3"/>
                </a:cxn>
                <a:cxn ang="T12">
                  <a:pos x="T4" y="T5"/>
                </a:cxn>
                <a:cxn ang="T13">
                  <a:pos x="T6" y="T7"/>
                </a:cxn>
                <a:cxn ang="T14">
                  <a:pos x="T8" y="T9"/>
                </a:cxn>
              </a:cxnLst>
              <a:rect l="T15" t="T16" r="T17" b="T18"/>
              <a:pathLst>
                <a:path w="29" h="41">
                  <a:moveTo>
                    <a:pt x="28" y="6"/>
                  </a:moveTo>
                  <a:lnTo>
                    <a:pt x="12" y="40"/>
                  </a:lnTo>
                  <a:lnTo>
                    <a:pt x="0" y="34"/>
                  </a:lnTo>
                  <a:lnTo>
                    <a:pt x="16" y="0"/>
                  </a:lnTo>
                  <a:lnTo>
                    <a:pt x="28" y="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62" name="Freeform 186"/>
            <p:cNvSpPr>
              <a:spLocks/>
            </p:cNvSpPr>
            <p:nvPr/>
          </p:nvSpPr>
          <p:spPr bwMode="auto">
            <a:xfrm>
              <a:off x="1331" y="2413"/>
              <a:ext cx="33" cy="47"/>
            </a:xfrm>
            <a:custGeom>
              <a:avLst/>
              <a:gdLst>
                <a:gd name="T0" fmla="*/ 100 w 29"/>
                <a:gd name="T1" fmla="*/ 22 h 41"/>
                <a:gd name="T2" fmla="*/ 47 w 29"/>
                <a:gd name="T3" fmla="*/ 158 h 41"/>
                <a:gd name="T4" fmla="*/ 0 w 29"/>
                <a:gd name="T5" fmla="*/ 141 h 41"/>
                <a:gd name="T6" fmla="*/ 57 w 29"/>
                <a:gd name="T7" fmla="*/ 0 h 41"/>
                <a:gd name="T8" fmla="*/ 100 w 29"/>
                <a:gd name="T9" fmla="*/ 22 h 41"/>
                <a:gd name="T10" fmla="*/ 0 60000 65536"/>
                <a:gd name="T11" fmla="*/ 0 60000 65536"/>
                <a:gd name="T12" fmla="*/ 0 60000 65536"/>
                <a:gd name="T13" fmla="*/ 0 60000 65536"/>
                <a:gd name="T14" fmla="*/ 0 60000 65536"/>
                <a:gd name="T15" fmla="*/ 0 w 29"/>
                <a:gd name="T16" fmla="*/ 0 h 41"/>
                <a:gd name="T17" fmla="*/ 29 w 29"/>
                <a:gd name="T18" fmla="*/ 41 h 41"/>
              </a:gdLst>
              <a:ahLst/>
              <a:cxnLst>
                <a:cxn ang="T10">
                  <a:pos x="T0" y="T1"/>
                </a:cxn>
                <a:cxn ang="T11">
                  <a:pos x="T2" y="T3"/>
                </a:cxn>
                <a:cxn ang="T12">
                  <a:pos x="T4" y="T5"/>
                </a:cxn>
                <a:cxn ang="T13">
                  <a:pos x="T6" y="T7"/>
                </a:cxn>
                <a:cxn ang="T14">
                  <a:pos x="T8" y="T9"/>
                </a:cxn>
              </a:cxnLst>
              <a:rect l="T15" t="T16" r="T17" b="T18"/>
              <a:pathLst>
                <a:path w="29" h="41">
                  <a:moveTo>
                    <a:pt x="28" y="6"/>
                  </a:moveTo>
                  <a:lnTo>
                    <a:pt x="13" y="40"/>
                  </a:lnTo>
                  <a:lnTo>
                    <a:pt x="0" y="36"/>
                  </a:lnTo>
                  <a:lnTo>
                    <a:pt x="16" y="0"/>
                  </a:lnTo>
                  <a:lnTo>
                    <a:pt x="28" y="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63" name="Freeform 187"/>
            <p:cNvSpPr>
              <a:spLocks/>
            </p:cNvSpPr>
            <p:nvPr/>
          </p:nvSpPr>
          <p:spPr bwMode="auto">
            <a:xfrm>
              <a:off x="1317" y="2454"/>
              <a:ext cx="30" cy="47"/>
            </a:xfrm>
            <a:custGeom>
              <a:avLst/>
              <a:gdLst>
                <a:gd name="T0" fmla="*/ 104 w 26"/>
                <a:gd name="T1" fmla="*/ 17 h 41"/>
                <a:gd name="T2" fmla="*/ 55 w 26"/>
                <a:gd name="T3" fmla="*/ 158 h 41"/>
                <a:gd name="T4" fmla="*/ 0 w 26"/>
                <a:gd name="T5" fmla="*/ 141 h 41"/>
                <a:gd name="T6" fmla="*/ 50 w 26"/>
                <a:gd name="T7" fmla="*/ 0 h 41"/>
                <a:gd name="T8" fmla="*/ 104 w 26"/>
                <a:gd name="T9" fmla="*/ 17 h 41"/>
                <a:gd name="T10" fmla="*/ 0 60000 65536"/>
                <a:gd name="T11" fmla="*/ 0 60000 65536"/>
                <a:gd name="T12" fmla="*/ 0 60000 65536"/>
                <a:gd name="T13" fmla="*/ 0 60000 65536"/>
                <a:gd name="T14" fmla="*/ 0 60000 65536"/>
                <a:gd name="T15" fmla="*/ 0 w 26"/>
                <a:gd name="T16" fmla="*/ 0 h 41"/>
                <a:gd name="T17" fmla="*/ 26 w 26"/>
                <a:gd name="T18" fmla="*/ 41 h 41"/>
              </a:gdLst>
              <a:ahLst/>
              <a:cxnLst>
                <a:cxn ang="T10">
                  <a:pos x="T0" y="T1"/>
                </a:cxn>
                <a:cxn ang="T11">
                  <a:pos x="T2" y="T3"/>
                </a:cxn>
                <a:cxn ang="T12">
                  <a:pos x="T4" y="T5"/>
                </a:cxn>
                <a:cxn ang="T13">
                  <a:pos x="T6" y="T7"/>
                </a:cxn>
                <a:cxn ang="T14">
                  <a:pos x="T8" y="T9"/>
                </a:cxn>
              </a:cxnLst>
              <a:rect l="T15" t="T16" r="T17" b="T18"/>
              <a:pathLst>
                <a:path w="26" h="41">
                  <a:moveTo>
                    <a:pt x="25" y="4"/>
                  </a:moveTo>
                  <a:lnTo>
                    <a:pt x="13" y="40"/>
                  </a:lnTo>
                  <a:lnTo>
                    <a:pt x="0" y="36"/>
                  </a:lnTo>
                  <a:lnTo>
                    <a:pt x="12" y="0"/>
                  </a:lnTo>
                  <a:lnTo>
                    <a:pt x="25" y="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64" name="Freeform 188"/>
            <p:cNvSpPr>
              <a:spLocks/>
            </p:cNvSpPr>
            <p:nvPr/>
          </p:nvSpPr>
          <p:spPr bwMode="auto">
            <a:xfrm>
              <a:off x="1306" y="2496"/>
              <a:ext cx="27" cy="47"/>
            </a:xfrm>
            <a:custGeom>
              <a:avLst/>
              <a:gdLst>
                <a:gd name="T0" fmla="*/ 77 w 24"/>
                <a:gd name="T1" fmla="*/ 17 h 41"/>
                <a:gd name="T2" fmla="*/ 47 w 24"/>
                <a:gd name="T3" fmla="*/ 158 h 41"/>
                <a:gd name="T4" fmla="*/ 0 w 24"/>
                <a:gd name="T5" fmla="*/ 143 h 41"/>
                <a:gd name="T6" fmla="*/ 33 w 24"/>
                <a:gd name="T7" fmla="*/ 0 h 41"/>
                <a:gd name="T8" fmla="*/ 77 w 24"/>
                <a:gd name="T9" fmla="*/ 17 h 41"/>
                <a:gd name="T10" fmla="*/ 0 60000 65536"/>
                <a:gd name="T11" fmla="*/ 0 60000 65536"/>
                <a:gd name="T12" fmla="*/ 0 60000 65536"/>
                <a:gd name="T13" fmla="*/ 0 60000 65536"/>
                <a:gd name="T14" fmla="*/ 0 60000 65536"/>
                <a:gd name="T15" fmla="*/ 0 w 24"/>
                <a:gd name="T16" fmla="*/ 0 h 41"/>
                <a:gd name="T17" fmla="*/ 24 w 24"/>
                <a:gd name="T18" fmla="*/ 41 h 41"/>
              </a:gdLst>
              <a:ahLst/>
              <a:cxnLst>
                <a:cxn ang="T10">
                  <a:pos x="T0" y="T1"/>
                </a:cxn>
                <a:cxn ang="T11">
                  <a:pos x="T2" y="T3"/>
                </a:cxn>
                <a:cxn ang="T12">
                  <a:pos x="T4" y="T5"/>
                </a:cxn>
                <a:cxn ang="T13">
                  <a:pos x="T6" y="T7"/>
                </a:cxn>
                <a:cxn ang="T14">
                  <a:pos x="T8" y="T9"/>
                </a:cxn>
              </a:cxnLst>
              <a:rect l="T15" t="T16" r="T17" b="T18"/>
              <a:pathLst>
                <a:path w="24" h="41">
                  <a:moveTo>
                    <a:pt x="23" y="4"/>
                  </a:moveTo>
                  <a:lnTo>
                    <a:pt x="14" y="40"/>
                  </a:lnTo>
                  <a:lnTo>
                    <a:pt x="0" y="37"/>
                  </a:lnTo>
                  <a:lnTo>
                    <a:pt x="10" y="0"/>
                  </a:lnTo>
                  <a:lnTo>
                    <a:pt x="23" y="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65" name="Freeform 189"/>
            <p:cNvSpPr>
              <a:spLocks/>
            </p:cNvSpPr>
            <p:nvPr/>
          </p:nvSpPr>
          <p:spPr bwMode="auto">
            <a:xfrm>
              <a:off x="1297" y="2538"/>
              <a:ext cx="26" cy="47"/>
            </a:xfrm>
            <a:custGeom>
              <a:avLst/>
              <a:gdLst>
                <a:gd name="T0" fmla="*/ 76 w 23"/>
                <a:gd name="T1" fmla="*/ 3 h 41"/>
                <a:gd name="T2" fmla="*/ 47 w 23"/>
                <a:gd name="T3" fmla="*/ 158 h 41"/>
                <a:gd name="T4" fmla="*/ 0 w 23"/>
                <a:gd name="T5" fmla="*/ 143 h 41"/>
                <a:gd name="T6" fmla="*/ 26 w 23"/>
                <a:gd name="T7" fmla="*/ 0 h 41"/>
                <a:gd name="T8" fmla="*/ 76 w 23"/>
                <a:gd name="T9" fmla="*/ 3 h 41"/>
                <a:gd name="T10" fmla="*/ 0 60000 65536"/>
                <a:gd name="T11" fmla="*/ 0 60000 65536"/>
                <a:gd name="T12" fmla="*/ 0 60000 65536"/>
                <a:gd name="T13" fmla="*/ 0 60000 65536"/>
                <a:gd name="T14" fmla="*/ 0 60000 65536"/>
                <a:gd name="T15" fmla="*/ 0 w 23"/>
                <a:gd name="T16" fmla="*/ 0 h 41"/>
                <a:gd name="T17" fmla="*/ 23 w 23"/>
                <a:gd name="T18" fmla="*/ 41 h 41"/>
              </a:gdLst>
              <a:ahLst/>
              <a:cxnLst>
                <a:cxn ang="T10">
                  <a:pos x="T0" y="T1"/>
                </a:cxn>
                <a:cxn ang="T11">
                  <a:pos x="T2" y="T3"/>
                </a:cxn>
                <a:cxn ang="T12">
                  <a:pos x="T4" y="T5"/>
                </a:cxn>
                <a:cxn ang="T13">
                  <a:pos x="T6" y="T7"/>
                </a:cxn>
                <a:cxn ang="T14">
                  <a:pos x="T8" y="T9"/>
                </a:cxn>
              </a:cxnLst>
              <a:rect l="T15" t="T16" r="T17" b="T18"/>
              <a:pathLst>
                <a:path w="23" h="41">
                  <a:moveTo>
                    <a:pt x="22" y="3"/>
                  </a:moveTo>
                  <a:lnTo>
                    <a:pt x="14" y="40"/>
                  </a:lnTo>
                  <a:lnTo>
                    <a:pt x="0" y="37"/>
                  </a:lnTo>
                  <a:lnTo>
                    <a:pt x="8" y="0"/>
                  </a:lnTo>
                  <a:lnTo>
                    <a:pt x="22" y="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66" name="Freeform 190"/>
            <p:cNvSpPr>
              <a:spLocks/>
            </p:cNvSpPr>
            <p:nvPr/>
          </p:nvSpPr>
          <p:spPr bwMode="auto">
            <a:xfrm>
              <a:off x="1290" y="2581"/>
              <a:ext cx="24" cy="47"/>
            </a:xfrm>
            <a:custGeom>
              <a:avLst/>
              <a:gdLst>
                <a:gd name="T0" fmla="*/ 75 w 21"/>
                <a:gd name="T1" fmla="*/ 3 h 41"/>
                <a:gd name="T2" fmla="*/ 53 w 21"/>
                <a:gd name="T3" fmla="*/ 158 h 41"/>
                <a:gd name="T4" fmla="*/ 0 w 21"/>
                <a:gd name="T5" fmla="*/ 149 h 41"/>
                <a:gd name="T6" fmla="*/ 22 w 21"/>
                <a:gd name="T7" fmla="*/ 0 h 41"/>
                <a:gd name="T8" fmla="*/ 75 w 21"/>
                <a:gd name="T9" fmla="*/ 3 h 41"/>
                <a:gd name="T10" fmla="*/ 0 60000 65536"/>
                <a:gd name="T11" fmla="*/ 0 60000 65536"/>
                <a:gd name="T12" fmla="*/ 0 60000 65536"/>
                <a:gd name="T13" fmla="*/ 0 60000 65536"/>
                <a:gd name="T14" fmla="*/ 0 60000 65536"/>
                <a:gd name="T15" fmla="*/ 0 w 21"/>
                <a:gd name="T16" fmla="*/ 0 h 41"/>
                <a:gd name="T17" fmla="*/ 21 w 21"/>
                <a:gd name="T18" fmla="*/ 41 h 41"/>
              </a:gdLst>
              <a:ahLst/>
              <a:cxnLst>
                <a:cxn ang="T10">
                  <a:pos x="T0" y="T1"/>
                </a:cxn>
                <a:cxn ang="T11">
                  <a:pos x="T2" y="T3"/>
                </a:cxn>
                <a:cxn ang="T12">
                  <a:pos x="T4" y="T5"/>
                </a:cxn>
                <a:cxn ang="T13">
                  <a:pos x="T6" y="T7"/>
                </a:cxn>
                <a:cxn ang="T14">
                  <a:pos x="T8" y="T9"/>
                </a:cxn>
              </a:cxnLst>
              <a:rect l="T15" t="T16" r="T17" b="T18"/>
              <a:pathLst>
                <a:path w="21" h="41">
                  <a:moveTo>
                    <a:pt x="20" y="3"/>
                  </a:moveTo>
                  <a:lnTo>
                    <a:pt x="14" y="40"/>
                  </a:lnTo>
                  <a:lnTo>
                    <a:pt x="0" y="38"/>
                  </a:lnTo>
                  <a:lnTo>
                    <a:pt x="6" y="0"/>
                  </a:lnTo>
                  <a:lnTo>
                    <a:pt x="20" y="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67" name="Freeform 191"/>
            <p:cNvSpPr>
              <a:spLocks/>
            </p:cNvSpPr>
            <p:nvPr/>
          </p:nvSpPr>
          <p:spPr bwMode="auto">
            <a:xfrm>
              <a:off x="1287" y="2625"/>
              <a:ext cx="20" cy="46"/>
            </a:xfrm>
            <a:custGeom>
              <a:avLst/>
              <a:gdLst>
                <a:gd name="T0" fmla="*/ 49 w 18"/>
                <a:gd name="T1" fmla="*/ 2 h 40"/>
                <a:gd name="T2" fmla="*/ 41 w 18"/>
                <a:gd name="T3" fmla="*/ 160 h 40"/>
                <a:gd name="T4" fmla="*/ 0 w 18"/>
                <a:gd name="T5" fmla="*/ 160 h 40"/>
                <a:gd name="T6" fmla="*/ 3 w 18"/>
                <a:gd name="T7" fmla="*/ 0 h 40"/>
                <a:gd name="T8" fmla="*/ 49 w 18"/>
                <a:gd name="T9" fmla="*/ 2 h 40"/>
                <a:gd name="T10" fmla="*/ 0 60000 65536"/>
                <a:gd name="T11" fmla="*/ 0 60000 65536"/>
                <a:gd name="T12" fmla="*/ 0 60000 65536"/>
                <a:gd name="T13" fmla="*/ 0 60000 65536"/>
                <a:gd name="T14" fmla="*/ 0 60000 65536"/>
                <a:gd name="T15" fmla="*/ 0 w 18"/>
                <a:gd name="T16" fmla="*/ 0 h 40"/>
                <a:gd name="T17" fmla="*/ 18 w 18"/>
                <a:gd name="T18" fmla="*/ 40 h 40"/>
              </a:gdLst>
              <a:ahLst/>
              <a:cxnLst>
                <a:cxn ang="T10">
                  <a:pos x="T0" y="T1"/>
                </a:cxn>
                <a:cxn ang="T11">
                  <a:pos x="T2" y="T3"/>
                </a:cxn>
                <a:cxn ang="T12">
                  <a:pos x="T4" y="T5"/>
                </a:cxn>
                <a:cxn ang="T13">
                  <a:pos x="T6" y="T7"/>
                </a:cxn>
                <a:cxn ang="T14">
                  <a:pos x="T8" y="T9"/>
                </a:cxn>
              </a:cxnLst>
              <a:rect l="T15" t="T16" r="T17" b="T18"/>
              <a:pathLst>
                <a:path w="18" h="40">
                  <a:moveTo>
                    <a:pt x="17" y="2"/>
                  </a:moveTo>
                  <a:lnTo>
                    <a:pt x="14" y="39"/>
                  </a:lnTo>
                  <a:lnTo>
                    <a:pt x="0" y="39"/>
                  </a:lnTo>
                  <a:lnTo>
                    <a:pt x="3" y="0"/>
                  </a:lnTo>
                  <a:lnTo>
                    <a:pt x="17"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68" name="Freeform 192"/>
            <p:cNvSpPr>
              <a:spLocks/>
            </p:cNvSpPr>
            <p:nvPr/>
          </p:nvSpPr>
          <p:spPr bwMode="auto">
            <a:xfrm>
              <a:off x="1286" y="2670"/>
              <a:ext cx="19" cy="45"/>
            </a:xfrm>
            <a:custGeom>
              <a:avLst/>
              <a:gdLst>
                <a:gd name="T0" fmla="*/ 49 w 17"/>
                <a:gd name="T1" fmla="*/ 0 h 39"/>
                <a:gd name="T2" fmla="*/ 40 w 17"/>
                <a:gd name="T3" fmla="*/ 159 h 39"/>
                <a:gd name="T4" fmla="*/ 0 w 17"/>
                <a:gd name="T5" fmla="*/ 158 h 39"/>
                <a:gd name="T6" fmla="*/ 1 w 17"/>
                <a:gd name="T7" fmla="*/ 0 h 39"/>
                <a:gd name="T8" fmla="*/ 49 w 17"/>
                <a:gd name="T9" fmla="*/ 0 h 39"/>
                <a:gd name="T10" fmla="*/ 0 60000 65536"/>
                <a:gd name="T11" fmla="*/ 0 60000 65536"/>
                <a:gd name="T12" fmla="*/ 0 60000 65536"/>
                <a:gd name="T13" fmla="*/ 0 60000 65536"/>
                <a:gd name="T14" fmla="*/ 0 60000 65536"/>
                <a:gd name="T15" fmla="*/ 0 w 17"/>
                <a:gd name="T16" fmla="*/ 0 h 39"/>
                <a:gd name="T17" fmla="*/ 17 w 17"/>
                <a:gd name="T18" fmla="*/ 39 h 39"/>
              </a:gdLst>
              <a:ahLst/>
              <a:cxnLst>
                <a:cxn ang="T10">
                  <a:pos x="T0" y="T1"/>
                </a:cxn>
                <a:cxn ang="T11">
                  <a:pos x="T2" y="T3"/>
                </a:cxn>
                <a:cxn ang="T12">
                  <a:pos x="T4" y="T5"/>
                </a:cxn>
                <a:cxn ang="T13">
                  <a:pos x="T6" y="T7"/>
                </a:cxn>
                <a:cxn ang="T14">
                  <a:pos x="T8" y="T9"/>
                </a:cxn>
              </a:cxnLst>
              <a:rect l="T15" t="T16" r="T17" b="T18"/>
              <a:pathLst>
                <a:path w="17" h="39">
                  <a:moveTo>
                    <a:pt x="16" y="0"/>
                  </a:moveTo>
                  <a:lnTo>
                    <a:pt x="13" y="38"/>
                  </a:lnTo>
                  <a:lnTo>
                    <a:pt x="0" y="37"/>
                  </a:lnTo>
                  <a:lnTo>
                    <a:pt x="1" y="0"/>
                  </a:lnTo>
                  <a:lnTo>
                    <a:pt x="16"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69" name="Freeform 193"/>
            <p:cNvSpPr>
              <a:spLocks/>
            </p:cNvSpPr>
            <p:nvPr/>
          </p:nvSpPr>
          <p:spPr bwMode="auto">
            <a:xfrm>
              <a:off x="2523" y="2705"/>
              <a:ext cx="445" cy="20"/>
            </a:xfrm>
            <a:custGeom>
              <a:avLst/>
              <a:gdLst>
                <a:gd name="T0" fmla="*/ 0 w 392"/>
                <a:gd name="T1" fmla="*/ 0 h 17"/>
                <a:gd name="T2" fmla="*/ 1388 w 392"/>
                <a:gd name="T3" fmla="*/ 0 h 17"/>
                <a:gd name="T4" fmla="*/ 1389 w 392"/>
                <a:gd name="T5" fmla="*/ 80 h 17"/>
                <a:gd name="T6" fmla="*/ 0 w 392"/>
                <a:gd name="T7" fmla="*/ 80 h 17"/>
                <a:gd name="T8" fmla="*/ 0 w 392"/>
                <a:gd name="T9" fmla="*/ 0 h 17"/>
                <a:gd name="T10" fmla="*/ 0 60000 65536"/>
                <a:gd name="T11" fmla="*/ 0 60000 65536"/>
                <a:gd name="T12" fmla="*/ 0 60000 65536"/>
                <a:gd name="T13" fmla="*/ 0 60000 65536"/>
                <a:gd name="T14" fmla="*/ 0 60000 65536"/>
                <a:gd name="T15" fmla="*/ 0 w 392"/>
                <a:gd name="T16" fmla="*/ 0 h 17"/>
                <a:gd name="T17" fmla="*/ 392 w 392"/>
                <a:gd name="T18" fmla="*/ 17 h 17"/>
              </a:gdLst>
              <a:ahLst/>
              <a:cxnLst>
                <a:cxn ang="T10">
                  <a:pos x="T0" y="T1"/>
                </a:cxn>
                <a:cxn ang="T11">
                  <a:pos x="T2" y="T3"/>
                </a:cxn>
                <a:cxn ang="T12">
                  <a:pos x="T4" y="T5"/>
                </a:cxn>
                <a:cxn ang="T13">
                  <a:pos x="T6" y="T7"/>
                </a:cxn>
                <a:cxn ang="T14">
                  <a:pos x="T8" y="T9"/>
                </a:cxn>
              </a:cxnLst>
              <a:rect l="T15" t="T16" r="T17" b="T18"/>
              <a:pathLst>
                <a:path w="392" h="17">
                  <a:moveTo>
                    <a:pt x="0" y="0"/>
                  </a:moveTo>
                  <a:lnTo>
                    <a:pt x="390" y="0"/>
                  </a:lnTo>
                  <a:lnTo>
                    <a:pt x="391" y="16"/>
                  </a:lnTo>
                  <a:lnTo>
                    <a:pt x="0" y="16"/>
                  </a:lnTo>
                  <a:lnTo>
                    <a:pt x="0"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70" name="Freeform 194"/>
            <p:cNvSpPr>
              <a:spLocks/>
            </p:cNvSpPr>
            <p:nvPr/>
          </p:nvSpPr>
          <p:spPr bwMode="auto">
            <a:xfrm>
              <a:off x="2965" y="2685"/>
              <a:ext cx="136" cy="36"/>
            </a:xfrm>
            <a:custGeom>
              <a:avLst/>
              <a:gdLst>
                <a:gd name="T0" fmla="*/ 0 w 120"/>
                <a:gd name="T1" fmla="*/ 60 h 32"/>
                <a:gd name="T2" fmla="*/ 403 w 120"/>
                <a:gd name="T3" fmla="*/ 0 h 32"/>
                <a:gd name="T4" fmla="*/ 416 w 120"/>
                <a:gd name="T5" fmla="*/ 43 h 32"/>
                <a:gd name="T6" fmla="*/ 1 w 120"/>
                <a:gd name="T7" fmla="*/ 101 h 32"/>
                <a:gd name="T8" fmla="*/ 0 w 120"/>
                <a:gd name="T9" fmla="*/ 60 h 32"/>
                <a:gd name="T10" fmla="*/ 0 60000 65536"/>
                <a:gd name="T11" fmla="*/ 0 60000 65536"/>
                <a:gd name="T12" fmla="*/ 0 60000 65536"/>
                <a:gd name="T13" fmla="*/ 0 60000 65536"/>
                <a:gd name="T14" fmla="*/ 0 60000 65536"/>
                <a:gd name="T15" fmla="*/ 0 w 120"/>
                <a:gd name="T16" fmla="*/ 0 h 32"/>
                <a:gd name="T17" fmla="*/ 120 w 120"/>
                <a:gd name="T18" fmla="*/ 32 h 32"/>
              </a:gdLst>
              <a:ahLst/>
              <a:cxnLst>
                <a:cxn ang="T10">
                  <a:pos x="T0" y="T1"/>
                </a:cxn>
                <a:cxn ang="T11">
                  <a:pos x="T2" y="T3"/>
                </a:cxn>
                <a:cxn ang="T12">
                  <a:pos x="T4" y="T5"/>
                </a:cxn>
                <a:cxn ang="T13">
                  <a:pos x="T6" y="T7"/>
                </a:cxn>
                <a:cxn ang="T14">
                  <a:pos x="T8" y="T9"/>
                </a:cxn>
              </a:cxnLst>
              <a:rect l="T15" t="T16" r="T17" b="T18"/>
              <a:pathLst>
                <a:path w="120" h="32">
                  <a:moveTo>
                    <a:pt x="0" y="18"/>
                  </a:moveTo>
                  <a:lnTo>
                    <a:pt x="116" y="0"/>
                  </a:lnTo>
                  <a:lnTo>
                    <a:pt x="119" y="13"/>
                  </a:lnTo>
                  <a:lnTo>
                    <a:pt x="1" y="31"/>
                  </a:lnTo>
                  <a:lnTo>
                    <a:pt x="0" y="1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71" name="Freeform 195"/>
            <p:cNvSpPr>
              <a:spLocks/>
            </p:cNvSpPr>
            <p:nvPr/>
          </p:nvSpPr>
          <p:spPr bwMode="auto">
            <a:xfrm>
              <a:off x="3097" y="2659"/>
              <a:ext cx="89" cy="42"/>
            </a:xfrm>
            <a:custGeom>
              <a:avLst/>
              <a:gdLst>
                <a:gd name="T0" fmla="*/ 0 w 79"/>
                <a:gd name="T1" fmla="*/ 104 h 36"/>
                <a:gd name="T2" fmla="*/ 243 w 79"/>
                <a:gd name="T3" fmla="*/ 0 h 36"/>
                <a:gd name="T4" fmla="*/ 258 w 79"/>
                <a:gd name="T5" fmla="*/ 56 h 36"/>
                <a:gd name="T6" fmla="*/ 3 w 79"/>
                <a:gd name="T7" fmla="*/ 165 h 36"/>
                <a:gd name="T8" fmla="*/ 0 w 79"/>
                <a:gd name="T9" fmla="*/ 104 h 36"/>
                <a:gd name="T10" fmla="*/ 0 60000 65536"/>
                <a:gd name="T11" fmla="*/ 0 60000 65536"/>
                <a:gd name="T12" fmla="*/ 0 60000 65536"/>
                <a:gd name="T13" fmla="*/ 0 60000 65536"/>
                <a:gd name="T14" fmla="*/ 0 60000 65536"/>
                <a:gd name="T15" fmla="*/ 0 w 79"/>
                <a:gd name="T16" fmla="*/ 0 h 36"/>
                <a:gd name="T17" fmla="*/ 79 w 79"/>
                <a:gd name="T18" fmla="*/ 36 h 36"/>
              </a:gdLst>
              <a:ahLst/>
              <a:cxnLst>
                <a:cxn ang="T10">
                  <a:pos x="T0" y="T1"/>
                </a:cxn>
                <a:cxn ang="T11">
                  <a:pos x="T2" y="T3"/>
                </a:cxn>
                <a:cxn ang="T12">
                  <a:pos x="T4" y="T5"/>
                </a:cxn>
                <a:cxn ang="T13">
                  <a:pos x="T6" y="T7"/>
                </a:cxn>
                <a:cxn ang="T14">
                  <a:pos x="T8" y="T9"/>
                </a:cxn>
              </a:cxnLst>
              <a:rect l="T15" t="T16" r="T17" b="T18"/>
              <a:pathLst>
                <a:path w="79" h="36">
                  <a:moveTo>
                    <a:pt x="0" y="22"/>
                  </a:moveTo>
                  <a:lnTo>
                    <a:pt x="74" y="0"/>
                  </a:lnTo>
                  <a:lnTo>
                    <a:pt x="78" y="12"/>
                  </a:lnTo>
                  <a:lnTo>
                    <a:pt x="3" y="35"/>
                  </a:lnTo>
                  <a:lnTo>
                    <a:pt x="0" y="2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72" name="Freeform 196"/>
            <p:cNvSpPr>
              <a:spLocks/>
            </p:cNvSpPr>
            <p:nvPr/>
          </p:nvSpPr>
          <p:spPr bwMode="auto">
            <a:xfrm>
              <a:off x="3181" y="2629"/>
              <a:ext cx="65" cy="45"/>
            </a:xfrm>
            <a:custGeom>
              <a:avLst/>
              <a:gdLst>
                <a:gd name="T0" fmla="*/ 0 w 58"/>
                <a:gd name="T1" fmla="*/ 107 h 39"/>
                <a:gd name="T2" fmla="*/ 159 w 58"/>
                <a:gd name="T3" fmla="*/ 0 h 39"/>
                <a:gd name="T4" fmla="*/ 179 w 58"/>
                <a:gd name="T5" fmla="*/ 48 h 39"/>
                <a:gd name="T6" fmla="*/ 4 w 58"/>
                <a:gd name="T7" fmla="*/ 159 h 39"/>
                <a:gd name="T8" fmla="*/ 0 w 58"/>
                <a:gd name="T9" fmla="*/ 107 h 39"/>
                <a:gd name="T10" fmla="*/ 0 60000 65536"/>
                <a:gd name="T11" fmla="*/ 0 60000 65536"/>
                <a:gd name="T12" fmla="*/ 0 60000 65536"/>
                <a:gd name="T13" fmla="*/ 0 60000 65536"/>
                <a:gd name="T14" fmla="*/ 0 60000 65536"/>
                <a:gd name="T15" fmla="*/ 0 w 58"/>
                <a:gd name="T16" fmla="*/ 0 h 39"/>
                <a:gd name="T17" fmla="*/ 58 w 58"/>
                <a:gd name="T18" fmla="*/ 39 h 39"/>
              </a:gdLst>
              <a:ahLst/>
              <a:cxnLst>
                <a:cxn ang="T10">
                  <a:pos x="T0" y="T1"/>
                </a:cxn>
                <a:cxn ang="T11">
                  <a:pos x="T2" y="T3"/>
                </a:cxn>
                <a:cxn ang="T12">
                  <a:pos x="T4" y="T5"/>
                </a:cxn>
                <a:cxn ang="T13">
                  <a:pos x="T6" y="T7"/>
                </a:cxn>
                <a:cxn ang="T14">
                  <a:pos x="T8" y="T9"/>
                </a:cxn>
              </a:cxnLst>
              <a:rect l="T15" t="T16" r="T17" b="T18"/>
              <a:pathLst>
                <a:path w="58" h="39">
                  <a:moveTo>
                    <a:pt x="0" y="26"/>
                  </a:moveTo>
                  <a:lnTo>
                    <a:pt x="50" y="0"/>
                  </a:lnTo>
                  <a:lnTo>
                    <a:pt x="57" y="11"/>
                  </a:lnTo>
                  <a:lnTo>
                    <a:pt x="4" y="38"/>
                  </a:lnTo>
                  <a:lnTo>
                    <a:pt x="0" y="2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73" name="Freeform 197"/>
            <p:cNvSpPr>
              <a:spLocks/>
            </p:cNvSpPr>
            <p:nvPr/>
          </p:nvSpPr>
          <p:spPr bwMode="auto">
            <a:xfrm>
              <a:off x="3237" y="2599"/>
              <a:ext cx="50" cy="44"/>
            </a:xfrm>
            <a:custGeom>
              <a:avLst/>
              <a:gdLst>
                <a:gd name="T0" fmla="*/ 0 w 44"/>
                <a:gd name="T1" fmla="*/ 113 h 38"/>
                <a:gd name="T2" fmla="*/ 123 w 44"/>
                <a:gd name="T3" fmla="*/ 0 h 38"/>
                <a:gd name="T4" fmla="*/ 158 w 44"/>
                <a:gd name="T5" fmla="*/ 39 h 38"/>
                <a:gd name="T6" fmla="*/ 25 w 44"/>
                <a:gd name="T7" fmla="*/ 161 h 38"/>
                <a:gd name="T8" fmla="*/ 0 w 44"/>
                <a:gd name="T9" fmla="*/ 113 h 38"/>
                <a:gd name="T10" fmla="*/ 0 60000 65536"/>
                <a:gd name="T11" fmla="*/ 0 60000 65536"/>
                <a:gd name="T12" fmla="*/ 0 60000 65536"/>
                <a:gd name="T13" fmla="*/ 0 60000 65536"/>
                <a:gd name="T14" fmla="*/ 0 60000 65536"/>
                <a:gd name="T15" fmla="*/ 0 w 44"/>
                <a:gd name="T16" fmla="*/ 0 h 38"/>
                <a:gd name="T17" fmla="*/ 44 w 44"/>
                <a:gd name="T18" fmla="*/ 38 h 38"/>
              </a:gdLst>
              <a:ahLst/>
              <a:cxnLst>
                <a:cxn ang="T10">
                  <a:pos x="T0" y="T1"/>
                </a:cxn>
                <a:cxn ang="T11">
                  <a:pos x="T2" y="T3"/>
                </a:cxn>
                <a:cxn ang="T12">
                  <a:pos x="T4" y="T5"/>
                </a:cxn>
                <a:cxn ang="T13">
                  <a:pos x="T6" y="T7"/>
                </a:cxn>
                <a:cxn ang="T14">
                  <a:pos x="T8" y="T9"/>
                </a:cxn>
              </a:cxnLst>
              <a:rect l="T15" t="T16" r="T17" b="T18"/>
              <a:pathLst>
                <a:path w="44" h="38">
                  <a:moveTo>
                    <a:pt x="0" y="26"/>
                  </a:moveTo>
                  <a:lnTo>
                    <a:pt x="34" y="0"/>
                  </a:lnTo>
                  <a:lnTo>
                    <a:pt x="43" y="9"/>
                  </a:lnTo>
                  <a:lnTo>
                    <a:pt x="7" y="37"/>
                  </a:lnTo>
                  <a:lnTo>
                    <a:pt x="0" y="2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74" name="Freeform 198"/>
            <p:cNvSpPr>
              <a:spLocks/>
            </p:cNvSpPr>
            <p:nvPr/>
          </p:nvSpPr>
          <p:spPr bwMode="auto">
            <a:xfrm>
              <a:off x="3276" y="2567"/>
              <a:ext cx="42" cy="44"/>
            </a:xfrm>
            <a:custGeom>
              <a:avLst/>
              <a:gdLst>
                <a:gd name="T0" fmla="*/ 0 w 37"/>
                <a:gd name="T1" fmla="*/ 120 h 38"/>
                <a:gd name="T2" fmla="*/ 85 w 37"/>
                <a:gd name="T3" fmla="*/ 0 h 38"/>
                <a:gd name="T4" fmla="*/ 127 w 37"/>
                <a:gd name="T5" fmla="*/ 34 h 38"/>
                <a:gd name="T6" fmla="*/ 30 w 37"/>
                <a:gd name="T7" fmla="*/ 161 h 38"/>
                <a:gd name="T8" fmla="*/ 0 w 37"/>
                <a:gd name="T9" fmla="*/ 120 h 38"/>
                <a:gd name="T10" fmla="*/ 0 60000 65536"/>
                <a:gd name="T11" fmla="*/ 0 60000 65536"/>
                <a:gd name="T12" fmla="*/ 0 60000 65536"/>
                <a:gd name="T13" fmla="*/ 0 60000 65536"/>
                <a:gd name="T14" fmla="*/ 0 60000 65536"/>
                <a:gd name="T15" fmla="*/ 0 w 37"/>
                <a:gd name="T16" fmla="*/ 0 h 38"/>
                <a:gd name="T17" fmla="*/ 37 w 37"/>
                <a:gd name="T18" fmla="*/ 38 h 38"/>
              </a:gdLst>
              <a:ahLst/>
              <a:cxnLst>
                <a:cxn ang="T10">
                  <a:pos x="T0" y="T1"/>
                </a:cxn>
                <a:cxn ang="T11">
                  <a:pos x="T2" y="T3"/>
                </a:cxn>
                <a:cxn ang="T12">
                  <a:pos x="T4" y="T5"/>
                </a:cxn>
                <a:cxn ang="T13">
                  <a:pos x="T6" y="T7"/>
                </a:cxn>
                <a:cxn ang="T14">
                  <a:pos x="T8" y="T9"/>
                </a:cxn>
              </a:cxnLst>
              <a:rect l="T15" t="T16" r="T17" b="T18"/>
              <a:pathLst>
                <a:path w="37" h="38">
                  <a:moveTo>
                    <a:pt x="0" y="28"/>
                  </a:moveTo>
                  <a:lnTo>
                    <a:pt x="24" y="0"/>
                  </a:lnTo>
                  <a:lnTo>
                    <a:pt x="36" y="8"/>
                  </a:lnTo>
                  <a:lnTo>
                    <a:pt x="9" y="37"/>
                  </a:lnTo>
                  <a:lnTo>
                    <a:pt x="0" y="2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75" name="Freeform 199"/>
            <p:cNvSpPr>
              <a:spLocks/>
            </p:cNvSpPr>
            <p:nvPr/>
          </p:nvSpPr>
          <p:spPr bwMode="auto">
            <a:xfrm>
              <a:off x="3303" y="2535"/>
              <a:ext cx="33" cy="42"/>
            </a:xfrm>
            <a:custGeom>
              <a:avLst/>
              <a:gdLst>
                <a:gd name="T0" fmla="*/ 0 w 29"/>
                <a:gd name="T1" fmla="*/ 99 h 37"/>
                <a:gd name="T2" fmla="*/ 57 w 29"/>
                <a:gd name="T3" fmla="*/ 0 h 37"/>
                <a:gd name="T4" fmla="*/ 100 w 29"/>
                <a:gd name="T5" fmla="*/ 20 h 37"/>
                <a:gd name="T6" fmla="*/ 44 w 29"/>
                <a:gd name="T7" fmla="*/ 127 h 37"/>
                <a:gd name="T8" fmla="*/ 0 w 29"/>
                <a:gd name="T9" fmla="*/ 99 h 37"/>
                <a:gd name="T10" fmla="*/ 0 60000 65536"/>
                <a:gd name="T11" fmla="*/ 0 60000 65536"/>
                <a:gd name="T12" fmla="*/ 0 60000 65536"/>
                <a:gd name="T13" fmla="*/ 0 60000 65536"/>
                <a:gd name="T14" fmla="*/ 0 60000 65536"/>
                <a:gd name="T15" fmla="*/ 0 w 29"/>
                <a:gd name="T16" fmla="*/ 0 h 37"/>
                <a:gd name="T17" fmla="*/ 29 w 29"/>
                <a:gd name="T18" fmla="*/ 37 h 37"/>
              </a:gdLst>
              <a:ahLst/>
              <a:cxnLst>
                <a:cxn ang="T10">
                  <a:pos x="T0" y="T1"/>
                </a:cxn>
                <a:cxn ang="T11">
                  <a:pos x="T2" y="T3"/>
                </a:cxn>
                <a:cxn ang="T12">
                  <a:pos x="T4" y="T5"/>
                </a:cxn>
                <a:cxn ang="T13">
                  <a:pos x="T6" y="T7"/>
                </a:cxn>
                <a:cxn ang="T14">
                  <a:pos x="T8" y="T9"/>
                </a:cxn>
              </a:cxnLst>
              <a:rect l="T15" t="T16" r="T17" b="T18"/>
              <a:pathLst>
                <a:path w="29" h="37">
                  <a:moveTo>
                    <a:pt x="0" y="28"/>
                  </a:moveTo>
                  <a:lnTo>
                    <a:pt x="16" y="0"/>
                  </a:lnTo>
                  <a:lnTo>
                    <a:pt x="28" y="6"/>
                  </a:lnTo>
                  <a:lnTo>
                    <a:pt x="12" y="36"/>
                  </a:lnTo>
                  <a:lnTo>
                    <a:pt x="0" y="2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76" name="Freeform 200"/>
            <p:cNvSpPr>
              <a:spLocks/>
            </p:cNvSpPr>
            <p:nvPr/>
          </p:nvSpPr>
          <p:spPr bwMode="auto">
            <a:xfrm>
              <a:off x="3321" y="2504"/>
              <a:ext cx="28" cy="39"/>
            </a:xfrm>
            <a:custGeom>
              <a:avLst/>
              <a:gdLst>
                <a:gd name="T0" fmla="*/ 0 w 25"/>
                <a:gd name="T1" fmla="*/ 107 h 34"/>
                <a:gd name="T2" fmla="*/ 34 w 25"/>
                <a:gd name="T3" fmla="*/ 0 h 34"/>
                <a:gd name="T4" fmla="*/ 75 w 25"/>
                <a:gd name="T5" fmla="*/ 3 h 34"/>
                <a:gd name="T6" fmla="*/ 38 w 25"/>
                <a:gd name="T7" fmla="*/ 131 h 34"/>
                <a:gd name="T8" fmla="*/ 0 w 25"/>
                <a:gd name="T9" fmla="*/ 107 h 34"/>
                <a:gd name="T10" fmla="*/ 0 60000 65536"/>
                <a:gd name="T11" fmla="*/ 0 60000 65536"/>
                <a:gd name="T12" fmla="*/ 0 60000 65536"/>
                <a:gd name="T13" fmla="*/ 0 60000 65536"/>
                <a:gd name="T14" fmla="*/ 0 60000 65536"/>
                <a:gd name="T15" fmla="*/ 0 w 25"/>
                <a:gd name="T16" fmla="*/ 0 h 34"/>
                <a:gd name="T17" fmla="*/ 25 w 25"/>
                <a:gd name="T18" fmla="*/ 34 h 34"/>
              </a:gdLst>
              <a:ahLst/>
              <a:cxnLst>
                <a:cxn ang="T10">
                  <a:pos x="T0" y="T1"/>
                </a:cxn>
                <a:cxn ang="T11">
                  <a:pos x="T2" y="T3"/>
                </a:cxn>
                <a:cxn ang="T12">
                  <a:pos x="T4" y="T5"/>
                </a:cxn>
                <a:cxn ang="T13">
                  <a:pos x="T6" y="T7"/>
                </a:cxn>
                <a:cxn ang="T14">
                  <a:pos x="T8" y="T9"/>
                </a:cxn>
              </a:cxnLst>
              <a:rect l="T15" t="T16" r="T17" b="T18"/>
              <a:pathLst>
                <a:path w="25" h="34">
                  <a:moveTo>
                    <a:pt x="0" y="27"/>
                  </a:moveTo>
                  <a:lnTo>
                    <a:pt x="11" y="0"/>
                  </a:lnTo>
                  <a:lnTo>
                    <a:pt x="24" y="3"/>
                  </a:lnTo>
                  <a:lnTo>
                    <a:pt x="12" y="33"/>
                  </a:lnTo>
                  <a:lnTo>
                    <a:pt x="0" y="2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77" name="Freeform 201"/>
            <p:cNvSpPr>
              <a:spLocks/>
            </p:cNvSpPr>
            <p:nvPr/>
          </p:nvSpPr>
          <p:spPr bwMode="auto">
            <a:xfrm>
              <a:off x="3334" y="2471"/>
              <a:ext cx="21" cy="37"/>
            </a:xfrm>
            <a:custGeom>
              <a:avLst/>
              <a:gdLst>
                <a:gd name="T0" fmla="*/ 0 w 19"/>
                <a:gd name="T1" fmla="*/ 119 h 32"/>
                <a:gd name="T2" fmla="*/ 15 w 19"/>
                <a:gd name="T3" fmla="*/ 0 h 32"/>
                <a:gd name="T4" fmla="*/ 49 w 19"/>
                <a:gd name="T5" fmla="*/ 2 h 32"/>
                <a:gd name="T6" fmla="*/ 34 w 19"/>
                <a:gd name="T7" fmla="*/ 136 h 32"/>
                <a:gd name="T8" fmla="*/ 0 w 19"/>
                <a:gd name="T9" fmla="*/ 119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0" y="28"/>
                  </a:moveTo>
                  <a:lnTo>
                    <a:pt x="5" y="0"/>
                  </a:lnTo>
                  <a:lnTo>
                    <a:pt x="18" y="2"/>
                  </a:lnTo>
                  <a:lnTo>
                    <a:pt x="13" y="31"/>
                  </a:lnTo>
                  <a:lnTo>
                    <a:pt x="0" y="2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78" name="Freeform 202"/>
            <p:cNvSpPr>
              <a:spLocks/>
            </p:cNvSpPr>
            <p:nvPr/>
          </p:nvSpPr>
          <p:spPr bwMode="auto">
            <a:xfrm>
              <a:off x="3339" y="2440"/>
              <a:ext cx="19" cy="35"/>
            </a:xfrm>
            <a:custGeom>
              <a:avLst/>
              <a:gdLst>
                <a:gd name="T0" fmla="*/ 0 w 17"/>
                <a:gd name="T1" fmla="*/ 125 h 30"/>
                <a:gd name="T2" fmla="*/ 0 w 17"/>
                <a:gd name="T3" fmla="*/ 0 h 30"/>
                <a:gd name="T4" fmla="*/ 49 w 17"/>
                <a:gd name="T5" fmla="*/ 0 h 30"/>
                <a:gd name="T6" fmla="*/ 49 w 17"/>
                <a:gd name="T7" fmla="*/ 140 h 30"/>
                <a:gd name="T8" fmla="*/ 0 w 17"/>
                <a:gd name="T9" fmla="*/ 125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0" y="27"/>
                  </a:moveTo>
                  <a:lnTo>
                    <a:pt x="0" y="0"/>
                  </a:lnTo>
                  <a:lnTo>
                    <a:pt x="16" y="0"/>
                  </a:lnTo>
                  <a:lnTo>
                    <a:pt x="16" y="29"/>
                  </a:lnTo>
                  <a:lnTo>
                    <a:pt x="0" y="2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79" name="Freeform 203"/>
            <p:cNvSpPr>
              <a:spLocks/>
            </p:cNvSpPr>
            <p:nvPr/>
          </p:nvSpPr>
          <p:spPr bwMode="auto">
            <a:xfrm>
              <a:off x="3336" y="2408"/>
              <a:ext cx="19" cy="33"/>
            </a:xfrm>
            <a:custGeom>
              <a:avLst/>
              <a:gdLst>
                <a:gd name="T0" fmla="*/ 3 w 17"/>
                <a:gd name="T1" fmla="*/ 100 h 29"/>
                <a:gd name="T2" fmla="*/ 0 w 17"/>
                <a:gd name="T3" fmla="*/ 2 h 29"/>
                <a:gd name="T4" fmla="*/ 44 w 17"/>
                <a:gd name="T5" fmla="*/ 0 h 29"/>
                <a:gd name="T6" fmla="*/ 49 w 17"/>
                <a:gd name="T7" fmla="*/ 100 h 29"/>
                <a:gd name="T8" fmla="*/ 3 w 17"/>
                <a:gd name="T9" fmla="*/ 100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3" y="28"/>
                  </a:moveTo>
                  <a:lnTo>
                    <a:pt x="0" y="2"/>
                  </a:lnTo>
                  <a:lnTo>
                    <a:pt x="14" y="0"/>
                  </a:lnTo>
                  <a:lnTo>
                    <a:pt x="16" y="28"/>
                  </a:lnTo>
                  <a:lnTo>
                    <a:pt x="3" y="2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80" name="Freeform 204"/>
            <p:cNvSpPr>
              <a:spLocks/>
            </p:cNvSpPr>
            <p:nvPr/>
          </p:nvSpPr>
          <p:spPr bwMode="auto">
            <a:xfrm>
              <a:off x="3330" y="2377"/>
              <a:ext cx="23" cy="34"/>
            </a:xfrm>
            <a:custGeom>
              <a:avLst/>
              <a:gdLst>
                <a:gd name="T0" fmla="*/ 21 w 20"/>
                <a:gd name="T1" fmla="*/ 100 h 30"/>
                <a:gd name="T2" fmla="*/ 0 w 20"/>
                <a:gd name="T3" fmla="*/ 16 h 30"/>
                <a:gd name="T4" fmla="*/ 49 w 20"/>
                <a:gd name="T5" fmla="*/ 0 h 30"/>
                <a:gd name="T6" fmla="*/ 78 w 20"/>
                <a:gd name="T7" fmla="*/ 96 h 30"/>
                <a:gd name="T8" fmla="*/ 21 w 20"/>
                <a:gd name="T9" fmla="*/ 100 h 30"/>
                <a:gd name="T10" fmla="*/ 0 60000 65536"/>
                <a:gd name="T11" fmla="*/ 0 60000 65536"/>
                <a:gd name="T12" fmla="*/ 0 60000 65536"/>
                <a:gd name="T13" fmla="*/ 0 60000 65536"/>
                <a:gd name="T14" fmla="*/ 0 60000 65536"/>
                <a:gd name="T15" fmla="*/ 0 w 20"/>
                <a:gd name="T16" fmla="*/ 0 h 30"/>
                <a:gd name="T17" fmla="*/ 20 w 20"/>
                <a:gd name="T18" fmla="*/ 30 h 30"/>
              </a:gdLst>
              <a:ahLst/>
              <a:cxnLst>
                <a:cxn ang="T10">
                  <a:pos x="T0" y="T1"/>
                </a:cxn>
                <a:cxn ang="T11">
                  <a:pos x="T2" y="T3"/>
                </a:cxn>
                <a:cxn ang="T12">
                  <a:pos x="T4" y="T5"/>
                </a:cxn>
                <a:cxn ang="T13">
                  <a:pos x="T6" y="T7"/>
                </a:cxn>
                <a:cxn ang="T14">
                  <a:pos x="T8" y="T9"/>
                </a:cxn>
              </a:cxnLst>
              <a:rect l="T15" t="T16" r="T17" b="T18"/>
              <a:pathLst>
                <a:path w="20" h="30">
                  <a:moveTo>
                    <a:pt x="5" y="29"/>
                  </a:moveTo>
                  <a:lnTo>
                    <a:pt x="0" y="4"/>
                  </a:lnTo>
                  <a:lnTo>
                    <a:pt x="12" y="0"/>
                  </a:lnTo>
                  <a:lnTo>
                    <a:pt x="19" y="27"/>
                  </a:lnTo>
                  <a:lnTo>
                    <a:pt x="5" y="2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81" name="Freeform 205"/>
            <p:cNvSpPr>
              <a:spLocks/>
            </p:cNvSpPr>
            <p:nvPr/>
          </p:nvSpPr>
          <p:spPr bwMode="auto">
            <a:xfrm>
              <a:off x="3319" y="2346"/>
              <a:ext cx="26" cy="37"/>
            </a:xfrm>
            <a:custGeom>
              <a:avLst/>
              <a:gdLst>
                <a:gd name="T0" fmla="*/ 33 w 23"/>
                <a:gd name="T1" fmla="*/ 136 h 32"/>
                <a:gd name="T2" fmla="*/ 0 w 23"/>
                <a:gd name="T3" fmla="*/ 25 h 32"/>
                <a:gd name="T4" fmla="*/ 45 w 23"/>
                <a:gd name="T5" fmla="*/ 0 h 32"/>
                <a:gd name="T6" fmla="*/ 76 w 23"/>
                <a:gd name="T7" fmla="*/ 118 h 32"/>
                <a:gd name="T8" fmla="*/ 33 w 23"/>
                <a:gd name="T9" fmla="*/ 136 h 32"/>
                <a:gd name="T10" fmla="*/ 0 60000 65536"/>
                <a:gd name="T11" fmla="*/ 0 60000 65536"/>
                <a:gd name="T12" fmla="*/ 0 60000 65536"/>
                <a:gd name="T13" fmla="*/ 0 60000 65536"/>
                <a:gd name="T14" fmla="*/ 0 60000 65536"/>
                <a:gd name="T15" fmla="*/ 0 w 23"/>
                <a:gd name="T16" fmla="*/ 0 h 32"/>
                <a:gd name="T17" fmla="*/ 23 w 23"/>
                <a:gd name="T18" fmla="*/ 32 h 32"/>
              </a:gdLst>
              <a:ahLst/>
              <a:cxnLst>
                <a:cxn ang="T10">
                  <a:pos x="T0" y="T1"/>
                </a:cxn>
                <a:cxn ang="T11">
                  <a:pos x="T2" y="T3"/>
                </a:cxn>
                <a:cxn ang="T12">
                  <a:pos x="T4" y="T5"/>
                </a:cxn>
                <a:cxn ang="T13">
                  <a:pos x="T6" y="T7"/>
                </a:cxn>
                <a:cxn ang="T14">
                  <a:pos x="T8" y="T9"/>
                </a:cxn>
              </a:cxnLst>
              <a:rect l="T15" t="T16" r="T17" b="T18"/>
              <a:pathLst>
                <a:path w="23" h="32">
                  <a:moveTo>
                    <a:pt x="10" y="31"/>
                  </a:moveTo>
                  <a:lnTo>
                    <a:pt x="0" y="6"/>
                  </a:lnTo>
                  <a:lnTo>
                    <a:pt x="13" y="0"/>
                  </a:lnTo>
                  <a:lnTo>
                    <a:pt x="22" y="27"/>
                  </a:lnTo>
                  <a:lnTo>
                    <a:pt x="10" y="3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82" name="Freeform 206"/>
            <p:cNvSpPr>
              <a:spLocks/>
            </p:cNvSpPr>
            <p:nvPr/>
          </p:nvSpPr>
          <p:spPr bwMode="auto">
            <a:xfrm>
              <a:off x="3305" y="2318"/>
              <a:ext cx="30" cy="36"/>
            </a:xfrm>
            <a:custGeom>
              <a:avLst/>
              <a:gdLst>
                <a:gd name="T0" fmla="*/ 50 w 26"/>
                <a:gd name="T1" fmla="*/ 136 h 31"/>
                <a:gd name="T2" fmla="*/ 0 w 26"/>
                <a:gd name="T3" fmla="*/ 26 h 31"/>
                <a:gd name="T4" fmla="*/ 50 w 26"/>
                <a:gd name="T5" fmla="*/ 0 h 31"/>
                <a:gd name="T6" fmla="*/ 104 w 26"/>
                <a:gd name="T7" fmla="*/ 108 h 31"/>
                <a:gd name="T8" fmla="*/ 50 w 26"/>
                <a:gd name="T9" fmla="*/ 136 h 31"/>
                <a:gd name="T10" fmla="*/ 0 60000 65536"/>
                <a:gd name="T11" fmla="*/ 0 60000 65536"/>
                <a:gd name="T12" fmla="*/ 0 60000 65536"/>
                <a:gd name="T13" fmla="*/ 0 60000 65536"/>
                <a:gd name="T14" fmla="*/ 0 60000 65536"/>
                <a:gd name="T15" fmla="*/ 0 w 26"/>
                <a:gd name="T16" fmla="*/ 0 h 31"/>
                <a:gd name="T17" fmla="*/ 26 w 26"/>
                <a:gd name="T18" fmla="*/ 31 h 31"/>
              </a:gdLst>
              <a:ahLst/>
              <a:cxnLst>
                <a:cxn ang="T10">
                  <a:pos x="T0" y="T1"/>
                </a:cxn>
                <a:cxn ang="T11">
                  <a:pos x="T2" y="T3"/>
                </a:cxn>
                <a:cxn ang="T12">
                  <a:pos x="T4" y="T5"/>
                </a:cxn>
                <a:cxn ang="T13">
                  <a:pos x="T6" y="T7"/>
                </a:cxn>
                <a:cxn ang="T14">
                  <a:pos x="T8" y="T9"/>
                </a:cxn>
              </a:cxnLst>
              <a:rect l="T15" t="T16" r="T17" b="T18"/>
              <a:pathLst>
                <a:path w="26" h="31">
                  <a:moveTo>
                    <a:pt x="12" y="30"/>
                  </a:moveTo>
                  <a:lnTo>
                    <a:pt x="0" y="6"/>
                  </a:lnTo>
                  <a:lnTo>
                    <a:pt x="12" y="0"/>
                  </a:lnTo>
                  <a:lnTo>
                    <a:pt x="25" y="24"/>
                  </a:lnTo>
                  <a:lnTo>
                    <a:pt x="12" y="3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83" name="Freeform 207"/>
            <p:cNvSpPr>
              <a:spLocks/>
            </p:cNvSpPr>
            <p:nvPr/>
          </p:nvSpPr>
          <p:spPr bwMode="auto">
            <a:xfrm>
              <a:off x="3289" y="2290"/>
              <a:ext cx="31" cy="36"/>
            </a:xfrm>
            <a:custGeom>
              <a:avLst/>
              <a:gdLst>
                <a:gd name="T0" fmla="*/ 55 w 27"/>
                <a:gd name="T1" fmla="*/ 136 h 31"/>
                <a:gd name="T2" fmla="*/ 0 w 27"/>
                <a:gd name="T3" fmla="*/ 35 h 31"/>
                <a:gd name="T4" fmla="*/ 48 w 27"/>
                <a:gd name="T5" fmla="*/ 0 h 31"/>
                <a:gd name="T6" fmla="*/ 104 w 27"/>
                <a:gd name="T7" fmla="*/ 108 h 31"/>
                <a:gd name="T8" fmla="*/ 55 w 27"/>
                <a:gd name="T9" fmla="*/ 136 h 31"/>
                <a:gd name="T10" fmla="*/ 0 60000 65536"/>
                <a:gd name="T11" fmla="*/ 0 60000 65536"/>
                <a:gd name="T12" fmla="*/ 0 60000 65536"/>
                <a:gd name="T13" fmla="*/ 0 60000 65536"/>
                <a:gd name="T14" fmla="*/ 0 60000 65536"/>
                <a:gd name="T15" fmla="*/ 0 w 27"/>
                <a:gd name="T16" fmla="*/ 0 h 31"/>
                <a:gd name="T17" fmla="*/ 27 w 27"/>
                <a:gd name="T18" fmla="*/ 31 h 31"/>
              </a:gdLst>
              <a:ahLst/>
              <a:cxnLst>
                <a:cxn ang="T10">
                  <a:pos x="T0" y="T1"/>
                </a:cxn>
                <a:cxn ang="T11">
                  <a:pos x="T2" y="T3"/>
                </a:cxn>
                <a:cxn ang="T12">
                  <a:pos x="T4" y="T5"/>
                </a:cxn>
                <a:cxn ang="T13">
                  <a:pos x="T6" y="T7"/>
                </a:cxn>
                <a:cxn ang="T14">
                  <a:pos x="T8" y="T9"/>
                </a:cxn>
              </a:cxnLst>
              <a:rect l="T15" t="T16" r="T17" b="T18"/>
              <a:pathLst>
                <a:path w="27" h="31">
                  <a:moveTo>
                    <a:pt x="14" y="30"/>
                  </a:moveTo>
                  <a:lnTo>
                    <a:pt x="0" y="8"/>
                  </a:lnTo>
                  <a:lnTo>
                    <a:pt x="12" y="0"/>
                  </a:lnTo>
                  <a:lnTo>
                    <a:pt x="26" y="24"/>
                  </a:lnTo>
                  <a:lnTo>
                    <a:pt x="14" y="3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84" name="Freeform 208"/>
            <p:cNvSpPr>
              <a:spLocks/>
            </p:cNvSpPr>
            <p:nvPr/>
          </p:nvSpPr>
          <p:spPr bwMode="auto">
            <a:xfrm>
              <a:off x="3271" y="2266"/>
              <a:ext cx="33" cy="35"/>
            </a:xfrm>
            <a:custGeom>
              <a:avLst/>
              <a:gdLst>
                <a:gd name="T0" fmla="*/ 57 w 29"/>
                <a:gd name="T1" fmla="*/ 140 h 30"/>
                <a:gd name="T2" fmla="*/ 0 w 29"/>
                <a:gd name="T3" fmla="*/ 40 h 30"/>
                <a:gd name="T4" fmla="*/ 41 w 29"/>
                <a:gd name="T5" fmla="*/ 0 h 30"/>
                <a:gd name="T6" fmla="*/ 100 w 29"/>
                <a:gd name="T7" fmla="*/ 103 h 30"/>
                <a:gd name="T8" fmla="*/ 57 w 29"/>
                <a:gd name="T9" fmla="*/ 14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16" y="29"/>
                  </a:moveTo>
                  <a:lnTo>
                    <a:pt x="0" y="8"/>
                  </a:lnTo>
                  <a:lnTo>
                    <a:pt x="11" y="0"/>
                  </a:lnTo>
                  <a:lnTo>
                    <a:pt x="28" y="21"/>
                  </a:lnTo>
                  <a:lnTo>
                    <a:pt x="16" y="2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85" name="Freeform 209"/>
            <p:cNvSpPr>
              <a:spLocks/>
            </p:cNvSpPr>
            <p:nvPr/>
          </p:nvSpPr>
          <p:spPr bwMode="auto">
            <a:xfrm>
              <a:off x="3251" y="2241"/>
              <a:ext cx="34" cy="36"/>
            </a:xfrm>
            <a:custGeom>
              <a:avLst/>
              <a:gdLst>
                <a:gd name="T0" fmla="*/ 61 w 30"/>
                <a:gd name="T1" fmla="*/ 136 h 31"/>
                <a:gd name="T2" fmla="*/ 0 w 30"/>
                <a:gd name="T3" fmla="*/ 48 h 31"/>
                <a:gd name="T4" fmla="*/ 33 w 30"/>
                <a:gd name="T5" fmla="*/ 0 h 31"/>
                <a:gd name="T6" fmla="*/ 100 w 30"/>
                <a:gd name="T7" fmla="*/ 101 h 31"/>
                <a:gd name="T8" fmla="*/ 61 w 30"/>
                <a:gd name="T9" fmla="*/ 136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18" y="30"/>
                  </a:moveTo>
                  <a:lnTo>
                    <a:pt x="0" y="10"/>
                  </a:lnTo>
                  <a:lnTo>
                    <a:pt x="10" y="0"/>
                  </a:lnTo>
                  <a:lnTo>
                    <a:pt x="29" y="22"/>
                  </a:lnTo>
                  <a:lnTo>
                    <a:pt x="18" y="3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86" name="Freeform 210"/>
            <p:cNvSpPr>
              <a:spLocks/>
            </p:cNvSpPr>
            <p:nvPr/>
          </p:nvSpPr>
          <p:spPr bwMode="auto">
            <a:xfrm>
              <a:off x="3229" y="2220"/>
              <a:ext cx="34" cy="34"/>
            </a:xfrm>
            <a:custGeom>
              <a:avLst/>
              <a:gdLst>
                <a:gd name="T0" fmla="*/ 67 w 30"/>
                <a:gd name="T1" fmla="*/ 141 h 29"/>
                <a:gd name="T2" fmla="*/ 0 w 30"/>
                <a:gd name="T3" fmla="*/ 47 h 29"/>
                <a:gd name="T4" fmla="*/ 29 w 30"/>
                <a:gd name="T5" fmla="*/ 0 h 29"/>
                <a:gd name="T6" fmla="*/ 100 w 30"/>
                <a:gd name="T7" fmla="*/ 88 h 29"/>
                <a:gd name="T8" fmla="*/ 67 w 30"/>
                <a:gd name="T9" fmla="*/ 141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19" y="28"/>
                  </a:moveTo>
                  <a:lnTo>
                    <a:pt x="0" y="9"/>
                  </a:lnTo>
                  <a:lnTo>
                    <a:pt x="9" y="0"/>
                  </a:lnTo>
                  <a:lnTo>
                    <a:pt x="29" y="18"/>
                  </a:lnTo>
                  <a:lnTo>
                    <a:pt x="19" y="2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87" name="Freeform 211"/>
            <p:cNvSpPr>
              <a:spLocks/>
            </p:cNvSpPr>
            <p:nvPr/>
          </p:nvSpPr>
          <p:spPr bwMode="auto">
            <a:xfrm>
              <a:off x="3204" y="2199"/>
              <a:ext cx="37" cy="33"/>
            </a:xfrm>
            <a:custGeom>
              <a:avLst/>
              <a:gdLst>
                <a:gd name="T0" fmla="*/ 93 w 32"/>
                <a:gd name="T1" fmla="*/ 140 h 28"/>
                <a:gd name="T2" fmla="*/ 0 w 32"/>
                <a:gd name="T3" fmla="*/ 55 h 28"/>
                <a:gd name="T4" fmla="*/ 39 w 32"/>
                <a:gd name="T5" fmla="*/ 0 h 28"/>
                <a:gd name="T6" fmla="*/ 136 w 32"/>
                <a:gd name="T7" fmla="*/ 91 h 28"/>
                <a:gd name="T8" fmla="*/ 93 w 32"/>
                <a:gd name="T9" fmla="*/ 140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22" y="27"/>
                  </a:moveTo>
                  <a:lnTo>
                    <a:pt x="0" y="11"/>
                  </a:lnTo>
                  <a:lnTo>
                    <a:pt x="9" y="0"/>
                  </a:lnTo>
                  <a:lnTo>
                    <a:pt x="31" y="18"/>
                  </a:lnTo>
                  <a:lnTo>
                    <a:pt x="22" y="2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88" name="Freeform 212"/>
            <p:cNvSpPr>
              <a:spLocks/>
            </p:cNvSpPr>
            <p:nvPr/>
          </p:nvSpPr>
          <p:spPr bwMode="auto">
            <a:xfrm>
              <a:off x="3181" y="2182"/>
              <a:ext cx="35" cy="31"/>
            </a:xfrm>
            <a:custGeom>
              <a:avLst/>
              <a:gdLst>
                <a:gd name="T0" fmla="*/ 70 w 31"/>
                <a:gd name="T1" fmla="*/ 104 h 27"/>
                <a:gd name="T2" fmla="*/ 0 w 31"/>
                <a:gd name="T3" fmla="*/ 45 h 27"/>
                <a:gd name="T4" fmla="*/ 20 w 31"/>
                <a:gd name="T5" fmla="*/ 0 h 27"/>
                <a:gd name="T6" fmla="*/ 100 w 31"/>
                <a:gd name="T7" fmla="*/ 60 h 27"/>
                <a:gd name="T8" fmla="*/ 70 w 31"/>
                <a:gd name="T9" fmla="*/ 104 h 27"/>
                <a:gd name="T10" fmla="*/ 0 60000 65536"/>
                <a:gd name="T11" fmla="*/ 0 60000 65536"/>
                <a:gd name="T12" fmla="*/ 0 60000 65536"/>
                <a:gd name="T13" fmla="*/ 0 60000 65536"/>
                <a:gd name="T14" fmla="*/ 0 60000 65536"/>
                <a:gd name="T15" fmla="*/ 0 w 31"/>
                <a:gd name="T16" fmla="*/ 0 h 27"/>
                <a:gd name="T17" fmla="*/ 31 w 31"/>
                <a:gd name="T18" fmla="*/ 27 h 27"/>
              </a:gdLst>
              <a:ahLst/>
              <a:cxnLst>
                <a:cxn ang="T10">
                  <a:pos x="T0" y="T1"/>
                </a:cxn>
                <a:cxn ang="T11">
                  <a:pos x="T2" y="T3"/>
                </a:cxn>
                <a:cxn ang="T12">
                  <a:pos x="T4" y="T5"/>
                </a:cxn>
                <a:cxn ang="T13">
                  <a:pos x="T6" y="T7"/>
                </a:cxn>
                <a:cxn ang="T14">
                  <a:pos x="T8" y="T9"/>
                </a:cxn>
              </a:cxnLst>
              <a:rect l="T15" t="T16" r="T17" b="T18"/>
              <a:pathLst>
                <a:path w="31" h="27">
                  <a:moveTo>
                    <a:pt x="21" y="26"/>
                  </a:moveTo>
                  <a:lnTo>
                    <a:pt x="0" y="11"/>
                  </a:lnTo>
                  <a:lnTo>
                    <a:pt x="6" y="0"/>
                  </a:lnTo>
                  <a:lnTo>
                    <a:pt x="30" y="15"/>
                  </a:lnTo>
                  <a:lnTo>
                    <a:pt x="21" y="2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89" name="Freeform 213"/>
            <p:cNvSpPr>
              <a:spLocks/>
            </p:cNvSpPr>
            <p:nvPr/>
          </p:nvSpPr>
          <p:spPr bwMode="auto">
            <a:xfrm>
              <a:off x="3153" y="2165"/>
              <a:ext cx="36" cy="31"/>
            </a:xfrm>
            <a:custGeom>
              <a:avLst/>
              <a:gdLst>
                <a:gd name="T0" fmla="*/ 108 w 31"/>
                <a:gd name="T1" fmla="*/ 104 h 27"/>
                <a:gd name="T2" fmla="*/ 0 w 31"/>
                <a:gd name="T3" fmla="*/ 48 h 27"/>
                <a:gd name="T4" fmla="*/ 26 w 31"/>
                <a:gd name="T5" fmla="*/ 0 h 27"/>
                <a:gd name="T6" fmla="*/ 136 w 31"/>
                <a:gd name="T7" fmla="*/ 60 h 27"/>
                <a:gd name="T8" fmla="*/ 108 w 31"/>
                <a:gd name="T9" fmla="*/ 104 h 27"/>
                <a:gd name="T10" fmla="*/ 0 60000 65536"/>
                <a:gd name="T11" fmla="*/ 0 60000 65536"/>
                <a:gd name="T12" fmla="*/ 0 60000 65536"/>
                <a:gd name="T13" fmla="*/ 0 60000 65536"/>
                <a:gd name="T14" fmla="*/ 0 60000 65536"/>
                <a:gd name="T15" fmla="*/ 0 w 31"/>
                <a:gd name="T16" fmla="*/ 0 h 27"/>
                <a:gd name="T17" fmla="*/ 31 w 31"/>
                <a:gd name="T18" fmla="*/ 27 h 27"/>
              </a:gdLst>
              <a:ahLst/>
              <a:cxnLst>
                <a:cxn ang="T10">
                  <a:pos x="T0" y="T1"/>
                </a:cxn>
                <a:cxn ang="T11">
                  <a:pos x="T2" y="T3"/>
                </a:cxn>
                <a:cxn ang="T12">
                  <a:pos x="T4" y="T5"/>
                </a:cxn>
                <a:cxn ang="T13">
                  <a:pos x="T6" y="T7"/>
                </a:cxn>
                <a:cxn ang="T14">
                  <a:pos x="T8" y="T9"/>
                </a:cxn>
              </a:cxnLst>
              <a:rect l="T15" t="T16" r="T17" b="T18"/>
              <a:pathLst>
                <a:path w="31" h="27">
                  <a:moveTo>
                    <a:pt x="24" y="26"/>
                  </a:moveTo>
                  <a:lnTo>
                    <a:pt x="0" y="12"/>
                  </a:lnTo>
                  <a:lnTo>
                    <a:pt x="6" y="0"/>
                  </a:lnTo>
                  <a:lnTo>
                    <a:pt x="30" y="15"/>
                  </a:lnTo>
                  <a:lnTo>
                    <a:pt x="24" y="2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90" name="Freeform 214"/>
            <p:cNvSpPr>
              <a:spLocks/>
            </p:cNvSpPr>
            <p:nvPr/>
          </p:nvSpPr>
          <p:spPr bwMode="auto">
            <a:xfrm>
              <a:off x="3125" y="2151"/>
              <a:ext cx="36" cy="29"/>
            </a:xfrm>
            <a:custGeom>
              <a:avLst/>
              <a:gdLst>
                <a:gd name="T0" fmla="*/ 83 w 32"/>
                <a:gd name="T1" fmla="*/ 104 h 25"/>
                <a:gd name="T2" fmla="*/ 0 w 32"/>
                <a:gd name="T3" fmla="*/ 56 h 25"/>
                <a:gd name="T4" fmla="*/ 18 w 32"/>
                <a:gd name="T5" fmla="*/ 0 h 25"/>
                <a:gd name="T6" fmla="*/ 101 w 32"/>
                <a:gd name="T7" fmla="*/ 56 h 25"/>
                <a:gd name="T8" fmla="*/ 83 w 32"/>
                <a:gd name="T9" fmla="*/ 104 h 25"/>
                <a:gd name="T10" fmla="*/ 0 60000 65536"/>
                <a:gd name="T11" fmla="*/ 0 60000 65536"/>
                <a:gd name="T12" fmla="*/ 0 60000 65536"/>
                <a:gd name="T13" fmla="*/ 0 60000 65536"/>
                <a:gd name="T14" fmla="*/ 0 60000 65536"/>
                <a:gd name="T15" fmla="*/ 0 w 32"/>
                <a:gd name="T16" fmla="*/ 0 h 25"/>
                <a:gd name="T17" fmla="*/ 32 w 32"/>
                <a:gd name="T18" fmla="*/ 25 h 25"/>
              </a:gdLst>
              <a:ahLst/>
              <a:cxnLst>
                <a:cxn ang="T10">
                  <a:pos x="T0" y="T1"/>
                </a:cxn>
                <a:cxn ang="T11">
                  <a:pos x="T2" y="T3"/>
                </a:cxn>
                <a:cxn ang="T12">
                  <a:pos x="T4" y="T5"/>
                </a:cxn>
                <a:cxn ang="T13">
                  <a:pos x="T6" y="T7"/>
                </a:cxn>
                <a:cxn ang="T14">
                  <a:pos x="T8" y="T9"/>
                </a:cxn>
              </a:cxnLst>
              <a:rect l="T15" t="T16" r="T17" b="T18"/>
              <a:pathLst>
                <a:path w="32" h="25">
                  <a:moveTo>
                    <a:pt x="25" y="24"/>
                  </a:moveTo>
                  <a:lnTo>
                    <a:pt x="0" y="12"/>
                  </a:lnTo>
                  <a:lnTo>
                    <a:pt x="5" y="0"/>
                  </a:lnTo>
                  <a:lnTo>
                    <a:pt x="31" y="12"/>
                  </a:lnTo>
                  <a:lnTo>
                    <a:pt x="25" y="2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91" name="Freeform 215"/>
            <p:cNvSpPr>
              <a:spLocks/>
            </p:cNvSpPr>
            <p:nvPr/>
          </p:nvSpPr>
          <p:spPr bwMode="auto">
            <a:xfrm>
              <a:off x="3097" y="2139"/>
              <a:ext cx="35" cy="27"/>
            </a:xfrm>
            <a:custGeom>
              <a:avLst/>
              <a:gdLst>
                <a:gd name="T0" fmla="*/ 86 w 31"/>
                <a:gd name="T1" fmla="*/ 110 h 23"/>
                <a:gd name="T2" fmla="*/ 0 w 31"/>
                <a:gd name="T3" fmla="*/ 65 h 23"/>
                <a:gd name="T4" fmla="*/ 18 w 31"/>
                <a:gd name="T5" fmla="*/ 0 h 23"/>
                <a:gd name="T6" fmla="*/ 100 w 31"/>
                <a:gd name="T7" fmla="*/ 49 h 23"/>
                <a:gd name="T8" fmla="*/ 86 w 31"/>
                <a:gd name="T9" fmla="*/ 110 h 23"/>
                <a:gd name="T10" fmla="*/ 0 60000 65536"/>
                <a:gd name="T11" fmla="*/ 0 60000 65536"/>
                <a:gd name="T12" fmla="*/ 0 60000 65536"/>
                <a:gd name="T13" fmla="*/ 0 60000 65536"/>
                <a:gd name="T14" fmla="*/ 0 60000 65536"/>
                <a:gd name="T15" fmla="*/ 0 w 31"/>
                <a:gd name="T16" fmla="*/ 0 h 23"/>
                <a:gd name="T17" fmla="*/ 31 w 31"/>
                <a:gd name="T18" fmla="*/ 23 h 23"/>
              </a:gdLst>
              <a:ahLst/>
              <a:cxnLst>
                <a:cxn ang="T10">
                  <a:pos x="T0" y="T1"/>
                </a:cxn>
                <a:cxn ang="T11">
                  <a:pos x="T2" y="T3"/>
                </a:cxn>
                <a:cxn ang="T12">
                  <a:pos x="T4" y="T5"/>
                </a:cxn>
                <a:cxn ang="T13">
                  <a:pos x="T6" y="T7"/>
                </a:cxn>
                <a:cxn ang="T14">
                  <a:pos x="T8" y="T9"/>
                </a:cxn>
              </a:cxnLst>
              <a:rect l="T15" t="T16" r="T17" b="T18"/>
              <a:pathLst>
                <a:path w="31" h="23">
                  <a:moveTo>
                    <a:pt x="25" y="22"/>
                  </a:moveTo>
                  <a:lnTo>
                    <a:pt x="0" y="13"/>
                  </a:lnTo>
                  <a:lnTo>
                    <a:pt x="5" y="0"/>
                  </a:lnTo>
                  <a:lnTo>
                    <a:pt x="30" y="10"/>
                  </a:lnTo>
                  <a:lnTo>
                    <a:pt x="25" y="2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92" name="Freeform 216"/>
            <p:cNvSpPr>
              <a:spLocks/>
            </p:cNvSpPr>
            <p:nvPr/>
          </p:nvSpPr>
          <p:spPr bwMode="auto">
            <a:xfrm>
              <a:off x="3067" y="2130"/>
              <a:ext cx="37" cy="26"/>
            </a:xfrm>
            <a:custGeom>
              <a:avLst/>
              <a:gdLst>
                <a:gd name="T0" fmla="*/ 110 w 32"/>
                <a:gd name="T1" fmla="*/ 110 h 22"/>
                <a:gd name="T2" fmla="*/ 0 w 32"/>
                <a:gd name="T3" fmla="*/ 67 h 22"/>
                <a:gd name="T4" fmla="*/ 19 w 32"/>
                <a:gd name="T5" fmla="*/ 0 h 22"/>
                <a:gd name="T6" fmla="*/ 136 w 32"/>
                <a:gd name="T7" fmla="*/ 41 h 22"/>
                <a:gd name="T8" fmla="*/ 110 w 32"/>
                <a:gd name="T9" fmla="*/ 110 h 22"/>
                <a:gd name="T10" fmla="*/ 0 60000 65536"/>
                <a:gd name="T11" fmla="*/ 0 60000 65536"/>
                <a:gd name="T12" fmla="*/ 0 60000 65536"/>
                <a:gd name="T13" fmla="*/ 0 60000 65536"/>
                <a:gd name="T14" fmla="*/ 0 60000 65536"/>
                <a:gd name="T15" fmla="*/ 0 w 32"/>
                <a:gd name="T16" fmla="*/ 0 h 22"/>
                <a:gd name="T17" fmla="*/ 32 w 32"/>
                <a:gd name="T18" fmla="*/ 22 h 22"/>
              </a:gdLst>
              <a:ahLst/>
              <a:cxnLst>
                <a:cxn ang="T10">
                  <a:pos x="T0" y="T1"/>
                </a:cxn>
                <a:cxn ang="T11">
                  <a:pos x="T2" y="T3"/>
                </a:cxn>
                <a:cxn ang="T12">
                  <a:pos x="T4" y="T5"/>
                </a:cxn>
                <a:cxn ang="T13">
                  <a:pos x="T6" y="T7"/>
                </a:cxn>
                <a:cxn ang="T14">
                  <a:pos x="T8" y="T9"/>
                </a:cxn>
              </a:cxnLst>
              <a:rect l="T15" t="T16" r="T17" b="T18"/>
              <a:pathLst>
                <a:path w="32" h="22">
                  <a:moveTo>
                    <a:pt x="26" y="21"/>
                  </a:moveTo>
                  <a:lnTo>
                    <a:pt x="0" y="13"/>
                  </a:lnTo>
                  <a:lnTo>
                    <a:pt x="4" y="0"/>
                  </a:lnTo>
                  <a:lnTo>
                    <a:pt x="31" y="8"/>
                  </a:lnTo>
                  <a:lnTo>
                    <a:pt x="26" y="2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93" name="Freeform 217"/>
            <p:cNvSpPr>
              <a:spLocks/>
            </p:cNvSpPr>
            <p:nvPr/>
          </p:nvSpPr>
          <p:spPr bwMode="auto">
            <a:xfrm>
              <a:off x="3038" y="2123"/>
              <a:ext cx="35" cy="23"/>
            </a:xfrm>
            <a:custGeom>
              <a:avLst/>
              <a:gdLst>
                <a:gd name="T0" fmla="*/ 87 w 31"/>
                <a:gd name="T1" fmla="*/ 78 h 20"/>
                <a:gd name="T2" fmla="*/ 0 w 31"/>
                <a:gd name="T3" fmla="*/ 49 h 20"/>
                <a:gd name="T4" fmla="*/ 3 w 31"/>
                <a:gd name="T5" fmla="*/ 0 h 20"/>
                <a:gd name="T6" fmla="*/ 100 w 31"/>
                <a:gd name="T7" fmla="*/ 24 h 20"/>
                <a:gd name="T8" fmla="*/ 87 w 31"/>
                <a:gd name="T9" fmla="*/ 78 h 20"/>
                <a:gd name="T10" fmla="*/ 0 60000 65536"/>
                <a:gd name="T11" fmla="*/ 0 60000 65536"/>
                <a:gd name="T12" fmla="*/ 0 60000 65536"/>
                <a:gd name="T13" fmla="*/ 0 60000 65536"/>
                <a:gd name="T14" fmla="*/ 0 60000 65536"/>
                <a:gd name="T15" fmla="*/ 0 w 31"/>
                <a:gd name="T16" fmla="*/ 0 h 20"/>
                <a:gd name="T17" fmla="*/ 31 w 31"/>
                <a:gd name="T18" fmla="*/ 20 h 20"/>
              </a:gdLst>
              <a:ahLst/>
              <a:cxnLst>
                <a:cxn ang="T10">
                  <a:pos x="T0" y="T1"/>
                </a:cxn>
                <a:cxn ang="T11">
                  <a:pos x="T2" y="T3"/>
                </a:cxn>
                <a:cxn ang="T12">
                  <a:pos x="T4" y="T5"/>
                </a:cxn>
                <a:cxn ang="T13">
                  <a:pos x="T6" y="T7"/>
                </a:cxn>
                <a:cxn ang="T14">
                  <a:pos x="T8" y="T9"/>
                </a:cxn>
              </a:cxnLst>
              <a:rect l="T15" t="T16" r="T17" b="T18"/>
              <a:pathLst>
                <a:path w="31" h="20">
                  <a:moveTo>
                    <a:pt x="26" y="19"/>
                  </a:moveTo>
                  <a:lnTo>
                    <a:pt x="0" y="12"/>
                  </a:lnTo>
                  <a:lnTo>
                    <a:pt x="3" y="0"/>
                  </a:lnTo>
                  <a:lnTo>
                    <a:pt x="30" y="6"/>
                  </a:lnTo>
                  <a:lnTo>
                    <a:pt x="26" y="1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94" name="Freeform 218"/>
            <p:cNvSpPr>
              <a:spLocks/>
            </p:cNvSpPr>
            <p:nvPr/>
          </p:nvSpPr>
          <p:spPr bwMode="auto">
            <a:xfrm>
              <a:off x="3008" y="2118"/>
              <a:ext cx="34" cy="20"/>
            </a:xfrm>
            <a:custGeom>
              <a:avLst/>
              <a:gdLst>
                <a:gd name="T0" fmla="*/ 88 w 30"/>
                <a:gd name="T1" fmla="*/ 49 h 18"/>
                <a:gd name="T2" fmla="*/ 0 w 30"/>
                <a:gd name="T3" fmla="*/ 37 h 18"/>
                <a:gd name="T4" fmla="*/ 1 w 30"/>
                <a:gd name="T5" fmla="*/ 0 h 18"/>
                <a:gd name="T6" fmla="*/ 100 w 30"/>
                <a:gd name="T7" fmla="*/ 16 h 18"/>
                <a:gd name="T8" fmla="*/ 88 w 30"/>
                <a:gd name="T9" fmla="*/ 49 h 18"/>
                <a:gd name="T10" fmla="*/ 0 60000 65536"/>
                <a:gd name="T11" fmla="*/ 0 60000 65536"/>
                <a:gd name="T12" fmla="*/ 0 60000 65536"/>
                <a:gd name="T13" fmla="*/ 0 60000 65536"/>
                <a:gd name="T14" fmla="*/ 0 60000 65536"/>
                <a:gd name="T15" fmla="*/ 0 w 30"/>
                <a:gd name="T16" fmla="*/ 0 h 18"/>
                <a:gd name="T17" fmla="*/ 30 w 30"/>
                <a:gd name="T18" fmla="*/ 18 h 18"/>
              </a:gdLst>
              <a:ahLst/>
              <a:cxnLst>
                <a:cxn ang="T10">
                  <a:pos x="T0" y="T1"/>
                </a:cxn>
                <a:cxn ang="T11">
                  <a:pos x="T2" y="T3"/>
                </a:cxn>
                <a:cxn ang="T12">
                  <a:pos x="T4" y="T5"/>
                </a:cxn>
                <a:cxn ang="T13">
                  <a:pos x="T6" y="T7"/>
                </a:cxn>
                <a:cxn ang="T14">
                  <a:pos x="T8" y="T9"/>
                </a:cxn>
              </a:cxnLst>
              <a:rect l="T15" t="T16" r="T17" b="T18"/>
              <a:pathLst>
                <a:path w="30" h="18">
                  <a:moveTo>
                    <a:pt x="26" y="17"/>
                  </a:moveTo>
                  <a:lnTo>
                    <a:pt x="0" y="13"/>
                  </a:lnTo>
                  <a:lnTo>
                    <a:pt x="1" y="0"/>
                  </a:lnTo>
                  <a:lnTo>
                    <a:pt x="29" y="5"/>
                  </a:lnTo>
                  <a:lnTo>
                    <a:pt x="26" y="1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95" name="Freeform 219"/>
            <p:cNvSpPr>
              <a:spLocks/>
            </p:cNvSpPr>
            <p:nvPr/>
          </p:nvSpPr>
          <p:spPr bwMode="auto">
            <a:xfrm>
              <a:off x="2977" y="2114"/>
              <a:ext cx="34" cy="20"/>
            </a:xfrm>
            <a:custGeom>
              <a:avLst/>
              <a:gdLst>
                <a:gd name="T0" fmla="*/ 97 w 30"/>
                <a:gd name="T1" fmla="*/ 80 h 17"/>
                <a:gd name="T2" fmla="*/ 0 w 30"/>
                <a:gd name="T3" fmla="*/ 65 h 17"/>
                <a:gd name="T4" fmla="*/ 1 w 30"/>
                <a:gd name="T5" fmla="*/ 0 h 17"/>
                <a:gd name="T6" fmla="*/ 100 w 30"/>
                <a:gd name="T7" fmla="*/ 18 h 17"/>
                <a:gd name="T8" fmla="*/ 97 w 30"/>
                <a:gd name="T9" fmla="*/ 80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28" y="16"/>
                  </a:moveTo>
                  <a:lnTo>
                    <a:pt x="0" y="13"/>
                  </a:lnTo>
                  <a:lnTo>
                    <a:pt x="1" y="0"/>
                  </a:lnTo>
                  <a:lnTo>
                    <a:pt x="29" y="3"/>
                  </a:lnTo>
                  <a:lnTo>
                    <a:pt x="28"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96" name="Freeform 220"/>
            <p:cNvSpPr>
              <a:spLocks/>
            </p:cNvSpPr>
            <p:nvPr/>
          </p:nvSpPr>
          <p:spPr bwMode="auto">
            <a:xfrm>
              <a:off x="2946" y="2114"/>
              <a:ext cx="33" cy="20"/>
            </a:xfrm>
            <a:custGeom>
              <a:avLst/>
              <a:gdLst>
                <a:gd name="T0" fmla="*/ 98 w 29"/>
                <a:gd name="T1" fmla="*/ 80 h 17"/>
                <a:gd name="T2" fmla="*/ 0 w 29"/>
                <a:gd name="T3" fmla="*/ 68 h 17"/>
                <a:gd name="T4" fmla="*/ 0 w 29"/>
                <a:gd name="T5" fmla="*/ 0 h 17"/>
                <a:gd name="T6" fmla="*/ 100 w 29"/>
                <a:gd name="T7" fmla="*/ 0 h 17"/>
                <a:gd name="T8" fmla="*/ 98 w 29"/>
                <a:gd name="T9" fmla="*/ 80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27" y="16"/>
                  </a:moveTo>
                  <a:lnTo>
                    <a:pt x="0" y="14"/>
                  </a:lnTo>
                  <a:lnTo>
                    <a:pt x="0" y="0"/>
                  </a:lnTo>
                  <a:lnTo>
                    <a:pt x="28" y="0"/>
                  </a:lnTo>
                  <a:lnTo>
                    <a:pt x="27"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97" name="Freeform 221"/>
            <p:cNvSpPr>
              <a:spLocks/>
            </p:cNvSpPr>
            <p:nvPr/>
          </p:nvSpPr>
          <p:spPr bwMode="auto">
            <a:xfrm>
              <a:off x="2914" y="2114"/>
              <a:ext cx="33" cy="20"/>
            </a:xfrm>
            <a:custGeom>
              <a:avLst/>
              <a:gdLst>
                <a:gd name="T0" fmla="*/ 100 w 29"/>
                <a:gd name="T1" fmla="*/ 65 h 17"/>
                <a:gd name="T2" fmla="*/ 1 w 29"/>
                <a:gd name="T3" fmla="*/ 80 h 17"/>
                <a:gd name="T4" fmla="*/ 0 w 29"/>
                <a:gd name="T5" fmla="*/ 0 h 17"/>
                <a:gd name="T6" fmla="*/ 100 w 29"/>
                <a:gd name="T7" fmla="*/ 0 h 17"/>
                <a:gd name="T8" fmla="*/ 100 w 29"/>
                <a:gd name="T9" fmla="*/ 65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28" y="13"/>
                  </a:moveTo>
                  <a:lnTo>
                    <a:pt x="1" y="16"/>
                  </a:lnTo>
                  <a:lnTo>
                    <a:pt x="0" y="0"/>
                  </a:lnTo>
                  <a:lnTo>
                    <a:pt x="28" y="0"/>
                  </a:lnTo>
                  <a:lnTo>
                    <a:pt x="28"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98" name="Freeform 222"/>
            <p:cNvSpPr>
              <a:spLocks/>
            </p:cNvSpPr>
            <p:nvPr/>
          </p:nvSpPr>
          <p:spPr bwMode="auto">
            <a:xfrm>
              <a:off x="2883" y="2114"/>
              <a:ext cx="34" cy="21"/>
            </a:xfrm>
            <a:custGeom>
              <a:avLst/>
              <a:gdLst>
                <a:gd name="T0" fmla="*/ 100 w 30"/>
                <a:gd name="T1" fmla="*/ 65 h 18"/>
                <a:gd name="T2" fmla="*/ 3 w 30"/>
                <a:gd name="T3" fmla="*/ 79 h 18"/>
                <a:gd name="T4" fmla="*/ 0 w 30"/>
                <a:gd name="T5" fmla="*/ 21 h 18"/>
                <a:gd name="T6" fmla="*/ 97 w 30"/>
                <a:gd name="T7" fmla="*/ 0 h 18"/>
                <a:gd name="T8" fmla="*/ 100 w 30"/>
                <a:gd name="T9" fmla="*/ 65 h 18"/>
                <a:gd name="T10" fmla="*/ 0 60000 65536"/>
                <a:gd name="T11" fmla="*/ 0 60000 65536"/>
                <a:gd name="T12" fmla="*/ 0 60000 65536"/>
                <a:gd name="T13" fmla="*/ 0 60000 65536"/>
                <a:gd name="T14" fmla="*/ 0 60000 65536"/>
                <a:gd name="T15" fmla="*/ 0 w 30"/>
                <a:gd name="T16" fmla="*/ 0 h 18"/>
                <a:gd name="T17" fmla="*/ 30 w 30"/>
                <a:gd name="T18" fmla="*/ 18 h 18"/>
              </a:gdLst>
              <a:ahLst/>
              <a:cxnLst>
                <a:cxn ang="T10">
                  <a:pos x="T0" y="T1"/>
                </a:cxn>
                <a:cxn ang="T11">
                  <a:pos x="T2" y="T3"/>
                </a:cxn>
                <a:cxn ang="T12">
                  <a:pos x="T4" y="T5"/>
                </a:cxn>
                <a:cxn ang="T13">
                  <a:pos x="T6" y="T7"/>
                </a:cxn>
                <a:cxn ang="T14">
                  <a:pos x="T8" y="T9"/>
                </a:cxn>
              </a:cxnLst>
              <a:rect l="T15" t="T16" r="T17" b="T18"/>
              <a:pathLst>
                <a:path w="30" h="18">
                  <a:moveTo>
                    <a:pt x="29" y="14"/>
                  </a:moveTo>
                  <a:lnTo>
                    <a:pt x="3" y="17"/>
                  </a:lnTo>
                  <a:lnTo>
                    <a:pt x="0" y="4"/>
                  </a:lnTo>
                  <a:lnTo>
                    <a:pt x="28" y="0"/>
                  </a:lnTo>
                  <a:lnTo>
                    <a:pt x="29" y="1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399" name="Freeform 223"/>
            <p:cNvSpPr>
              <a:spLocks/>
            </p:cNvSpPr>
            <p:nvPr/>
          </p:nvSpPr>
          <p:spPr bwMode="auto">
            <a:xfrm>
              <a:off x="2852" y="2119"/>
              <a:ext cx="35" cy="22"/>
            </a:xfrm>
            <a:custGeom>
              <a:avLst/>
              <a:gdLst>
                <a:gd name="T0" fmla="*/ 100 w 31"/>
                <a:gd name="T1" fmla="*/ 57 h 19"/>
                <a:gd name="T2" fmla="*/ 2 w 31"/>
                <a:gd name="T3" fmla="*/ 78 h 19"/>
                <a:gd name="T4" fmla="*/ 0 w 31"/>
                <a:gd name="T5" fmla="*/ 19 h 19"/>
                <a:gd name="T6" fmla="*/ 89 w 31"/>
                <a:gd name="T7" fmla="*/ 0 h 19"/>
                <a:gd name="T8" fmla="*/ 100 w 31"/>
                <a:gd name="T9" fmla="*/ 57 h 19"/>
                <a:gd name="T10" fmla="*/ 0 60000 65536"/>
                <a:gd name="T11" fmla="*/ 0 60000 65536"/>
                <a:gd name="T12" fmla="*/ 0 60000 65536"/>
                <a:gd name="T13" fmla="*/ 0 60000 65536"/>
                <a:gd name="T14" fmla="*/ 0 60000 65536"/>
                <a:gd name="T15" fmla="*/ 0 w 31"/>
                <a:gd name="T16" fmla="*/ 0 h 19"/>
                <a:gd name="T17" fmla="*/ 31 w 31"/>
                <a:gd name="T18" fmla="*/ 19 h 19"/>
              </a:gdLst>
              <a:ahLst/>
              <a:cxnLst>
                <a:cxn ang="T10">
                  <a:pos x="T0" y="T1"/>
                </a:cxn>
                <a:cxn ang="T11">
                  <a:pos x="T2" y="T3"/>
                </a:cxn>
                <a:cxn ang="T12">
                  <a:pos x="T4" y="T5"/>
                </a:cxn>
                <a:cxn ang="T13">
                  <a:pos x="T6" y="T7"/>
                </a:cxn>
                <a:cxn ang="T14">
                  <a:pos x="T8" y="T9"/>
                </a:cxn>
              </a:cxnLst>
              <a:rect l="T15" t="T16" r="T17" b="T18"/>
              <a:pathLst>
                <a:path w="31" h="19">
                  <a:moveTo>
                    <a:pt x="30" y="13"/>
                  </a:moveTo>
                  <a:lnTo>
                    <a:pt x="2" y="18"/>
                  </a:lnTo>
                  <a:lnTo>
                    <a:pt x="0" y="4"/>
                  </a:lnTo>
                  <a:lnTo>
                    <a:pt x="27" y="0"/>
                  </a:lnTo>
                  <a:lnTo>
                    <a:pt x="30"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00" name="Freeform 224"/>
            <p:cNvSpPr>
              <a:spLocks/>
            </p:cNvSpPr>
            <p:nvPr/>
          </p:nvSpPr>
          <p:spPr bwMode="auto">
            <a:xfrm>
              <a:off x="2820" y="2123"/>
              <a:ext cx="35" cy="26"/>
            </a:xfrm>
            <a:custGeom>
              <a:avLst/>
              <a:gdLst>
                <a:gd name="T0" fmla="*/ 100 w 31"/>
                <a:gd name="T1" fmla="*/ 76 h 22"/>
                <a:gd name="T2" fmla="*/ 16 w 31"/>
                <a:gd name="T3" fmla="*/ 110 h 22"/>
                <a:gd name="T4" fmla="*/ 0 w 31"/>
                <a:gd name="T5" fmla="*/ 41 h 22"/>
                <a:gd name="T6" fmla="*/ 97 w 31"/>
                <a:gd name="T7" fmla="*/ 0 h 22"/>
                <a:gd name="T8" fmla="*/ 100 w 31"/>
                <a:gd name="T9" fmla="*/ 76 h 22"/>
                <a:gd name="T10" fmla="*/ 0 60000 65536"/>
                <a:gd name="T11" fmla="*/ 0 60000 65536"/>
                <a:gd name="T12" fmla="*/ 0 60000 65536"/>
                <a:gd name="T13" fmla="*/ 0 60000 65536"/>
                <a:gd name="T14" fmla="*/ 0 60000 65536"/>
                <a:gd name="T15" fmla="*/ 0 w 31"/>
                <a:gd name="T16" fmla="*/ 0 h 22"/>
                <a:gd name="T17" fmla="*/ 31 w 31"/>
                <a:gd name="T18" fmla="*/ 22 h 22"/>
              </a:gdLst>
              <a:ahLst/>
              <a:cxnLst>
                <a:cxn ang="T10">
                  <a:pos x="T0" y="T1"/>
                </a:cxn>
                <a:cxn ang="T11">
                  <a:pos x="T2" y="T3"/>
                </a:cxn>
                <a:cxn ang="T12">
                  <a:pos x="T4" y="T5"/>
                </a:cxn>
                <a:cxn ang="T13">
                  <a:pos x="T6" y="T7"/>
                </a:cxn>
                <a:cxn ang="T14">
                  <a:pos x="T8" y="T9"/>
                </a:cxn>
              </a:cxnLst>
              <a:rect l="T15" t="T16" r="T17" b="T18"/>
              <a:pathLst>
                <a:path w="31" h="22">
                  <a:moveTo>
                    <a:pt x="30" y="14"/>
                  </a:moveTo>
                  <a:lnTo>
                    <a:pt x="4" y="21"/>
                  </a:lnTo>
                  <a:lnTo>
                    <a:pt x="0" y="8"/>
                  </a:lnTo>
                  <a:lnTo>
                    <a:pt x="28" y="0"/>
                  </a:lnTo>
                  <a:lnTo>
                    <a:pt x="30" y="1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01" name="Freeform 225"/>
            <p:cNvSpPr>
              <a:spLocks/>
            </p:cNvSpPr>
            <p:nvPr/>
          </p:nvSpPr>
          <p:spPr bwMode="auto">
            <a:xfrm>
              <a:off x="2791" y="2132"/>
              <a:ext cx="35" cy="27"/>
            </a:xfrm>
            <a:custGeom>
              <a:avLst/>
              <a:gdLst>
                <a:gd name="T0" fmla="*/ 100 w 31"/>
                <a:gd name="T1" fmla="*/ 65 h 23"/>
                <a:gd name="T2" fmla="*/ 16 w 31"/>
                <a:gd name="T3" fmla="*/ 110 h 23"/>
                <a:gd name="T4" fmla="*/ 0 w 31"/>
                <a:gd name="T5" fmla="*/ 47 h 23"/>
                <a:gd name="T6" fmla="*/ 87 w 31"/>
                <a:gd name="T7" fmla="*/ 0 h 23"/>
                <a:gd name="T8" fmla="*/ 100 w 31"/>
                <a:gd name="T9" fmla="*/ 65 h 23"/>
                <a:gd name="T10" fmla="*/ 0 60000 65536"/>
                <a:gd name="T11" fmla="*/ 0 60000 65536"/>
                <a:gd name="T12" fmla="*/ 0 60000 65536"/>
                <a:gd name="T13" fmla="*/ 0 60000 65536"/>
                <a:gd name="T14" fmla="*/ 0 60000 65536"/>
                <a:gd name="T15" fmla="*/ 0 w 31"/>
                <a:gd name="T16" fmla="*/ 0 h 23"/>
                <a:gd name="T17" fmla="*/ 31 w 31"/>
                <a:gd name="T18" fmla="*/ 23 h 23"/>
              </a:gdLst>
              <a:ahLst/>
              <a:cxnLst>
                <a:cxn ang="T10">
                  <a:pos x="T0" y="T1"/>
                </a:cxn>
                <a:cxn ang="T11">
                  <a:pos x="T2" y="T3"/>
                </a:cxn>
                <a:cxn ang="T12">
                  <a:pos x="T4" y="T5"/>
                </a:cxn>
                <a:cxn ang="T13">
                  <a:pos x="T6" y="T7"/>
                </a:cxn>
                <a:cxn ang="T14">
                  <a:pos x="T8" y="T9"/>
                </a:cxn>
              </a:cxnLst>
              <a:rect l="T15" t="T16" r="T17" b="T18"/>
              <a:pathLst>
                <a:path w="31" h="23">
                  <a:moveTo>
                    <a:pt x="30" y="13"/>
                  </a:moveTo>
                  <a:lnTo>
                    <a:pt x="4" y="22"/>
                  </a:lnTo>
                  <a:lnTo>
                    <a:pt x="0" y="9"/>
                  </a:lnTo>
                  <a:lnTo>
                    <a:pt x="26" y="0"/>
                  </a:lnTo>
                  <a:lnTo>
                    <a:pt x="30"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02" name="Freeform 226"/>
            <p:cNvSpPr>
              <a:spLocks/>
            </p:cNvSpPr>
            <p:nvPr/>
          </p:nvSpPr>
          <p:spPr bwMode="auto">
            <a:xfrm>
              <a:off x="2761" y="2143"/>
              <a:ext cx="35" cy="28"/>
            </a:xfrm>
            <a:custGeom>
              <a:avLst/>
              <a:gdLst>
                <a:gd name="T0" fmla="*/ 100 w 31"/>
                <a:gd name="T1" fmla="*/ 64 h 24"/>
                <a:gd name="T2" fmla="*/ 18 w 31"/>
                <a:gd name="T3" fmla="*/ 107 h 24"/>
                <a:gd name="T4" fmla="*/ 0 w 31"/>
                <a:gd name="T5" fmla="*/ 56 h 24"/>
                <a:gd name="T6" fmla="*/ 87 w 31"/>
                <a:gd name="T7" fmla="*/ 0 h 24"/>
                <a:gd name="T8" fmla="*/ 100 w 31"/>
                <a:gd name="T9" fmla="*/ 64 h 24"/>
                <a:gd name="T10" fmla="*/ 0 60000 65536"/>
                <a:gd name="T11" fmla="*/ 0 60000 65536"/>
                <a:gd name="T12" fmla="*/ 0 60000 65536"/>
                <a:gd name="T13" fmla="*/ 0 60000 65536"/>
                <a:gd name="T14" fmla="*/ 0 60000 65536"/>
                <a:gd name="T15" fmla="*/ 0 w 31"/>
                <a:gd name="T16" fmla="*/ 0 h 24"/>
                <a:gd name="T17" fmla="*/ 31 w 31"/>
                <a:gd name="T18" fmla="*/ 24 h 24"/>
              </a:gdLst>
              <a:ahLst/>
              <a:cxnLst>
                <a:cxn ang="T10">
                  <a:pos x="T0" y="T1"/>
                </a:cxn>
                <a:cxn ang="T11">
                  <a:pos x="T2" y="T3"/>
                </a:cxn>
                <a:cxn ang="T12">
                  <a:pos x="T4" y="T5"/>
                </a:cxn>
                <a:cxn ang="T13">
                  <a:pos x="T6" y="T7"/>
                </a:cxn>
                <a:cxn ang="T14">
                  <a:pos x="T8" y="T9"/>
                </a:cxn>
              </a:cxnLst>
              <a:rect l="T15" t="T16" r="T17" b="T18"/>
              <a:pathLst>
                <a:path w="31" h="24">
                  <a:moveTo>
                    <a:pt x="30" y="13"/>
                  </a:moveTo>
                  <a:lnTo>
                    <a:pt x="5" y="23"/>
                  </a:lnTo>
                  <a:lnTo>
                    <a:pt x="0" y="12"/>
                  </a:lnTo>
                  <a:lnTo>
                    <a:pt x="26" y="0"/>
                  </a:lnTo>
                  <a:lnTo>
                    <a:pt x="30"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03" name="Freeform 227"/>
            <p:cNvSpPr>
              <a:spLocks/>
            </p:cNvSpPr>
            <p:nvPr/>
          </p:nvSpPr>
          <p:spPr bwMode="auto">
            <a:xfrm>
              <a:off x="2732" y="2157"/>
              <a:ext cx="36" cy="30"/>
            </a:xfrm>
            <a:custGeom>
              <a:avLst/>
              <a:gdLst>
                <a:gd name="T0" fmla="*/ 101 w 32"/>
                <a:gd name="T1" fmla="*/ 48 h 26"/>
                <a:gd name="T2" fmla="*/ 23 w 32"/>
                <a:gd name="T3" fmla="*/ 104 h 26"/>
                <a:gd name="T4" fmla="*/ 0 w 32"/>
                <a:gd name="T5" fmla="*/ 58 h 26"/>
                <a:gd name="T6" fmla="*/ 87 w 32"/>
                <a:gd name="T7" fmla="*/ 0 h 26"/>
                <a:gd name="T8" fmla="*/ 101 w 32"/>
                <a:gd name="T9" fmla="*/ 48 h 26"/>
                <a:gd name="T10" fmla="*/ 0 60000 65536"/>
                <a:gd name="T11" fmla="*/ 0 60000 65536"/>
                <a:gd name="T12" fmla="*/ 0 60000 65536"/>
                <a:gd name="T13" fmla="*/ 0 60000 65536"/>
                <a:gd name="T14" fmla="*/ 0 60000 65536"/>
                <a:gd name="T15" fmla="*/ 0 w 32"/>
                <a:gd name="T16" fmla="*/ 0 h 26"/>
                <a:gd name="T17" fmla="*/ 32 w 32"/>
                <a:gd name="T18" fmla="*/ 26 h 26"/>
              </a:gdLst>
              <a:ahLst/>
              <a:cxnLst>
                <a:cxn ang="T10">
                  <a:pos x="T0" y="T1"/>
                </a:cxn>
                <a:cxn ang="T11">
                  <a:pos x="T2" y="T3"/>
                </a:cxn>
                <a:cxn ang="T12">
                  <a:pos x="T4" y="T5"/>
                </a:cxn>
                <a:cxn ang="T13">
                  <a:pos x="T6" y="T7"/>
                </a:cxn>
                <a:cxn ang="T14">
                  <a:pos x="T8" y="T9"/>
                </a:cxn>
              </a:cxnLst>
              <a:rect l="T15" t="T16" r="T17" b="T18"/>
              <a:pathLst>
                <a:path w="32" h="26">
                  <a:moveTo>
                    <a:pt x="31" y="11"/>
                  </a:moveTo>
                  <a:lnTo>
                    <a:pt x="7" y="25"/>
                  </a:lnTo>
                  <a:lnTo>
                    <a:pt x="0" y="14"/>
                  </a:lnTo>
                  <a:lnTo>
                    <a:pt x="26" y="0"/>
                  </a:lnTo>
                  <a:lnTo>
                    <a:pt x="31" y="1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04" name="Freeform 228"/>
            <p:cNvSpPr>
              <a:spLocks/>
            </p:cNvSpPr>
            <p:nvPr/>
          </p:nvSpPr>
          <p:spPr bwMode="auto">
            <a:xfrm>
              <a:off x="2705" y="2173"/>
              <a:ext cx="36" cy="32"/>
            </a:xfrm>
            <a:custGeom>
              <a:avLst/>
              <a:gdLst>
                <a:gd name="T0" fmla="*/ 101 w 32"/>
                <a:gd name="T1" fmla="*/ 43 h 28"/>
                <a:gd name="T2" fmla="*/ 23 w 32"/>
                <a:gd name="T3" fmla="*/ 104 h 28"/>
                <a:gd name="T4" fmla="*/ 0 w 32"/>
                <a:gd name="T5" fmla="*/ 61 h 28"/>
                <a:gd name="T6" fmla="*/ 78 w 32"/>
                <a:gd name="T7" fmla="*/ 0 h 28"/>
                <a:gd name="T8" fmla="*/ 101 w 32"/>
                <a:gd name="T9" fmla="*/ 43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31" y="11"/>
                  </a:moveTo>
                  <a:lnTo>
                    <a:pt x="7" y="27"/>
                  </a:lnTo>
                  <a:lnTo>
                    <a:pt x="0" y="16"/>
                  </a:lnTo>
                  <a:lnTo>
                    <a:pt x="24" y="0"/>
                  </a:lnTo>
                  <a:lnTo>
                    <a:pt x="31" y="1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05" name="Freeform 229"/>
            <p:cNvSpPr>
              <a:spLocks/>
            </p:cNvSpPr>
            <p:nvPr/>
          </p:nvSpPr>
          <p:spPr bwMode="auto">
            <a:xfrm>
              <a:off x="2677" y="2191"/>
              <a:ext cx="37" cy="34"/>
            </a:xfrm>
            <a:custGeom>
              <a:avLst/>
              <a:gdLst>
                <a:gd name="T0" fmla="*/ 136 w 32"/>
                <a:gd name="T1" fmla="*/ 55 h 29"/>
                <a:gd name="T2" fmla="*/ 34 w 32"/>
                <a:gd name="T3" fmla="*/ 141 h 29"/>
                <a:gd name="T4" fmla="*/ 0 w 32"/>
                <a:gd name="T5" fmla="*/ 88 h 29"/>
                <a:gd name="T6" fmla="*/ 103 w 32"/>
                <a:gd name="T7" fmla="*/ 0 h 29"/>
                <a:gd name="T8" fmla="*/ 136 w 32"/>
                <a:gd name="T9" fmla="*/ 55 h 29"/>
                <a:gd name="T10" fmla="*/ 0 60000 65536"/>
                <a:gd name="T11" fmla="*/ 0 60000 65536"/>
                <a:gd name="T12" fmla="*/ 0 60000 65536"/>
                <a:gd name="T13" fmla="*/ 0 60000 65536"/>
                <a:gd name="T14" fmla="*/ 0 60000 65536"/>
                <a:gd name="T15" fmla="*/ 0 w 32"/>
                <a:gd name="T16" fmla="*/ 0 h 29"/>
                <a:gd name="T17" fmla="*/ 32 w 32"/>
                <a:gd name="T18" fmla="*/ 29 h 29"/>
              </a:gdLst>
              <a:ahLst/>
              <a:cxnLst>
                <a:cxn ang="T10">
                  <a:pos x="T0" y="T1"/>
                </a:cxn>
                <a:cxn ang="T11">
                  <a:pos x="T2" y="T3"/>
                </a:cxn>
                <a:cxn ang="T12">
                  <a:pos x="T4" y="T5"/>
                </a:cxn>
                <a:cxn ang="T13">
                  <a:pos x="T6" y="T7"/>
                </a:cxn>
                <a:cxn ang="T14">
                  <a:pos x="T8" y="T9"/>
                </a:cxn>
              </a:cxnLst>
              <a:rect l="T15" t="T16" r="T17" b="T18"/>
              <a:pathLst>
                <a:path w="32" h="29">
                  <a:moveTo>
                    <a:pt x="31" y="11"/>
                  </a:moveTo>
                  <a:lnTo>
                    <a:pt x="8" y="28"/>
                  </a:lnTo>
                  <a:lnTo>
                    <a:pt x="0" y="18"/>
                  </a:lnTo>
                  <a:lnTo>
                    <a:pt x="24" y="0"/>
                  </a:lnTo>
                  <a:lnTo>
                    <a:pt x="31" y="1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06" name="Freeform 230"/>
            <p:cNvSpPr>
              <a:spLocks/>
            </p:cNvSpPr>
            <p:nvPr/>
          </p:nvSpPr>
          <p:spPr bwMode="auto">
            <a:xfrm>
              <a:off x="2651" y="2212"/>
              <a:ext cx="37" cy="36"/>
            </a:xfrm>
            <a:custGeom>
              <a:avLst/>
              <a:gdLst>
                <a:gd name="T0" fmla="*/ 136 w 32"/>
                <a:gd name="T1" fmla="*/ 48 h 31"/>
                <a:gd name="T2" fmla="*/ 39 w 32"/>
                <a:gd name="T3" fmla="*/ 136 h 31"/>
                <a:gd name="T4" fmla="*/ 0 w 32"/>
                <a:gd name="T5" fmla="*/ 89 h 31"/>
                <a:gd name="T6" fmla="*/ 102 w 32"/>
                <a:gd name="T7" fmla="*/ 0 h 31"/>
                <a:gd name="T8" fmla="*/ 136 w 32"/>
                <a:gd name="T9" fmla="*/ 48 h 31"/>
                <a:gd name="T10" fmla="*/ 0 60000 65536"/>
                <a:gd name="T11" fmla="*/ 0 60000 65536"/>
                <a:gd name="T12" fmla="*/ 0 60000 65536"/>
                <a:gd name="T13" fmla="*/ 0 60000 65536"/>
                <a:gd name="T14" fmla="*/ 0 60000 65536"/>
                <a:gd name="T15" fmla="*/ 0 w 32"/>
                <a:gd name="T16" fmla="*/ 0 h 31"/>
                <a:gd name="T17" fmla="*/ 32 w 32"/>
                <a:gd name="T18" fmla="*/ 31 h 31"/>
              </a:gdLst>
              <a:ahLst/>
              <a:cxnLst>
                <a:cxn ang="T10">
                  <a:pos x="T0" y="T1"/>
                </a:cxn>
                <a:cxn ang="T11">
                  <a:pos x="T2" y="T3"/>
                </a:cxn>
                <a:cxn ang="T12">
                  <a:pos x="T4" y="T5"/>
                </a:cxn>
                <a:cxn ang="T13">
                  <a:pos x="T6" y="T7"/>
                </a:cxn>
                <a:cxn ang="T14">
                  <a:pos x="T8" y="T9"/>
                </a:cxn>
              </a:cxnLst>
              <a:rect l="T15" t="T16" r="T17" b="T18"/>
              <a:pathLst>
                <a:path w="32" h="31">
                  <a:moveTo>
                    <a:pt x="31" y="10"/>
                  </a:moveTo>
                  <a:lnTo>
                    <a:pt x="9" y="30"/>
                  </a:lnTo>
                  <a:lnTo>
                    <a:pt x="0" y="20"/>
                  </a:lnTo>
                  <a:lnTo>
                    <a:pt x="23" y="0"/>
                  </a:lnTo>
                  <a:lnTo>
                    <a:pt x="31" y="1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07" name="Freeform 231"/>
            <p:cNvSpPr>
              <a:spLocks/>
            </p:cNvSpPr>
            <p:nvPr/>
          </p:nvSpPr>
          <p:spPr bwMode="auto">
            <a:xfrm>
              <a:off x="2628" y="2235"/>
              <a:ext cx="35" cy="38"/>
            </a:xfrm>
            <a:custGeom>
              <a:avLst/>
              <a:gdLst>
                <a:gd name="T0" fmla="*/ 100 w 31"/>
                <a:gd name="T1" fmla="*/ 43 h 33"/>
                <a:gd name="T2" fmla="*/ 33 w 31"/>
                <a:gd name="T3" fmla="*/ 135 h 33"/>
                <a:gd name="T4" fmla="*/ 0 w 31"/>
                <a:gd name="T5" fmla="*/ 102 h 33"/>
                <a:gd name="T6" fmla="*/ 70 w 31"/>
                <a:gd name="T7" fmla="*/ 0 h 33"/>
                <a:gd name="T8" fmla="*/ 100 w 31"/>
                <a:gd name="T9" fmla="*/ 43 h 33"/>
                <a:gd name="T10" fmla="*/ 0 60000 65536"/>
                <a:gd name="T11" fmla="*/ 0 60000 65536"/>
                <a:gd name="T12" fmla="*/ 0 60000 65536"/>
                <a:gd name="T13" fmla="*/ 0 60000 65536"/>
                <a:gd name="T14" fmla="*/ 0 60000 65536"/>
                <a:gd name="T15" fmla="*/ 0 w 31"/>
                <a:gd name="T16" fmla="*/ 0 h 33"/>
                <a:gd name="T17" fmla="*/ 31 w 31"/>
                <a:gd name="T18" fmla="*/ 33 h 33"/>
              </a:gdLst>
              <a:ahLst/>
              <a:cxnLst>
                <a:cxn ang="T10">
                  <a:pos x="T0" y="T1"/>
                </a:cxn>
                <a:cxn ang="T11">
                  <a:pos x="T2" y="T3"/>
                </a:cxn>
                <a:cxn ang="T12">
                  <a:pos x="T4" y="T5"/>
                </a:cxn>
                <a:cxn ang="T13">
                  <a:pos x="T6" y="T7"/>
                </a:cxn>
                <a:cxn ang="T14">
                  <a:pos x="T8" y="T9"/>
                </a:cxn>
              </a:cxnLst>
              <a:rect l="T15" t="T16" r="T17" b="T18"/>
              <a:pathLst>
                <a:path w="31" h="33">
                  <a:moveTo>
                    <a:pt x="30" y="10"/>
                  </a:moveTo>
                  <a:lnTo>
                    <a:pt x="10" y="32"/>
                  </a:lnTo>
                  <a:lnTo>
                    <a:pt x="0" y="24"/>
                  </a:lnTo>
                  <a:lnTo>
                    <a:pt x="21" y="0"/>
                  </a:lnTo>
                  <a:lnTo>
                    <a:pt x="30" y="1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08" name="Freeform 232"/>
            <p:cNvSpPr>
              <a:spLocks/>
            </p:cNvSpPr>
            <p:nvPr/>
          </p:nvSpPr>
          <p:spPr bwMode="auto">
            <a:xfrm>
              <a:off x="2605" y="2263"/>
              <a:ext cx="35" cy="40"/>
            </a:xfrm>
            <a:custGeom>
              <a:avLst/>
              <a:gdLst>
                <a:gd name="T0" fmla="*/ 100 w 31"/>
                <a:gd name="T1" fmla="*/ 29 h 35"/>
                <a:gd name="T2" fmla="*/ 33 w 31"/>
                <a:gd name="T3" fmla="*/ 128 h 35"/>
                <a:gd name="T4" fmla="*/ 0 w 31"/>
                <a:gd name="T5" fmla="*/ 104 h 35"/>
                <a:gd name="T6" fmla="*/ 68 w 31"/>
                <a:gd name="T7" fmla="*/ 0 h 35"/>
                <a:gd name="T8" fmla="*/ 100 w 31"/>
                <a:gd name="T9" fmla="*/ 29 h 35"/>
                <a:gd name="T10" fmla="*/ 0 60000 65536"/>
                <a:gd name="T11" fmla="*/ 0 60000 65536"/>
                <a:gd name="T12" fmla="*/ 0 60000 65536"/>
                <a:gd name="T13" fmla="*/ 0 60000 65536"/>
                <a:gd name="T14" fmla="*/ 0 60000 65536"/>
                <a:gd name="T15" fmla="*/ 0 w 31"/>
                <a:gd name="T16" fmla="*/ 0 h 35"/>
                <a:gd name="T17" fmla="*/ 31 w 31"/>
                <a:gd name="T18" fmla="*/ 35 h 35"/>
              </a:gdLst>
              <a:ahLst/>
              <a:cxnLst>
                <a:cxn ang="T10">
                  <a:pos x="T0" y="T1"/>
                </a:cxn>
                <a:cxn ang="T11">
                  <a:pos x="T2" y="T3"/>
                </a:cxn>
                <a:cxn ang="T12">
                  <a:pos x="T4" y="T5"/>
                </a:cxn>
                <a:cxn ang="T13">
                  <a:pos x="T6" y="T7"/>
                </a:cxn>
                <a:cxn ang="T14">
                  <a:pos x="T8" y="T9"/>
                </a:cxn>
              </a:cxnLst>
              <a:rect l="T15" t="T16" r="T17" b="T18"/>
              <a:pathLst>
                <a:path w="31" h="35">
                  <a:moveTo>
                    <a:pt x="30" y="8"/>
                  </a:moveTo>
                  <a:lnTo>
                    <a:pt x="10" y="34"/>
                  </a:lnTo>
                  <a:lnTo>
                    <a:pt x="0" y="27"/>
                  </a:lnTo>
                  <a:lnTo>
                    <a:pt x="20" y="0"/>
                  </a:lnTo>
                  <a:lnTo>
                    <a:pt x="30" y="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09" name="Freeform 233"/>
            <p:cNvSpPr>
              <a:spLocks/>
            </p:cNvSpPr>
            <p:nvPr/>
          </p:nvSpPr>
          <p:spPr bwMode="auto">
            <a:xfrm>
              <a:off x="2582" y="2294"/>
              <a:ext cx="35" cy="44"/>
            </a:xfrm>
            <a:custGeom>
              <a:avLst/>
              <a:gdLst>
                <a:gd name="T0" fmla="*/ 100 w 31"/>
                <a:gd name="T1" fmla="*/ 29 h 38"/>
                <a:gd name="T2" fmla="*/ 42 w 31"/>
                <a:gd name="T3" fmla="*/ 161 h 38"/>
                <a:gd name="T4" fmla="*/ 0 w 31"/>
                <a:gd name="T5" fmla="*/ 131 h 38"/>
                <a:gd name="T6" fmla="*/ 68 w 31"/>
                <a:gd name="T7" fmla="*/ 0 h 38"/>
                <a:gd name="T8" fmla="*/ 100 w 31"/>
                <a:gd name="T9" fmla="*/ 29 h 38"/>
                <a:gd name="T10" fmla="*/ 0 60000 65536"/>
                <a:gd name="T11" fmla="*/ 0 60000 65536"/>
                <a:gd name="T12" fmla="*/ 0 60000 65536"/>
                <a:gd name="T13" fmla="*/ 0 60000 65536"/>
                <a:gd name="T14" fmla="*/ 0 60000 65536"/>
                <a:gd name="T15" fmla="*/ 0 w 31"/>
                <a:gd name="T16" fmla="*/ 0 h 38"/>
                <a:gd name="T17" fmla="*/ 31 w 31"/>
                <a:gd name="T18" fmla="*/ 38 h 38"/>
              </a:gdLst>
              <a:ahLst/>
              <a:cxnLst>
                <a:cxn ang="T10">
                  <a:pos x="T0" y="T1"/>
                </a:cxn>
                <a:cxn ang="T11">
                  <a:pos x="T2" y="T3"/>
                </a:cxn>
                <a:cxn ang="T12">
                  <a:pos x="T4" y="T5"/>
                </a:cxn>
                <a:cxn ang="T13">
                  <a:pos x="T6" y="T7"/>
                </a:cxn>
                <a:cxn ang="T14">
                  <a:pos x="T8" y="T9"/>
                </a:cxn>
              </a:cxnLst>
              <a:rect l="T15" t="T16" r="T17" b="T18"/>
              <a:pathLst>
                <a:path w="31" h="38">
                  <a:moveTo>
                    <a:pt x="30" y="7"/>
                  </a:moveTo>
                  <a:lnTo>
                    <a:pt x="12" y="37"/>
                  </a:lnTo>
                  <a:lnTo>
                    <a:pt x="0" y="30"/>
                  </a:lnTo>
                  <a:lnTo>
                    <a:pt x="20" y="0"/>
                  </a:lnTo>
                  <a:lnTo>
                    <a:pt x="30" y="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10" name="Freeform 234"/>
            <p:cNvSpPr>
              <a:spLocks/>
            </p:cNvSpPr>
            <p:nvPr/>
          </p:nvSpPr>
          <p:spPr bwMode="auto">
            <a:xfrm>
              <a:off x="2564" y="2328"/>
              <a:ext cx="33" cy="47"/>
            </a:xfrm>
            <a:custGeom>
              <a:avLst/>
              <a:gdLst>
                <a:gd name="T0" fmla="*/ 100 w 29"/>
                <a:gd name="T1" fmla="*/ 34 h 40"/>
                <a:gd name="T2" fmla="*/ 44 w 29"/>
                <a:gd name="T3" fmla="*/ 195 h 40"/>
                <a:gd name="T4" fmla="*/ 0 w 29"/>
                <a:gd name="T5" fmla="*/ 170 h 40"/>
                <a:gd name="T6" fmla="*/ 57 w 29"/>
                <a:gd name="T7" fmla="*/ 0 h 40"/>
                <a:gd name="T8" fmla="*/ 100 w 29"/>
                <a:gd name="T9" fmla="*/ 34 h 40"/>
                <a:gd name="T10" fmla="*/ 0 60000 65536"/>
                <a:gd name="T11" fmla="*/ 0 60000 65536"/>
                <a:gd name="T12" fmla="*/ 0 60000 65536"/>
                <a:gd name="T13" fmla="*/ 0 60000 65536"/>
                <a:gd name="T14" fmla="*/ 0 60000 65536"/>
                <a:gd name="T15" fmla="*/ 0 w 29"/>
                <a:gd name="T16" fmla="*/ 0 h 40"/>
                <a:gd name="T17" fmla="*/ 29 w 29"/>
                <a:gd name="T18" fmla="*/ 40 h 40"/>
              </a:gdLst>
              <a:ahLst/>
              <a:cxnLst>
                <a:cxn ang="T10">
                  <a:pos x="T0" y="T1"/>
                </a:cxn>
                <a:cxn ang="T11">
                  <a:pos x="T2" y="T3"/>
                </a:cxn>
                <a:cxn ang="T12">
                  <a:pos x="T4" y="T5"/>
                </a:cxn>
                <a:cxn ang="T13">
                  <a:pos x="T6" y="T7"/>
                </a:cxn>
                <a:cxn ang="T14">
                  <a:pos x="T8" y="T9"/>
                </a:cxn>
              </a:cxnLst>
              <a:rect l="T15" t="T16" r="T17" b="T18"/>
              <a:pathLst>
                <a:path w="29" h="40">
                  <a:moveTo>
                    <a:pt x="28" y="7"/>
                  </a:moveTo>
                  <a:lnTo>
                    <a:pt x="12" y="39"/>
                  </a:lnTo>
                  <a:lnTo>
                    <a:pt x="0" y="34"/>
                  </a:lnTo>
                  <a:lnTo>
                    <a:pt x="16" y="0"/>
                  </a:lnTo>
                  <a:lnTo>
                    <a:pt x="28" y="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11" name="Freeform 235"/>
            <p:cNvSpPr>
              <a:spLocks/>
            </p:cNvSpPr>
            <p:nvPr/>
          </p:nvSpPr>
          <p:spPr bwMode="auto">
            <a:xfrm>
              <a:off x="2547" y="2368"/>
              <a:ext cx="32" cy="51"/>
            </a:xfrm>
            <a:custGeom>
              <a:avLst/>
              <a:gdLst>
                <a:gd name="T0" fmla="*/ 104 w 28"/>
                <a:gd name="T1" fmla="*/ 18 h 45"/>
                <a:gd name="T2" fmla="*/ 49 w 28"/>
                <a:gd name="T3" fmla="*/ 156 h 45"/>
                <a:gd name="T4" fmla="*/ 0 w 28"/>
                <a:gd name="T5" fmla="*/ 141 h 45"/>
                <a:gd name="T6" fmla="*/ 56 w 28"/>
                <a:gd name="T7" fmla="*/ 0 h 45"/>
                <a:gd name="T8" fmla="*/ 104 w 28"/>
                <a:gd name="T9" fmla="*/ 18 h 45"/>
                <a:gd name="T10" fmla="*/ 0 60000 65536"/>
                <a:gd name="T11" fmla="*/ 0 60000 65536"/>
                <a:gd name="T12" fmla="*/ 0 60000 65536"/>
                <a:gd name="T13" fmla="*/ 0 60000 65536"/>
                <a:gd name="T14" fmla="*/ 0 60000 65536"/>
                <a:gd name="T15" fmla="*/ 0 w 28"/>
                <a:gd name="T16" fmla="*/ 0 h 45"/>
                <a:gd name="T17" fmla="*/ 28 w 28"/>
                <a:gd name="T18" fmla="*/ 45 h 45"/>
              </a:gdLst>
              <a:ahLst/>
              <a:cxnLst>
                <a:cxn ang="T10">
                  <a:pos x="T0" y="T1"/>
                </a:cxn>
                <a:cxn ang="T11">
                  <a:pos x="T2" y="T3"/>
                </a:cxn>
                <a:cxn ang="T12">
                  <a:pos x="T4" y="T5"/>
                </a:cxn>
                <a:cxn ang="T13">
                  <a:pos x="T6" y="T7"/>
                </a:cxn>
                <a:cxn ang="T14">
                  <a:pos x="T8" y="T9"/>
                </a:cxn>
              </a:cxnLst>
              <a:rect l="T15" t="T16" r="T17" b="T18"/>
              <a:pathLst>
                <a:path w="28" h="45">
                  <a:moveTo>
                    <a:pt x="27" y="5"/>
                  </a:moveTo>
                  <a:lnTo>
                    <a:pt x="13" y="44"/>
                  </a:lnTo>
                  <a:lnTo>
                    <a:pt x="0" y="40"/>
                  </a:lnTo>
                  <a:lnTo>
                    <a:pt x="15" y="0"/>
                  </a:lnTo>
                  <a:lnTo>
                    <a:pt x="27" y="5"/>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12" name="Freeform 236"/>
            <p:cNvSpPr>
              <a:spLocks/>
            </p:cNvSpPr>
            <p:nvPr/>
          </p:nvSpPr>
          <p:spPr bwMode="auto">
            <a:xfrm>
              <a:off x="2532" y="2414"/>
              <a:ext cx="31" cy="58"/>
            </a:xfrm>
            <a:custGeom>
              <a:avLst/>
              <a:gdLst>
                <a:gd name="T0" fmla="*/ 104 w 27"/>
                <a:gd name="T1" fmla="*/ 17 h 51"/>
                <a:gd name="T2" fmla="*/ 52 w 27"/>
                <a:gd name="T3" fmla="*/ 182 h 51"/>
                <a:gd name="T4" fmla="*/ 0 w 27"/>
                <a:gd name="T5" fmla="*/ 179 h 51"/>
                <a:gd name="T6" fmla="*/ 52 w 27"/>
                <a:gd name="T7" fmla="*/ 0 h 51"/>
                <a:gd name="T8" fmla="*/ 104 w 27"/>
                <a:gd name="T9" fmla="*/ 17 h 51"/>
                <a:gd name="T10" fmla="*/ 0 60000 65536"/>
                <a:gd name="T11" fmla="*/ 0 60000 65536"/>
                <a:gd name="T12" fmla="*/ 0 60000 65536"/>
                <a:gd name="T13" fmla="*/ 0 60000 65536"/>
                <a:gd name="T14" fmla="*/ 0 60000 65536"/>
                <a:gd name="T15" fmla="*/ 0 w 27"/>
                <a:gd name="T16" fmla="*/ 0 h 51"/>
                <a:gd name="T17" fmla="*/ 27 w 27"/>
                <a:gd name="T18" fmla="*/ 51 h 51"/>
              </a:gdLst>
              <a:ahLst/>
              <a:cxnLst>
                <a:cxn ang="T10">
                  <a:pos x="T0" y="T1"/>
                </a:cxn>
                <a:cxn ang="T11">
                  <a:pos x="T2" y="T3"/>
                </a:cxn>
                <a:cxn ang="T12">
                  <a:pos x="T4" y="T5"/>
                </a:cxn>
                <a:cxn ang="T13">
                  <a:pos x="T6" y="T7"/>
                </a:cxn>
                <a:cxn ang="T14">
                  <a:pos x="T8" y="T9"/>
                </a:cxn>
              </a:cxnLst>
              <a:rect l="T15" t="T16" r="T17" b="T18"/>
              <a:pathLst>
                <a:path w="27" h="51">
                  <a:moveTo>
                    <a:pt x="26" y="4"/>
                  </a:moveTo>
                  <a:lnTo>
                    <a:pt x="13" y="50"/>
                  </a:lnTo>
                  <a:lnTo>
                    <a:pt x="0" y="48"/>
                  </a:lnTo>
                  <a:lnTo>
                    <a:pt x="13" y="0"/>
                  </a:lnTo>
                  <a:lnTo>
                    <a:pt x="26" y="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13" name="Freeform 237"/>
            <p:cNvSpPr>
              <a:spLocks/>
            </p:cNvSpPr>
            <p:nvPr/>
          </p:nvSpPr>
          <p:spPr bwMode="auto">
            <a:xfrm>
              <a:off x="2522" y="2469"/>
              <a:ext cx="26" cy="74"/>
            </a:xfrm>
            <a:custGeom>
              <a:avLst/>
              <a:gdLst>
                <a:gd name="T0" fmla="*/ 76 w 23"/>
                <a:gd name="T1" fmla="*/ 2 h 64"/>
                <a:gd name="T2" fmla="*/ 45 w 23"/>
                <a:gd name="T3" fmla="*/ 267 h 64"/>
                <a:gd name="T4" fmla="*/ 0 w 23"/>
                <a:gd name="T5" fmla="*/ 265 h 64"/>
                <a:gd name="T6" fmla="*/ 29 w 23"/>
                <a:gd name="T7" fmla="*/ 0 h 64"/>
                <a:gd name="T8" fmla="*/ 76 w 23"/>
                <a:gd name="T9" fmla="*/ 2 h 64"/>
                <a:gd name="T10" fmla="*/ 0 60000 65536"/>
                <a:gd name="T11" fmla="*/ 0 60000 65536"/>
                <a:gd name="T12" fmla="*/ 0 60000 65536"/>
                <a:gd name="T13" fmla="*/ 0 60000 65536"/>
                <a:gd name="T14" fmla="*/ 0 60000 65536"/>
                <a:gd name="T15" fmla="*/ 0 w 23"/>
                <a:gd name="T16" fmla="*/ 0 h 64"/>
                <a:gd name="T17" fmla="*/ 23 w 23"/>
                <a:gd name="T18" fmla="*/ 64 h 64"/>
              </a:gdLst>
              <a:ahLst/>
              <a:cxnLst>
                <a:cxn ang="T10">
                  <a:pos x="T0" y="T1"/>
                </a:cxn>
                <a:cxn ang="T11">
                  <a:pos x="T2" y="T3"/>
                </a:cxn>
                <a:cxn ang="T12">
                  <a:pos x="T4" y="T5"/>
                </a:cxn>
                <a:cxn ang="T13">
                  <a:pos x="T6" y="T7"/>
                </a:cxn>
                <a:cxn ang="T14">
                  <a:pos x="T8" y="T9"/>
                </a:cxn>
              </a:cxnLst>
              <a:rect l="T15" t="T16" r="T17" b="T18"/>
              <a:pathLst>
                <a:path w="23" h="64">
                  <a:moveTo>
                    <a:pt x="22" y="2"/>
                  </a:moveTo>
                  <a:lnTo>
                    <a:pt x="13" y="63"/>
                  </a:lnTo>
                  <a:lnTo>
                    <a:pt x="0" y="62"/>
                  </a:lnTo>
                  <a:lnTo>
                    <a:pt x="9" y="0"/>
                  </a:lnTo>
                  <a:lnTo>
                    <a:pt x="22"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14" name="Freeform 238"/>
            <p:cNvSpPr>
              <a:spLocks/>
            </p:cNvSpPr>
            <p:nvPr/>
          </p:nvSpPr>
          <p:spPr bwMode="auto">
            <a:xfrm>
              <a:off x="2516" y="2540"/>
              <a:ext cx="22" cy="172"/>
            </a:xfrm>
            <a:custGeom>
              <a:avLst/>
              <a:gdLst>
                <a:gd name="T0" fmla="*/ 78 w 19"/>
                <a:gd name="T1" fmla="*/ 1 h 149"/>
                <a:gd name="T2" fmla="*/ 57 w 19"/>
                <a:gd name="T3" fmla="*/ 620 h 149"/>
                <a:gd name="T4" fmla="*/ 0 w 19"/>
                <a:gd name="T5" fmla="*/ 616 h 149"/>
                <a:gd name="T6" fmla="*/ 22 w 19"/>
                <a:gd name="T7" fmla="*/ 0 h 149"/>
                <a:gd name="T8" fmla="*/ 78 w 19"/>
                <a:gd name="T9" fmla="*/ 1 h 149"/>
                <a:gd name="T10" fmla="*/ 0 60000 65536"/>
                <a:gd name="T11" fmla="*/ 0 60000 65536"/>
                <a:gd name="T12" fmla="*/ 0 60000 65536"/>
                <a:gd name="T13" fmla="*/ 0 60000 65536"/>
                <a:gd name="T14" fmla="*/ 0 60000 65536"/>
                <a:gd name="T15" fmla="*/ 0 w 19"/>
                <a:gd name="T16" fmla="*/ 0 h 149"/>
                <a:gd name="T17" fmla="*/ 19 w 19"/>
                <a:gd name="T18" fmla="*/ 149 h 149"/>
              </a:gdLst>
              <a:ahLst/>
              <a:cxnLst>
                <a:cxn ang="T10">
                  <a:pos x="T0" y="T1"/>
                </a:cxn>
                <a:cxn ang="T11">
                  <a:pos x="T2" y="T3"/>
                </a:cxn>
                <a:cxn ang="T12">
                  <a:pos x="T4" y="T5"/>
                </a:cxn>
                <a:cxn ang="T13">
                  <a:pos x="T6" y="T7"/>
                </a:cxn>
                <a:cxn ang="T14">
                  <a:pos x="T8" y="T9"/>
                </a:cxn>
              </a:cxnLst>
              <a:rect l="T15" t="T16" r="T17" b="T18"/>
              <a:pathLst>
                <a:path w="19" h="149">
                  <a:moveTo>
                    <a:pt x="18" y="1"/>
                  </a:moveTo>
                  <a:lnTo>
                    <a:pt x="13" y="148"/>
                  </a:lnTo>
                  <a:lnTo>
                    <a:pt x="0" y="147"/>
                  </a:lnTo>
                  <a:lnTo>
                    <a:pt x="5" y="0"/>
                  </a:lnTo>
                  <a:lnTo>
                    <a:pt x="18" y="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15" name="Freeform 239"/>
            <p:cNvSpPr>
              <a:spLocks/>
            </p:cNvSpPr>
            <p:nvPr/>
          </p:nvSpPr>
          <p:spPr bwMode="auto">
            <a:xfrm>
              <a:off x="2510" y="2540"/>
              <a:ext cx="22" cy="172"/>
            </a:xfrm>
            <a:custGeom>
              <a:avLst/>
              <a:gdLst>
                <a:gd name="T0" fmla="*/ 17 w 20"/>
                <a:gd name="T1" fmla="*/ 620 h 149"/>
                <a:gd name="T2" fmla="*/ 0 w 20"/>
                <a:gd name="T3" fmla="*/ 1 h 149"/>
                <a:gd name="T4" fmla="*/ 37 w 20"/>
                <a:gd name="T5" fmla="*/ 0 h 149"/>
                <a:gd name="T6" fmla="*/ 50 w 20"/>
                <a:gd name="T7" fmla="*/ 616 h 149"/>
                <a:gd name="T8" fmla="*/ 17 w 20"/>
                <a:gd name="T9" fmla="*/ 620 h 149"/>
                <a:gd name="T10" fmla="*/ 0 60000 65536"/>
                <a:gd name="T11" fmla="*/ 0 60000 65536"/>
                <a:gd name="T12" fmla="*/ 0 60000 65536"/>
                <a:gd name="T13" fmla="*/ 0 60000 65536"/>
                <a:gd name="T14" fmla="*/ 0 60000 65536"/>
                <a:gd name="T15" fmla="*/ 0 w 20"/>
                <a:gd name="T16" fmla="*/ 0 h 149"/>
                <a:gd name="T17" fmla="*/ 20 w 20"/>
                <a:gd name="T18" fmla="*/ 149 h 149"/>
              </a:gdLst>
              <a:ahLst/>
              <a:cxnLst>
                <a:cxn ang="T10">
                  <a:pos x="T0" y="T1"/>
                </a:cxn>
                <a:cxn ang="T11">
                  <a:pos x="T2" y="T3"/>
                </a:cxn>
                <a:cxn ang="T12">
                  <a:pos x="T4" y="T5"/>
                </a:cxn>
                <a:cxn ang="T13">
                  <a:pos x="T6" y="T7"/>
                </a:cxn>
                <a:cxn ang="T14">
                  <a:pos x="T8" y="T9"/>
                </a:cxn>
              </a:cxnLst>
              <a:rect l="T15" t="T16" r="T17" b="T18"/>
              <a:pathLst>
                <a:path w="20" h="149">
                  <a:moveTo>
                    <a:pt x="6" y="148"/>
                  </a:moveTo>
                  <a:lnTo>
                    <a:pt x="0" y="1"/>
                  </a:lnTo>
                  <a:lnTo>
                    <a:pt x="14" y="0"/>
                  </a:lnTo>
                  <a:lnTo>
                    <a:pt x="19" y="147"/>
                  </a:lnTo>
                  <a:lnTo>
                    <a:pt x="6" y="14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16" name="Freeform 240"/>
            <p:cNvSpPr>
              <a:spLocks/>
            </p:cNvSpPr>
            <p:nvPr/>
          </p:nvSpPr>
          <p:spPr bwMode="auto">
            <a:xfrm>
              <a:off x="2501" y="2469"/>
              <a:ext cx="26" cy="74"/>
            </a:xfrm>
            <a:custGeom>
              <a:avLst/>
              <a:gdLst>
                <a:gd name="T0" fmla="*/ 26 w 23"/>
                <a:gd name="T1" fmla="*/ 267 h 64"/>
                <a:gd name="T2" fmla="*/ 0 w 23"/>
                <a:gd name="T3" fmla="*/ 2 h 64"/>
                <a:gd name="T4" fmla="*/ 42 w 23"/>
                <a:gd name="T5" fmla="*/ 0 h 64"/>
                <a:gd name="T6" fmla="*/ 76 w 23"/>
                <a:gd name="T7" fmla="*/ 265 h 64"/>
                <a:gd name="T8" fmla="*/ 26 w 23"/>
                <a:gd name="T9" fmla="*/ 267 h 64"/>
                <a:gd name="T10" fmla="*/ 0 60000 65536"/>
                <a:gd name="T11" fmla="*/ 0 60000 65536"/>
                <a:gd name="T12" fmla="*/ 0 60000 65536"/>
                <a:gd name="T13" fmla="*/ 0 60000 65536"/>
                <a:gd name="T14" fmla="*/ 0 60000 65536"/>
                <a:gd name="T15" fmla="*/ 0 w 23"/>
                <a:gd name="T16" fmla="*/ 0 h 64"/>
                <a:gd name="T17" fmla="*/ 23 w 23"/>
                <a:gd name="T18" fmla="*/ 64 h 64"/>
              </a:gdLst>
              <a:ahLst/>
              <a:cxnLst>
                <a:cxn ang="T10">
                  <a:pos x="T0" y="T1"/>
                </a:cxn>
                <a:cxn ang="T11">
                  <a:pos x="T2" y="T3"/>
                </a:cxn>
                <a:cxn ang="T12">
                  <a:pos x="T4" y="T5"/>
                </a:cxn>
                <a:cxn ang="T13">
                  <a:pos x="T6" y="T7"/>
                </a:cxn>
                <a:cxn ang="T14">
                  <a:pos x="T8" y="T9"/>
                </a:cxn>
              </a:cxnLst>
              <a:rect l="T15" t="T16" r="T17" b="T18"/>
              <a:pathLst>
                <a:path w="23" h="64">
                  <a:moveTo>
                    <a:pt x="8" y="63"/>
                  </a:moveTo>
                  <a:lnTo>
                    <a:pt x="0" y="2"/>
                  </a:lnTo>
                  <a:lnTo>
                    <a:pt x="12" y="0"/>
                  </a:lnTo>
                  <a:lnTo>
                    <a:pt x="22" y="62"/>
                  </a:lnTo>
                  <a:lnTo>
                    <a:pt x="8" y="6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17" name="Freeform 241"/>
            <p:cNvSpPr>
              <a:spLocks/>
            </p:cNvSpPr>
            <p:nvPr/>
          </p:nvSpPr>
          <p:spPr bwMode="auto">
            <a:xfrm>
              <a:off x="2486" y="2414"/>
              <a:ext cx="29" cy="58"/>
            </a:xfrm>
            <a:custGeom>
              <a:avLst/>
              <a:gdLst>
                <a:gd name="T0" fmla="*/ 40 w 26"/>
                <a:gd name="T1" fmla="*/ 182 h 51"/>
                <a:gd name="T2" fmla="*/ 0 w 26"/>
                <a:gd name="T3" fmla="*/ 17 h 51"/>
                <a:gd name="T4" fmla="*/ 40 w 26"/>
                <a:gd name="T5" fmla="*/ 0 h 51"/>
                <a:gd name="T6" fmla="*/ 76 w 26"/>
                <a:gd name="T7" fmla="*/ 179 h 51"/>
                <a:gd name="T8" fmla="*/ 40 w 26"/>
                <a:gd name="T9" fmla="*/ 182 h 51"/>
                <a:gd name="T10" fmla="*/ 0 60000 65536"/>
                <a:gd name="T11" fmla="*/ 0 60000 65536"/>
                <a:gd name="T12" fmla="*/ 0 60000 65536"/>
                <a:gd name="T13" fmla="*/ 0 60000 65536"/>
                <a:gd name="T14" fmla="*/ 0 60000 65536"/>
                <a:gd name="T15" fmla="*/ 0 w 26"/>
                <a:gd name="T16" fmla="*/ 0 h 51"/>
                <a:gd name="T17" fmla="*/ 26 w 26"/>
                <a:gd name="T18" fmla="*/ 51 h 51"/>
              </a:gdLst>
              <a:ahLst/>
              <a:cxnLst>
                <a:cxn ang="T10">
                  <a:pos x="T0" y="T1"/>
                </a:cxn>
                <a:cxn ang="T11">
                  <a:pos x="T2" y="T3"/>
                </a:cxn>
                <a:cxn ang="T12">
                  <a:pos x="T4" y="T5"/>
                </a:cxn>
                <a:cxn ang="T13">
                  <a:pos x="T6" y="T7"/>
                </a:cxn>
                <a:cxn ang="T14">
                  <a:pos x="T8" y="T9"/>
                </a:cxn>
              </a:cxnLst>
              <a:rect l="T15" t="T16" r="T17" b="T18"/>
              <a:pathLst>
                <a:path w="26" h="51">
                  <a:moveTo>
                    <a:pt x="13" y="50"/>
                  </a:moveTo>
                  <a:lnTo>
                    <a:pt x="0" y="4"/>
                  </a:lnTo>
                  <a:lnTo>
                    <a:pt x="13" y="0"/>
                  </a:lnTo>
                  <a:lnTo>
                    <a:pt x="25" y="48"/>
                  </a:lnTo>
                  <a:lnTo>
                    <a:pt x="13" y="5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18" name="Freeform 242"/>
            <p:cNvSpPr>
              <a:spLocks/>
            </p:cNvSpPr>
            <p:nvPr/>
          </p:nvSpPr>
          <p:spPr bwMode="auto">
            <a:xfrm>
              <a:off x="2469" y="2368"/>
              <a:ext cx="33" cy="51"/>
            </a:xfrm>
            <a:custGeom>
              <a:avLst/>
              <a:gdLst>
                <a:gd name="T0" fmla="*/ 53 w 29"/>
                <a:gd name="T1" fmla="*/ 156 h 45"/>
                <a:gd name="T2" fmla="*/ 0 w 29"/>
                <a:gd name="T3" fmla="*/ 18 h 45"/>
                <a:gd name="T4" fmla="*/ 44 w 29"/>
                <a:gd name="T5" fmla="*/ 0 h 45"/>
                <a:gd name="T6" fmla="*/ 100 w 29"/>
                <a:gd name="T7" fmla="*/ 141 h 45"/>
                <a:gd name="T8" fmla="*/ 53 w 29"/>
                <a:gd name="T9" fmla="*/ 156 h 45"/>
                <a:gd name="T10" fmla="*/ 0 60000 65536"/>
                <a:gd name="T11" fmla="*/ 0 60000 65536"/>
                <a:gd name="T12" fmla="*/ 0 60000 65536"/>
                <a:gd name="T13" fmla="*/ 0 60000 65536"/>
                <a:gd name="T14" fmla="*/ 0 60000 65536"/>
                <a:gd name="T15" fmla="*/ 0 w 29"/>
                <a:gd name="T16" fmla="*/ 0 h 45"/>
                <a:gd name="T17" fmla="*/ 29 w 29"/>
                <a:gd name="T18" fmla="*/ 45 h 45"/>
              </a:gdLst>
              <a:ahLst/>
              <a:cxnLst>
                <a:cxn ang="T10">
                  <a:pos x="T0" y="T1"/>
                </a:cxn>
                <a:cxn ang="T11">
                  <a:pos x="T2" y="T3"/>
                </a:cxn>
                <a:cxn ang="T12">
                  <a:pos x="T4" y="T5"/>
                </a:cxn>
                <a:cxn ang="T13">
                  <a:pos x="T6" y="T7"/>
                </a:cxn>
                <a:cxn ang="T14">
                  <a:pos x="T8" y="T9"/>
                </a:cxn>
              </a:cxnLst>
              <a:rect l="T15" t="T16" r="T17" b="T18"/>
              <a:pathLst>
                <a:path w="29" h="45">
                  <a:moveTo>
                    <a:pt x="15" y="44"/>
                  </a:moveTo>
                  <a:lnTo>
                    <a:pt x="0" y="5"/>
                  </a:lnTo>
                  <a:lnTo>
                    <a:pt x="12" y="0"/>
                  </a:lnTo>
                  <a:lnTo>
                    <a:pt x="28" y="40"/>
                  </a:lnTo>
                  <a:lnTo>
                    <a:pt x="15" y="4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19" name="Freeform 243"/>
            <p:cNvSpPr>
              <a:spLocks/>
            </p:cNvSpPr>
            <p:nvPr/>
          </p:nvSpPr>
          <p:spPr bwMode="auto">
            <a:xfrm>
              <a:off x="2451" y="2328"/>
              <a:ext cx="33" cy="47"/>
            </a:xfrm>
            <a:custGeom>
              <a:avLst/>
              <a:gdLst>
                <a:gd name="T0" fmla="*/ 57 w 29"/>
                <a:gd name="T1" fmla="*/ 195 h 40"/>
                <a:gd name="T2" fmla="*/ 0 w 29"/>
                <a:gd name="T3" fmla="*/ 34 h 40"/>
                <a:gd name="T4" fmla="*/ 44 w 29"/>
                <a:gd name="T5" fmla="*/ 0 h 40"/>
                <a:gd name="T6" fmla="*/ 100 w 29"/>
                <a:gd name="T7" fmla="*/ 170 h 40"/>
                <a:gd name="T8" fmla="*/ 57 w 29"/>
                <a:gd name="T9" fmla="*/ 195 h 40"/>
                <a:gd name="T10" fmla="*/ 0 60000 65536"/>
                <a:gd name="T11" fmla="*/ 0 60000 65536"/>
                <a:gd name="T12" fmla="*/ 0 60000 65536"/>
                <a:gd name="T13" fmla="*/ 0 60000 65536"/>
                <a:gd name="T14" fmla="*/ 0 60000 65536"/>
                <a:gd name="T15" fmla="*/ 0 w 29"/>
                <a:gd name="T16" fmla="*/ 0 h 40"/>
                <a:gd name="T17" fmla="*/ 29 w 29"/>
                <a:gd name="T18" fmla="*/ 40 h 40"/>
              </a:gdLst>
              <a:ahLst/>
              <a:cxnLst>
                <a:cxn ang="T10">
                  <a:pos x="T0" y="T1"/>
                </a:cxn>
                <a:cxn ang="T11">
                  <a:pos x="T2" y="T3"/>
                </a:cxn>
                <a:cxn ang="T12">
                  <a:pos x="T4" y="T5"/>
                </a:cxn>
                <a:cxn ang="T13">
                  <a:pos x="T6" y="T7"/>
                </a:cxn>
                <a:cxn ang="T14">
                  <a:pos x="T8" y="T9"/>
                </a:cxn>
              </a:cxnLst>
              <a:rect l="T15" t="T16" r="T17" b="T18"/>
              <a:pathLst>
                <a:path w="29" h="40">
                  <a:moveTo>
                    <a:pt x="16" y="39"/>
                  </a:moveTo>
                  <a:lnTo>
                    <a:pt x="0" y="7"/>
                  </a:lnTo>
                  <a:lnTo>
                    <a:pt x="12" y="0"/>
                  </a:lnTo>
                  <a:lnTo>
                    <a:pt x="28" y="34"/>
                  </a:lnTo>
                  <a:lnTo>
                    <a:pt x="16" y="3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20" name="Freeform 244"/>
            <p:cNvSpPr>
              <a:spLocks/>
            </p:cNvSpPr>
            <p:nvPr/>
          </p:nvSpPr>
          <p:spPr bwMode="auto">
            <a:xfrm>
              <a:off x="2431" y="2294"/>
              <a:ext cx="34" cy="44"/>
            </a:xfrm>
            <a:custGeom>
              <a:avLst/>
              <a:gdLst>
                <a:gd name="T0" fmla="*/ 59 w 30"/>
                <a:gd name="T1" fmla="*/ 161 h 38"/>
                <a:gd name="T2" fmla="*/ 0 w 30"/>
                <a:gd name="T3" fmla="*/ 29 h 38"/>
                <a:gd name="T4" fmla="*/ 33 w 30"/>
                <a:gd name="T5" fmla="*/ 0 h 38"/>
                <a:gd name="T6" fmla="*/ 100 w 30"/>
                <a:gd name="T7" fmla="*/ 131 h 38"/>
                <a:gd name="T8" fmla="*/ 59 w 30"/>
                <a:gd name="T9" fmla="*/ 161 h 38"/>
                <a:gd name="T10" fmla="*/ 0 60000 65536"/>
                <a:gd name="T11" fmla="*/ 0 60000 65536"/>
                <a:gd name="T12" fmla="*/ 0 60000 65536"/>
                <a:gd name="T13" fmla="*/ 0 60000 65536"/>
                <a:gd name="T14" fmla="*/ 0 60000 65536"/>
                <a:gd name="T15" fmla="*/ 0 w 30"/>
                <a:gd name="T16" fmla="*/ 0 h 38"/>
                <a:gd name="T17" fmla="*/ 30 w 30"/>
                <a:gd name="T18" fmla="*/ 38 h 38"/>
              </a:gdLst>
              <a:ahLst/>
              <a:cxnLst>
                <a:cxn ang="T10">
                  <a:pos x="T0" y="T1"/>
                </a:cxn>
                <a:cxn ang="T11">
                  <a:pos x="T2" y="T3"/>
                </a:cxn>
                <a:cxn ang="T12">
                  <a:pos x="T4" y="T5"/>
                </a:cxn>
                <a:cxn ang="T13">
                  <a:pos x="T6" y="T7"/>
                </a:cxn>
                <a:cxn ang="T14">
                  <a:pos x="T8" y="T9"/>
                </a:cxn>
              </a:cxnLst>
              <a:rect l="T15" t="T16" r="T17" b="T18"/>
              <a:pathLst>
                <a:path w="30" h="38">
                  <a:moveTo>
                    <a:pt x="17" y="37"/>
                  </a:moveTo>
                  <a:lnTo>
                    <a:pt x="0" y="7"/>
                  </a:lnTo>
                  <a:lnTo>
                    <a:pt x="10" y="0"/>
                  </a:lnTo>
                  <a:lnTo>
                    <a:pt x="29" y="30"/>
                  </a:lnTo>
                  <a:lnTo>
                    <a:pt x="17" y="3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21" name="Freeform 245"/>
            <p:cNvSpPr>
              <a:spLocks/>
            </p:cNvSpPr>
            <p:nvPr/>
          </p:nvSpPr>
          <p:spPr bwMode="auto">
            <a:xfrm>
              <a:off x="2409" y="2263"/>
              <a:ext cx="35" cy="40"/>
            </a:xfrm>
            <a:custGeom>
              <a:avLst/>
              <a:gdLst>
                <a:gd name="T0" fmla="*/ 68 w 31"/>
                <a:gd name="T1" fmla="*/ 128 h 35"/>
                <a:gd name="T2" fmla="*/ 0 w 31"/>
                <a:gd name="T3" fmla="*/ 29 h 35"/>
                <a:gd name="T4" fmla="*/ 33 w 31"/>
                <a:gd name="T5" fmla="*/ 0 h 35"/>
                <a:gd name="T6" fmla="*/ 100 w 31"/>
                <a:gd name="T7" fmla="*/ 104 h 35"/>
                <a:gd name="T8" fmla="*/ 68 w 31"/>
                <a:gd name="T9" fmla="*/ 128 h 35"/>
                <a:gd name="T10" fmla="*/ 0 60000 65536"/>
                <a:gd name="T11" fmla="*/ 0 60000 65536"/>
                <a:gd name="T12" fmla="*/ 0 60000 65536"/>
                <a:gd name="T13" fmla="*/ 0 60000 65536"/>
                <a:gd name="T14" fmla="*/ 0 60000 65536"/>
                <a:gd name="T15" fmla="*/ 0 w 31"/>
                <a:gd name="T16" fmla="*/ 0 h 35"/>
                <a:gd name="T17" fmla="*/ 31 w 31"/>
                <a:gd name="T18" fmla="*/ 35 h 35"/>
              </a:gdLst>
              <a:ahLst/>
              <a:cxnLst>
                <a:cxn ang="T10">
                  <a:pos x="T0" y="T1"/>
                </a:cxn>
                <a:cxn ang="T11">
                  <a:pos x="T2" y="T3"/>
                </a:cxn>
                <a:cxn ang="T12">
                  <a:pos x="T4" y="T5"/>
                </a:cxn>
                <a:cxn ang="T13">
                  <a:pos x="T6" y="T7"/>
                </a:cxn>
                <a:cxn ang="T14">
                  <a:pos x="T8" y="T9"/>
                </a:cxn>
              </a:cxnLst>
              <a:rect l="T15" t="T16" r="T17" b="T18"/>
              <a:pathLst>
                <a:path w="31" h="35">
                  <a:moveTo>
                    <a:pt x="20" y="34"/>
                  </a:moveTo>
                  <a:lnTo>
                    <a:pt x="0" y="8"/>
                  </a:lnTo>
                  <a:lnTo>
                    <a:pt x="10" y="0"/>
                  </a:lnTo>
                  <a:lnTo>
                    <a:pt x="30" y="27"/>
                  </a:lnTo>
                  <a:lnTo>
                    <a:pt x="20" y="3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22" name="Freeform 246"/>
            <p:cNvSpPr>
              <a:spLocks/>
            </p:cNvSpPr>
            <p:nvPr/>
          </p:nvSpPr>
          <p:spPr bwMode="auto">
            <a:xfrm>
              <a:off x="2386" y="2235"/>
              <a:ext cx="35" cy="38"/>
            </a:xfrm>
            <a:custGeom>
              <a:avLst/>
              <a:gdLst>
                <a:gd name="T0" fmla="*/ 68 w 31"/>
                <a:gd name="T1" fmla="*/ 135 h 33"/>
                <a:gd name="T2" fmla="*/ 0 w 31"/>
                <a:gd name="T3" fmla="*/ 43 h 33"/>
                <a:gd name="T4" fmla="*/ 29 w 31"/>
                <a:gd name="T5" fmla="*/ 0 h 33"/>
                <a:gd name="T6" fmla="*/ 100 w 31"/>
                <a:gd name="T7" fmla="*/ 102 h 33"/>
                <a:gd name="T8" fmla="*/ 68 w 31"/>
                <a:gd name="T9" fmla="*/ 135 h 33"/>
                <a:gd name="T10" fmla="*/ 0 60000 65536"/>
                <a:gd name="T11" fmla="*/ 0 60000 65536"/>
                <a:gd name="T12" fmla="*/ 0 60000 65536"/>
                <a:gd name="T13" fmla="*/ 0 60000 65536"/>
                <a:gd name="T14" fmla="*/ 0 60000 65536"/>
                <a:gd name="T15" fmla="*/ 0 w 31"/>
                <a:gd name="T16" fmla="*/ 0 h 33"/>
                <a:gd name="T17" fmla="*/ 31 w 31"/>
                <a:gd name="T18" fmla="*/ 33 h 33"/>
              </a:gdLst>
              <a:ahLst/>
              <a:cxnLst>
                <a:cxn ang="T10">
                  <a:pos x="T0" y="T1"/>
                </a:cxn>
                <a:cxn ang="T11">
                  <a:pos x="T2" y="T3"/>
                </a:cxn>
                <a:cxn ang="T12">
                  <a:pos x="T4" y="T5"/>
                </a:cxn>
                <a:cxn ang="T13">
                  <a:pos x="T6" y="T7"/>
                </a:cxn>
                <a:cxn ang="T14">
                  <a:pos x="T8" y="T9"/>
                </a:cxn>
              </a:cxnLst>
              <a:rect l="T15" t="T16" r="T17" b="T18"/>
              <a:pathLst>
                <a:path w="31" h="33">
                  <a:moveTo>
                    <a:pt x="20" y="32"/>
                  </a:moveTo>
                  <a:lnTo>
                    <a:pt x="0" y="10"/>
                  </a:lnTo>
                  <a:lnTo>
                    <a:pt x="9" y="0"/>
                  </a:lnTo>
                  <a:lnTo>
                    <a:pt x="30" y="24"/>
                  </a:lnTo>
                  <a:lnTo>
                    <a:pt x="20" y="3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23" name="Freeform 247"/>
            <p:cNvSpPr>
              <a:spLocks/>
            </p:cNvSpPr>
            <p:nvPr/>
          </p:nvSpPr>
          <p:spPr bwMode="auto">
            <a:xfrm>
              <a:off x="2360" y="2212"/>
              <a:ext cx="37" cy="36"/>
            </a:xfrm>
            <a:custGeom>
              <a:avLst/>
              <a:gdLst>
                <a:gd name="T0" fmla="*/ 73 w 33"/>
                <a:gd name="T1" fmla="*/ 136 h 31"/>
                <a:gd name="T2" fmla="*/ 0 w 33"/>
                <a:gd name="T3" fmla="*/ 48 h 31"/>
                <a:gd name="T4" fmla="*/ 27 w 33"/>
                <a:gd name="T5" fmla="*/ 0 h 31"/>
                <a:gd name="T6" fmla="*/ 101 w 33"/>
                <a:gd name="T7" fmla="*/ 89 h 31"/>
                <a:gd name="T8" fmla="*/ 73 w 33"/>
                <a:gd name="T9" fmla="*/ 136 h 31"/>
                <a:gd name="T10" fmla="*/ 0 60000 65536"/>
                <a:gd name="T11" fmla="*/ 0 60000 65536"/>
                <a:gd name="T12" fmla="*/ 0 60000 65536"/>
                <a:gd name="T13" fmla="*/ 0 60000 65536"/>
                <a:gd name="T14" fmla="*/ 0 60000 65536"/>
                <a:gd name="T15" fmla="*/ 0 w 33"/>
                <a:gd name="T16" fmla="*/ 0 h 31"/>
                <a:gd name="T17" fmla="*/ 33 w 33"/>
                <a:gd name="T18" fmla="*/ 31 h 31"/>
              </a:gdLst>
              <a:ahLst/>
              <a:cxnLst>
                <a:cxn ang="T10">
                  <a:pos x="T0" y="T1"/>
                </a:cxn>
                <a:cxn ang="T11">
                  <a:pos x="T2" y="T3"/>
                </a:cxn>
                <a:cxn ang="T12">
                  <a:pos x="T4" y="T5"/>
                </a:cxn>
                <a:cxn ang="T13">
                  <a:pos x="T6" y="T7"/>
                </a:cxn>
                <a:cxn ang="T14">
                  <a:pos x="T8" y="T9"/>
                </a:cxn>
              </a:cxnLst>
              <a:rect l="T15" t="T16" r="T17" b="T18"/>
              <a:pathLst>
                <a:path w="33" h="31">
                  <a:moveTo>
                    <a:pt x="23" y="30"/>
                  </a:moveTo>
                  <a:lnTo>
                    <a:pt x="0" y="10"/>
                  </a:lnTo>
                  <a:lnTo>
                    <a:pt x="9" y="0"/>
                  </a:lnTo>
                  <a:lnTo>
                    <a:pt x="32" y="20"/>
                  </a:lnTo>
                  <a:lnTo>
                    <a:pt x="23" y="3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24" name="Freeform 248"/>
            <p:cNvSpPr>
              <a:spLocks/>
            </p:cNvSpPr>
            <p:nvPr/>
          </p:nvSpPr>
          <p:spPr bwMode="auto">
            <a:xfrm>
              <a:off x="2335" y="2191"/>
              <a:ext cx="36" cy="34"/>
            </a:xfrm>
            <a:custGeom>
              <a:avLst/>
              <a:gdLst>
                <a:gd name="T0" fmla="*/ 74 w 32"/>
                <a:gd name="T1" fmla="*/ 141 h 29"/>
                <a:gd name="T2" fmla="*/ 0 w 32"/>
                <a:gd name="T3" fmla="*/ 55 h 29"/>
                <a:gd name="T4" fmla="*/ 23 w 32"/>
                <a:gd name="T5" fmla="*/ 0 h 29"/>
                <a:gd name="T6" fmla="*/ 101 w 32"/>
                <a:gd name="T7" fmla="*/ 88 h 29"/>
                <a:gd name="T8" fmla="*/ 74 w 32"/>
                <a:gd name="T9" fmla="*/ 141 h 29"/>
                <a:gd name="T10" fmla="*/ 0 60000 65536"/>
                <a:gd name="T11" fmla="*/ 0 60000 65536"/>
                <a:gd name="T12" fmla="*/ 0 60000 65536"/>
                <a:gd name="T13" fmla="*/ 0 60000 65536"/>
                <a:gd name="T14" fmla="*/ 0 60000 65536"/>
                <a:gd name="T15" fmla="*/ 0 w 32"/>
                <a:gd name="T16" fmla="*/ 0 h 29"/>
                <a:gd name="T17" fmla="*/ 32 w 32"/>
                <a:gd name="T18" fmla="*/ 29 h 29"/>
              </a:gdLst>
              <a:ahLst/>
              <a:cxnLst>
                <a:cxn ang="T10">
                  <a:pos x="T0" y="T1"/>
                </a:cxn>
                <a:cxn ang="T11">
                  <a:pos x="T2" y="T3"/>
                </a:cxn>
                <a:cxn ang="T12">
                  <a:pos x="T4" y="T5"/>
                </a:cxn>
                <a:cxn ang="T13">
                  <a:pos x="T6" y="T7"/>
                </a:cxn>
                <a:cxn ang="T14">
                  <a:pos x="T8" y="T9"/>
                </a:cxn>
              </a:cxnLst>
              <a:rect l="T15" t="T16" r="T17" b="T18"/>
              <a:pathLst>
                <a:path w="32" h="29">
                  <a:moveTo>
                    <a:pt x="22" y="28"/>
                  </a:moveTo>
                  <a:lnTo>
                    <a:pt x="0" y="11"/>
                  </a:lnTo>
                  <a:lnTo>
                    <a:pt x="7" y="0"/>
                  </a:lnTo>
                  <a:lnTo>
                    <a:pt x="31" y="18"/>
                  </a:lnTo>
                  <a:lnTo>
                    <a:pt x="22" y="2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25" name="Freeform 249"/>
            <p:cNvSpPr>
              <a:spLocks/>
            </p:cNvSpPr>
            <p:nvPr/>
          </p:nvSpPr>
          <p:spPr bwMode="auto">
            <a:xfrm>
              <a:off x="2308" y="2173"/>
              <a:ext cx="36" cy="32"/>
            </a:xfrm>
            <a:custGeom>
              <a:avLst/>
              <a:gdLst>
                <a:gd name="T0" fmla="*/ 78 w 32"/>
                <a:gd name="T1" fmla="*/ 104 h 28"/>
                <a:gd name="T2" fmla="*/ 0 w 32"/>
                <a:gd name="T3" fmla="*/ 43 h 28"/>
                <a:gd name="T4" fmla="*/ 23 w 32"/>
                <a:gd name="T5" fmla="*/ 0 h 28"/>
                <a:gd name="T6" fmla="*/ 101 w 32"/>
                <a:gd name="T7" fmla="*/ 61 h 28"/>
                <a:gd name="T8" fmla="*/ 78 w 32"/>
                <a:gd name="T9" fmla="*/ 104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24" y="27"/>
                  </a:moveTo>
                  <a:lnTo>
                    <a:pt x="0" y="11"/>
                  </a:lnTo>
                  <a:lnTo>
                    <a:pt x="7" y="0"/>
                  </a:lnTo>
                  <a:lnTo>
                    <a:pt x="31" y="16"/>
                  </a:lnTo>
                  <a:lnTo>
                    <a:pt x="24" y="2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26" name="Freeform 250"/>
            <p:cNvSpPr>
              <a:spLocks/>
            </p:cNvSpPr>
            <p:nvPr/>
          </p:nvSpPr>
          <p:spPr bwMode="auto">
            <a:xfrm>
              <a:off x="2280" y="2157"/>
              <a:ext cx="37" cy="30"/>
            </a:xfrm>
            <a:custGeom>
              <a:avLst/>
              <a:gdLst>
                <a:gd name="T0" fmla="*/ 78 w 33"/>
                <a:gd name="T1" fmla="*/ 104 h 26"/>
                <a:gd name="T2" fmla="*/ 0 w 33"/>
                <a:gd name="T3" fmla="*/ 48 h 26"/>
                <a:gd name="T4" fmla="*/ 19 w 33"/>
                <a:gd name="T5" fmla="*/ 0 h 26"/>
                <a:gd name="T6" fmla="*/ 101 w 33"/>
                <a:gd name="T7" fmla="*/ 58 h 26"/>
                <a:gd name="T8" fmla="*/ 78 w 33"/>
                <a:gd name="T9" fmla="*/ 104 h 26"/>
                <a:gd name="T10" fmla="*/ 0 60000 65536"/>
                <a:gd name="T11" fmla="*/ 0 60000 65536"/>
                <a:gd name="T12" fmla="*/ 0 60000 65536"/>
                <a:gd name="T13" fmla="*/ 0 60000 65536"/>
                <a:gd name="T14" fmla="*/ 0 60000 65536"/>
                <a:gd name="T15" fmla="*/ 0 w 33"/>
                <a:gd name="T16" fmla="*/ 0 h 26"/>
                <a:gd name="T17" fmla="*/ 33 w 33"/>
                <a:gd name="T18" fmla="*/ 26 h 26"/>
              </a:gdLst>
              <a:ahLst/>
              <a:cxnLst>
                <a:cxn ang="T10">
                  <a:pos x="T0" y="T1"/>
                </a:cxn>
                <a:cxn ang="T11">
                  <a:pos x="T2" y="T3"/>
                </a:cxn>
                <a:cxn ang="T12">
                  <a:pos x="T4" y="T5"/>
                </a:cxn>
                <a:cxn ang="T13">
                  <a:pos x="T6" y="T7"/>
                </a:cxn>
                <a:cxn ang="T14">
                  <a:pos x="T8" y="T9"/>
                </a:cxn>
              </a:cxnLst>
              <a:rect l="T15" t="T16" r="T17" b="T18"/>
              <a:pathLst>
                <a:path w="33" h="26">
                  <a:moveTo>
                    <a:pt x="25" y="25"/>
                  </a:moveTo>
                  <a:lnTo>
                    <a:pt x="0" y="11"/>
                  </a:lnTo>
                  <a:lnTo>
                    <a:pt x="6" y="0"/>
                  </a:lnTo>
                  <a:lnTo>
                    <a:pt x="32" y="14"/>
                  </a:lnTo>
                  <a:lnTo>
                    <a:pt x="25" y="25"/>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27" name="Freeform 251"/>
            <p:cNvSpPr>
              <a:spLocks/>
            </p:cNvSpPr>
            <p:nvPr/>
          </p:nvSpPr>
          <p:spPr bwMode="auto">
            <a:xfrm>
              <a:off x="2251" y="2143"/>
              <a:ext cx="37" cy="28"/>
            </a:xfrm>
            <a:custGeom>
              <a:avLst/>
              <a:gdLst>
                <a:gd name="T0" fmla="*/ 108 w 32"/>
                <a:gd name="T1" fmla="*/ 107 h 24"/>
                <a:gd name="T2" fmla="*/ 0 w 32"/>
                <a:gd name="T3" fmla="*/ 64 h 24"/>
                <a:gd name="T4" fmla="*/ 22 w 32"/>
                <a:gd name="T5" fmla="*/ 0 h 24"/>
                <a:gd name="T6" fmla="*/ 136 w 32"/>
                <a:gd name="T7" fmla="*/ 56 h 24"/>
                <a:gd name="T8" fmla="*/ 108 w 32"/>
                <a:gd name="T9" fmla="*/ 107 h 24"/>
                <a:gd name="T10" fmla="*/ 0 60000 65536"/>
                <a:gd name="T11" fmla="*/ 0 60000 65536"/>
                <a:gd name="T12" fmla="*/ 0 60000 65536"/>
                <a:gd name="T13" fmla="*/ 0 60000 65536"/>
                <a:gd name="T14" fmla="*/ 0 60000 65536"/>
                <a:gd name="T15" fmla="*/ 0 w 32"/>
                <a:gd name="T16" fmla="*/ 0 h 24"/>
                <a:gd name="T17" fmla="*/ 32 w 32"/>
                <a:gd name="T18" fmla="*/ 24 h 24"/>
              </a:gdLst>
              <a:ahLst/>
              <a:cxnLst>
                <a:cxn ang="T10">
                  <a:pos x="T0" y="T1"/>
                </a:cxn>
                <a:cxn ang="T11">
                  <a:pos x="T2" y="T3"/>
                </a:cxn>
                <a:cxn ang="T12">
                  <a:pos x="T4" y="T5"/>
                </a:cxn>
                <a:cxn ang="T13">
                  <a:pos x="T6" y="T7"/>
                </a:cxn>
                <a:cxn ang="T14">
                  <a:pos x="T8" y="T9"/>
                </a:cxn>
              </a:cxnLst>
              <a:rect l="T15" t="T16" r="T17" b="T18"/>
              <a:pathLst>
                <a:path w="32" h="24">
                  <a:moveTo>
                    <a:pt x="25" y="23"/>
                  </a:moveTo>
                  <a:lnTo>
                    <a:pt x="0" y="13"/>
                  </a:lnTo>
                  <a:lnTo>
                    <a:pt x="5" y="0"/>
                  </a:lnTo>
                  <a:lnTo>
                    <a:pt x="31" y="12"/>
                  </a:lnTo>
                  <a:lnTo>
                    <a:pt x="25" y="2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28" name="Freeform 252"/>
            <p:cNvSpPr>
              <a:spLocks/>
            </p:cNvSpPr>
            <p:nvPr/>
          </p:nvSpPr>
          <p:spPr bwMode="auto">
            <a:xfrm>
              <a:off x="2222" y="2132"/>
              <a:ext cx="36" cy="27"/>
            </a:xfrm>
            <a:custGeom>
              <a:avLst/>
              <a:gdLst>
                <a:gd name="T0" fmla="*/ 87 w 32"/>
                <a:gd name="T1" fmla="*/ 110 h 23"/>
                <a:gd name="T2" fmla="*/ 0 w 32"/>
                <a:gd name="T3" fmla="*/ 65 h 23"/>
                <a:gd name="T4" fmla="*/ 16 w 32"/>
                <a:gd name="T5" fmla="*/ 0 h 23"/>
                <a:gd name="T6" fmla="*/ 101 w 32"/>
                <a:gd name="T7" fmla="*/ 47 h 23"/>
                <a:gd name="T8" fmla="*/ 87 w 32"/>
                <a:gd name="T9" fmla="*/ 110 h 23"/>
                <a:gd name="T10" fmla="*/ 0 60000 65536"/>
                <a:gd name="T11" fmla="*/ 0 60000 65536"/>
                <a:gd name="T12" fmla="*/ 0 60000 65536"/>
                <a:gd name="T13" fmla="*/ 0 60000 65536"/>
                <a:gd name="T14" fmla="*/ 0 60000 65536"/>
                <a:gd name="T15" fmla="*/ 0 w 32"/>
                <a:gd name="T16" fmla="*/ 0 h 23"/>
                <a:gd name="T17" fmla="*/ 32 w 32"/>
                <a:gd name="T18" fmla="*/ 23 h 23"/>
              </a:gdLst>
              <a:ahLst/>
              <a:cxnLst>
                <a:cxn ang="T10">
                  <a:pos x="T0" y="T1"/>
                </a:cxn>
                <a:cxn ang="T11">
                  <a:pos x="T2" y="T3"/>
                </a:cxn>
                <a:cxn ang="T12">
                  <a:pos x="T4" y="T5"/>
                </a:cxn>
                <a:cxn ang="T13">
                  <a:pos x="T6" y="T7"/>
                </a:cxn>
                <a:cxn ang="T14">
                  <a:pos x="T8" y="T9"/>
                </a:cxn>
              </a:cxnLst>
              <a:rect l="T15" t="T16" r="T17" b="T18"/>
              <a:pathLst>
                <a:path w="32" h="23">
                  <a:moveTo>
                    <a:pt x="26" y="22"/>
                  </a:moveTo>
                  <a:lnTo>
                    <a:pt x="0" y="13"/>
                  </a:lnTo>
                  <a:lnTo>
                    <a:pt x="4" y="0"/>
                  </a:lnTo>
                  <a:lnTo>
                    <a:pt x="31" y="9"/>
                  </a:lnTo>
                  <a:lnTo>
                    <a:pt x="26" y="2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29" name="Freeform 253"/>
            <p:cNvSpPr>
              <a:spLocks/>
            </p:cNvSpPr>
            <p:nvPr/>
          </p:nvSpPr>
          <p:spPr bwMode="auto">
            <a:xfrm>
              <a:off x="2192" y="2123"/>
              <a:ext cx="35" cy="26"/>
            </a:xfrm>
            <a:custGeom>
              <a:avLst/>
              <a:gdLst>
                <a:gd name="T0" fmla="*/ 87 w 31"/>
                <a:gd name="T1" fmla="*/ 110 h 22"/>
                <a:gd name="T2" fmla="*/ 0 w 31"/>
                <a:gd name="T3" fmla="*/ 76 h 22"/>
                <a:gd name="T4" fmla="*/ 3 w 31"/>
                <a:gd name="T5" fmla="*/ 0 h 22"/>
                <a:gd name="T6" fmla="*/ 100 w 31"/>
                <a:gd name="T7" fmla="*/ 41 h 22"/>
                <a:gd name="T8" fmla="*/ 87 w 31"/>
                <a:gd name="T9" fmla="*/ 110 h 22"/>
                <a:gd name="T10" fmla="*/ 0 60000 65536"/>
                <a:gd name="T11" fmla="*/ 0 60000 65536"/>
                <a:gd name="T12" fmla="*/ 0 60000 65536"/>
                <a:gd name="T13" fmla="*/ 0 60000 65536"/>
                <a:gd name="T14" fmla="*/ 0 60000 65536"/>
                <a:gd name="T15" fmla="*/ 0 w 31"/>
                <a:gd name="T16" fmla="*/ 0 h 22"/>
                <a:gd name="T17" fmla="*/ 31 w 31"/>
                <a:gd name="T18" fmla="*/ 22 h 22"/>
              </a:gdLst>
              <a:ahLst/>
              <a:cxnLst>
                <a:cxn ang="T10">
                  <a:pos x="T0" y="T1"/>
                </a:cxn>
                <a:cxn ang="T11">
                  <a:pos x="T2" y="T3"/>
                </a:cxn>
                <a:cxn ang="T12">
                  <a:pos x="T4" y="T5"/>
                </a:cxn>
                <a:cxn ang="T13">
                  <a:pos x="T6" y="T7"/>
                </a:cxn>
                <a:cxn ang="T14">
                  <a:pos x="T8" y="T9"/>
                </a:cxn>
              </a:cxnLst>
              <a:rect l="T15" t="T16" r="T17" b="T18"/>
              <a:pathLst>
                <a:path w="31" h="22">
                  <a:moveTo>
                    <a:pt x="26" y="21"/>
                  </a:moveTo>
                  <a:lnTo>
                    <a:pt x="0" y="14"/>
                  </a:lnTo>
                  <a:lnTo>
                    <a:pt x="3" y="0"/>
                  </a:lnTo>
                  <a:lnTo>
                    <a:pt x="30" y="8"/>
                  </a:lnTo>
                  <a:lnTo>
                    <a:pt x="26" y="2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30" name="Freeform 254"/>
            <p:cNvSpPr>
              <a:spLocks/>
            </p:cNvSpPr>
            <p:nvPr/>
          </p:nvSpPr>
          <p:spPr bwMode="auto">
            <a:xfrm>
              <a:off x="2162" y="2119"/>
              <a:ext cx="35" cy="22"/>
            </a:xfrm>
            <a:custGeom>
              <a:avLst/>
              <a:gdLst>
                <a:gd name="T0" fmla="*/ 89 w 31"/>
                <a:gd name="T1" fmla="*/ 78 h 19"/>
                <a:gd name="T2" fmla="*/ 0 w 31"/>
                <a:gd name="T3" fmla="*/ 57 h 19"/>
                <a:gd name="T4" fmla="*/ 3 w 31"/>
                <a:gd name="T5" fmla="*/ 0 h 19"/>
                <a:gd name="T6" fmla="*/ 100 w 31"/>
                <a:gd name="T7" fmla="*/ 19 h 19"/>
                <a:gd name="T8" fmla="*/ 89 w 31"/>
                <a:gd name="T9" fmla="*/ 78 h 19"/>
                <a:gd name="T10" fmla="*/ 0 60000 65536"/>
                <a:gd name="T11" fmla="*/ 0 60000 65536"/>
                <a:gd name="T12" fmla="*/ 0 60000 65536"/>
                <a:gd name="T13" fmla="*/ 0 60000 65536"/>
                <a:gd name="T14" fmla="*/ 0 60000 65536"/>
                <a:gd name="T15" fmla="*/ 0 w 31"/>
                <a:gd name="T16" fmla="*/ 0 h 19"/>
                <a:gd name="T17" fmla="*/ 31 w 31"/>
                <a:gd name="T18" fmla="*/ 19 h 19"/>
              </a:gdLst>
              <a:ahLst/>
              <a:cxnLst>
                <a:cxn ang="T10">
                  <a:pos x="T0" y="T1"/>
                </a:cxn>
                <a:cxn ang="T11">
                  <a:pos x="T2" y="T3"/>
                </a:cxn>
                <a:cxn ang="T12">
                  <a:pos x="T4" y="T5"/>
                </a:cxn>
                <a:cxn ang="T13">
                  <a:pos x="T6" y="T7"/>
                </a:cxn>
                <a:cxn ang="T14">
                  <a:pos x="T8" y="T9"/>
                </a:cxn>
              </a:cxnLst>
              <a:rect l="T15" t="T16" r="T17" b="T18"/>
              <a:pathLst>
                <a:path w="31" h="19">
                  <a:moveTo>
                    <a:pt x="27" y="18"/>
                  </a:moveTo>
                  <a:lnTo>
                    <a:pt x="0" y="13"/>
                  </a:lnTo>
                  <a:lnTo>
                    <a:pt x="3" y="0"/>
                  </a:lnTo>
                  <a:lnTo>
                    <a:pt x="30" y="4"/>
                  </a:lnTo>
                  <a:lnTo>
                    <a:pt x="27" y="1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31" name="Freeform 255"/>
            <p:cNvSpPr>
              <a:spLocks/>
            </p:cNvSpPr>
            <p:nvPr/>
          </p:nvSpPr>
          <p:spPr bwMode="auto">
            <a:xfrm>
              <a:off x="2132" y="2114"/>
              <a:ext cx="34" cy="21"/>
            </a:xfrm>
            <a:custGeom>
              <a:avLst/>
              <a:gdLst>
                <a:gd name="T0" fmla="*/ 88 w 30"/>
                <a:gd name="T1" fmla="*/ 79 h 18"/>
                <a:gd name="T2" fmla="*/ 0 w 30"/>
                <a:gd name="T3" fmla="*/ 65 h 18"/>
                <a:gd name="T4" fmla="*/ 1 w 30"/>
                <a:gd name="T5" fmla="*/ 0 h 18"/>
                <a:gd name="T6" fmla="*/ 100 w 30"/>
                <a:gd name="T7" fmla="*/ 21 h 18"/>
                <a:gd name="T8" fmla="*/ 88 w 30"/>
                <a:gd name="T9" fmla="*/ 79 h 18"/>
                <a:gd name="T10" fmla="*/ 0 60000 65536"/>
                <a:gd name="T11" fmla="*/ 0 60000 65536"/>
                <a:gd name="T12" fmla="*/ 0 60000 65536"/>
                <a:gd name="T13" fmla="*/ 0 60000 65536"/>
                <a:gd name="T14" fmla="*/ 0 60000 65536"/>
                <a:gd name="T15" fmla="*/ 0 w 30"/>
                <a:gd name="T16" fmla="*/ 0 h 18"/>
                <a:gd name="T17" fmla="*/ 30 w 30"/>
                <a:gd name="T18" fmla="*/ 18 h 18"/>
              </a:gdLst>
              <a:ahLst/>
              <a:cxnLst>
                <a:cxn ang="T10">
                  <a:pos x="T0" y="T1"/>
                </a:cxn>
                <a:cxn ang="T11">
                  <a:pos x="T2" y="T3"/>
                </a:cxn>
                <a:cxn ang="T12">
                  <a:pos x="T4" y="T5"/>
                </a:cxn>
                <a:cxn ang="T13">
                  <a:pos x="T6" y="T7"/>
                </a:cxn>
                <a:cxn ang="T14">
                  <a:pos x="T8" y="T9"/>
                </a:cxn>
              </a:cxnLst>
              <a:rect l="T15" t="T16" r="T17" b="T18"/>
              <a:pathLst>
                <a:path w="30" h="18">
                  <a:moveTo>
                    <a:pt x="26" y="17"/>
                  </a:moveTo>
                  <a:lnTo>
                    <a:pt x="0" y="14"/>
                  </a:lnTo>
                  <a:lnTo>
                    <a:pt x="1" y="0"/>
                  </a:lnTo>
                  <a:lnTo>
                    <a:pt x="29" y="4"/>
                  </a:lnTo>
                  <a:lnTo>
                    <a:pt x="26" y="17"/>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32" name="Freeform 256"/>
            <p:cNvSpPr>
              <a:spLocks/>
            </p:cNvSpPr>
            <p:nvPr/>
          </p:nvSpPr>
          <p:spPr bwMode="auto">
            <a:xfrm>
              <a:off x="2102" y="2114"/>
              <a:ext cx="33" cy="20"/>
            </a:xfrm>
            <a:custGeom>
              <a:avLst/>
              <a:gdLst>
                <a:gd name="T0" fmla="*/ 98 w 29"/>
                <a:gd name="T1" fmla="*/ 80 h 17"/>
                <a:gd name="T2" fmla="*/ 0 w 29"/>
                <a:gd name="T3" fmla="*/ 65 h 17"/>
                <a:gd name="T4" fmla="*/ 0 w 29"/>
                <a:gd name="T5" fmla="*/ 0 h 17"/>
                <a:gd name="T6" fmla="*/ 100 w 29"/>
                <a:gd name="T7" fmla="*/ 0 h 17"/>
                <a:gd name="T8" fmla="*/ 98 w 29"/>
                <a:gd name="T9" fmla="*/ 80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27" y="16"/>
                  </a:moveTo>
                  <a:lnTo>
                    <a:pt x="0" y="13"/>
                  </a:lnTo>
                  <a:lnTo>
                    <a:pt x="0" y="0"/>
                  </a:lnTo>
                  <a:lnTo>
                    <a:pt x="28" y="0"/>
                  </a:lnTo>
                  <a:lnTo>
                    <a:pt x="27" y="1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33" name="Freeform 257"/>
            <p:cNvSpPr>
              <a:spLocks/>
            </p:cNvSpPr>
            <p:nvPr/>
          </p:nvSpPr>
          <p:spPr bwMode="auto">
            <a:xfrm>
              <a:off x="2070" y="2114"/>
              <a:ext cx="33" cy="20"/>
            </a:xfrm>
            <a:custGeom>
              <a:avLst/>
              <a:gdLst>
                <a:gd name="T0" fmla="*/ 100 w 29"/>
                <a:gd name="T1" fmla="*/ 68 h 17"/>
                <a:gd name="T2" fmla="*/ 0 w 29"/>
                <a:gd name="T3" fmla="*/ 80 h 17"/>
                <a:gd name="T4" fmla="*/ 0 w 29"/>
                <a:gd name="T5" fmla="*/ 0 h 17"/>
                <a:gd name="T6" fmla="*/ 100 w 29"/>
                <a:gd name="T7" fmla="*/ 0 h 17"/>
                <a:gd name="T8" fmla="*/ 100 w 29"/>
                <a:gd name="T9" fmla="*/ 68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28" y="14"/>
                  </a:moveTo>
                  <a:lnTo>
                    <a:pt x="0" y="16"/>
                  </a:lnTo>
                  <a:lnTo>
                    <a:pt x="0" y="0"/>
                  </a:lnTo>
                  <a:lnTo>
                    <a:pt x="28" y="0"/>
                  </a:lnTo>
                  <a:lnTo>
                    <a:pt x="28" y="1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34" name="Freeform 258"/>
            <p:cNvSpPr>
              <a:spLocks/>
            </p:cNvSpPr>
            <p:nvPr/>
          </p:nvSpPr>
          <p:spPr bwMode="auto">
            <a:xfrm>
              <a:off x="2038" y="2114"/>
              <a:ext cx="33" cy="20"/>
            </a:xfrm>
            <a:custGeom>
              <a:avLst/>
              <a:gdLst>
                <a:gd name="T0" fmla="*/ 100 w 29"/>
                <a:gd name="T1" fmla="*/ 65 h 17"/>
                <a:gd name="T2" fmla="*/ 1 w 29"/>
                <a:gd name="T3" fmla="*/ 80 h 17"/>
                <a:gd name="T4" fmla="*/ 0 w 29"/>
                <a:gd name="T5" fmla="*/ 18 h 17"/>
                <a:gd name="T6" fmla="*/ 100 w 29"/>
                <a:gd name="T7" fmla="*/ 0 h 17"/>
                <a:gd name="T8" fmla="*/ 100 w 29"/>
                <a:gd name="T9" fmla="*/ 65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28" y="13"/>
                  </a:moveTo>
                  <a:lnTo>
                    <a:pt x="1" y="16"/>
                  </a:lnTo>
                  <a:lnTo>
                    <a:pt x="0" y="3"/>
                  </a:lnTo>
                  <a:lnTo>
                    <a:pt x="28" y="0"/>
                  </a:lnTo>
                  <a:lnTo>
                    <a:pt x="28"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35" name="Freeform 259"/>
            <p:cNvSpPr>
              <a:spLocks/>
            </p:cNvSpPr>
            <p:nvPr/>
          </p:nvSpPr>
          <p:spPr bwMode="auto">
            <a:xfrm>
              <a:off x="2006" y="2118"/>
              <a:ext cx="34" cy="20"/>
            </a:xfrm>
            <a:custGeom>
              <a:avLst/>
              <a:gdLst>
                <a:gd name="T0" fmla="*/ 100 w 30"/>
                <a:gd name="T1" fmla="*/ 37 h 18"/>
                <a:gd name="T2" fmla="*/ 3 w 30"/>
                <a:gd name="T3" fmla="*/ 49 h 18"/>
                <a:gd name="T4" fmla="*/ 0 w 30"/>
                <a:gd name="T5" fmla="*/ 16 h 18"/>
                <a:gd name="T6" fmla="*/ 97 w 30"/>
                <a:gd name="T7" fmla="*/ 0 h 18"/>
                <a:gd name="T8" fmla="*/ 100 w 30"/>
                <a:gd name="T9" fmla="*/ 37 h 18"/>
                <a:gd name="T10" fmla="*/ 0 60000 65536"/>
                <a:gd name="T11" fmla="*/ 0 60000 65536"/>
                <a:gd name="T12" fmla="*/ 0 60000 65536"/>
                <a:gd name="T13" fmla="*/ 0 60000 65536"/>
                <a:gd name="T14" fmla="*/ 0 60000 65536"/>
                <a:gd name="T15" fmla="*/ 0 w 30"/>
                <a:gd name="T16" fmla="*/ 0 h 18"/>
                <a:gd name="T17" fmla="*/ 30 w 30"/>
                <a:gd name="T18" fmla="*/ 18 h 18"/>
              </a:gdLst>
              <a:ahLst/>
              <a:cxnLst>
                <a:cxn ang="T10">
                  <a:pos x="T0" y="T1"/>
                </a:cxn>
                <a:cxn ang="T11">
                  <a:pos x="T2" y="T3"/>
                </a:cxn>
                <a:cxn ang="T12">
                  <a:pos x="T4" y="T5"/>
                </a:cxn>
                <a:cxn ang="T13">
                  <a:pos x="T6" y="T7"/>
                </a:cxn>
                <a:cxn ang="T14">
                  <a:pos x="T8" y="T9"/>
                </a:cxn>
              </a:cxnLst>
              <a:rect l="T15" t="T16" r="T17" b="T18"/>
              <a:pathLst>
                <a:path w="30" h="18">
                  <a:moveTo>
                    <a:pt x="29" y="13"/>
                  </a:moveTo>
                  <a:lnTo>
                    <a:pt x="3" y="17"/>
                  </a:lnTo>
                  <a:lnTo>
                    <a:pt x="0" y="5"/>
                  </a:lnTo>
                  <a:lnTo>
                    <a:pt x="28" y="0"/>
                  </a:lnTo>
                  <a:lnTo>
                    <a:pt x="29"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36" name="Freeform 260"/>
            <p:cNvSpPr>
              <a:spLocks/>
            </p:cNvSpPr>
            <p:nvPr/>
          </p:nvSpPr>
          <p:spPr bwMode="auto">
            <a:xfrm>
              <a:off x="1975" y="2123"/>
              <a:ext cx="36" cy="23"/>
            </a:xfrm>
            <a:custGeom>
              <a:avLst/>
              <a:gdLst>
                <a:gd name="T0" fmla="*/ 101 w 32"/>
                <a:gd name="T1" fmla="*/ 49 h 20"/>
                <a:gd name="T2" fmla="*/ 16 w 32"/>
                <a:gd name="T3" fmla="*/ 78 h 20"/>
                <a:gd name="T4" fmla="*/ 0 w 32"/>
                <a:gd name="T5" fmla="*/ 24 h 20"/>
                <a:gd name="T6" fmla="*/ 90 w 32"/>
                <a:gd name="T7" fmla="*/ 0 h 20"/>
                <a:gd name="T8" fmla="*/ 101 w 32"/>
                <a:gd name="T9" fmla="*/ 49 h 20"/>
                <a:gd name="T10" fmla="*/ 0 60000 65536"/>
                <a:gd name="T11" fmla="*/ 0 60000 65536"/>
                <a:gd name="T12" fmla="*/ 0 60000 65536"/>
                <a:gd name="T13" fmla="*/ 0 60000 65536"/>
                <a:gd name="T14" fmla="*/ 0 60000 65536"/>
                <a:gd name="T15" fmla="*/ 0 w 32"/>
                <a:gd name="T16" fmla="*/ 0 h 20"/>
                <a:gd name="T17" fmla="*/ 32 w 32"/>
                <a:gd name="T18" fmla="*/ 20 h 20"/>
              </a:gdLst>
              <a:ahLst/>
              <a:cxnLst>
                <a:cxn ang="T10">
                  <a:pos x="T0" y="T1"/>
                </a:cxn>
                <a:cxn ang="T11">
                  <a:pos x="T2" y="T3"/>
                </a:cxn>
                <a:cxn ang="T12">
                  <a:pos x="T4" y="T5"/>
                </a:cxn>
                <a:cxn ang="T13">
                  <a:pos x="T6" y="T7"/>
                </a:cxn>
                <a:cxn ang="T14">
                  <a:pos x="T8" y="T9"/>
                </a:cxn>
              </a:cxnLst>
              <a:rect l="T15" t="T16" r="T17" b="T18"/>
              <a:pathLst>
                <a:path w="32" h="20">
                  <a:moveTo>
                    <a:pt x="31" y="12"/>
                  </a:moveTo>
                  <a:lnTo>
                    <a:pt x="4" y="19"/>
                  </a:lnTo>
                  <a:lnTo>
                    <a:pt x="0" y="6"/>
                  </a:lnTo>
                  <a:lnTo>
                    <a:pt x="28" y="0"/>
                  </a:lnTo>
                  <a:lnTo>
                    <a:pt x="31" y="1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37" name="Freeform 261"/>
            <p:cNvSpPr>
              <a:spLocks/>
            </p:cNvSpPr>
            <p:nvPr/>
          </p:nvSpPr>
          <p:spPr bwMode="auto">
            <a:xfrm>
              <a:off x="1945" y="2130"/>
              <a:ext cx="35" cy="26"/>
            </a:xfrm>
            <a:custGeom>
              <a:avLst/>
              <a:gdLst>
                <a:gd name="T0" fmla="*/ 100 w 31"/>
                <a:gd name="T1" fmla="*/ 67 h 22"/>
                <a:gd name="T2" fmla="*/ 16 w 31"/>
                <a:gd name="T3" fmla="*/ 110 h 22"/>
                <a:gd name="T4" fmla="*/ 0 w 31"/>
                <a:gd name="T5" fmla="*/ 41 h 22"/>
                <a:gd name="T6" fmla="*/ 87 w 31"/>
                <a:gd name="T7" fmla="*/ 0 h 22"/>
                <a:gd name="T8" fmla="*/ 100 w 31"/>
                <a:gd name="T9" fmla="*/ 67 h 22"/>
                <a:gd name="T10" fmla="*/ 0 60000 65536"/>
                <a:gd name="T11" fmla="*/ 0 60000 65536"/>
                <a:gd name="T12" fmla="*/ 0 60000 65536"/>
                <a:gd name="T13" fmla="*/ 0 60000 65536"/>
                <a:gd name="T14" fmla="*/ 0 60000 65536"/>
                <a:gd name="T15" fmla="*/ 0 w 31"/>
                <a:gd name="T16" fmla="*/ 0 h 22"/>
                <a:gd name="T17" fmla="*/ 31 w 31"/>
                <a:gd name="T18" fmla="*/ 22 h 22"/>
              </a:gdLst>
              <a:ahLst/>
              <a:cxnLst>
                <a:cxn ang="T10">
                  <a:pos x="T0" y="T1"/>
                </a:cxn>
                <a:cxn ang="T11">
                  <a:pos x="T2" y="T3"/>
                </a:cxn>
                <a:cxn ang="T12">
                  <a:pos x="T4" y="T5"/>
                </a:cxn>
                <a:cxn ang="T13">
                  <a:pos x="T6" y="T7"/>
                </a:cxn>
                <a:cxn ang="T14">
                  <a:pos x="T8" y="T9"/>
                </a:cxn>
              </a:cxnLst>
              <a:rect l="T15" t="T16" r="T17" b="T18"/>
              <a:pathLst>
                <a:path w="31" h="22">
                  <a:moveTo>
                    <a:pt x="30" y="13"/>
                  </a:moveTo>
                  <a:lnTo>
                    <a:pt x="4" y="21"/>
                  </a:lnTo>
                  <a:lnTo>
                    <a:pt x="0" y="8"/>
                  </a:lnTo>
                  <a:lnTo>
                    <a:pt x="26" y="0"/>
                  </a:lnTo>
                  <a:lnTo>
                    <a:pt x="30"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38" name="Freeform 262"/>
            <p:cNvSpPr>
              <a:spLocks/>
            </p:cNvSpPr>
            <p:nvPr/>
          </p:nvSpPr>
          <p:spPr bwMode="auto">
            <a:xfrm>
              <a:off x="1916" y="2139"/>
              <a:ext cx="35" cy="27"/>
            </a:xfrm>
            <a:custGeom>
              <a:avLst/>
              <a:gdLst>
                <a:gd name="T0" fmla="*/ 100 w 31"/>
                <a:gd name="T1" fmla="*/ 65 h 23"/>
                <a:gd name="T2" fmla="*/ 18 w 31"/>
                <a:gd name="T3" fmla="*/ 110 h 23"/>
                <a:gd name="T4" fmla="*/ 0 w 31"/>
                <a:gd name="T5" fmla="*/ 49 h 23"/>
                <a:gd name="T6" fmla="*/ 87 w 31"/>
                <a:gd name="T7" fmla="*/ 0 h 23"/>
                <a:gd name="T8" fmla="*/ 100 w 31"/>
                <a:gd name="T9" fmla="*/ 65 h 23"/>
                <a:gd name="T10" fmla="*/ 0 60000 65536"/>
                <a:gd name="T11" fmla="*/ 0 60000 65536"/>
                <a:gd name="T12" fmla="*/ 0 60000 65536"/>
                <a:gd name="T13" fmla="*/ 0 60000 65536"/>
                <a:gd name="T14" fmla="*/ 0 60000 65536"/>
                <a:gd name="T15" fmla="*/ 0 w 31"/>
                <a:gd name="T16" fmla="*/ 0 h 23"/>
                <a:gd name="T17" fmla="*/ 31 w 31"/>
                <a:gd name="T18" fmla="*/ 23 h 23"/>
              </a:gdLst>
              <a:ahLst/>
              <a:cxnLst>
                <a:cxn ang="T10">
                  <a:pos x="T0" y="T1"/>
                </a:cxn>
                <a:cxn ang="T11">
                  <a:pos x="T2" y="T3"/>
                </a:cxn>
                <a:cxn ang="T12">
                  <a:pos x="T4" y="T5"/>
                </a:cxn>
                <a:cxn ang="T13">
                  <a:pos x="T6" y="T7"/>
                </a:cxn>
                <a:cxn ang="T14">
                  <a:pos x="T8" y="T9"/>
                </a:cxn>
              </a:cxnLst>
              <a:rect l="T15" t="T16" r="T17" b="T18"/>
              <a:pathLst>
                <a:path w="31" h="23">
                  <a:moveTo>
                    <a:pt x="30" y="13"/>
                  </a:moveTo>
                  <a:lnTo>
                    <a:pt x="5" y="22"/>
                  </a:lnTo>
                  <a:lnTo>
                    <a:pt x="0" y="10"/>
                  </a:lnTo>
                  <a:lnTo>
                    <a:pt x="26" y="0"/>
                  </a:lnTo>
                  <a:lnTo>
                    <a:pt x="30" y="13"/>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39" name="Freeform 263"/>
            <p:cNvSpPr>
              <a:spLocks/>
            </p:cNvSpPr>
            <p:nvPr/>
          </p:nvSpPr>
          <p:spPr bwMode="auto">
            <a:xfrm>
              <a:off x="1887" y="2151"/>
              <a:ext cx="36" cy="29"/>
            </a:xfrm>
            <a:custGeom>
              <a:avLst/>
              <a:gdLst>
                <a:gd name="T0" fmla="*/ 136 w 31"/>
                <a:gd name="T1" fmla="*/ 56 h 25"/>
                <a:gd name="T2" fmla="*/ 26 w 31"/>
                <a:gd name="T3" fmla="*/ 104 h 25"/>
                <a:gd name="T4" fmla="*/ 0 w 31"/>
                <a:gd name="T5" fmla="*/ 56 h 25"/>
                <a:gd name="T6" fmla="*/ 109 w 31"/>
                <a:gd name="T7" fmla="*/ 0 h 25"/>
                <a:gd name="T8" fmla="*/ 136 w 31"/>
                <a:gd name="T9" fmla="*/ 56 h 25"/>
                <a:gd name="T10" fmla="*/ 0 60000 65536"/>
                <a:gd name="T11" fmla="*/ 0 60000 65536"/>
                <a:gd name="T12" fmla="*/ 0 60000 65536"/>
                <a:gd name="T13" fmla="*/ 0 60000 65536"/>
                <a:gd name="T14" fmla="*/ 0 60000 65536"/>
                <a:gd name="T15" fmla="*/ 0 w 31"/>
                <a:gd name="T16" fmla="*/ 0 h 25"/>
                <a:gd name="T17" fmla="*/ 31 w 31"/>
                <a:gd name="T18" fmla="*/ 25 h 25"/>
              </a:gdLst>
              <a:ahLst/>
              <a:cxnLst>
                <a:cxn ang="T10">
                  <a:pos x="T0" y="T1"/>
                </a:cxn>
                <a:cxn ang="T11">
                  <a:pos x="T2" y="T3"/>
                </a:cxn>
                <a:cxn ang="T12">
                  <a:pos x="T4" y="T5"/>
                </a:cxn>
                <a:cxn ang="T13">
                  <a:pos x="T6" y="T7"/>
                </a:cxn>
                <a:cxn ang="T14">
                  <a:pos x="T8" y="T9"/>
                </a:cxn>
              </a:cxnLst>
              <a:rect l="T15" t="T16" r="T17" b="T18"/>
              <a:pathLst>
                <a:path w="31" h="25">
                  <a:moveTo>
                    <a:pt x="30" y="12"/>
                  </a:moveTo>
                  <a:lnTo>
                    <a:pt x="6" y="24"/>
                  </a:lnTo>
                  <a:lnTo>
                    <a:pt x="0" y="12"/>
                  </a:lnTo>
                  <a:lnTo>
                    <a:pt x="25" y="0"/>
                  </a:lnTo>
                  <a:lnTo>
                    <a:pt x="30" y="1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40" name="Freeform 264"/>
            <p:cNvSpPr>
              <a:spLocks/>
            </p:cNvSpPr>
            <p:nvPr/>
          </p:nvSpPr>
          <p:spPr bwMode="auto">
            <a:xfrm>
              <a:off x="1860" y="2165"/>
              <a:ext cx="35" cy="31"/>
            </a:xfrm>
            <a:custGeom>
              <a:avLst/>
              <a:gdLst>
                <a:gd name="T0" fmla="*/ 100 w 31"/>
                <a:gd name="T1" fmla="*/ 48 h 27"/>
                <a:gd name="T2" fmla="*/ 20 w 31"/>
                <a:gd name="T3" fmla="*/ 104 h 27"/>
                <a:gd name="T4" fmla="*/ 0 w 31"/>
                <a:gd name="T5" fmla="*/ 60 h 27"/>
                <a:gd name="T6" fmla="*/ 79 w 31"/>
                <a:gd name="T7" fmla="*/ 0 h 27"/>
                <a:gd name="T8" fmla="*/ 100 w 31"/>
                <a:gd name="T9" fmla="*/ 48 h 27"/>
                <a:gd name="T10" fmla="*/ 0 60000 65536"/>
                <a:gd name="T11" fmla="*/ 0 60000 65536"/>
                <a:gd name="T12" fmla="*/ 0 60000 65536"/>
                <a:gd name="T13" fmla="*/ 0 60000 65536"/>
                <a:gd name="T14" fmla="*/ 0 60000 65536"/>
                <a:gd name="T15" fmla="*/ 0 w 31"/>
                <a:gd name="T16" fmla="*/ 0 h 27"/>
                <a:gd name="T17" fmla="*/ 31 w 31"/>
                <a:gd name="T18" fmla="*/ 27 h 27"/>
              </a:gdLst>
              <a:ahLst/>
              <a:cxnLst>
                <a:cxn ang="T10">
                  <a:pos x="T0" y="T1"/>
                </a:cxn>
                <a:cxn ang="T11">
                  <a:pos x="T2" y="T3"/>
                </a:cxn>
                <a:cxn ang="T12">
                  <a:pos x="T4" y="T5"/>
                </a:cxn>
                <a:cxn ang="T13">
                  <a:pos x="T6" y="T7"/>
                </a:cxn>
                <a:cxn ang="T14">
                  <a:pos x="T8" y="T9"/>
                </a:cxn>
              </a:cxnLst>
              <a:rect l="T15" t="T16" r="T17" b="T18"/>
              <a:pathLst>
                <a:path w="31" h="27">
                  <a:moveTo>
                    <a:pt x="30" y="12"/>
                  </a:moveTo>
                  <a:lnTo>
                    <a:pt x="6" y="26"/>
                  </a:lnTo>
                  <a:lnTo>
                    <a:pt x="0" y="15"/>
                  </a:lnTo>
                  <a:lnTo>
                    <a:pt x="24" y="0"/>
                  </a:lnTo>
                  <a:lnTo>
                    <a:pt x="30" y="1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41" name="Freeform 265"/>
            <p:cNvSpPr>
              <a:spLocks/>
            </p:cNvSpPr>
            <p:nvPr/>
          </p:nvSpPr>
          <p:spPr bwMode="auto">
            <a:xfrm>
              <a:off x="1833" y="2182"/>
              <a:ext cx="35" cy="31"/>
            </a:xfrm>
            <a:custGeom>
              <a:avLst/>
              <a:gdLst>
                <a:gd name="T0" fmla="*/ 100 w 31"/>
                <a:gd name="T1" fmla="*/ 45 h 27"/>
                <a:gd name="T2" fmla="*/ 26 w 31"/>
                <a:gd name="T3" fmla="*/ 104 h 27"/>
                <a:gd name="T4" fmla="*/ 0 w 31"/>
                <a:gd name="T5" fmla="*/ 60 h 27"/>
                <a:gd name="T6" fmla="*/ 79 w 31"/>
                <a:gd name="T7" fmla="*/ 0 h 27"/>
                <a:gd name="T8" fmla="*/ 100 w 31"/>
                <a:gd name="T9" fmla="*/ 45 h 27"/>
                <a:gd name="T10" fmla="*/ 0 60000 65536"/>
                <a:gd name="T11" fmla="*/ 0 60000 65536"/>
                <a:gd name="T12" fmla="*/ 0 60000 65536"/>
                <a:gd name="T13" fmla="*/ 0 60000 65536"/>
                <a:gd name="T14" fmla="*/ 0 60000 65536"/>
                <a:gd name="T15" fmla="*/ 0 w 31"/>
                <a:gd name="T16" fmla="*/ 0 h 27"/>
                <a:gd name="T17" fmla="*/ 31 w 31"/>
                <a:gd name="T18" fmla="*/ 27 h 27"/>
              </a:gdLst>
              <a:ahLst/>
              <a:cxnLst>
                <a:cxn ang="T10">
                  <a:pos x="T0" y="T1"/>
                </a:cxn>
                <a:cxn ang="T11">
                  <a:pos x="T2" y="T3"/>
                </a:cxn>
                <a:cxn ang="T12">
                  <a:pos x="T4" y="T5"/>
                </a:cxn>
                <a:cxn ang="T13">
                  <a:pos x="T6" y="T7"/>
                </a:cxn>
                <a:cxn ang="T14">
                  <a:pos x="T8" y="T9"/>
                </a:cxn>
              </a:cxnLst>
              <a:rect l="T15" t="T16" r="T17" b="T18"/>
              <a:pathLst>
                <a:path w="31" h="27">
                  <a:moveTo>
                    <a:pt x="30" y="11"/>
                  </a:moveTo>
                  <a:lnTo>
                    <a:pt x="8" y="26"/>
                  </a:lnTo>
                  <a:lnTo>
                    <a:pt x="0" y="15"/>
                  </a:lnTo>
                  <a:lnTo>
                    <a:pt x="24" y="0"/>
                  </a:lnTo>
                  <a:lnTo>
                    <a:pt x="30" y="1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42" name="Freeform 266"/>
            <p:cNvSpPr>
              <a:spLocks/>
            </p:cNvSpPr>
            <p:nvPr/>
          </p:nvSpPr>
          <p:spPr bwMode="auto">
            <a:xfrm>
              <a:off x="1808" y="2199"/>
              <a:ext cx="35" cy="33"/>
            </a:xfrm>
            <a:custGeom>
              <a:avLst/>
              <a:gdLst>
                <a:gd name="T0" fmla="*/ 100 w 31"/>
                <a:gd name="T1" fmla="*/ 55 h 28"/>
                <a:gd name="T2" fmla="*/ 29 w 31"/>
                <a:gd name="T3" fmla="*/ 140 h 28"/>
                <a:gd name="T4" fmla="*/ 0 w 31"/>
                <a:gd name="T5" fmla="*/ 91 h 28"/>
                <a:gd name="T6" fmla="*/ 76 w 31"/>
                <a:gd name="T7" fmla="*/ 0 h 28"/>
                <a:gd name="T8" fmla="*/ 100 w 31"/>
                <a:gd name="T9" fmla="*/ 55 h 28"/>
                <a:gd name="T10" fmla="*/ 0 60000 65536"/>
                <a:gd name="T11" fmla="*/ 0 60000 65536"/>
                <a:gd name="T12" fmla="*/ 0 60000 65536"/>
                <a:gd name="T13" fmla="*/ 0 60000 65536"/>
                <a:gd name="T14" fmla="*/ 0 60000 65536"/>
                <a:gd name="T15" fmla="*/ 0 w 31"/>
                <a:gd name="T16" fmla="*/ 0 h 28"/>
                <a:gd name="T17" fmla="*/ 31 w 31"/>
                <a:gd name="T18" fmla="*/ 28 h 28"/>
              </a:gdLst>
              <a:ahLst/>
              <a:cxnLst>
                <a:cxn ang="T10">
                  <a:pos x="T0" y="T1"/>
                </a:cxn>
                <a:cxn ang="T11">
                  <a:pos x="T2" y="T3"/>
                </a:cxn>
                <a:cxn ang="T12">
                  <a:pos x="T4" y="T5"/>
                </a:cxn>
                <a:cxn ang="T13">
                  <a:pos x="T6" y="T7"/>
                </a:cxn>
                <a:cxn ang="T14">
                  <a:pos x="T8" y="T9"/>
                </a:cxn>
              </a:cxnLst>
              <a:rect l="T15" t="T16" r="T17" b="T18"/>
              <a:pathLst>
                <a:path w="31" h="28">
                  <a:moveTo>
                    <a:pt x="30" y="11"/>
                  </a:moveTo>
                  <a:lnTo>
                    <a:pt x="9" y="27"/>
                  </a:lnTo>
                  <a:lnTo>
                    <a:pt x="0" y="18"/>
                  </a:lnTo>
                  <a:lnTo>
                    <a:pt x="22" y="0"/>
                  </a:lnTo>
                  <a:lnTo>
                    <a:pt x="30" y="11"/>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43" name="Freeform 267"/>
            <p:cNvSpPr>
              <a:spLocks/>
            </p:cNvSpPr>
            <p:nvPr/>
          </p:nvSpPr>
          <p:spPr bwMode="auto">
            <a:xfrm>
              <a:off x="1784" y="2220"/>
              <a:ext cx="36" cy="34"/>
            </a:xfrm>
            <a:custGeom>
              <a:avLst/>
              <a:gdLst>
                <a:gd name="T0" fmla="*/ 136 w 31"/>
                <a:gd name="T1" fmla="*/ 47 h 29"/>
                <a:gd name="T2" fmla="*/ 48 w 31"/>
                <a:gd name="T3" fmla="*/ 141 h 29"/>
                <a:gd name="T4" fmla="*/ 0 w 31"/>
                <a:gd name="T5" fmla="*/ 88 h 29"/>
                <a:gd name="T6" fmla="*/ 93 w 31"/>
                <a:gd name="T7" fmla="*/ 0 h 29"/>
                <a:gd name="T8" fmla="*/ 136 w 31"/>
                <a:gd name="T9" fmla="*/ 47 h 29"/>
                <a:gd name="T10" fmla="*/ 0 60000 65536"/>
                <a:gd name="T11" fmla="*/ 0 60000 65536"/>
                <a:gd name="T12" fmla="*/ 0 60000 65536"/>
                <a:gd name="T13" fmla="*/ 0 60000 65536"/>
                <a:gd name="T14" fmla="*/ 0 60000 65536"/>
                <a:gd name="T15" fmla="*/ 0 w 31"/>
                <a:gd name="T16" fmla="*/ 0 h 29"/>
                <a:gd name="T17" fmla="*/ 31 w 31"/>
                <a:gd name="T18" fmla="*/ 29 h 29"/>
              </a:gdLst>
              <a:ahLst/>
              <a:cxnLst>
                <a:cxn ang="T10">
                  <a:pos x="T0" y="T1"/>
                </a:cxn>
                <a:cxn ang="T11">
                  <a:pos x="T2" y="T3"/>
                </a:cxn>
                <a:cxn ang="T12">
                  <a:pos x="T4" y="T5"/>
                </a:cxn>
                <a:cxn ang="T13">
                  <a:pos x="T6" y="T7"/>
                </a:cxn>
                <a:cxn ang="T14">
                  <a:pos x="T8" y="T9"/>
                </a:cxn>
              </a:cxnLst>
              <a:rect l="T15" t="T16" r="T17" b="T18"/>
              <a:pathLst>
                <a:path w="31" h="29">
                  <a:moveTo>
                    <a:pt x="30" y="9"/>
                  </a:moveTo>
                  <a:lnTo>
                    <a:pt x="10" y="28"/>
                  </a:lnTo>
                  <a:lnTo>
                    <a:pt x="0" y="18"/>
                  </a:lnTo>
                  <a:lnTo>
                    <a:pt x="21" y="0"/>
                  </a:lnTo>
                  <a:lnTo>
                    <a:pt x="30" y="9"/>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44" name="Freeform 268"/>
            <p:cNvSpPr>
              <a:spLocks/>
            </p:cNvSpPr>
            <p:nvPr/>
          </p:nvSpPr>
          <p:spPr bwMode="auto">
            <a:xfrm>
              <a:off x="1764" y="2241"/>
              <a:ext cx="33" cy="36"/>
            </a:xfrm>
            <a:custGeom>
              <a:avLst/>
              <a:gdLst>
                <a:gd name="T0" fmla="*/ 100 w 29"/>
                <a:gd name="T1" fmla="*/ 48 h 31"/>
                <a:gd name="T2" fmla="*/ 36 w 29"/>
                <a:gd name="T3" fmla="*/ 136 h 31"/>
                <a:gd name="T4" fmla="*/ 0 w 29"/>
                <a:gd name="T5" fmla="*/ 101 h 31"/>
                <a:gd name="T6" fmla="*/ 65 w 29"/>
                <a:gd name="T7" fmla="*/ 0 h 31"/>
                <a:gd name="T8" fmla="*/ 100 w 29"/>
                <a:gd name="T9" fmla="*/ 48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28" y="10"/>
                  </a:moveTo>
                  <a:lnTo>
                    <a:pt x="10" y="30"/>
                  </a:lnTo>
                  <a:lnTo>
                    <a:pt x="0" y="22"/>
                  </a:lnTo>
                  <a:lnTo>
                    <a:pt x="18" y="0"/>
                  </a:lnTo>
                  <a:lnTo>
                    <a:pt x="28" y="1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45" name="Freeform 269"/>
            <p:cNvSpPr>
              <a:spLocks/>
            </p:cNvSpPr>
            <p:nvPr/>
          </p:nvSpPr>
          <p:spPr bwMode="auto">
            <a:xfrm>
              <a:off x="1745" y="2266"/>
              <a:ext cx="31" cy="35"/>
            </a:xfrm>
            <a:custGeom>
              <a:avLst/>
              <a:gdLst>
                <a:gd name="T0" fmla="*/ 75 w 28"/>
                <a:gd name="T1" fmla="*/ 40 h 30"/>
                <a:gd name="T2" fmla="*/ 30 w 28"/>
                <a:gd name="T3" fmla="*/ 140 h 30"/>
                <a:gd name="T4" fmla="*/ 0 w 28"/>
                <a:gd name="T5" fmla="*/ 103 h 30"/>
                <a:gd name="T6" fmla="*/ 47 w 28"/>
                <a:gd name="T7" fmla="*/ 0 h 30"/>
                <a:gd name="T8" fmla="*/ 75 w 28"/>
                <a:gd name="T9" fmla="*/ 40 h 30"/>
                <a:gd name="T10" fmla="*/ 0 60000 65536"/>
                <a:gd name="T11" fmla="*/ 0 60000 65536"/>
                <a:gd name="T12" fmla="*/ 0 60000 65536"/>
                <a:gd name="T13" fmla="*/ 0 60000 65536"/>
                <a:gd name="T14" fmla="*/ 0 60000 65536"/>
                <a:gd name="T15" fmla="*/ 0 w 28"/>
                <a:gd name="T16" fmla="*/ 0 h 30"/>
                <a:gd name="T17" fmla="*/ 28 w 28"/>
                <a:gd name="T18" fmla="*/ 30 h 30"/>
              </a:gdLst>
              <a:ahLst/>
              <a:cxnLst>
                <a:cxn ang="T10">
                  <a:pos x="T0" y="T1"/>
                </a:cxn>
                <a:cxn ang="T11">
                  <a:pos x="T2" y="T3"/>
                </a:cxn>
                <a:cxn ang="T12">
                  <a:pos x="T4" y="T5"/>
                </a:cxn>
                <a:cxn ang="T13">
                  <a:pos x="T6" y="T7"/>
                </a:cxn>
                <a:cxn ang="T14">
                  <a:pos x="T8" y="T9"/>
                </a:cxn>
              </a:cxnLst>
              <a:rect l="T15" t="T16" r="T17" b="T18"/>
              <a:pathLst>
                <a:path w="28" h="30">
                  <a:moveTo>
                    <a:pt x="27" y="8"/>
                  </a:moveTo>
                  <a:lnTo>
                    <a:pt x="11" y="29"/>
                  </a:lnTo>
                  <a:lnTo>
                    <a:pt x="0" y="21"/>
                  </a:lnTo>
                  <a:lnTo>
                    <a:pt x="17" y="0"/>
                  </a:lnTo>
                  <a:lnTo>
                    <a:pt x="27" y="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46" name="Freeform 270"/>
            <p:cNvSpPr>
              <a:spLocks/>
            </p:cNvSpPr>
            <p:nvPr/>
          </p:nvSpPr>
          <p:spPr bwMode="auto">
            <a:xfrm>
              <a:off x="1729" y="2290"/>
              <a:ext cx="29" cy="36"/>
            </a:xfrm>
            <a:custGeom>
              <a:avLst/>
              <a:gdLst>
                <a:gd name="T0" fmla="*/ 76 w 26"/>
                <a:gd name="T1" fmla="*/ 35 h 31"/>
                <a:gd name="T2" fmla="*/ 32 w 26"/>
                <a:gd name="T3" fmla="*/ 136 h 31"/>
                <a:gd name="T4" fmla="*/ 0 w 26"/>
                <a:gd name="T5" fmla="*/ 108 h 31"/>
                <a:gd name="T6" fmla="*/ 44 w 26"/>
                <a:gd name="T7" fmla="*/ 0 h 31"/>
                <a:gd name="T8" fmla="*/ 76 w 26"/>
                <a:gd name="T9" fmla="*/ 35 h 31"/>
                <a:gd name="T10" fmla="*/ 0 60000 65536"/>
                <a:gd name="T11" fmla="*/ 0 60000 65536"/>
                <a:gd name="T12" fmla="*/ 0 60000 65536"/>
                <a:gd name="T13" fmla="*/ 0 60000 65536"/>
                <a:gd name="T14" fmla="*/ 0 60000 65536"/>
                <a:gd name="T15" fmla="*/ 0 w 26"/>
                <a:gd name="T16" fmla="*/ 0 h 31"/>
                <a:gd name="T17" fmla="*/ 26 w 26"/>
                <a:gd name="T18" fmla="*/ 31 h 31"/>
              </a:gdLst>
              <a:ahLst/>
              <a:cxnLst>
                <a:cxn ang="T10">
                  <a:pos x="T0" y="T1"/>
                </a:cxn>
                <a:cxn ang="T11">
                  <a:pos x="T2" y="T3"/>
                </a:cxn>
                <a:cxn ang="T12">
                  <a:pos x="T4" y="T5"/>
                </a:cxn>
                <a:cxn ang="T13">
                  <a:pos x="T6" y="T7"/>
                </a:cxn>
                <a:cxn ang="T14">
                  <a:pos x="T8" y="T9"/>
                </a:cxn>
              </a:cxnLst>
              <a:rect l="T15" t="T16" r="T17" b="T18"/>
              <a:pathLst>
                <a:path w="26" h="31">
                  <a:moveTo>
                    <a:pt x="25" y="8"/>
                  </a:moveTo>
                  <a:lnTo>
                    <a:pt x="11" y="30"/>
                  </a:lnTo>
                  <a:lnTo>
                    <a:pt x="0" y="24"/>
                  </a:lnTo>
                  <a:lnTo>
                    <a:pt x="14" y="0"/>
                  </a:lnTo>
                  <a:lnTo>
                    <a:pt x="25" y="8"/>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47" name="Freeform 271"/>
            <p:cNvSpPr>
              <a:spLocks/>
            </p:cNvSpPr>
            <p:nvPr/>
          </p:nvSpPr>
          <p:spPr bwMode="auto">
            <a:xfrm>
              <a:off x="1714" y="2318"/>
              <a:ext cx="28" cy="36"/>
            </a:xfrm>
            <a:custGeom>
              <a:avLst/>
              <a:gdLst>
                <a:gd name="T0" fmla="*/ 75 w 25"/>
                <a:gd name="T1" fmla="*/ 26 h 31"/>
                <a:gd name="T2" fmla="*/ 43 w 25"/>
                <a:gd name="T3" fmla="*/ 136 h 31"/>
                <a:gd name="T4" fmla="*/ 0 w 25"/>
                <a:gd name="T5" fmla="*/ 108 h 31"/>
                <a:gd name="T6" fmla="*/ 43 w 25"/>
                <a:gd name="T7" fmla="*/ 0 h 31"/>
                <a:gd name="T8" fmla="*/ 75 w 25"/>
                <a:gd name="T9" fmla="*/ 26 h 31"/>
                <a:gd name="T10" fmla="*/ 0 60000 65536"/>
                <a:gd name="T11" fmla="*/ 0 60000 65536"/>
                <a:gd name="T12" fmla="*/ 0 60000 65536"/>
                <a:gd name="T13" fmla="*/ 0 60000 65536"/>
                <a:gd name="T14" fmla="*/ 0 60000 65536"/>
                <a:gd name="T15" fmla="*/ 0 w 25"/>
                <a:gd name="T16" fmla="*/ 0 h 31"/>
                <a:gd name="T17" fmla="*/ 25 w 25"/>
                <a:gd name="T18" fmla="*/ 31 h 31"/>
              </a:gdLst>
              <a:ahLst/>
              <a:cxnLst>
                <a:cxn ang="T10">
                  <a:pos x="T0" y="T1"/>
                </a:cxn>
                <a:cxn ang="T11">
                  <a:pos x="T2" y="T3"/>
                </a:cxn>
                <a:cxn ang="T12">
                  <a:pos x="T4" y="T5"/>
                </a:cxn>
                <a:cxn ang="T13">
                  <a:pos x="T6" y="T7"/>
                </a:cxn>
                <a:cxn ang="T14">
                  <a:pos x="T8" y="T9"/>
                </a:cxn>
              </a:cxnLst>
              <a:rect l="T15" t="T16" r="T17" b="T18"/>
              <a:pathLst>
                <a:path w="25" h="31">
                  <a:moveTo>
                    <a:pt x="24" y="6"/>
                  </a:moveTo>
                  <a:lnTo>
                    <a:pt x="13" y="30"/>
                  </a:lnTo>
                  <a:lnTo>
                    <a:pt x="0" y="24"/>
                  </a:lnTo>
                  <a:lnTo>
                    <a:pt x="13" y="0"/>
                  </a:lnTo>
                  <a:lnTo>
                    <a:pt x="24" y="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48" name="Freeform 272"/>
            <p:cNvSpPr>
              <a:spLocks/>
            </p:cNvSpPr>
            <p:nvPr/>
          </p:nvSpPr>
          <p:spPr bwMode="auto">
            <a:xfrm>
              <a:off x="1703" y="2346"/>
              <a:ext cx="27" cy="37"/>
            </a:xfrm>
            <a:custGeom>
              <a:avLst/>
              <a:gdLst>
                <a:gd name="T0" fmla="*/ 77 w 24"/>
                <a:gd name="T1" fmla="*/ 25 h 32"/>
                <a:gd name="T2" fmla="*/ 43 w 24"/>
                <a:gd name="T3" fmla="*/ 136 h 32"/>
                <a:gd name="T4" fmla="*/ 0 w 24"/>
                <a:gd name="T5" fmla="*/ 118 h 32"/>
                <a:gd name="T6" fmla="*/ 33 w 24"/>
                <a:gd name="T7" fmla="*/ 0 h 32"/>
                <a:gd name="T8" fmla="*/ 77 w 24"/>
                <a:gd name="T9" fmla="*/ 25 h 32"/>
                <a:gd name="T10" fmla="*/ 0 60000 65536"/>
                <a:gd name="T11" fmla="*/ 0 60000 65536"/>
                <a:gd name="T12" fmla="*/ 0 60000 65536"/>
                <a:gd name="T13" fmla="*/ 0 60000 65536"/>
                <a:gd name="T14" fmla="*/ 0 60000 65536"/>
                <a:gd name="T15" fmla="*/ 0 w 24"/>
                <a:gd name="T16" fmla="*/ 0 h 32"/>
                <a:gd name="T17" fmla="*/ 24 w 24"/>
                <a:gd name="T18" fmla="*/ 32 h 32"/>
              </a:gdLst>
              <a:ahLst/>
              <a:cxnLst>
                <a:cxn ang="T10">
                  <a:pos x="T0" y="T1"/>
                </a:cxn>
                <a:cxn ang="T11">
                  <a:pos x="T2" y="T3"/>
                </a:cxn>
                <a:cxn ang="T12">
                  <a:pos x="T4" y="T5"/>
                </a:cxn>
                <a:cxn ang="T13">
                  <a:pos x="T6" y="T7"/>
                </a:cxn>
                <a:cxn ang="T14">
                  <a:pos x="T8" y="T9"/>
                </a:cxn>
              </a:cxnLst>
              <a:rect l="T15" t="T16" r="T17" b="T18"/>
              <a:pathLst>
                <a:path w="24" h="32">
                  <a:moveTo>
                    <a:pt x="23" y="6"/>
                  </a:moveTo>
                  <a:lnTo>
                    <a:pt x="13" y="31"/>
                  </a:lnTo>
                  <a:lnTo>
                    <a:pt x="0" y="27"/>
                  </a:lnTo>
                  <a:lnTo>
                    <a:pt x="10" y="0"/>
                  </a:lnTo>
                  <a:lnTo>
                    <a:pt x="23" y="6"/>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49" name="Freeform 273"/>
            <p:cNvSpPr>
              <a:spLocks/>
            </p:cNvSpPr>
            <p:nvPr/>
          </p:nvSpPr>
          <p:spPr bwMode="auto">
            <a:xfrm>
              <a:off x="1696" y="2377"/>
              <a:ext cx="23" cy="34"/>
            </a:xfrm>
            <a:custGeom>
              <a:avLst/>
              <a:gdLst>
                <a:gd name="T0" fmla="*/ 78 w 20"/>
                <a:gd name="T1" fmla="*/ 16 h 30"/>
                <a:gd name="T2" fmla="*/ 53 w 20"/>
                <a:gd name="T3" fmla="*/ 100 h 30"/>
                <a:gd name="T4" fmla="*/ 0 w 20"/>
                <a:gd name="T5" fmla="*/ 96 h 30"/>
                <a:gd name="T6" fmla="*/ 24 w 20"/>
                <a:gd name="T7" fmla="*/ 0 h 30"/>
                <a:gd name="T8" fmla="*/ 78 w 20"/>
                <a:gd name="T9" fmla="*/ 16 h 30"/>
                <a:gd name="T10" fmla="*/ 0 60000 65536"/>
                <a:gd name="T11" fmla="*/ 0 60000 65536"/>
                <a:gd name="T12" fmla="*/ 0 60000 65536"/>
                <a:gd name="T13" fmla="*/ 0 60000 65536"/>
                <a:gd name="T14" fmla="*/ 0 60000 65536"/>
                <a:gd name="T15" fmla="*/ 0 w 20"/>
                <a:gd name="T16" fmla="*/ 0 h 30"/>
                <a:gd name="T17" fmla="*/ 20 w 20"/>
                <a:gd name="T18" fmla="*/ 30 h 30"/>
              </a:gdLst>
              <a:ahLst/>
              <a:cxnLst>
                <a:cxn ang="T10">
                  <a:pos x="T0" y="T1"/>
                </a:cxn>
                <a:cxn ang="T11">
                  <a:pos x="T2" y="T3"/>
                </a:cxn>
                <a:cxn ang="T12">
                  <a:pos x="T4" y="T5"/>
                </a:cxn>
                <a:cxn ang="T13">
                  <a:pos x="T6" y="T7"/>
                </a:cxn>
                <a:cxn ang="T14">
                  <a:pos x="T8" y="T9"/>
                </a:cxn>
              </a:cxnLst>
              <a:rect l="T15" t="T16" r="T17" b="T18"/>
              <a:pathLst>
                <a:path w="20" h="30">
                  <a:moveTo>
                    <a:pt x="19" y="4"/>
                  </a:moveTo>
                  <a:lnTo>
                    <a:pt x="13" y="29"/>
                  </a:lnTo>
                  <a:lnTo>
                    <a:pt x="0" y="27"/>
                  </a:lnTo>
                  <a:lnTo>
                    <a:pt x="6" y="0"/>
                  </a:lnTo>
                  <a:lnTo>
                    <a:pt x="19" y="4"/>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50" name="Freeform 274"/>
            <p:cNvSpPr>
              <a:spLocks/>
            </p:cNvSpPr>
            <p:nvPr/>
          </p:nvSpPr>
          <p:spPr bwMode="auto">
            <a:xfrm>
              <a:off x="1693" y="2408"/>
              <a:ext cx="19" cy="33"/>
            </a:xfrm>
            <a:custGeom>
              <a:avLst/>
              <a:gdLst>
                <a:gd name="T0" fmla="*/ 49 w 17"/>
                <a:gd name="T1" fmla="*/ 2 h 29"/>
                <a:gd name="T2" fmla="*/ 40 w 17"/>
                <a:gd name="T3" fmla="*/ 100 h 29"/>
                <a:gd name="T4" fmla="*/ 0 w 17"/>
                <a:gd name="T5" fmla="*/ 100 h 29"/>
                <a:gd name="T6" fmla="*/ 3 w 17"/>
                <a:gd name="T7" fmla="*/ 0 h 29"/>
                <a:gd name="T8" fmla="*/ 49 w 17"/>
                <a:gd name="T9" fmla="*/ 2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16" y="2"/>
                  </a:moveTo>
                  <a:lnTo>
                    <a:pt x="13" y="28"/>
                  </a:lnTo>
                  <a:lnTo>
                    <a:pt x="0" y="28"/>
                  </a:lnTo>
                  <a:lnTo>
                    <a:pt x="3" y="0"/>
                  </a:lnTo>
                  <a:lnTo>
                    <a:pt x="16" y="2"/>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51" name="Freeform 275"/>
            <p:cNvSpPr>
              <a:spLocks/>
            </p:cNvSpPr>
            <p:nvPr/>
          </p:nvSpPr>
          <p:spPr bwMode="auto">
            <a:xfrm>
              <a:off x="1693" y="2440"/>
              <a:ext cx="19" cy="35"/>
            </a:xfrm>
            <a:custGeom>
              <a:avLst/>
              <a:gdLst>
                <a:gd name="T0" fmla="*/ 44 w 17"/>
                <a:gd name="T1" fmla="*/ 0 h 30"/>
                <a:gd name="T2" fmla="*/ 49 w 17"/>
                <a:gd name="T3" fmla="*/ 125 h 30"/>
                <a:gd name="T4" fmla="*/ 1 w 17"/>
                <a:gd name="T5" fmla="*/ 140 h 30"/>
                <a:gd name="T6" fmla="*/ 0 w 17"/>
                <a:gd name="T7" fmla="*/ 0 h 30"/>
                <a:gd name="T8" fmla="*/ 44 w 17"/>
                <a:gd name="T9" fmla="*/ 0 h 30"/>
                <a:gd name="T10" fmla="*/ 0 60000 65536"/>
                <a:gd name="T11" fmla="*/ 0 60000 65536"/>
                <a:gd name="T12" fmla="*/ 0 60000 65536"/>
                <a:gd name="T13" fmla="*/ 0 60000 65536"/>
                <a:gd name="T14" fmla="*/ 0 60000 65536"/>
                <a:gd name="T15" fmla="*/ 0 w 17"/>
                <a:gd name="T16" fmla="*/ 0 h 30"/>
                <a:gd name="T17" fmla="*/ 17 w 17"/>
                <a:gd name="T18" fmla="*/ 30 h 30"/>
              </a:gdLst>
              <a:ahLst/>
              <a:cxnLst>
                <a:cxn ang="T10">
                  <a:pos x="T0" y="T1"/>
                </a:cxn>
                <a:cxn ang="T11">
                  <a:pos x="T2" y="T3"/>
                </a:cxn>
                <a:cxn ang="T12">
                  <a:pos x="T4" y="T5"/>
                </a:cxn>
                <a:cxn ang="T13">
                  <a:pos x="T6" y="T7"/>
                </a:cxn>
                <a:cxn ang="T14">
                  <a:pos x="T8" y="T9"/>
                </a:cxn>
              </a:cxnLst>
              <a:rect l="T15" t="T16" r="T17" b="T18"/>
              <a:pathLst>
                <a:path w="17" h="30">
                  <a:moveTo>
                    <a:pt x="14" y="0"/>
                  </a:moveTo>
                  <a:lnTo>
                    <a:pt x="16" y="27"/>
                  </a:lnTo>
                  <a:lnTo>
                    <a:pt x="1" y="29"/>
                  </a:lnTo>
                  <a:lnTo>
                    <a:pt x="0" y="0"/>
                  </a:lnTo>
                  <a:lnTo>
                    <a:pt x="14"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52" name="Freeform 276"/>
            <p:cNvSpPr>
              <a:spLocks/>
            </p:cNvSpPr>
            <p:nvPr/>
          </p:nvSpPr>
          <p:spPr bwMode="auto">
            <a:xfrm>
              <a:off x="1694" y="2471"/>
              <a:ext cx="21" cy="37"/>
            </a:xfrm>
            <a:custGeom>
              <a:avLst/>
              <a:gdLst>
                <a:gd name="T0" fmla="*/ 34 w 19"/>
                <a:gd name="T1" fmla="*/ 0 h 32"/>
                <a:gd name="T2" fmla="*/ 49 w 19"/>
                <a:gd name="T3" fmla="*/ 119 h 32"/>
                <a:gd name="T4" fmla="*/ 15 w 19"/>
                <a:gd name="T5" fmla="*/ 136 h 32"/>
                <a:gd name="T6" fmla="*/ 0 w 19"/>
                <a:gd name="T7" fmla="*/ 2 h 32"/>
                <a:gd name="T8" fmla="*/ 34 w 19"/>
                <a:gd name="T9" fmla="*/ 0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13" y="0"/>
                  </a:moveTo>
                  <a:lnTo>
                    <a:pt x="18" y="28"/>
                  </a:lnTo>
                  <a:lnTo>
                    <a:pt x="5" y="31"/>
                  </a:lnTo>
                  <a:lnTo>
                    <a:pt x="0" y="2"/>
                  </a:lnTo>
                  <a:lnTo>
                    <a:pt x="13"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53" name="Freeform 277"/>
            <p:cNvSpPr>
              <a:spLocks/>
            </p:cNvSpPr>
            <p:nvPr/>
          </p:nvSpPr>
          <p:spPr bwMode="auto">
            <a:xfrm>
              <a:off x="1699" y="2504"/>
              <a:ext cx="28" cy="39"/>
            </a:xfrm>
            <a:custGeom>
              <a:avLst/>
              <a:gdLst>
                <a:gd name="T0" fmla="*/ 64 w 24"/>
                <a:gd name="T1" fmla="*/ 0 h 34"/>
                <a:gd name="T2" fmla="*/ 107 w 24"/>
                <a:gd name="T3" fmla="*/ 107 h 34"/>
                <a:gd name="T4" fmla="*/ 55 w 24"/>
                <a:gd name="T5" fmla="*/ 131 h 34"/>
                <a:gd name="T6" fmla="*/ 0 w 24"/>
                <a:gd name="T7" fmla="*/ 3 h 34"/>
                <a:gd name="T8" fmla="*/ 64 w 24"/>
                <a:gd name="T9" fmla="*/ 0 h 34"/>
                <a:gd name="T10" fmla="*/ 0 60000 65536"/>
                <a:gd name="T11" fmla="*/ 0 60000 65536"/>
                <a:gd name="T12" fmla="*/ 0 60000 65536"/>
                <a:gd name="T13" fmla="*/ 0 60000 65536"/>
                <a:gd name="T14" fmla="*/ 0 60000 65536"/>
                <a:gd name="T15" fmla="*/ 0 w 24"/>
                <a:gd name="T16" fmla="*/ 0 h 34"/>
                <a:gd name="T17" fmla="*/ 24 w 24"/>
                <a:gd name="T18" fmla="*/ 34 h 34"/>
              </a:gdLst>
              <a:ahLst/>
              <a:cxnLst>
                <a:cxn ang="T10">
                  <a:pos x="T0" y="T1"/>
                </a:cxn>
                <a:cxn ang="T11">
                  <a:pos x="T2" y="T3"/>
                </a:cxn>
                <a:cxn ang="T12">
                  <a:pos x="T4" y="T5"/>
                </a:cxn>
                <a:cxn ang="T13">
                  <a:pos x="T6" y="T7"/>
                </a:cxn>
                <a:cxn ang="T14">
                  <a:pos x="T8" y="T9"/>
                </a:cxn>
              </a:cxnLst>
              <a:rect l="T15" t="T16" r="T17" b="T18"/>
              <a:pathLst>
                <a:path w="24" h="34">
                  <a:moveTo>
                    <a:pt x="13" y="0"/>
                  </a:moveTo>
                  <a:lnTo>
                    <a:pt x="23" y="27"/>
                  </a:lnTo>
                  <a:lnTo>
                    <a:pt x="11" y="33"/>
                  </a:lnTo>
                  <a:lnTo>
                    <a:pt x="0" y="3"/>
                  </a:lnTo>
                  <a:lnTo>
                    <a:pt x="13"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54" name="Freeform 278"/>
            <p:cNvSpPr>
              <a:spLocks/>
            </p:cNvSpPr>
            <p:nvPr/>
          </p:nvSpPr>
          <p:spPr bwMode="auto">
            <a:xfrm>
              <a:off x="1712" y="2535"/>
              <a:ext cx="33" cy="42"/>
            </a:xfrm>
            <a:custGeom>
              <a:avLst/>
              <a:gdLst>
                <a:gd name="T0" fmla="*/ 44 w 29"/>
                <a:gd name="T1" fmla="*/ 0 h 37"/>
                <a:gd name="T2" fmla="*/ 100 w 29"/>
                <a:gd name="T3" fmla="*/ 99 h 37"/>
                <a:gd name="T4" fmla="*/ 65 w 29"/>
                <a:gd name="T5" fmla="*/ 127 h 37"/>
                <a:gd name="T6" fmla="*/ 0 w 29"/>
                <a:gd name="T7" fmla="*/ 20 h 37"/>
                <a:gd name="T8" fmla="*/ 44 w 29"/>
                <a:gd name="T9" fmla="*/ 0 h 37"/>
                <a:gd name="T10" fmla="*/ 0 60000 65536"/>
                <a:gd name="T11" fmla="*/ 0 60000 65536"/>
                <a:gd name="T12" fmla="*/ 0 60000 65536"/>
                <a:gd name="T13" fmla="*/ 0 60000 65536"/>
                <a:gd name="T14" fmla="*/ 0 60000 65536"/>
                <a:gd name="T15" fmla="*/ 0 w 29"/>
                <a:gd name="T16" fmla="*/ 0 h 37"/>
                <a:gd name="T17" fmla="*/ 29 w 29"/>
                <a:gd name="T18" fmla="*/ 37 h 37"/>
              </a:gdLst>
              <a:ahLst/>
              <a:cxnLst>
                <a:cxn ang="T10">
                  <a:pos x="T0" y="T1"/>
                </a:cxn>
                <a:cxn ang="T11">
                  <a:pos x="T2" y="T3"/>
                </a:cxn>
                <a:cxn ang="T12">
                  <a:pos x="T4" y="T5"/>
                </a:cxn>
                <a:cxn ang="T13">
                  <a:pos x="T6" y="T7"/>
                </a:cxn>
                <a:cxn ang="T14">
                  <a:pos x="T8" y="T9"/>
                </a:cxn>
              </a:cxnLst>
              <a:rect l="T15" t="T16" r="T17" b="T18"/>
              <a:pathLst>
                <a:path w="29" h="37">
                  <a:moveTo>
                    <a:pt x="12" y="0"/>
                  </a:moveTo>
                  <a:lnTo>
                    <a:pt x="28" y="28"/>
                  </a:lnTo>
                  <a:lnTo>
                    <a:pt x="18" y="36"/>
                  </a:lnTo>
                  <a:lnTo>
                    <a:pt x="0" y="6"/>
                  </a:lnTo>
                  <a:lnTo>
                    <a:pt x="12"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55" name="Freeform 279"/>
            <p:cNvSpPr>
              <a:spLocks/>
            </p:cNvSpPr>
            <p:nvPr/>
          </p:nvSpPr>
          <p:spPr bwMode="auto">
            <a:xfrm>
              <a:off x="1732" y="2567"/>
              <a:ext cx="40" cy="44"/>
            </a:xfrm>
            <a:custGeom>
              <a:avLst/>
              <a:gdLst>
                <a:gd name="T0" fmla="*/ 38 w 35"/>
                <a:gd name="T1" fmla="*/ 0 h 38"/>
                <a:gd name="T2" fmla="*/ 128 w 35"/>
                <a:gd name="T3" fmla="*/ 120 h 38"/>
                <a:gd name="T4" fmla="*/ 95 w 35"/>
                <a:gd name="T5" fmla="*/ 161 h 38"/>
                <a:gd name="T6" fmla="*/ 0 w 35"/>
                <a:gd name="T7" fmla="*/ 34 h 38"/>
                <a:gd name="T8" fmla="*/ 38 w 35"/>
                <a:gd name="T9" fmla="*/ 0 h 38"/>
                <a:gd name="T10" fmla="*/ 0 60000 65536"/>
                <a:gd name="T11" fmla="*/ 0 60000 65536"/>
                <a:gd name="T12" fmla="*/ 0 60000 65536"/>
                <a:gd name="T13" fmla="*/ 0 60000 65536"/>
                <a:gd name="T14" fmla="*/ 0 60000 65536"/>
                <a:gd name="T15" fmla="*/ 0 w 35"/>
                <a:gd name="T16" fmla="*/ 0 h 38"/>
                <a:gd name="T17" fmla="*/ 35 w 35"/>
                <a:gd name="T18" fmla="*/ 38 h 38"/>
              </a:gdLst>
              <a:ahLst/>
              <a:cxnLst>
                <a:cxn ang="T10">
                  <a:pos x="T0" y="T1"/>
                </a:cxn>
                <a:cxn ang="T11">
                  <a:pos x="T2" y="T3"/>
                </a:cxn>
                <a:cxn ang="T12">
                  <a:pos x="T4" y="T5"/>
                </a:cxn>
                <a:cxn ang="T13">
                  <a:pos x="T6" y="T7"/>
                </a:cxn>
                <a:cxn ang="T14">
                  <a:pos x="T8" y="T9"/>
                </a:cxn>
              </a:cxnLst>
              <a:rect l="T15" t="T16" r="T17" b="T18"/>
              <a:pathLst>
                <a:path w="35" h="38">
                  <a:moveTo>
                    <a:pt x="10" y="0"/>
                  </a:moveTo>
                  <a:lnTo>
                    <a:pt x="34" y="28"/>
                  </a:lnTo>
                  <a:lnTo>
                    <a:pt x="25" y="37"/>
                  </a:lnTo>
                  <a:lnTo>
                    <a:pt x="0" y="8"/>
                  </a:lnTo>
                  <a:lnTo>
                    <a:pt x="10"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56" name="Freeform 280"/>
            <p:cNvSpPr>
              <a:spLocks/>
            </p:cNvSpPr>
            <p:nvPr/>
          </p:nvSpPr>
          <p:spPr bwMode="auto">
            <a:xfrm>
              <a:off x="1761" y="2599"/>
              <a:ext cx="51" cy="44"/>
            </a:xfrm>
            <a:custGeom>
              <a:avLst/>
              <a:gdLst>
                <a:gd name="T0" fmla="*/ 29 w 45"/>
                <a:gd name="T1" fmla="*/ 0 h 38"/>
                <a:gd name="T2" fmla="*/ 156 w 45"/>
                <a:gd name="T3" fmla="*/ 113 h 38"/>
                <a:gd name="T4" fmla="*/ 128 w 45"/>
                <a:gd name="T5" fmla="*/ 161 h 38"/>
                <a:gd name="T6" fmla="*/ 0 w 45"/>
                <a:gd name="T7" fmla="*/ 39 h 38"/>
                <a:gd name="T8" fmla="*/ 29 w 45"/>
                <a:gd name="T9" fmla="*/ 0 h 38"/>
                <a:gd name="T10" fmla="*/ 0 60000 65536"/>
                <a:gd name="T11" fmla="*/ 0 60000 65536"/>
                <a:gd name="T12" fmla="*/ 0 60000 65536"/>
                <a:gd name="T13" fmla="*/ 0 60000 65536"/>
                <a:gd name="T14" fmla="*/ 0 60000 65536"/>
                <a:gd name="T15" fmla="*/ 0 w 45"/>
                <a:gd name="T16" fmla="*/ 0 h 38"/>
                <a:gd name="T17" fmla="*/ 45 w 45"/>
                <a:gd name="T18" fmla="*/ 38 h 38"/>
              </a:gdLst>
              <a:ahLst/>
              <a:cxnLst>
                <a:cxn ang="T10">
                  <a:pos x="T0" y="T1"/>
                </a:cxn>
                <a:cxn ang="T11">
                  <a:pos x="T2" y="T3"/>
                </a:cxn>
                <a:cxn ang="T12">
                  <a:pos x="T4" y="T5"/>
                </a:cxn>
                <a:cxn ang="T13">
                  <a:pos x="T6" y="T7"/>
                </a:cxn>
                <a:cxn ang="T14">
                  <a:pos x="T8" y="T9"/>
                </a:cxn>
              </a:cxnLst>
              <a:rect l="T15" t="T16" r="T17" b="T18"/>
              <a:pathLst>
                <a:path w="45" h="38">
                  <a:moveTo>
                    <a:pt x="9" y="0"/>
                  </a:moveTo>
                  <a:lnTo>
                    <a:pt x="44" y="26"/>
                  </a:lnTo>
                  <a:lnTo>
                    <a:pt x="37" y="37"/>
                  </a:lnTo>
                  <a:lnTo>
                    <a:pt x="0" y="9"/>
                  </a:lnTo>
                  <a:lnTo>
                    <a:pt x="9"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57" name="Freeform 281"/>
            <p:cNvSpPr>
              <a:spLocks/>
            </p:cNvSpPr>
            <p:nvPr/>
          </p:nvSpPr>
          <p:spPr bwMode="auto">
            <a:xfrm>
              <a:off x="1803" y="2629"/>
              <a:ext cx="65" cy="45"/>
            </a:xfrm>
            <a:custGeom>
              <a:avLst/>
              <a:gdLst>
                <a:gd name="T0" fmla="*/ 21 w 58"/>
                <a:gd name="T1" fmla="*/ 0 h 39"/>
                <a:gd name="T2" fmla="*/ 179 w 58"/>
                <a:gd name="T3" fmla="*/ 107 h 39"/>
                <a:gd name="T4" fmla="*/ 163 w 58"/>
                <a:gd name="T5" fmla="*/ 159 h 39"/>
                <a:gd name="T6" fmla="*/ 0 w 58"/>
                <a:gd name="T7" fmla="*/ 48 h 39"/>
                <a:gd name="T8" fmla="*/ 21 w 58"/>
                <a:gd name="T9" fmla="*/ 0 h 39"/>
                <a:gd name="T10" fmla="*/ 0 60000 65536"/>
                <a:gd name="T11" fmla="*/ 0 60000 65536"/>
                <a:gd name="T12" fmla="*/ 0 60000 65536"/>
                <a:gd name="T13" fmla="*/ 0 60000 65536"/>
                <a:gd name="T14" fmla="*/ 0 60000 65536"/>
                <a:gd name="T15" fmla="*/ 0 w 58"/>
                <a:gd name="T16" fmla="*/ 0 h 39"/>
                <a:gd name="T17" fmla="*/ 58 w 58"/>
                <a:gd name="T18" fmla="*/ 39 h 39"/>
              </a:gdLst>
              <a:ahLst/>
              <a:cxnLst>
                <a:cxn ang="T10">
                  <a:pos x="T0" y="T1"/>
                </a:cxn>
                <a:cxn ang="T11">
                  <a:pos x="T2" y="T3"/>
                </a:cxn>
                <a:cxn ang="T12">
                  <a:pos x="T4" y="T5"/>
                </a:cxn>
                <a:cxn ang="T13">
                  <a:pos x="T6" y="T7"/>
                </a:cxn>
                <a:cxn ang="T14">
                  <a:pos x="T8" y="T9"/>
                </a:cxn>
              </a:cxnLst>
              <a:rect l="T15" t="T16" r="T17" b="T18"/>
              <a:pathLst>
                <a:path w="58" h="39">
                  <a:moveTo>
                    <a:pt x="7" y="0"/>
                  </a:moveTo>
                  <a:lnTo>
                    <a:pt x="57" y="26"/>
                  </a:lnTo>
                  <a:lnTo>
                    <a:pt x="52" y="38"/>
                  </a:lnTo>
                  <a:lnTo>
                    <a:pt x="0" y="11"/>
                  </a:lnTo>
                  <a:lnTo>
                    <a:pt x="7"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58" name="Freeform 282"/>
            <p:cNvSpPr>
              <a:spLocks/>
            </p:cNvSpPr>
            <p:nvPr/>
          </p:nvSpPr>
          <p:spPr bwMode="auto">
            <a:xfrm>
              <a:off x="1861" y="2659"/>
              <a:ext cx="91" cy="42"/>
            </a:xfrm>
            <a:custGeom>
              <a:avLst/>
              <a:gdLst>
                <a:gd name="T0" fmla="*/ 19 w 80"/>
                <a:gd name="T1" fmla="*/ 0 h 36"/>
                <a:gd name="T2" fmla="*/ 288 w 80"/>
                <a:gd name="T3" fmla="*/ 104 h 36"/>
                <a:gd name="T4" fmla="*/ 272 w 80"/>
                <a:gd name="T5" fmla="*/ 165 h 36"/>
                <a:gd name="T6" fmla="*/ 0 w 80"/>
                <a:gd name="T7" fmla="*/ 56 h 36"/>
                <a:gd name="T8" fmla="*/ 19 w 80"/>
                <a:gd name="T9" fmla="*/ 0 h 36"/>
                <a:gd name="T10" fmla="*/ 0 60000 65536"/>
                <a:gd name="T11" fmla="*/ 0 60000 65536"/>
                <a:gd name="T12" fmla="*/ 0 60000 65536"/>
                <a:gd name="T13" fmla="*/ 0 60000 65536"/>
                <a:gd name="T14" fmla="*/ 0 60000 65536"/>
                <a:gd name="T15" fmla="*/ 0 w 80"/>
                <a:gd name="T16" fmla="*/ 0 h 36"/>
                <a:gd name="T17" fmla="*/ 80 w 80"/>
                <a:gd name="T18" fmla="*/ 36 h 36"/>
              </a:gdLst>
              <a:ahLst/>
              <a:cxnLst>
                <a:cxn ang="T10">
                  <a:pos x="T0" y="T1"/>
                </a:cxn>
                <a:cxn ang="T11">
                  <a:pos x="T2" y="T3"/>
                </a:cxn>
                <a:cxn ang="T12">
                  <a:pos x="T4" y="T5"/>
                </a:cxn>
                <a:cxn ang="T13">
                  <a:pos x="T6" y="T7"/>
                </a:cxn>
                <a:cxn ang="T14">
                  <a:pos x="T8" y="T9"/>
                </a:cxn>
              </a:cxnLst>
              <a:rect l="T15" t="T16" r="T17" b="T18"/>
              <a:pathLst>
                <a:path w="80" h="36">
                  <a:moveTo>
                    <a:pt x="5" y="0"/>
                  </a:moveTo>
                  <a:lnTo>
                    <a:pt x="79" y="22"/>
                  </a:lnTo>
                  <a:lnTo>
                    <a:pt x="76" y="35"/>
                  </a:lnTo>
                  <a:lnTo>
                    <a:pt x="0" y="12"/>
                  </a:lnTo>
                  <a:lnTo>
                    <a:pt x="5"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59" name="Freeform 283"/>
            <p:cNvSpPr>
              <a:spLocks/>
            </p:cNvSpPr>
            <p:nvPr/>
          </p:nvSpPr>
          <p:spPr bwMode="auto">
            <a:xfrm>
              <a:off x="1948" y="2685"/>
              <a:ext cx="136" cy="36"/>
            </a:xfrm>
            <a:custGeom>
              <a:avLst/>
              <a:gdLst>
                <a:gd name="T0" fmla="*/ 3 w 120"/>
                <a:gd name="T1" fmla="*/ 0 h 32"/>
                <a:gd name="T2" fmla="*/ 416 w 120"/>
                <a:gd name="T3" fmla="*/ 60 h 32"/>
                <a:gd name="T4" fmla="*/ 413 w 120"/>
                <a:gd name="T5" fmla="*/ 101 h 32"/>
                <a:gd name="T6" fmla="*/ 0 w 120"/>
                <a:gd name="T7" fmla="*/ 43 h 32"/>
                <a:gd name="T8" fmla="*/ 3 w 120"/>
                <a:gd name="T9" fmla="*/ 0 h 32"/>
                <a:gd name="T10" fmla="*/ 0 60000 65536"/>
                <a:gd name="T11" fmla="*/ 0 60000 65536"/>
                <a:gd name="T12" fmla="*/ 0 60000 65536"/>
                <a:gd name="T13" fmla="*/ 0 60000 65536"/>
                <a:gd name="T14" fmla="*/ 0 60000 65536"/>
                <a:gd name="T15" fmla="*/ 0 w 120"/>
                <a:gd name="T16" fmla="*/ 0 h 32"/>
                <a:gd name="T17" fmla="*/ 120 w 120"/>
                <a:gd name="T18" fmla="*/ 32 h 32"/>
              </a:gdLst>
              <a:ahLst/>
              <a:cxnLst>
                <a:cxn ang="T10">
                  <a:pos x="T0" y="T1"/>
                </a:cxn>
                <a:cxn ang="T11">
                  <a:pos x="T2" y="T3"/>
                </a:cxn>
                <a:cxn ang="T12">
                  <a:pos x="T4" y="T5"/>
                </a:cxn>
                <a:cxn ang="T13">
                  <a:pos x="T6" y="T7"/>
                </a:cxn>
                <a:cxn ang="T14">
                  <a:pos x="T8" y="T9"/>
                </a:cxn>
              </a:cxnLst>
              <a:rect l="T15" t="T16" r="T17" b="T18"/>
              <a:pathLst>
                <a:path w="120" h="32">
                  <a:moveTo>
                    <a:pt x="3" y="0"/>
                  </a:moveTo>
                  <a:lnTo>
                    <a:pt x="119" y="18"/>
                  </a:lnTo>
                  <a:lnTo>
                    <a:pt x="118" y="31"/>
                  </a:lnTo>
                  <a:lnTo>
                    <a:pt x="0" y="13"/>
                  </a:lnTo>
                  <a:lnTo>
                    <a:pt x="3"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60" name="Freeform 284"/>
            <p:cNvSpPr>
              <a:spLocks/>
            </p:cNvSpPr>
            <p:nvPr/>
          </p:nvSpPr>
          <p:spPr bwMode="auto">
            <a:xfrm>
              <a:off x="2081" y="2705"/>
              <a:ext cx="443" cy="20"/>
            </a:xfrm>
            <a:custGeom>
              <a:avLst/>
              <a:gdLst>
                <a:gd name="T0" fmla="*/ 1 w 391"/>
                <a:gd name="T1" fmla="*/ 0 h 17"/>
                <a:gd name="T2" fmla="*/ 1363 w 391"/>
                <a:gd name="T3" fmla="*/ 0 h 17"/>
                <a:gd name="T4" fmla="*/ 1363 w 391"/>
                <a:gd name="T5" fmla="*/ 80 h 17"/>
                <a:gd name="T6" fmla="*/ 0 w 391"/>
                <a:gd name="T7" fmla="*/ 80 h 17"/>
                <a:gd name="T8" fmla="*/ 1 w 391"/>
                <a:gd name="T9" fmla="*/ 0 h 17"/>
                <a:gd name="T10" fmla="*/ 0 60000 65536"/>
                <a:gd name="T11" fmla="*/ 0 60000 65536"/>
                <a:gd name="T12" fmla="*/ 0 60000 65536"/>
                <a:gd name="T13" fmla="*/ 0 60000 65536"/>
                <a:gd name="T14" fmla="*/ 0 60000 65536"/>
                <a:gd name="T15" fmla="*/ 0 w 391"/>
                <a:gd name="T16" fmla="*/ 0 h 17"/>
                <a:gd name="T17" fmla="*/ 391 w 391"/>
                <a:gd name="T18" fmla="*/ 17 h 17"/>
              </a:gdLst>
              <a:ahLst/>
              <a:cxnLst>
                <a:cxn ang="T10">
                  <a:pos x="T0" y="T1"/>
                </a:cxn>
                <a:cxn ang="T11">
                  <a:pos x="T2" y="T3"/>
                </a:cxn>
                <a:cxn ang="T12">
                  <a:pos x="T4" y="T5"/>
                </a:cxn>
                <a:cxn ang="T13">
                  <a:pos x="T6" y="T7"/>
                </a:cxn>
                <a:cxn ang="T14">
                  <a:pos x="T8" y="T9"/>
                </a:cxn>
              </a:cxnLst>
              <a:rect l="T15" t="T16" r="T17" b="T18"/>
              <a:pathLst>
                <a:path w="391" h="17">
                  <a:moveTo>
                    <a:pt x="1" y="0"/>
                  </a:moveTo>
                  <a:lnTo>
                    <a:pt x="390" y="0"/>
                  </a:lnTo>
                  <a:lnTo>
                    <a:pt x="390" y="16"/>
                  </a:lnTo>
                  <a:lnTo>
                    <a:pt x="0" y="16"/>
                  </a:lnTo>
                  <a:lnTo>
                    <a:pt x="1" y="0"/>
                  </a:lnTo>
                </a:path>
              </a:pathLst>
            </a:custGeom>
            <a:solidFill>
              <a:srgbClr val="000000"/>
            </a:solidFill>
            <a:ln w="19050" cap="rnd" cmpd="sng">
              <a:solidFill>
                <a:schemeClr val="tx1"/>
              </a:solidFill>
              <a:prstDash val="solid"/>
              <a:round/>
              <a:headEnd/>
              <a:tailEnd/>
            </a:ln>
          </p:spPr>
          <p:txBody>
            <a:bodyPr/>
            <a:lstStyle/>
            <a:p>
              <a:endParaRPr lang="en-US"/>
            </a:p>
          </p:txBody>
        </p:sp>
        <p:sp>
          <p:nvSpPr>
            <p:cNvPr id="10461" name="Line 305"/>
            <p:cNvSpPr>
              <a:spLocks noChangeShapeType="1"/>
            </p:cNvSpPr>
            <p:nvPr/>
          </p:nvSpPr>
          <p:spPr bwMode="auto">
            <a:xfrm flipH="1">
              <a:off x="3273" y="2128"/>
              <a:ext cx="57" cy="9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462" name="Freeform 306"/>
            <p:cNvSpPr>
              <a:spLocks/>
            </p:cNvSpPr>
            <p:nvPr/>
          </p:nvSpPr>
          <p:spPr bwMode="auto">
            <a:xfrm>
              <a:off x="3330" y="1337"/>
              <a:ext cx="198" cy="792"/>
            </a:xfrm>
            <a:custGeom>
              <a:avLst/>
              <a:gdLst>
                <a:gd name="T0" fmla="*/ 0 w 175"/>
                <a:gd name="T1" fmla="*/ 2845 h 687"/>
                <a:gd name="T2" fmla="*/ 152 w 175"/>
                <a:gd name="T3" fmla="*/ 2487 h 687"/>
                <a:gd name="T4" fmla="*/ 284 w 175"/>
                <a:gd name="T5" fmla="*/ 2095 h 687"/>
                <a:gd name="T6" fmla="*/ 389 w 175"/>
                <a:gd name="T7" fmla="*/ 1697 h 687"/>
                <a:gd name="T8" fmla="*/ 476 w 175"/>
                <a:gd name="T9" fmla="*/ 1280 h 687"/>
                <a:gd name="T10" fmla="*/ 539 w 175"/>
                <a:gd name="T11" fmla="*/ 852 h 687"/>
                <a:gd name="T12" fmla="*/ 577 w 175"/>
                <a:gd name="T13" fmla="*/ 428 h 687"/>
                <a:gd name="T14" fmla="*/ 596 w 175"/>
                <a:gd name="T15" fmla="*/ 0 h 687"/>
                <a:gd name="T16" fmla="*/ 0 60000 65536"/>
                <a:gd name="T17" fmla="*/ 0 60000 65536"/>
                <a:gd name="T18" fmla="*/ 0 60000 65536"/>
                <a:gd name="T19" fmla="*/ 0 60000 65536"/>
                <a:gd name="T20" fmla="*/ 0 60000 65536"/>
                <a:gd name="T21" fmla="*/ 0 60000 65536"/>
                <a:gd name="T22" fmla="*/ 0 60000 65536"/>
                <a:gd name="T23" fmla="*/ 0 60000 65536"/>
                <a:gd name="T24" fmla="*/ 0 w 175"/>
                <a:gd name="T25" fmla="*/ 0 h 687"/>
                <a:gd name="T26" fmla="*/ 175 w 175"/>
                <a:gd name="T27" fmla="*/ 687 h 6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5" h="687">
                  <a:moveTo>
                    <a:pt x="0" y="686"/>
                  </a:moveTo>
                  <a:lnTo>
                    <a:pt x="44" y="599"/>
                  </a:lnTo>
                  <a:lnTo>
                    <a:pt x="82" y="506"/>
                  </a:lnTo>
                  <a:lnTo>
                    <a:pt x="113" y="409"/>
                  </a:lnTo>
                  <a:lnTo>
                    <a:pt x="139" y="309"/>
                  </a:lnTo>
                  <a:lnTo>
                    <a:pt x="157" y="206"/>
                  </a:lnTo>
                  <a:lnTo>
                    <a:pt x="169" y="103"/>
                  </a:lnTo>
                  <a:lnTo>
                    <a:pt x="174"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63" name="Freeform 307"/>
            <p:cNvSpPr>
              <a:spLocks/>
            </p:cNvSpPr>
            <p:nvPr/>
          </p:nvSpPr>
          <p:spPr bwMode="auto">
            <a:xfrm>
              <a:off x="2863" y="1084"/>
              <a:ext cx="233" cy="916"/>
            </a:xfrm>
            <a:custGeom>
              <a:avLst/>
              <a:gdLst>
                <a:gd name="T0" fmla="*/ 735 w 205"/>
                <a:gd name="T1" fmla="*/ 0 h 795"/>
                <a:gd name="T2" fmla="*/ 615 w 205"/>
                <a:gd name="T3" fmla="*/ 62 h 795"/>
                <a:gd name="T4" fmla="*/ 517 w 205"/>
                <a:gd name="T5" fmla="*/ 142 h 795"/>
                <a:gd name="T6" fmla="*/ 427 w 205"/>
                <a:gd name="T7" fmla="*/ 263 h 795"/>
                <a:gd name="T8" fmla="*/ 351 w 205"/>
                <a:gd name="T9" fmla="*/ 391 h 795"/>
                <a:gd name="T10" fmla="*/ 286 w 205"/>
                <a:gd name="T11" fmla="*/ 547 h 795"/>
                <a:gd name="T12" fmla="*/ 234 w 205"/>
                <a:gd name="T13" fmla="*/ 726 h 795"/>
                <a:gd name="T14" fmla="*/ 185 w 205"/>
                <a:gd name="T15" fmla="*/ 923 h 795"/>
                <a:gd name="T16" fmla="*/ 142 w 205"/>
                <a:gd name="T17" fmla="*/ 1148 h 795"/>
                <a:gd name="T18" fmla="*/ 107 w 205"/>
                <a:gd name="T19" fmla="*/ 1386 h 795"/>
                <a:gd name="T20" fmla="*/ 74 w 205"/>
                <a:gd name="T21" fmla="*/ 1630 h 795"/>
                <a:gd name="T22" fmla="*/ 44 w 205"/>
                <a:gd name="T23" fmla="*/ 1900 h 795"/>
                <a:gd name="T24" fmla="*/ 22 w 205"/>
                <a:gd name="T25" fmla="*/ 2172 h 795"/>
                <a:gd name="T26" fmla="*/ 2 w 205"/>
                <a:gd name="T27" fmla="*/ 2445 h 795"/>
                <a:gd name="T28" fmla="*/ 0 w 205"/>
                <a:gd name="T29" fmla="*/ 2725 h 795"/>
                <a:gd name="T30" fmla="*/ 0 w 205"/>
                <a:gd name="T31" fmla="*/ 3007 h 795"/>
                <a:gd name="T32" fmla="*/ 2 w 205"/>
                <a:gd name="T33" fmla="*/ 3273 h 795"/>
                <a:gd name="T34" fmla="*/ 68 w 205"/>
                <a:gd name="T35" fmla="*/ 2962 h 7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5"/>
                <a:gd name="T55" fmla="*/ 0 h 795"/>
                <a:gd name="T56" fmla="*/ 205 w 205"/>
                <a:gd name="T57" fmla="*/ 795 h 7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5" h="795">
                  <a:moveTo>
                    <a:pt x="204" y="0"/>
                  </a:moveTo>
                  <a:lnTo>
                    <a:pt x="172" y="15"/>
                  </a:lnTo>
                  <a:lnTo>
                    <a:pt x="144" y="35"/>
                  </a:lnTo>
                  <a:lnTo>
                    <a:pt x="119" y="63"/>
                  </a:lnTo>
                  <a:lnTo>
                    <a:pt x="98" y="95"/>
                  </a:lnTo>
                  <a:lnTo>
                    <a:pt x="80" y="133"/>
                  </a:lnTo>
                  <a:lnTo>
                    <a:pt x="65" y="176"/>
                  </a:lnTo>
                  <a:lnTo>
                    <a:pt x="52" y="224"/>
                  </a:lnTo>
                  <a:lnTo>
                    <a:pt x="40" y="278"/>
                  </a:lnTo>
                  <a:lnTo>
                    <a:pt x="29" y="336"/>
                  </a:lnTo>
                  <a:lnTo>
                    <a:pt x="20" y="396"/>
                  </a:lnTo>
                  <a:lnTo>
                    <a:pt x="12" y="461"/>
                  </a:lnTo>
                  <a:lnTo>
                    <a:pt x="6" y="527"/>
                  </a:lnTo>
                  <a:lnTo>
                    <a:pt x="2" y="594"/>
                  </a:lnTo>
                  <a:lnTo>
                    <a:pt x="0" y="661"/>
                  </a:lnTo>
                  <a:lnTo>
                    <a:pt x="0" y="729"/>
                  </a:lnTo>
                  <a:lnTo>
                    <a:pt x="2" y="794"/>
                  </a:lnTo>
                  <a:lnTo>
                    <a:pt x="19" y="71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64" name="Line 308"/>
            <p:cNvSpPr>
              <a:spLocks noChangeShapeType="1"/>
            </p:cNvSpPr>
            <p:nvPr/>
          </p:nvSpPr>
          <p:spPr bwMode="auto">
            <a:xfrm>
              <a:off x="2839" y="1913"/>
              <a:ext cx="27" cy="8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465" name="Freeform 309"/>
            <p:cNvSpPr>
              <a:spLocks/>
            </p:cNvSpPr>
            <p:nvPr/>
          </p:nvSpPr>
          <p:spPr bwMode="auto">
            <a:xfrm>
              <a:off x="2839" y="1911"/>
              <a:ext cx="47" cy="79"/>
            </a:xfrm>
            <a:custGeom>
              <a:avLst/>
              <a:gdLst>
                <a:gd name="T0" fmla="*/ 22 w 41"/>
                <a:gd name="T1" fmla="*/ 26 h 68"/>
                <a:gd name="T2" fmla="*/ 0 w 41"/>
                <a:gd name="T3" fmla="*/ 2 h 68"/>
                <a:gd name="T4" fmla="*/ 22 w 41"/>
                <a:gd name="T5" fmla="*/ 26 h 68"/>
                <a:gd name="T6" fmla="*/ 50 w 41"/>
                <a:gd name="T7" fmla="*/ 35 h 68"/>
                <a:gd name="T8" fmla="*/ 79 w 41"/>
                <a:gd name="T9" fmla="*/ 41 h 68"/>
                <a:gd name="T10" fmla="*/ 107 w 41"/>
                <a:gd name="T11" fmla="*/ 35 h 68"/>
                <a:gd name="T12" fmla="*/ 136 w 41"/>
                <a:gd name="T13" fmla="*/ 19 h 68"/>
                <a:gd name="T14" fmla="*/ 158 w 41"/>
                <a:gd name="T15" fmla="*/ 0 h 68"/>
                <a:gd name="T16" fmla="*/ 141 w 41"/>
                <a:gd name="T17" fmla="*/ 30 h 68"/>
                <a:gd name="T18" fmla="*/ 86 w 41"/>
                <a:gd name="T19" fmla="*/ 302 h 68"/>
                <a:gd name="T20" fmla="*/ 17 w 41"/>
                <a:gd name="T21" fmla="*/ 35 h 68"/>
                <a:gd name="T22" fmla="*/ 48 w 41"/>
                <a:gd name="T23" fmla="*/ 49 h 68"/>
                <a:gd name="T24" fmla="*/ 83 w 41"/>
                <a:gd name="T25" fmla="*/ 56 h 68"/>
                <a:gd name="T26" fmla="*/ 113 w 41"/>
                <a:gd name="T27" fmla="*/ 48 h 68"/>
                <a:gd name="T28" fmla="*/ 141 w 41"/>
                <a:gd name="T29" fmla="*/ 30 h 68"/>
                <a:gd name="T30" fmla="*/ 130 w 41"/>
                <a:gd name="T31" fmla="*/ 49 h 68"/>
                <a:gd name="T32" fmla="*/ 83 w 41"/>
                <a:gd name="T33" fmla="*/ 252 h 68"/>
                <a:gd name="T34" fmla="*/ 29 w 41"/>
                <a:gd name="T35" fmla="*/ 56 h 68"/>
                <a:gd name="T36" fmla="*/ 65 w 41"/>
                <a:gd name="T37" fmla="*/ 65 h 68"/>
                <a:gd name="T38" fmla="*/ 99 w 41"/>
                <a:gd name="T39" fmla="*/ 57 h 68"/>
                <a:gd name="T40" fmla="*/ 130 w 41"/>
                <a:gd name="T41" fmla="*/ 49 h 68"/>
                <a:gd name="T42" fmla="*/ 113 w 41"/>
                <a:gd name="T43" fmla="*/ 66 h 68"/>
                <a:gd name="T44" fmla="*/ 83 w 41"/>
                <a:gd name="T45" fmla="*/ 216 h 68"/>
                <a:gd name="T46" fmla="*/ 48 w 41"/>
                <a:gd name="T47" fmla="*/ 76 h 68"/>
                <a:gd name="T48" fmla="*/ 83 w 41"/>
                <a:gd name="T49" fmla="*/ 76 h 68"/>
                <a:gd name="T50" fmla="*/ 113 w 41"/>
                <a:gd name="T51" fmla="*/ 66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1"/>
                <a:gd name="T79" fmla="*/ 0 h 68"/>
                <a:gd name="T80" fmla="*/ 41 w 41"/>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1" h="68">
                  <a:moveTo>
                    <a:pt x="6" y="6"/>
                  </a:moveTo>
                  <a:lnTo>
                    <a:pt x="0" y="2"/>
                  </a:lnTo>
                  <a:lnTo>
                    <a:pt x="6" y="6"/>
                  </a:lnTo>
                  <a:lnTo>
                    <a:pt x="13" y="8"/>
                  </a:lnTo>
                  <a:lnTo>
                    <a:pt x="20" y="9"/>
                  </a:lnTo>
                  <a:lnTo>
                    <a:pt x="27" y="8"/>
                  </a:lnTo>
                  <a:lnTo>
                    <a:pt x="34" y="4"/>
                  </a:lnTo>
                  <a:lnTo>
                    <a:pt x="40" y="0"/>
                  </a:lnTo>
                  <a:lnTo>
                    <a:pt x="36" y="7"/>
                  </a:lnTo>
                  <a:lnTo>
                    <a:pt x="22" y="67"/>
                  </a:lnTo>
                  <a:lnTo>
                    <a:pt x="4" y="8"/>
                  </a:lnTo>
                  <a:lnTo>
                    <a:pt x="12" y="11"/>
                  </a:lnTo>
                  <a:lnTo>
                    <a:pt x="21" y="12"/>
                  </a:lnTo>
                  <a:lnTo>
                    <a:pt x="29" y="10"/>
                  </a:lnTo>
                  <a:lnTo>
                    <a:pt x="36" y="7"/>
                  </a:lnTo>
                  <a:lnTo>
                    <a:pt x="33" y="11"/>
                  </a:lnTo>
                  <a:lnTo>
                    <a:pt x="21" y="57"/>
                  </a:lnTo>
                  <a:lnTo>
                    <a:pt x="8" y="12"/>
                  </a:lnTo>
                  <a:lnTo>
                    <a:pt x="17" y="14"/>
                  </a:lnTo>
                  <a:lnTo>
                    <a:pt x="25" y="13"/>
                  </a:lnTo>
                  <a:lnTo>
                    <a:pt x="33" y="11"/>
                  </a:lnTo>
                  <a:lnTo>
                    <a:pt x="29" y="15"/>
                  </a:lnTo>
                  <a:lnTo>
                    <a:pt x="21" y="48"/>
                  </a:lnTo>
                  <a:lnTo>
                    <a:pt x="12" y="16"/>
                  </a:lnTo>
                  <a:lnTo>
                    <a:pt x="21" y="16"/>
                  </a:lnTo>
                  <a:lnTo>
                    <a:pt x="29" y="15"/>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66" name="Freeform 310"/>
            <p:cNvSpPr>
              <a:spLocks/>
            </p:cNvSpPr>
            <p:nvPr/>
          </p:nvSpPr>
          <p:spPr bwMode="auto">
            <a:xfrm>
              <a:off x="2858" y="1928"/>
              <a:ext cx="19" cy="28"/>
            </a:xfrm>
            <a:custGeom>
              <a:avLst/>
              <a:gdLst>
                <a:gd name="T0" fmla="*/ 49 w 17"/>
                <a:gd name="T1" fmla="*/ 0 h 24"/>
                <a:gd name="T2" fmla="*/ 32 w 17"/>
                <a:gd name="T3" fmla="*/ 18 h 24"/>
                <a:gd name="T4" fmla="*/ 19 w 17"/>
                <a:gd name="T5" fmla="*/ 107 h 24"/>
                <a:gd name="T6" fmla="*/ 0 w 17"/>
                <a:gd name="T7" fmla="*/ 21 h 24"/>
                <a:gd name="T8" fmla="*/ 32 w 17"/>
                <a:gd name="T9" fmla="*/ 18 h 24"/>
                <a:gd name="T10" fmla="*/ 21 w 17"/>
                <a:gd name="T11" fmla="*/ 29 h 24"/>
                <a:gd name="T12" fmla="*/ 19 w 17"/>
                <a:gd name="T13" fmla="*/ 64 h 24"/>
                <a:gd name="T14" fmla="*/ 3 w 17"/>
                <a:gd name="T15" fmla="*/ 29 h 24"/>
                <a:gd name="T16" fmla="*/ 21 w 17"/>
                <a:gd name="T17" fmla="*/ 29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4"/>
                <a:gd name="T29" fmla="*/ 17 w 17"/>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4">
                  <a:moveTo>
                    <a:pt x="16" y="0"/>
                  </a:moveTo>
                  <a:lnTo>
                    <a:pt x="11" y="3"/>
                  </a:lnTo>
                  <a:lnTo>
                    <a:pt x="6" y="23"/>
                  </a:lnTo>
                  <a:lnTo>
                    <a:pt x="0" y="4"/>
                  </a:lnTo>
                  <a:lnTo>
                    <a:pt x="11" y="3"/>
                  </a:lnTo>
                  <a:lnTo>
                    <a:pt x="7" y="6"/>
                  </a:lnTo>
                  <a:lnTo>
                    <a:pt x="6" y="13"/>
                  </a:lnTo>
                  <a:lnTo>
                    <a:pt x="3" y="6"/>
                  </a:lnTo>
                  <a:lnTo>
                    <a:pt x="7" y="6"/>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67" name="Line 311"/>
            <p:cNvSpPr>
              <a:spLocks noChangeShapeType="1"/>
            </p:cNvSpPr>
            <p:nvPr/>
          </p:nvSpPr>
          <p:spPr bwMode="auto">
            <a:xfrm flipV="1">
              <a:off x="3273" y="2160"/>
              <a:ext cx="68" cy="5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468" name="Line 312"/>
            <p:cNvSpPr>
              <a:spLocks noChangeShapeType="1"/>
            </p:cNvSpPr>
            <p:nvPr/>
          </p:nvSpPr>
          <p:spPr bwMode="auto">
            <a:xfrm flipH="1">
              <a:off x="3273" y="2134"/>
              <a:ext cx="31" cy="8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469" name="Freeform 313"/>
            <p:cNvSpPr>
              <a:spLocks/>
            </p:cNvSpPr>
            <p:nvPr/>
          </p:nvSpPr>
          <p:spPr bwMode="auto">
            <a:xfrm>
              <a:off x="3280" y="2134"/>
              <a:ext cx="63" cy="76"/>
            </a:xfrm>
            <a:custGeom>
              <a:avLst/>
              <a:gdLst>
                <a:gd name="T0" fmla="*/ 93 w 55"/>
                <a:gd name="T1" fmla="*/ 28 h 66"/>
                <a:gd name="T2" fmla="*/ 81 w 55"/>
                <a:gd name="T3" fmla="*/ 0 h 66"/>
                <a:gd name="T4" fmla="*/ 93 w 55"/>
                <a:gd name="T5" fmla="*/ 28 h 66"/>
                <a:gd name="T6" fmla="*/ 108 w 55"/>
                <a:gd name="T7" fmla="*/ 53 h 66"/>
                <a:gd name="T8" fmla="*/ 127 w 55"/>
                <a:gd name="T9" fmla="*/ 77 h 66"/>
                <a:gd name="T10" fmla="*/ 157 w 55"/>
                <a:gd name="T11" fmla="*/ 89 h 66"/>
                <a:gd name="T12" fmla="*/ 186 w 55"/>
                <a:gd name="T13" fmla="*/ 93 h 66"/>
                <a:gd name="T14" fmla="*/ 213 w 55"/>
                <a:gd name="T15" fmla="*/ 93 h 66"/>
                <a:gd name="T16" fmla="*/ 187 w 55"/>
                <a:gd name="T17" fmla="*/ 107 h 66"/>
                <a:gd name="T18" fmla="*/ 0 w 55"/>
                <a:gd name="T19" fmla="*/ 265 h 66"/>
                <a:gd name="T20" fmla="*/ 81 w 55"/>
                <a:gd name="T21" fmla="*/ 28 h 66"/>
                <a:gd name="T22" fmla="*/ 97 w 55"/>
                <a:gd name="T23" fmla="*/ 61 h 66"/>
                <a:gd name="T24" fmla="*/ 124 w 55"/>
                <a:gd name="T25" fmla="*/ 81 h 66"/>
                <a:gd name="T26" fmla="*/ 155 w 55"/>
                <a:gd name="T27" fmla="*/ 102 h 66"/>
                <a:gd name="T28" fmla="*/ 187 w 55"/>
                <a:gd name="T29" fmla="*/ 107 h 66"/>
                <a:gd name="T30" fmla="*/ 162 w 55"/>
                <a:gd name="T31" fmla="*/ 108 h 66"/>
                <a:gd name="T32" fmla="*/ 19 w 55"/>
                <a:gd name="T33" fmla="*/ 235 h 66"/>
                <a:gd name="T34" fmla="*/ 81 w 55"/>
                <a:gd name="T35" fmla="*/ 53 h 66"/>
                <a:gd name="T36" fmla="*/ 108 w 55"/>
                <a:gd name="T37" fmla="*/ 78 h 66"/>
                <a:gd name="T38" fmla="*/ 135 w 55"/>
                <a:gd name="T39" fmla="*/ 102 h 66"/>
                <a:gd name="T40" fmla="*/ 162 w 55"/>
                <a:gd name="T41" fmla="*/ 108 h 66"/>
                <a:gd name="T42" fmla="*/ 141 w 55"/>
                <a:gd name="T43" fmla="*/ 117 h 66"/>
                <a:gd name="T44" fmla="*/ 44 w 55"/>
                <a:gd name="T45" fmla="*/ 199 h 66"/>
                <a:gd name="T46" fmla="*/ 85 w 55"/>
                <a:gd name="T47" fmla="*/ 78 h 66"/>
                <a:gd name="T48" fmla="*/ 108 w 55"/>
                <a:gd name="T49" fmla="*/ 102 h 66"/>
                <a:gd name="T50" fmla="*/ 141 w 55"/>
                <a:gd name="T51" fmla="*/ 117 h 66"/>
                <a:gd name="T52" fmla="*/ 124 w 55"/>
                <a:gd name="T53" fmla="*/ 120 h 66"/>
                <a:gd name="T54" fmla="*/ 62 w 55"/>
                <a:gd name="T55" fmla="*/ 172 h 66"/>
                <a:gd name="T56" fmla="*/ 93 w 55"/>
                <a:gd name="T57" fmla="*/ 93 h 66"/>
                <a:gd name="T58" fmla="*/ 124 w 55"/>
                <a:gd name="T59" fmla="*/ 120 h 66"/>
                <a:gd name="T60" fmla="*/ 108 w 55"/>
                <a:gd name="T61" fmla="*/ 123 h 66"/>
                <a:gd name="T62" fmla="*/ 85 w 55"/>
                <a:gd name="T63" fmla="*/ 139 h 66"/>
                <a:gd name="T64" fmla="*/ 93 w 55"/>
                <a:gd name="T65" fmla="*/ 108 h 66"/>
                <a:gd name="T66" fmla="*/ 108 w 55"/>
                <a:gd name="T67" fmla="*/ 123 h 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66"/>
                <a:gd name="T104" fmla="*/ 55 w 55"/>
                <a:gd name="T105" fmla="*/ 66 h 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66">
                  <a:moveTo>
                    <a:pt x="24" y="7"/>
                  </a:moveTo>
                  <a:lnTo>
                    <a:pt x="21" y="0"/>
                  </a:lnTo>
                  <a:lnTo>
                    <a:pt x="24" y="7"/>
                  </a:lnTo>
                  <a:lnTo>
                    <a:pt x="28" y="13"/>
                  </a:lnTo>
                  <a:lnTo>
                    <a:pt x="33" y="18"/>
                  </a:lnTo>
                  <a:lnTo>
                    <a:pt x="40" y="21"/>
                  </a:lnTo>
                  <a:lnTo>
                    <a:pt x="47" y="23"/>
                  </a:lnTo>
                  <a:lnTo>
                    <a:pt x="54" y="23"/>
                  </a:lnTo>
                  <a:lnTo>
                    <a:pt x="48" y="26"/>
                  </a:lnTo>
                  <a:lnTo>
                    <a:pt x="0" y="65"/>
                  </a:lnTo>
                  <a:lnTo>
                    <a:pt x="21" y="7"/>
                  </a:lnTo>
                  <a:lnTo>
                    <a:pt x="25" y="15"/>
                  </a:lnTo>
                  <a:lnTo>
                    <a:pt x="32" y="20"/>
                  </a:lnTo>
                  <a:lnTo>
                    <a:pt x="39" y="24"/>
                  </a:lnTo>
                  <a:lnTo>
                    <a:pt x="48" y="26"/>
                  </a:lnTo>
                  <a:lnTo>
                    <a:pt x="41" y="27"/>
                  </a:lnTo>
                  <a:lnTo>
                    <a:pt x="5" y="57"/>
                  </a:lnTo>
                  <a:lnTo>
                    <a:pt x="21" y="13"/>
                  </a:lnTo>
                  <a:lnTo>
                    <a:pt x="28" y="19"/>
                  </a:lnTo>
                  <a:lnTo>
                    <a:pt x="34" y="24"/>
                  </a:lnTo>
                  <a:lnTo>
                    <a:pt x="41" y="27"/>
                  </a:lnTo>
                  <a:lnTo>
                    <a:pt x="36" y="28"/>
                  </a:lnTo>
                  <a:lnTo>
                    <a:pt x="11" y="49"/>
                  </a:lnTo>
                  <a:lnTo>
                    <a:pt x="22" y="19"/>
                  </a:lnTo>
                  <a:lnTo>
                    <a:pt x="28" y="24"/>
                  </a:lnTo>
                  <a:lnTo>
                    <a:pt x="36" y="28"/>
                  </a:lnTo>
                  <a:lnTo>
                    <a:pt x="32" y="29"/>
                  </a:lnTo>
                  <a:lnTo>
                    <a:pt x="16" y="42"/>
                  </a:lnTo>
                  <a:lnTo>
                    <a:pt x="24" y="23"/>
                  </a:lnTo>
                  <a:lnTo>
                    <a:pt x="32" y="29"/>
                  </a:lnTo>
                  <a:lnTo>
                    <a:pt x="28" y="30"/>
                  </a:lnTo>
                  <a:lnTo>
                    <a:pt x="22" y="34"/>
                  </a:lnTo>
                  <a:lnTo>
                    <a:pt x="24" y="27"/>
                  </a:lnTo>
                  <a:lnTo>
                    <a:pt x="28" y="3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70" name="Line 314"/>
            <p:cNvSpPr>
              <a:spLocks noChangeShapeType="1"/>
            </p:cNvSpPr>
            <p:nvPr/>
          </p:nvSpPr>
          <p:spPr bwMode="auto">
            <a:xfrm flipH="1">
              <a:off x="2618" y="1503"/>
              <a:ext cx="224" cy="84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471" name="Line 315"/>
            <p:cNvSpPr>
              <a:spLocks noChangeShapeType="1"/>
            </p:cNvSpPr>
            <p:nvPr/>
          </p:nvSpPr>
          <p:spPr bwMode="auto">
            <a:xfrm flipV="1">
              <a:off x="2737" y="1827"/>
              <a:ext cx="657" cy="66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472" name="Line 316"/>
            <p:cNvSpPr>
              <a:spLocks noChangeShapeType="1"/>
            </p:cNvSpPr>
            <p:nvPr/>
          </p:nvSpPr>
          <p:spPr bwMode="auto">
            <a:xfrm flipH="1">
              <a:off x="2817" y="2388"/>
              <a:ext cx="895" cy="2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473" name="Line 317"/>
            <p:cNvSpPr>
              <a:spLocks noChangeShapeType="1"/>
            </p:cNvSpPr>
            <p:nvPr/>
          </p:nvSpPr>
          <p:spPr bwMode="auto">
            <a:xfrm flipH="1" flipV="1">
              <a:off x="1328" y="2387"/>
              <a:ext cx="903" cy="2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474" name="Line 318"/>
            <p:cNvSpPr>
              <a:spLocks noChangeShapeType="1"/>
            </p:cNvSpPr>
            <p:nvPr/>
          </p:nvSpPr>
          <p:spPr bwMode="auto">
            <a:xfrm>
              <a:off x="1653" y="1827"/>
              <a:ext cx="657" cy="66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475" name="Line 319"/>
            <p:cNvSpPr>
              <a:spLocks noChangeShapeType="1"/>
            </p:cNvSpPr>
            <p:nvPr/>
          </p:nvSpPr>
          <p:spPr bwMode="auto">
            <a:xfrm flipH="1" flipV="1">
              <a:off x="2206" y="1503"/>
              <a:ext cx="229" cy="87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476" name="Line 320"/>
            <p:cNvSpPr>
              <a:spLocks noChangeShapeType="1"/>
            </p:cNvSpPr>
            <p:nvPr/>
          </p:nvSpPr>
          <p:spPr bwMode="auto">
            <a:xfrm flipH="1">
              <a:off x="2600" y="1629"/>
              <a:ext cx="539" cy="95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477" name="Line 321"/>
            <p:cNvSpPr>
              <a:spLocks noChangeShapeType="1"/>
            </p:cNvSpPr>
            <p:nvPr/>
          </p:nvSpPr>
          <p:spPr bwMode="auto">
            <a:xfrm flipV="1">
              <a:off x="2655" y="2086"/>
              <a:ext cx="934" cy="5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478" name="Line 322"/>
            <p:cNvSpPr>
              <a:spLocks noChangeShapeType="1"/>
            </p:cNvSpPr>
            <p:nvPr/>
          </p:nvSpPr>
          <p:spPr bwMode="auto">
            <a:xfrm flipH="1" flipV="1">
              <a:off x="1458" y="2086"/>
              <a:ext cx="934" cy="5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479" name="Line 323"/>
            <p:cNvSpPr>
              <a:spLocks noChangeShapeType="1"/>
            </p:cNvSpPr>
            <p:nvPr/>
          </p:nvSpPr>
          <p:spPr bwMode="auto">
            <a:xfrm>
              <a:off x="1909" y="1629"/>
              <a:ext cx="538" cy="95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480" name="Freeform 324"/>
            <p:cNvSpPr>
              <a:spLocks/>
            </p:cNvSpPr>
            <p:nvPr/>
          </p:nvSpPr>
          <p:spPr bwMode="auto">
            <a:xfrm>
              <a:off x="2514" y="2703"/>
              <a:ext cx="19" cy="20"/>
            </a:xfrm>
            <a:custGeom>
              <a:avLst/>
              <a:gdLst>
                <a:gd name="T0" fmla="*/ 49 w 17"/>
                <a:gd name="T1" fmla="*/ 25 h 17"/>
                <a:gd name="T2" fmla="*/ 49 w 17"/>
                <a:gd name="T3" fmla="*/ 40 h 17"/>
                <a:gd name="T4" fmla="*/ 49 w 17"/>
                <a:gd name="T5" fmla="*/ 25 h 17"/>
                <a:gd name="T6" fmla="*/ 45 w 17"/>
                <a:gd name="T7" fmla="*/ 18 h 17"/>
                <a:gd name="T8" fmla="*/ 36 w 17"/>
                <a:gd name="T9" fmla="*/ 1 h 17"/>
                <a:gd name="T10" fmla="*/ 23 w 17"/>
                <a:gd name="T11" fmla="*/ 0 h 17"/>
                <a:gd name="T12" fmla="*/ 17 w 17"/>
                <a:gd name="T13" fmla="*/ 1 h 17"/>
                <a:gd name="T14" fmla="*/ 2 w 17"/>
                <a:gd name="T15" fmla="*/ 18 h 17"/>
                <a:gd name="T16" fmla="*/ 1 w 17"/>
                <a:gd name="T17" fmla="*/ 25 h 17"/>
                <a:gd name="T18" fmla="*/ 0 w 17"/>
                <a:gd name="T19" fmla="*/ 40 h 17"/>
                <a:gd name="T20" fmla="*/ 1 w 17"/>
                <a:gd name="T21" fmla="*/ 55 h 17"/>
                <a:gd name="T22" fmla="*/ 2 w 17"/>
                <a:gd name="T23" fmla="*/ 76 h 17"/>
                <a:gd name="T24" fmla="*/ 17 w 17"/>
                <a:gd name="T25" fmla="*/ 80 h 17"/>
                <a:gd name="T26" fmla="*/ 23 w 17"/>
                <a:gd name="T27" fmla="*/ 80 h 17"/>
                <a:gd name="T28" fmla="*/ 36 w 17"/>
                <a:gd name="T29" fmla="*/ 80 h 17"/>
                <a:gd name="T30" fmla="*/ 45 w 17"/>
                <a:gd name="T31" fmla="*/ 76 h 17"/>
                <a:gd name="T32" fmla="*/ 49 w 17"/>
                <a:gd name="T33" fmla="*/ 55 h 17"/>
                <a:gd name="T34" fmla="*/ 49 w 17"/>
                <a:gd name="T35" fmla="*/ 4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6" y="5"/>
                  </a:moveTo>
                  <a:lnTo>
                    <a:pt x="16" y="8"/>
                  </a:lnTo>
                  <a:lnTo>
                    <a:pt x="16" y="5"/>
                  </a:lnTo>
                  <a:lnTo>
                    <a:pt x="15" y="3"/>
                  </a:lnTo>
                  <a:lnTo>
                    <a:pt x="12" y="1"/>
                  </a:lnTo>
                  <a:lnTo>
                    <a:pt x="8" y="0"/>
                  </a:lnTo>
                  <a:lnTo>
                    <a:pt x="5" y="1"/>
                  </a:lnTo>
                  <a:lnTo>
                    <a:pt x="2" y="3"/>
                  </a:lnTo>
                  <a:lnTo>
                    <a:pt x="1" y="5"/>
                  </a:lnTo>
                  <a:lnTo>
                    <a:pt x="0" y="8"/>
                  </a:lnTo>
                  <a:lnTo>
                    <a:pt x="1" y="11"/>
                  </a:lnTo>
                  <a:lnTo>
                    <a:pt x="2" y="15"/>
                  </a:lnTo>
                  <a:lnTo>
                    <a:pt x="5" y="16"/>
                  </a:lnTo>
                  <a:lnTo>
                    <a:pt x="8" y="16"/>
                  </a:lnTo>
                  <a:lnTo>
                    <a:pt x="12" y="16"/>
                  </a:lnTo>
                  <a:lnTo>
                    <a:pt x="15" y="15"/>
                  </a:lnTo>
                  <a:lnTo>
                    <a:pt x="16" y="11"/>
                  </a:lnTo>
                  <a:lnTo>
                    <a:pt x="16" y="8"/>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81" name="Line 325"/>
            <p:cNvSpPr>
              <a:spLocks noChangeShapeType="1"/>
            </p:cNvSpPr>
            <p:nvPr/>
          </p:nvSpPr>
          <p:spPr bwMode="auto">
            <a:xfrm flipV="1">
              <a:off x="2523" y="1462"/>
              <a:ext cx="0" cy="15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482" name="Freeform 326"/>
            <p:cNvSpPr>
              <a:spLocks/>
            </p:cNvSpPr>
            <p:nvPr/>
          </p:nvSpPr>
          <p:spPr bwMode="auto">
            <a:xfrm>
              <a:off x="1486" y="1661"/>
              <a:ext cx="950" cy="1052"/>
            </a:xfrm>
            <a:custGeom>
              <a:avLst/>
              <a:gdLst>
                <a:gd name="T0" fmla="*/ 2936 w 838"/>
                <a:gd name="T1" fmla="*/ 0 h 913"/>
                <a:gd name="T2" fmla="*/ 2796 w 838"/>
                <a:gd name="T3" fmla="*/ 18 h 913"/>
                <a:gd name="T4" fmla="*/ 2657 w 838"/>
                <a:gd name="T5" fmla="*/ 43 h 913"/>
                <a:gd name="T6" fmla="*/ 2520 w 838"/>
                <a:gd name="T7" fmla="*/ 77 h 913"/>
                <a:gd name="T8" fmla="*/ 2383 w 838"/>
                <a:gd name="T9" fmla="*/ 119 h 913"/>
                <a:gd name="T10" fmla="*/ 2249 w 838"/>
                <a:gd name="T11" fmla="*/ 162 h 913"/>
                <a:gd name="T12" fmla="*/ 2114 w 838"/>
                <a:gd name="T13" fmla="*/ 215 h 913"/>
                <a:gd name="T14" fmla="*/ 1985 w 838"/>
                <a:gd name="T15" fmla="*/ 271 h 913"/>
                <a:gd name="T16" fmla="*/ 1857 w 838"/>
                <a:gd name="T17" fmla="*/ 334 h 913"/>
                <a:gd name="T18" fmla="*/ 1732 w 838"/>
                <a:gd name="T19" fmla="*/ 413 h 913"/>
                <a:gd name="T20" fmla="*/ 1606 w 838"/>
                <a:gd name="T21" fmla="*/ 491 h 913"/>
                <a:gd name="T22" fmla="*/ 1487 w 838"/>
                <a:gd name="T23" fmla="*/ 578 h 913"/>
                <a:gd name="T24" fmla="*/ 1369 w 838"/>
                <a:gd name="T25" fmla="*/ 671 h 913"/>
                <a:gd name="T26" fmla="*/ 1258 w 838"/>
                <a:gd name="T27" fmla="*/ 760 h 913"/>
                <a:gd name="T28" fmla="*/ 1147 w 838"/>
                <a:gd name="T29" fmla="*/ 865 h 913"/>
                <a:gd name="T30" fmla="*/ 1042 w 838"/>
                <a:gd name="T31" fmla="*/ 977 h 913"/>
                <a:gd name="T32" fmla="*/ 941 w 838"/>
                <a:gd name="T33" fmla="*/ 1091 h 913"/>
                <a:gd name="T34" fmla="*/ 842 w 838"/>
                <a:gd name="T35" fmla="*/ 1209 h 913"/>
                <a:gd name="T36" fmla="*/ 756 w 838"/>
                <a:gd name="T37" fmla="*/ 1333 h 913"/>
                <a:gd name="T38" fmla="*/ 667 w 838"/>
                <a:gd name="T39" fmla="*/ 1466 h 913"/>
                <a:gd name="T40" fmla="*/ 578 w 838"/>
                <a:gd name="T41" fmla="*/ 1597 h 913"/>
                <a:gd name="T42" fmla="*/ 503 w 838"/>
                <a:gd name="T43" fmla="*/ 1735 h 913"/>
                <a:gd name="T44" fmla="*/ 432 w 838"/>
                <a:gd name="T45" fmla="*/ 1876 h 913"/>
                <a:gd name="T46" fmla="*/ 363 w 838"/>
                <a:gd name="T47" fmla="*/ 2016 h 913"/>
                <a:gd name="T48" fmla="*/ 302 w 838"/>
                <a:gd name="T49" fmla="*/ 2166 h 913"/>
                <a:gd name="T50" fmla="*/ 248 w 838"/>
                <a:gd name="T51" fmla="*/ 2322 h 913"/>
                <a:gd name="T52" fmla="*/ 193 w 838"/>
                <a:gd name="T53" fmla="*/ 2469 h 913"/>
                <a:gd name="T54" fmla="*/ 151 w 838"/>
                <a:gd name="T55" fmla="*/ 2628 h 913"/>
                <a:gd name="T56" fmla="*/ 109 w 838"/>
                <a:gd name="T57" fmla="*/ 2783 h 913"/>
                <a:gd name="T58" fmla="*/ 76 w 838"/>
                <a:gd name="T59" fmla="*/ 2945 h 913"/>
                <a:gd name="T60" fmla="*/ 48 w 838"/>
                <a:gd name="T61" fmla="*/ 3105 h 913"/>
                <a:gd name="T62" fmla="*/ 26 w 838"/>
                <a:gd name="T63" fmla="*/ 3272 h 913"/>
                <a:gd name="T64" fmla="*/ 3 w 838"/>
                <a:gd name="T65" fmla="*/ 3430 h 913"/>
                <a:gd name="T66" fmla="*/ 1 w 838"/>
                <a:gd name="T67" fmla="*/ 3598 h 913"/>
                <a:gd name="T68" fmla="*/ 0 w 838"/>
                <a:gd name="T69" fmla="*/ 3761 h 9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8"/>
                <a:gd name="T106" fmla="*/ 0 h 913"/>
                <a:gd name="T107" fmla="*/ 838 w 838"/>
                <a:gd name="T108" fmla="*/ 913 h 9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8" h="913">
                  <a:moveTo>
                    <a:pt x="837" y="0"/>
                  </a:moveTo>
                  <a:lnTo>
                    <a:pt x="797" y="4"/>
                  </a:lnTo>
                  <a:lnTo>
                    <a:pt x="758" y="10"/>
                  </a:lnTo>
                  <a:lnTo>
                    <a:pt x="719" y="18"/>
                  </a:lnTo>
                  <a:lnTo>
                    <a:pt x="679" y="28"/>
                  </a:lnTo>
                  <a:lnTo>
                    <a:pt x="641" y="39"/>
                  </a:lnTo>
                  <a:lnTo>
                    <a:pt x="603" y="52"/>
                  </a:lnTo>
                  <a:lnTo>
                    <a:pt x="566" y="66"/>
                  </a:lnTo>
                  <a:lnTo>
                    <a:pt x="530" y="82"/>
                  </a:lnTo>
                  <a:lnTo>
                    <a:pt x="494" y="100"/>
                  </a:lnTo>
                  <a:lnTo>
                    <a:pt x="459" y="119"/>
                  </a:lnTo>
                  <a:lnTo>
                    <a:pt x="424" y="140"/>
                  </a:lnTo>
                  <a:lnTo>
                    <a:pt x="391" y="162"/>
                  </a:lnTo>
                  <a:lnTo>
                    <a:pt x="359" y="185"/>
                  </a:lnTo>
                  <a:lnTo>
                    <a:pt x="327" y="210"/>
                  </a:lnTo>
                  <a:lnTo>
                    <a:pt x="297" y="237"/>
                  </a:lnTo>
                  <a:lnTo>
                    <a:pt x="269" y="265"/>
                  </a:lnTo>
                  <a:lnTo>
                    <a:pt x="241" y="293"/>
                  </a:lnTo>
                  <a:lnTo>
                    <a:pt x="215" y="323"/>
                  </a:lnTo>
                  <a:lnTo>
                    <a:pt x="190" y="355"/>
                  </a:lnTo>
                  <a:lnTo>
                    <a:pt x="166" y="387"/>
                  </a:lnTo>
                  <a:lnTo>
                    <a:pt x="143" y="420"/>
                  </a:lnTo>
                  <a:lnTo>
                    <a:pt x="123" y="454"/>
                  </a:lnTo>
                  <a:lnTo>
                    <a:pt x="103" y="489"/>
                  </a:lnTo>
                  <a:lnTo>
                    <a:pt x="86" y="526"/>
                  </a:lnTo>
                  <a:lnTo>
                    <a:pt x="70" y="562"/>
                  </a:lnTo>
                  <a:lnTo>
                    <a:pt x="55" y="599"/>
                  </a:lnTo>
                  <a:lnTo>
                    <a:pt x="43" y="637"/>
                  </a:lnTo>
                  <a:lnTo>
                    <a:pt x="31" y="675"/>
                  </a:lnTo>
                  <a:lnTo>
                    <a:pt x="22" y="714"/>
                  </a:lnTo>
                  <a:lnTo>
                    <a:pt x="14" y="753"/>
                  </a:lnTo>
                  <a:lnTo>
                    <a:pt x="8" y="793"/>
                  </a:lnTo>
                  <a:lnTo>
                    <a:pt x="3" y="832"/>
                  </a:lnTo>
                  <a:lnTo>
                    <a:pt x="1" y="872"/>
                  </a:lnTo>
                  <a:lnTo>
                    <a:pt x="0" y="912"/>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83" name="Line 327"/>
            <p:cNvSpPr>
              <a:spLocks noChangeShapeType="1"/>
            </p:cNvSpPr>
            <p:nvPr/>
          </p:nvSpPr>
          <p:spPr bwMode="auto">
            <a:xfrm flipV="1">
              <a:off x="2394" y="1827"/>
              <a:ext cx="41" cy="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484" name="Freeform 328"/>
            <p:cNvSpPr>
              <a:spLocks/>
            </p:cNvSpPr>
            <p:nvPr/>
          </p:nvSpPr>
          <p:spPr bwMode="auto">
            <a:xfrm>
              <a:off x="1648" y="1833"/>
              <a:ext cx="747" cy="880"/>
            </a:xfrm>
            <a:custGeom>
              <a:avLst/>
              <a:gdLst>
                <a:gd name="T0" fmla="*/ 2308 w 659"/>
                <a:gd name="T1" fmla="*/ 0 h 764"/>
                <a:gd name="T2" fmla="*/ 2176 w 659"/>
                <a:gd name="T3" fmla="*/ 28 h 764"/>
                <a:gd name="T4" fmla="*/ 2052 w 659"/>
                <a:gd name="T5" fmla="*/ 58 h 764"/>
                <a:gd name="T6" fmla="*/ 1932 w 659"/>
                <a:gd name="T7" fmla="*/ 103 h 764"/>
                <a:gd name="T8" fmla="*/ 1808 w 659"/>
                <a:gd name="T9" fmla="*/ 142 h 764"/>
                <a:gd name="T10" fmla="*/ 1687 w 659"/>
                <a:gd name="T11" fmla="*/ 198 h 764"/>
                <a:gd name="T12" fmla="*/ 1570 w 659"/>
                <a:gd name="T13" fmla="*/ 263 h 764"/>
                <a:gd name="T14" fmla="*/ 1453 w 659"/>
                <a:gd name="T15" fmla="*/ 324 h 764"/>
                <a:gd name="T16" fmla="*/ 1346 w 659"/>
                <a:gd name="T17" fmla="*/ 395 h 764"/>
                <a:gd name="T18" fmla="*/ 1230 w 659"/>
                <a:gd name="T19" fmla="*/ 477 h 764"/>
                <a:gd name="T20" fmla="*/ 1128 w 659"/>
                <a:gd name="T21" fmla="*/ 560 h 764"/>
                <a:gd name="T22" fmla="*/ 1022 w 659"/>
                <a:gd name="T23" fmla="*/ 654 h 764"/>
                <a:gd name="T24" fmla="*/ 924 w 659"/>
                <a:gd name="T25" fmla="*/ 751 h 764"/>
                <a:gd name="T26" fmla="*/ 831 w 659"/>
                <a:gd name="T27" fmla="*/ 849 h 764"/>
                <a:gd name="T28" fmla="*/ 741 w 659"/>
                <a:gd name="T29" fmla="*/ 955 h 764"/>
                <a:gd name="T30" fmla="*/ 655 w 659"/>
                <a:gd name="T31" fmla="*/ 1065 h 764"/>
                <a:gd name="T32" fmla="*/ 575 w 659"/>
                <a:gd name="T33" fmla="*/ 1185 h 764"/>
                <a:gd name="T34" fmla="*/ 503 w 659"/>
                <a:gd name="T35" fmla="*/ 1300 h 764"/>
                <a:gd name="T36" fmla="*/ 425 w 659"/>
                <a:gd name="T37" fmla="*/ 1431 h 764"/>
                <a:gd name="T38" fmla="*/ 363 w 659"/>
                <a:gd name="T39" fmla="*/ 1557 h 764"/>
                <a:gd name="T40" fmla="*/ 300 w 659"/>
                <a:gd name="T41" fmla="*/ 1689 h 764"/>
                <a:gd name="T42" fmla="*/ 239 w 659"/>
                <a:gd name="T43" fmla="*/ 1825 h 764"/>
                <a:gd name="T44" fmla="*/ 194 w 659"/>
                <a:gd name="T45" fmla="*/ 1966 h 764"/>
                <a:gd name="T46" fmla="*/ 151 w 659"/>
                <a:gd name="T47" fmla="*/ 2107 h 764"/>
                <a:gd name="T48" fmla="*/ 110 w 659"/>
                <a:gd name="T49" fmla="*/ 2247 h 764"/>
                <a:gd name="T50" fmla="*/ 76 w 659"/>
                <a:gd name="T51" fmla="*/ 2389 h 764"/>
                <a:gd name="T52" fmla="*/ 52 w 659"/>
                <a:gd name="T53" fmla="*/ 2540 h 764"/>
                <a:gd name="T54" fmla="*/ 26 w 659"/>
                <a:gd name="T55" fmla="*/ 2688 h 764"/>
                <a:gd name="T56" fmla="*/ 16 w 659"/>
                <a:gd name="T57" fmla="*/ 2837 h 764"/>
                <a:gd name="T58" fmla="*/ 1 w 659"/>
                <a:gd name="T59" fmla="*/ 2988 h 764"/>
                <a:gd name="T60" fmla="*/ 0 w 659"/>
                <a:gd name="T61" fmla="*/ 3138 h 7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59"/>
                <a:gd name="T94" fmla="*/ 0 h 764"/>
                <a:gd name="T95" fmla="*/ 659 w 659"/>
                <a:gd name="T96" fmla="*/ 764 h 76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59" h="764">
                  <a:moveTo>
                    <a:pt x="658" y="0"/>
                  </a:moveTo>
                  <a:lnTo>
                    <a:pt x="621" y="7"/>
                  </a:lnTo>
                  <a:lnTo>
                    <a:pt x="586" y="14"/>
                  </a:lnTo>
                  <a:lnTo>
                    <a:pt x="551" y="24"/>
                  </a:lnTo>
                  <a:lnTo>
                    <a:pt x="516" y="35"/>
                  </a:lnTo>
                  <a:lnTo>
                    <a:pt x="482" y="48"/>
                  </a:lnTo>
                  <a:lnTo>
                    <a:pt x="448" y="63"/>
                  </a:lnTo>
                  <a:lnTo>
                    <a:pt x="415" y="79"/>
                  </a:lnTo>
                  <a:lnTo>
                    <a:pt x="384" y="96"/>
                  </a:lnTo>
                  <a:lnTo>
                    <a:pt x="352" y="116"/>
                  </a:lnTo>
                  <a:lnTo>
                    <a:pt x="322" y="136"/>
                  </a:lnTo>
                  <a:lnTo>
                    <a:pt x="292" y="159"/>
                  </a:lnTo>
                  <a:lnTo>
                    <a:pt x="264" y="182"/>
                  </a:lnTo>
                  <a:lnTo>
                    <a:pt x="238" y="207"/>
                  </a:lnTo>
                  <a:lnTo>
                    <a:pt x="212" y="232"/>
                  </a:lnTo>
                  <a:lnTo>
                    <a:pt x="188" y="260"/>
                  </a:lnTo>
                  <a:lnTo>
                    <a:pt x="164" y="288"/>
                  </a:lnTo>
                  <a:lnTo>
                    <a:pt x="143" y="317"/>
                  </a:lnTo>
                  <a:lnTo>
                    <a:pt x="122" y="348"/>
                  </a:lnTo>
                  <a:lnTo>
                    <a:pt x="103" y="379"/>
                  </a:lnTo>
                  <a:lnTo>
                    <a:pt x="86" y="411"/>
                  </a:lnTo>
                  <a:lnTo>
                    <a:pt x="69" y="444"/>
                  </a:lnTo>
                  <a:lnTo>
                    <a:pt x="56" y="478"/>
                  </a:lnTo>
                  <a:lnTo>
                    <a:pt x="43" y="512"/>
                  </a:lnTo>
                  <a:lnTo>
                    <a:pt x="32" y="547"/>
                  </a:lnTo>
                  <a:lnTo>
                    <a:pt x="22" y="582"/>
                  </a:lnTo>
                  <a:lnTo>
                    <a:pt x="15" y="618"/>
                  </a:lnTo>
                  <a:lnTo>
                    <a:pt x="8" y="654"/>
                  </a:lnTo>
                  <a:lnTo>
                    <a:pt x="4" y="690"/>
                  </a:lnTo>
                  <a:lnTo>
                    <a:pt x="1" y="727"/>
                  </a:lnTo>
                  <a:lnTo>
                    <a:pt x="0" y="763"/>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85" name="Line 329"/>
            <p:cNvSpPr>
              <a:spLocks noChangeShapeType="1"/>
            </p:cNvSpPr>
            <p:nvPr/>
          </p:nvSpPr>
          <p:spPr bwMode="auto">
            <a:xfrm flipV="1">
              <a:off x="2399" y="2099"/>
              <a:ext cx="36" cy="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486" name="Freeform 330"/>
            <p:cNvSpPr>
              <a:spLocks/>
            </p:cNvSpPr>
            <p:nvPr/>
          </p:nvSpPr>
          <p:spPr bwMode="auto">
            <a:xfrm>
              <a:off x="1915" y="2105"/>
              <a:ext cx="485" cy="608"/>
            </a:xfrm>
            <a:custGeom>
              <a:avLst/>
              <a:gdLst>
                <a:gd name="T0" fmla="*/ 1489 w 428"/>
                <a:gd name="T1" fmla="*/ 0 h 528"/>
                <a:gd name="T2" fmla="*/ 1387 w 428"/>
                <a:gd name="T3" fmla="*/ 32 h 528"/>
                <a:gd name="T4" fmla="*/ 1275 w 428"/>
                <a:gd name="T5" fmla="*/ 70 h 528"/>
                <a:gd name="T6" fmla="*/ 1176 w 428"/>
                <a:gd name="T7" fmla="*/ 117 h 528"/>
                <a:gd name="T8" fmla="*/ 1069 w 428"/>
                <a:gd name="T9" fmla="*/ 165 h 528"/>
                <a:gd name="T10" fmla="*/ 971 w 428"/>
                <a:gd name="T11" fmla="*/ 229 h 528"/>
                <a:gd name="T12" fmla="*/ 876 w 428"/>
                <a:gd name="T13" fmla="*/ 298 h 528"/>
                <a:gd name="T14" fmla="*/ 782 w 428"/>
                <a:gd name="T15" fmla="*/ 371 h 528"/>
                <a:gd name="T16" fmla="*/ 697 w 428"/>
                <a:gd name="T17" fmla="*/ 446 h 528"/>
                <a:gd name="T18" fmla="*/ 609 w 428"/>
                <a:gd name="T19" fmla="*/ 534 h 528"/>
                <a:gd name="T20" fmla="*/ 529 w 428"/>
                <a:gd name="T21" fmla="*/ 626 h 528"/>
                <a:gd name="T22" fmla="*/ 451 w 428"/>
                <a:gd name="T23" fmla="*/ 723 h 528"/>
                <a:gd name="T24" fmla="*/ 384 w 428"/>
                <a:gd name="T25" fmla="*/ 820 h 528"/>
                <a:gd name="T26" fmla="*/ 320 w 428"/>
                <a:gd name="T27" fmla="*/ 925 h 528"/>
                <a:gd name="T28" fmla="*/ 258 w 428"/>
                <a:gd name="T29" fmla="*/ 1034 h 528"/>
                <a:gd name="T30" fmla="*/ 206 w 428"/>
                <a:gd name="T31" fmla="*/ 1153 h 528"/>
                <a:gd name="T32" fmla="*/ 160 w 428"/>
                <a:gd name="T33" fmla="*/ 1271 h 528"/>
                <a:gd name="T34" fmla="*/ 113 w 428"/>
                <a:gd name="T35" fmla="*/ 1393 h 528"/>
                <a:gd name="T36" fmla="*/ 78 w 428"/>
                <a:gd name="T37" fmla="*/ 1520 h 528"/>
                <a:gd name="T38" fmla="*/ 52 w 428"/>
                <a:gd name="T39" fmla="*/ 1646 h 528"/>
                <a:gd name="T40" fmla="*/ 26 w 428"/>
                <a:gd name="T41" fmla="*/ 1768 h 528"/>
                <a:gd name="T42" fmla="*/ 3 w 428"/>
                <a:gd name="T43" fmla="*/ 1899 h 528"/>
                <a:gd name="T44" fmla="*/ 1 w 428"/>
                <a:gd name="T45" fmla="*/ 2034 h 528"/>
                <a:gd name="T46" fmla="*/ 0 w 428"/>
                <a:gd name="T47" fmla="*/ 2160 h 5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8"/>
                <a:gd name="T73" fmla="*/ 0 h 528"/>
                <a:gd name="T74" fmla="*/ 428 w 428"/>
                <a:gd name="T75" fmla="*/ 528 h 5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8" h="528">
                  <a:moveTo>
                    <a:pt x="427" y="0"/>
                  </a:moveTo>
                  <a:lnTo>
                    <a:pt x="397" y="8"/>
                  </a:lnTo>
                  <a:lnTo>
                    <a:pt x="365" y="17"/>
                  </a:lnTo>
                  <a:lnTo>
                    <a:pt x="336" y="28"/>
                  </a:lnTo>
                  <a:lnTo>
                    <a:pt x="307" y="41"/>
                  </a:lnTo>
                  <a:lnTo>
                    <a:pt x="278" y="56"/>
                  </a:lnTo>
                  <a:lnTo>
                    <a:pt x="251" y="72"/>
                  </a:lnTo>
                  <a:lnTo>
                    <a:pt x="224" y="90"/>
                  </a:lnTo>
                  <a:lnTo>
                    <a:pt x="199" y="109"/>
                  </a:lnTo>
                  <a:lnTo>
                    <a:pt x="175" y="130"/>
                  </a:lnTo>
                  <a:lnTo>
                    <a:pt x="152" y="152"/>
                  </a:lnTo>
                  <a:lnTo>
                    <a:pt x="130" y="176"/>
                  </a:lnTo>
                  <a:lnTo>
                    <a:pt x="110" y="201"/>
                  </a:lnTo>
                  <a:lnTo>
                    <a:pt x="91" y="226"/>
                  </a:lnTo>
                  <a:lnTo>
                    <a:pt x="74" y="253"/>
                  </a:lnTo>
                  <a:lnTo>
                    <a:pt x="59" y="281"/>
                  </a:lnTo>
                  <a:lnTo>
                    <a:pt x="45" y="310"/>
                  </a:lnTo>
                  <a:lnTo>
                    <a:pt x="33" y="340"/>
                  </a:lnTo>
                  <a:lnTo>
                    <a:pt x="23" y="370"/>
                  </a:lnTo>
                  <a:lnTo>
                    <a:pt x="15" y="401"/>
                  </a:lnTo>
                  <a:lnTo>
                    <a:pt x="8" y="432"/>
                  </a:lnTo>
                  <a:lnTo>
                    <a:pt x="3" y="464"/>
                  </a:lnTo>
                  <a:lnTo>
                    <a:pt x="1" y="496"/>
                  </a:lnTo>
                  <a:lnTo>
                    <a:pt x="0" y="527"/>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87" name="Line 331"/>
            <p:cNvSpPr>
              <a:spLocks noChangeShapeType="1"/>
            </p:cNvSpPr>
            <p:nvPr/>
          </p:nvSpPr>
          <p:spPr bwMode="auto">
            <a:xfrm flipV="1">
              <a:off x="2410" y="2418"/>
              <a:ext cx="25" cy="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488" name="Freeform 332"/>
            <p:cNvSpPr>
              <a:spLocks/>
            </p:cNvSpPr>
            <p:nvPr/>
          </p:nvSpPr>
          <p:spPr bwMode="auto">
            <a:xfrm>
              <a:off x="2221" y="2428"/>
              <a:ext cx="190" cy="285"/>
            </a:xfrm>
            <a:custGeom>
              <a:avLst/>
              <a:gdLst>
                <a:gd name="T0" fmla="*/ 575 w 168"/>
                <a:gd name="T1" fmla="*/ 0 h 248"/>
                <a:gd name="T2" fmla="*/ 506 w 168"/>
                <a:gd name="T3" fmla="*/ 34 h 248"/>
                <a:gd name="T4" fmla="*/ 435 w 168"/>
                <a:gd name="T5" fmla="*/ 79 h 248"/>
                <a:gd name="T6" fmla="*/ 368 w 168"/>
                <a:gd name="T7" fmla="*/ 136 h 248"/>
                <a:gd name="T8" fmla="*/ 310 w 168"/>
                <a:gd name="T9" fmla="*/ 188 h 248"/>
                <a:gd name="T10" fmla="*/ 257 w 168"/>
                <a:gd name="T11" fmla="*/ 251 h 248"/>
                <a:gd name="T12" fmla="*/ 202 w 168"/>
                <a:gd name="T13" fmla="*/ 324 h 248"/>
                <a:gd name="T14" fmla="*/ 158 w 168"/>
                <a:gd name="T15" fmla="*/ 388 h 248"/>
                <a:gd name="T16" fmla="*/ 114 w 168"/>
                <a:gd name="T17" fmla="*/ 468 h 248"/>
                <a:gd name="T18" fmla="*/ 85 w 168"/>
                <a:gd name="T19" fmla="*/ 549 h 248"/>
                <a:gd name="T20" fmla="*/ 51 w 168"/>
                <a:gd name="T21" fmla="*/ 634 h 248"/>
                <a:gd name="T22" fmla="*/ 26 w 168"/>
                <a:gd name="T23" fmla="*/ 725 h 248"/>
                <a:gd name="T24" fmla="*/ 16 w 168"/>
                <a:gd name="T25" fmla="*/ 815 h 248"/>
                <a:gd name="T26" fmla="*/ 1 w 168"/>
                <a:gd name="T27" fmla="*/ 904 h 248"/>
                <a:gd name="T28" fmla="*/ 0 w 168"/>
                <a:gd name="T29" fmla="*/ 993 h 2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8"/>
                <a:gd name="T46" fmla="*/ 0 h 248"/>
                <a:gd name="T47" fmla="*/ 168 w 168"/>
                <a:gd name="T48" fmla="*/ 248 h 2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8" h="248">
                  <a:moveTo>
                    <a:pt x="167" y="0"/>
                  </a:moveTo>
                  <a:lnTo>
                    <a:pt x="147" y="9"/>
                  </a:lnTo>
                  <a:lnTo>
                    <a:pt x="127" y="20"/>
                  </a:lnTo>
                  <a:lnTo>
                    <a:pt x="108" y="33"/>
                  </a:lnTo>
                  <a:lnTo>
                    <a:pt x="91" y="47"/>
                  </a:lnTo>
                  <a:lnTo>
                    <a:pt x="75" y="63"/>
                  </a:lnTo>
                  <a:lnTo>
                    <a:pt x="59" y="80"/>
                  </a:lnTo>
                  <a:lnTo>
                    <a:pt x="46" y="97"/>
                  </a:lnTo>
                  <a:lnTo>
                    <a:pt x="34" y="117"/>
                  </a:lnTo>
                  <a:lnTo>
                    <a:pt x="24" y="137"/>
                  </a:lnTo>
                  <a:lnTo>
                    <a:pt x="15" y="158"/>
                  </a:lnTo>
                  <a:lnTo>
                    <a:pt x="8" y="180"/>
                  </a:lnTo>
                  <a:lnTo>
                    <a:pt x="4" y="202"/>
                  </a:lnTo>
                  <a:lnTo>
                    <a:pt x="1" y="225"/>
                  </a:lnTo>
                  <a:lnTo>
                    <a:pt x="0" y="247"/>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89" name="Freeform 333"/>
            <p:cNvSpPr>
              <a:spLocks/>
            </p:cNvSpPr>
            <p:nvPr/>
          </p:nvSpPr>
          <p:spPr bwMode="auto">
            <a:xfrm>
              <a:off x="2373" y="2559"/>
              <a:ext cx="303" cy="154"/>
            </a:xfrm>
            <a:custGeom>
              <a:avLst/>
              <a:gdLst>
                <a:gd name="T0" fmla="*/ 910 w 268"/>
                <a:gd name="T1" fmla="*/ 537 h 134"/>
                <a:gd name="T2" fmla="*/ 907 w 268"/>
                <a:gd name="T3" fmla="*/ 478 h 134"/>
                <a:gd name="T4" fmla="*/ 900 w 268"/>
                <a:gd name="T5" fmla="*/ 419 h 134"/>
                <a:gd name="T6" fmla="*/ 886 w 268"/>
                <a:gd name="T7" fmla="*/ 354 h 134"/>
                <a:gd name="T8" fmla="*/ 863 w 268"/>
                <a:gd name="T9" fmla="*/ 305 h 134"/>
                <a:gd name="T10" fmla="*/ 838 w 268"/>
                <a:gd name="T11" fmla="*/ 248 h 134"/>
                <a:gd name="T12" fmla="*/ 812 w 268"/>
                <a:gd name="T13" fmla="*/ 201 h 134"/>
                <a:gd name="T14" fmla="*/ 779 w 268"/>
                <a:gd name="T15" fmla="*/ 160 h 134"/>
                <a:gd name="T16" fmla="*/ 738 w 268"/>
                <a:gd name="T17" fmla="*/ 118 h 134"/>
                <a:gd name="T18" fmla="*/ 699 w 268"/>
                <a:gd name="T19" fmla="*/ 79 h 134"/>
                <a:gd name="T20" fmla="*/ 652 w 268"/>
                <a:gd name="T21" fmla="*/ 52 h 134"/>
                <a:gd name="T22" fmla="*/ 605 w 268"/>
                <a:gd name="T23" fmla="*/ 26 h 134"/>
                <a:gd name="T24" fmla="*/ 555 w 268"/>
                <a:gd name="T25" fmla="*/ 3 h 134"/>
                <a:gd name="T26" fmla="*/ 509 w 268"/>
                <a:gd name="T27" fmla="*/ 0 h 134"/>
                <a:gd name="T28" fmla="*/ 452 w 268"/>
                <a:gd name="T29" fmla="*/ 0 h 134"/>
                <a:gd name="T30" fmla="*/ 400 w 268"/>
                <a:gd name="T31" fmla="*/ 0 h 134"/>
                <a:gd name="T32" fmla="*/ 354 w 268"/>
                <a:gd name="T33" fmla="*/ 3 h 134"/>
                <a:gd name="T34" fmla="*/ 305 w 268"/>
                <a:gd name="T35" fmla="*/ 26 h 134"/>
                <a:gd name="T36" fmla="*/ 258 w 268"/>
                <a:gd name="T37" fmla="*/ 52 h 134"/>
                <a:gd name="T38" fmla="*/ 211 w 268"/>
                <a:gd name="T39" fmla="*/ 79 h 134"/>
                <a:gd name="T40" fmla="*/ 170 w 268"/>
                <a:gd name="T41" fmla="*/ 118 h 134"/>
                <a:gd name="T42" fmla="*/ 133 w 268"/>
                <a:gd name="T43" fmla="*/ 160 h 134"/>
                <a:gd name="T44" fmla="*/ 98 w 268"/>
                <a:gd name="T45" fmla="*/ 201 h 134"/>
                <a:gd name="T46" fmla="*/ 68 w 268"/>
                <a:gd name="T47" fmla="*/ 248 h 134"/>
                <a:gd name="T48" fmla="*/ 45 w 268"/>
                <a:gd name="T49" fmla="*/ 305 h 134"/>
                <a:gd name="T50" fmla="*/ 23 w 268"/>
                <a:gd name="T51" fmla="*/ 354 h 134"/>
                <a:gd name="T52" fmla="*/ 3 w 268"/>
                <a:gd name="T53" fmla="*/ 419 h 134"/>
                <a:gd name="T54" fmla="*/ 1 w 268"/>
                <a:gd name="T55" fmla="*/ 478 h 134"/>
                <a:gd name="T56" fmla="*/ 0 w 268"/>
                <a:gd name="T57" fmla="*/ 537 h 1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8"/>
                <a:gd name="T88" fmla="*/ 0 h 134"/>
                <a:gd name="T89" fmla="*/ 268 w 268"/>
                <a:gd name="T90" fmla="*/ 134 h 1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8" h="134">
                  <a:moveTo>
                    <a:pt x="267" y="133"/>
                  </a:moveTo>
                  <a:lnTo>
                    <a:pt x="266" y="119"/>
                  </a:lnTo>
                  <a:lnTo>
                    <a:pt x="264" y="104"/>
                  </a:lnTo>
                  <a:lnTo>
                    <a:pt x="260" y="89"/>
                  </a:lnTo>
                  <a:lnTo>
                    <a:pt x="253" y="76"/>
                  </a:lnTo>
                  <a:lnTo>
                    <a:pt x="246" y="62"/>
                  </a:lnTo>
                  <a:lnTo>
                    <a:pt x="238" y="50"/>
                  </a:lnTo>
                  <a:lnTo>
                    <a:pt x="228" y="39"/>
                  </a:lnTo>
                  <a:lnTo>
                    <a:pt x="217" y="29"/>
                  </a:lnTo>
                  <a:lnTo>
                    <a:pt x="205" y="20"/>
                  </a:lnTo>
                  <a:lnTo>
                    <a:pt x="191" y="13"/>
                  </a:lnTo>
                  <a:lnTo>
                    <a:pt x="177" y="7"/>
                  </a:lnTo>
                  <a:lnTo>
                    <a:pt x="163" y="3"/>
                  </a:lnTo>
                  <a:lnTo>
                    <a:pt x="149" y="0"/>
                  </a:lnTo>
                  <a:lnTo>
                    <a:pt x="133" y="0"/>
                  </a:lnTo>
                  <a:lnTo>
                    <a:pt x="118" y="0"/>
                  </a:lnTo>
                  <a:lnTo>
                    <a:pt x="104" y="3"/>
                  </a:lnTo>
                  <a:lnTo>
                    <a:pt x="89" y="7"/>
                  </a:lnTo>
                  <a:lnTo>
                    <a:pt x="76" y="13"/>
                  </a:lnTo>
                  <a:lnTo>
                    <a:pt x="62" y="20"/>
                  </a:lnTo>
                  <a:lnTo>
                    <a:pt x="50" y="29"/>
                  </a:lnTo>
                  <a:lnTo>
                    <a:pt x="39" y="39"/>
                  </a:lnTo>
                  <a:lnTo>
                    <a:pt x="29" y="50"/>
                  </a:lnTo>
                  <a:lnTo>
                    <a:pt x="20" y="62"/>
                  </a:lnTo>
                  <a:lnTo>
                    <a:pt x="13" y="76"/>
                  </a:lnTo>
                  <a:lnTo>
                    <a:pt x="7" y="89"/>
                  </a:lnTo>
                  <a:lnTo>
                    <a:pt x="3" y="104"/>
                  </a:lnTo>
                  <a:lnTo>
                    <a:pt x="1" y="119"/>
                  </a:lnTo>
                  <a:lnTo>
                    <a:pt x="0" y="133"/>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90" name="Freeform 334"/>
            <p:cNvSpPr>
              <a:spLocks/>
            </p:cNvSpPr>
            <p:nvPr/>
          </p:nvSpPr>
          <p:spPr bwMode="auto">
            <a:xfrm>
              <a:off x="2444" y="2632"/>
              <a:ext cx="160" cy="81"/>
            </a:xfrm>
            <a:custGeom>
              <a:avLst/>
              <a:gdLst>
                <a:gd name="T0" fmla="*/ 491 w 141"/>
                <a:gd name="T1" fmla="*/ 262 h 71"/>
                <a:gd name="T2" fmla="*/ 490 w 141"/>
                <a:gd name="T3" fmla="*/ 224 h 71"/>
                <a:gd name="T4" fmla="*/ 489 w 141"/>
                <a:gd name="T5" fmla="*/ 183 h 71"/>
                <a:gd name="T6" fmla="*/ 470 w 141"/>
                <a:gd name="T7" fmla="*/ 143 h 71"/>
                <a:gd name="T8" fmla="*/ 447 w 141"/>
                <a:gd name="T9" fmla="*/ 108 h 71"/>
                <a:gd name="T10" fmla="*/ 423 w 141"/>
                <a:gd name="T11" fmla="*/ 76 h 71"/>
                <a:gd name="T12" fmla="*/ 393 w 141"/>
                <a:gd name="T13" fmla="*/ 49 h 71"/>
                <a:gd name="T14" fmla="*/ 364 w 141"/>
                <a:gd name="T15" fmla="*/ 29 h 71"/>
                <a:gd name="T16" fmla="*/ 323 w 141"/>
                <a:gd name="T17" fmla="*/ 17 h 71"/>
                <a:gd name="T18" fmla="*/ 290 w 141"/>
                <a:gd name="T19" fmla="*/ 1 h 71"/>
                <a:gd name="T20" fmla="*/ 249 w 141"/>
                <a:gd name="T21" fmla="*/ 0 h 71"/>
                <a:gd name="T22" fmla="*/ 209 w 141"/>
                <a:gd name="T23" fmla="*/ 1 h 71"/>
                <a:gd name="T24" fmla="*/ 176 w 141"/>
                <a:gd name="T25" fmla="*/ 17 h 71"/>
                <a:gd name="T26" fmla="*/ 137 w 141"/>
                <a:gd name="T27" fmla="*/ 29 h 71"/>
                <a:gd name="T28" fmla="*/ 108 w 141"/>
                <a:gd name="T29" fmla="*/ 49 h 71"/>
                <a:gd name="T30" fmla="*/ 75 w 141"/>
                <a:gd name="T31" fmla="*/ 76 h 71"/>
                <a:gd name="T32" fmla="*/ 50 w 141"/>
                <a:gd name="T33" fmla="*/ 108 h 71"/>
                <a:gd name="T34" fmla="*/ 26 w 141"/>
                <a:gd name="T35" fmla="*/ 143 h 71"/>
                <a:gd name="T36" fmla="*/ 3 w 141"/>
                <a:gd name="T37" fmla="*/ 183 h 71"/>
                <a:gd name="T38" fmla="*/ 1 w 141"/>
                <a:gd name="T39" fmla="*/ 224 h 71"/>
                <a:gd name="T40" fmla="*/ 0 w 141"/>
                <a:gd name="T41" fmla="*/ 262 h 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1"/>
                <a:gd name="T64" fmla="*/ 0 h 71"/>
                <a:gd name="T65" fmla="*/ 141 w 141"/>
                <a:gd name="T66" fmla="*/ 71 h 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1" h="71">
                  <a:moveTo>
                    <a:pt x="140" y="70"/>
                  </a:moveTo>
                  <a:lnTo>
                    <a:pt x="139" y="60"/>
                  </a:lnTo>
                  <a:lnTo>
                    <a:pt x="138" y="49"/>
                  </a:lnTo>
                  <a:lnTo>
                    <a:pt x="133" y="39"/>
                  </a:lnTo>
                  <a:lnTo>
                    <a:pt x="127" y="29"/>
                  </a:lnTo>
                  <a:lnTo>
                    <a:pt x="120" y="21"/>
                  </a:lnTo>
                  <a:lnTo>
                    <a:pt x="111" y="13"/>
                  </a:lnTo>
                  <a:lnTo>
                    <a:pt x="102" y="8"/>
                  </a:lnTo>
                  <a:lnTo>
                    <a:pt x="92" y="4"/>
                  </a:lnTo>
                  <a:lnTo>
                    <a:pt x="82" y="1"/>
                  </a:lnTo>
                  <a:lnTo>
                    <a:pt x="70" y="0"/>
                  </a:lnTo>
                  <a:lnTo>
                    <a:pt x="59" y="1"/>
                  </a:lnTo>
                  <a:lnTo>
                    <a:pt x="49" y="4"/>
                  </a:lnTo>
                  <a:lnTo>
                    <a:pt x="38" y="8"/>
                  </a:lnTo>
                  <a:lnTo>
                    <a:pt x="30" y="13"/>
                  </a:lnTo>
                  <a:lnTo>
                    <a:pt x="21" y="21"/>
                  </a:lnTo>
                  <a:lnTo>
                    <a:pt x="14" y="29"/>
                  </a:lnTo>
                  <a:lnTo>
                    <a:pt x="8" y="39"/>
                  </a:lnTo>
                  <a:lnTo>
                    <a:pt x="3" y="49"/>
                  </a:lnTo>
                  <a:lnTo>
                    <a:pt x="1" y="60"/>
                  </a:lnTo>
                  <a:lnTo>
                    <a:pt x="0" y="7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91" name="Line 335"/>
            <p:cNvSpPr>
              <a:spLocks noChangeShapeType="1"/>
            </p:cNvSpPr>
            <p:nvPr/>
          </p:nvSpPr>
          <p:spPr bwMode="auto">
            <a:xfrm flipV="1">
              <a:off x="2523" y="1691"/>
              <a:ext cx="0" cy="9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492" name="Line 336"/>
            <p:cNvSpPr>
              <a:spLocks noChangeShapeType="1"/>
            </p:cNvSpPr>
            <p:nvPr/>
          </p:nvSpPr>
          <p:spPr bwMode="auto">
            <a:xfrm>
              <a:off x="2523" y="1865"/>
              <a:ext cx="0" cy="17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493" name="Line 337"/>
            <p:cNvSpPr>
              <a:spLocks noChangeShapeType="1"/>
            </p:cNvSpPr>
            <p:nvPr/>
          </p:nvSpPr>
          <p:spPr bwMode="auto">
            <a:xfrm>
              <a:off x="2523" y="2135"/>
              <a:ext cx="0" cy="22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494" name="Line 338"/>
            <p:cNvSpPr>
              <a:spLocks noChangeShapeType="1"/>
            </p:cNvSpPr>
            <p:nvPr/>
          </p:nvSpPr>
          <p:spPr bwMode="auto">
            <a:xfrm>
              <a:off x="2523" y="2453"/>
              <a:ext cx="0" cy="2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495" name="Freeform 339"/>
            <p:cNvSpPr>
              <a:spLocks/>
            </p:cNvSpPr>
            <p:nvPr/>
          </p:nvSpPr>
          <p:spPr bwMode="auto">
            <a:xfrm>
              <a:off x="2618" y="1661"/>
              <a:ext cx="944" cy="1052"/>
            </a:xfrm>
            <a:custGeom>
              <a:avLst/>
              <a:gdLst>
                <a:gd name="T0" fmla="*/ 2907 w 833"/>
                <a:gd name="T1" fmla="*/ 3761 h 913"/>
                <a:gd name="T2" fmla="*/ 2905 w 833"/>
                <a:gd name="T3" fmla="*/ 3598 h 913"/>
                <a:gd name="T4" fmla="*/ 2893 w 833"/>
                <a:gd name="T5" fmla="*/ 3435 h 913"/>
                <a:gd name="T6" fmla="*/ 2880 w 833"/>
                <a:gd name="T7" fmla="*/ 3274 h 913"/>
                <a:gd name="T8" fmla="*/ 2860 w 833"/>
                <a:gd name="T9" fmla="*/ 3111 h 913"/>
                <a:gd name="T10" fmla="*/ 2831 w 833"/>
                <a:gd name="T11" fmla="*/ 2947 h 913"/>
                <a:gd name="T12" fmla="*/ 2796 w 833"/>
                <a:gd name="T13" fmla="*/ 2792 h 913"/>
                <a:gd name="T14" fmla="*/ 2758 w 833"/>
                <a:gd name="T15" fmla="*/ 2632 h 913"/>
                <a:gd name="T16" fmla="*/ 2716 w 833"/>
                <a:gd name="T17" fmla="*/ 2474 h 913"/>
                <a:gd name="T18" fmla="*/ 2662 w 833"/>
                <a:gd name="T19" fmla="*/ 2323 h 913"/>
                <a:gd name="T20" fmla="*/ 2611 w 833"/>
                <a:gd name="T21" fmla="*/ 2166 h 913"/>
                <a:gd name="T22" fmla="*/ 2545 w 833"/>
                <a:gd name="T23" fmla="*/ 2026 h 913"/>
                <a:gd name="T24" fmla="*/ 2483 w 833"/>
                <a:gd name="T25" fmla="*/ 1878 h 913"/>
                <a:gd name="T26" fmla="*/ 2410 w 833"/>
                <a:gd name="T27" fmla="*/ 1736 h 913"/>
                <a:gd name="T28" fmla="*/ 2330 w 833"/>
                <a:gd name="T29" fmla="*/ 1605 h 913"/>
                <a:gd name="T30" fmla="*/ 2250 w 833"/>
                <a:gd name="T31" fmla="*/ 1471 h 913"/>
                <a:gd name="T32" fmla="*/ 2161 w 833"/>
                <a:gd name="T33" fmla="*/ 1340 h 913"/>
                <a:gd name="T34" fmla="*/ 2066 w 833"/>
                <a:gd name="T35" fmla="*/ 1218 h 913"/>
                <a:gd name="T36" fmla="*/ 1975 w 833"/>
                <a:gd name="T37" fmla="*/ 1104 h 913"/>
                <a:gd name="T38" fmla="*/ 1872 w 833"/>
                <a:gd name="T39" fmla="*/ 985 h 913"/>
                <a:gd name="T40" fmla="*/ 1772 w 833"/>
                <a:gd name="T41" fmla="*/ 872 h 913"/>
                <a:gd name="T42" fmla="*/ 1659 w 833"/>
                <a:gd name="T43" fmla="*/ 777 h 913"/>
                <a:gd name="T44" fmla="*/ 1551 w 833"/>
                <a:gd name="T45" fmla="*/ 675 h 913"/>
                <a:gd name="T46" fmla="*/ 1435 w 833"/>
                <a:gd name="T47" fmla="*/ 586 h 913"/>
                <a:gd name="T48" fmla="*/ 1313 w 833"/>
                <a:gd name="T49" fmla="*/ 495 h 913"/>
                <a:gd name="T50" fmla="*/ 1197 w 833"/>
                <a:gd name="T51" fmla="*/ 425 h 913"/>
                <a:gd name="T52" fmla="*/ 1068 w 833"/>
                <a:gd name="T53" fmla="*/ 349 h 913"/>
                <a:gd name="T54" fmla="*/ 942 w 833"/>
                <a:gd name="T55" fmla="*/ 280 h 913"/>
                <a:gd name="T56" fmla="*/ 811 w 833"/>
                <a:gd name="T57" fmla="*/ 218 h 913"/>
                <a:gd name="T58" fmla="*/ 681 w 833"/>
                <a:gd name="T59" fmla="*/ 164 h 913"/>
                <a:gd name="T60" fmla="*/ 552 w 833"/>
                <a:gd name="T61" fmla="*/ 119 h 913"/>
                <a:gd name="T62" fmla="*/ 413 w 833"/>
                <a:gd name="T63" fmla="*/ 82 h 913"/>
                <a:gd name="T64" fmla="*/ 282 w 833"/>
                <a:gd name="T65" fmla="*/ 50 h 913"/>
                <a:gd name="T66" fmla="*/ 141 w 833"/>
                <a:gd name="T67" fmla="*/ 21 h 913"/>
                <a:gd name="T68" fmla="*/ 0 w 833"/>
                <a:gd name="T69" fmla="*/ 0 h 9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3"/>
                <a:gd name="T106" fmla="*/ 0 h 913"/>
                <a:gd name="T107" fmla="*/ 833 w 833"/>
                <a:gd name="T108" fmla="*/ 913 h 9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3" h="913">
                  <a:moveTo>
                    <a:pt x="832" y="912"/>
                  </a:moveTo>
                  <a:lnTo>
                    <a:pt x="831" y="872"/>
                  </a:lnTo>
                  <a:lnTo>
                    <a:pt x="828" y="833"/>
                  </a:lnTo>
                  <a:lnTo>
                    <a:pt x="824" y="794"/>
                  </a:lnTo>
                  <a:lnTo>
                    <a:pt x="818" y="754"/>
                  </a:lnTo>
                  <a:lnTo>
                    <a:pt x="810" y="715"/>
                  </a:lnTo>
                  <a:lnTo>
                    <a:pt x="800" y="676"/>
                  </a:lnTo>
                  <a:lnTo>
                    <a:pt x="790" y="638"/>
                  </a:lnTo>
                  <a:lnTo>
                    <a:pt x="777" y="600"/>
                  </a:lnTo>
                  <a:lnTo>
                    <a:pt x="762" y="563"/>
                  </a:lnTo>
                  <a:lnTo>
                    <a:pt x="747" y="526"/>
                  </a:lnTo>
                  <a:lnTo>
                    <a:pt x="729" y="491"/>
                  </a:lnTo>
                  <a:lnTo>
                    <a:pt x="710" y="456"/>
                  </a:lnTo>
                  <a:lnTo>
                    <a:pt x="689" y="421"/>
                  </a:lnTo>
                  <a:lnTo>
                    <a:pt x="667" y="389"/>
                  </a:lnTo>
                  <a:lnTo>
                    <a:pt x="644" y="357"/>
                  </a:lnTo>
                  <a:lnTo>
                    <a:pt x="619" y="325"/>
                  </a:lnTo>
                  <a:lnTo>
                    <a:pt x="592" y="295"/>
                  </a:lnTo>
                  <a:lnTo>
                    <a:pt x="565" y="267"/>
                  </a:lnTo>
                  <a:lnTo>
                    <a:pt x="536" y="239"/>
                  </a:lnTo>
                  <a:lnTo>
                    <a:pt x="507" y="212"/>
                  </a:lnTo>
                  <a:lnTo>
                    <a:pt x="476" y="188"/>
                  </a:lnTo>
                  <a:lnTo>
                    <a:pt x="444" y="164"/>
                  </a:lnTo>
                  <a:lnTo>
                    <a:pt x="411" y="142"/>
                  </a:lnTo>
                  <a:lnTo>
                    <a:pt x="376" y="121"/>
                  </a:lnTo>
                  <a:lnTo>
                    <a:pt x="342" y="102"/>
                  </a:lnTo>
                  <a:lnTo>
                    <a:pt x="306" y="84"/>
                  </a:lnTo>
                  <a:lnTo>
                    <a:pt x="270" y="68"/>
                  </a:lnTo>
                  <a:lnTo>
                    <a:pt x="232" y="53"/>
                  </a:lnTo>
                  <a:lnTo>
                    <a:pt x="195" y="40"/>
                  </a:lnTo>
                  <a:lnTo>
                    <a:pt x="157" y="28"/>
                  </a:lnTo>
                  <a:lnTo>
                    <a:pt x="118" y="20"/>
                  </a:lnTo>
                  <a:lnTo>
                    <a:pt x="80" y="12"/>
                  </a:lnTo>
                  <a:lnTo>
                    <a:pt x="40" y="5"/>
                  </a:lnTo>
                  <a:lnTo>
                    <a:pt x="0"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96" name="Line 340"/>
            <p:cNvSpPr>
              <a:spLocks noChangeShapeType="1"/>
            </p:cNvSpPr>
            <p:nvPr/>
          </p:nvSpPr>
          <p:spPr bwMode="auto">
            <a:xfrm>
              <a:off x="3397" y="2671"/>
              <a:ext cx="1" cy="4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497" name="Freeform 341"/>
            <p:cNvSpPr>
              <a:spLocks/>
            </p:cNvSpPr>
            <p:nvPr/>
          </p:nvSpPr>
          <p:spPr bwMode="auto">
            <a:xfrm>
              <a:off x="2618" y="1828"/>
              <a:ext cx="780" cy="844"/>
            </a:xfrm>
            <a:custGeom>
              <a:avLst/>
              <a:gdLst>
                <a:gd name="T0" fmla="*/ 2410 w 688"/>
                <a:gd name="T1" fmla="*/ 3038 h 732"/>
                <a:gd name="T2" fmla="*/ 2399 w 688"/>
                <a:gd name="T3" fmla="*/ 2886 h 732"/>
                <a:gd name="T4" fmla="*/ 2385 w 688"/>
                <a:gd name="T5" fmla="*/ 2734 h 732"/>
                <a:gd name="T6" fmla="*/ 2365 w 688"/>
                <a:gd name="T7" fmla="*/ 2584 h 732"/>
                <a:gd name="T8" fmla="*/ 2339 w 688"/>
                <a:gd name="T9" fmla="*/ 2439 h 732"/>
                <a:gd name="T10" fmla="*/ 2307 w 688"/>
                <a:gd name="T11" fmla="*/ 2288 h 732"/>
                <a:gd name="T12" fmla="*/ 2266 w 688"/>
                <a:gd name="T13" fmla="*/ 2146 h 732"/>
                <a:gd name="T14" fmla="*/ 2222 w 688"/>
                <a:gd name="T15" fmla="*/ 2006 h 732"/>
                <a:gd name="T16" fmla="*/ 2176 w 688"/>
                <a:gd name="T17" fmla="*/ 1862 h 732"/>
                <a:gd name="T18" fmla="*/ 2123 w 688"/>
                <a:gd name="T19" fmla="*/ 1734 h 732"/>
                <a:gd name="T20" fmla="*/ 2059 w 688"/>
                <a:gd name="T21" fmla="*/ 1597 h 732"/>
                <a:gd name="T22" fmla="*/ 1993 w 688"/>
                <a:gd name="T23" fmla="*/ 1465 h 732"/>
                <a:gd name="T24" fmla="*/ 1922 w 688"/>
                <a:gd name="T25" fmla="*/ 1347 h 732"/>
                <a:gd name="T26" fmla="*/ 1843 w 688"/>
                <a:gd name="T27" fmla="*/ 1223 h 732"/>
                <a:gd name="T28" fmla="*/ 1763 w 688"/>
                <a:gd name="T29" fmla="*/ 1105 h 732"/>
                <a:gd name="T30" fmla="*/ 1680 w 688"/>
                <a:gd name="T31" fmla="*/ 994 h 732"/>
                <a:gd name="T32" fmla="*/ 1592 w 688"/>
                <a:gd name="T33" fmla="*/ 879 h 732"/>
                <a:gd name="T34" fmla="*/ 1495 w 688"/>
                <a:gd name="T35" fmla="*/ 782 h 732"/>
                <a:gd name="T36" fmla="*/ 1397 w 688"/>
                <a:gd name="T37" fmla="*/ 679 h 732"/>
                <a:gd name="T38" fmla="*/ 1298 w 688"/>
                <a:gd name="T39" fmla="*/ 597 h 732"/>
                <a:gd name="T40" fmla="*/ 1189 w 688"/>
                <a:gd name="T41" fmla="*/ 510 h 732"/>
                <a:gd name="T42" fmla="*/ 1083 w 688"/>
                <a:gd name="T43" fmla="*/ 428 h 732"/>
                <a:gd name="T44" fmla="*/ 972 w 688"/>
                <a:gd name="T45" fmla="*/ 351 h 732"/>
                <a:gd name="T46" fmla="*/ 857 w 688"/>
                <a:gd name="T47" fmla="*/ 280 h 732"/>
                <a:gd name="T48" fmla="*/ 741 w 688"/>
                <a:gd name="T49" fmla="*/ 224 h 732"/>
                <a:gd name="T50" fmla="*/ 621 w 688"/>
                <a:gd name="T51" fmla="*/ 168 h 732"/>
                <a:gd name="T52" fmla="*/ 503 w 688"/>
                <a:gd name="T53" fmla="*/ 120 h 732"/>
                <a:gd name="T54" fmla="*/ 376 w 688"/>
                <a:gd name="T55" fmla="*/ 78 h 732"/>
                <a:gd name="T56" fmla="*/ 252 w 688"/>
                <a:gd name="T57" fmla="*/ 48 h 732"/>
                <a:gd name="T58" fmla="*/ 126 w 688"/>
                <a:gd name="T59" fmla="*/ 21 h 732"/>
                <a:gd name="T60" fmla="*/ 0 w 688"/>
                <a:gd name="T61" fmla="*/ 0 h 7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88"/>
                <a:gd name="T94" fmla="*/ 0 h 732"/>
                <a:gd name="T95" fmla="*/ 688 w 688"/>
                <a:gd name="T96" fmla="*/ 732 h 7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88" h="732">
                  <a:moveTo>
                    <a:pt x="687" y="731"/>
                  </a:moveTo>
                  <a:lnTo>
                    <a:pt x="684" y="695"/>
                  </a:lnTo>
                  <a:lnTo>
                    <a:pt x="680" y="658"/>
                  </a:lnTo>
                  <a:lnTo>
                    <a:pt x="675" y="622"/>
                  </a:lnTo>
                  <a:lnTo>
                    <a:pt x="667" y="587"/>
                  </a:lnTo>
                  <a:lnTo>
                    <a:pt x="657" y="552"/>
                  </a:lnTo>
                  <a:lnTo>
                    <a:pt x="646" y="517"/>
                  </a:lnTo>
                  <a:lnTo>
                    <a:pt x="633" y="483"/>
                  </a:lnTo>
                  <a:lnTo>
                    <a:pt x="620" y="449"/>
                  </a:lnTo>
                  <a:lnTo>
                    <a:pt x="604" y="417"/>
                  </a:lnTo>
                  <a:lnTo>
                    <a:pt x="587" y="385"/>
                  </a:lnTo>
                  <a:lnTo>
                    <a:pt x="568" y="353"/>
                  </a:lnTo>
                  <a:lnTo>
                    <a:pt x="548" y="324"/>
                  </a:lnTo>
                  <a:lnTo>
                    <a:pt x="526" y="294"/>
                  </a:lnTo>
                  <a:lnTo>
                    <a:pt x="503" y="266"/>
                  </a:lnTo>
                  <a:lnTo>
                    <a:pt x="479" y="239"/>
                  </a:lnTo>
                  <a:lnTo>
                    <a:pt x="453" y="212"/>
                  </a:lnTo>
                  <a:lnTo>
                    <a:pt x="426" y="188"/>
                  </a:lnTo>
                  <a:lnTo>
                    <a:pt x="399" y="164"/>
                  </a:lnTo>
                  <a:lnTo>
                    <a:pt x="370" y="143"/>
                  </a:lnTo>
                  <a:lnTo>
                    <a:pt x="340" y="122"/>
                  </a:lnTo>
                  <a:lnTo>
                    <a:pt x="309" y="103"/>
                  </a:lnTo>
                  <a:lnTo>
                    <a:pt x="277" y="85"/>
                  </a:lnTo>
                  <a:lnTo>
                    <a:pt x="244" y="68"/>
                  </a:lnTo>
                  <a:lnTo>
                    <a:pt x="212" y="54"/>
                  </a:lnTo>
                  <a:lnTo>
                    <a:pt x="177" y="41"/>
                  </a:lnTo>
                  <a:lnTo>
                    <a:pt x="143" y="29"/>
                  </a:lnTo>
                  <a:lnTo>
                    <a:pt x="108" y="19"/>
                  </a:lnTo>
                  <a:lnTo>
                    <a:pt x="72" y="11"/>
                  </a:lnTo>
                  <a:lnTo>
                    <a:pt x="36" y="5"/>
                  </a:lnTo>
                  <a:lnTo>
                    <a:pt x="0"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98" name="Line 342"/>
            <p:cNvSpPr>
              <a:spLocks noChangeShapeType="1"/>
            </p:cNvSpPr>
            <p:nvPr/>
          </p:nvSpPr>
          <p:spPr bwMode="auto">
            <a:xfrm>
              <a:off x="3132" y="2676"/>
              <a:ext cx="1" cy="3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499" name="Freeform 343"/>
            <p:cNvSpPr>
              <a:spLocks/>
            </p:cNvSpPr>
            <p:nvPr/>
          </p:nvSpPr>
          <p:spPr bwMode="auto">
            <a:xfrm>
              <a:off x="2618" y="2100"/>
              <a:ext cx="515" cy="578"/>
            </a:xfrm>
            <a:custGeom>
              <a:avLst/>
              <a:gdLst>
                <a:gd name="T0" fmla="*/ 1598 w 454"/>
                <a:gd name="T1" fmla="*/ 2088 h 501"/>
                <a:gd name="T2" fmla="*/ 1588 w 454"/>
                <a:gd name="T3" fmla="*/ 1958 h 501"/>
                <a:gd name="T4" fmla="*/ 1572 w 454"/>
                <a:gd name="T5" fmla="*/ 1822 h 501"/>
                <a:gd name="T6" fmla="*/ 1552 w 454"/>
                <a:gd name="T7" fmla="*/ 1691 h 501"/>
                <a:gd name="T8" fmla="*/ 1523 w 454"/>
                <a:gd name="T9" fmla="*/ 1569 h 501"/>
                <a:gd name="T10" fmla="*/ 1487 w 454"/>
                <a:gd name="T11" fmla="*/ 1440 h 501"/>
                <a:gd name="T12" fmla="*/ 1443 w 454"/>
                <a:gd name="T13" fmla="*/ 1322 h 501"/>
                <a:gd name="T14" fmla="*/ 1395 w 454"/>
                <a:gd name="T15" fmla="*/ 1199 h 501"/>
                <a:gd name="T16" fmla="*/ 1343 w 454"/>
                <a:gd name="T17" fmla="*/ 1086 h 501"/>
                <a:gd name="T18" fmla="*/ 1283 w 454"/>
                <a:gd name="T19" fmla="*/ 971 h 501"/>
                <a:gd name="T20" fmla="*/ 1218 w 454"/>
                <a:gd name="T21" fmla="*/ 863 h 501"/>
                <a:gd name="T22" fmla="*/ 1148 w 454"/>
                <a:gd name="T23" fmla="*/ 759 h 501"/>
                <a:gd name="T24" fmla="*/ 1074 w 454"/>
                <a:gd name="T25" fmla="*/ 658 h 501"/>
                <a:gd name="T26" fmla="*/ 995 w 454"/>
                <a:gd name="T27" fmla="*/ 569 h 501"/>
                <a:gd name="T28" fmla="*/ 912 w 454"/>
                <a:gd name="T29" fmla="*/ 488 h 501"/>
                <a:gd name="T30" fmla="*/ 814 w 454"/>
                <a:gd name="T31" fmla="*/ 401 h 501"/>
                <a:gd name="T32" fmla="*/ 727 w 454"/>
                <a:gd name="T33" fmla="*/ 323 h 501"/>
                <a:gd name="T34" fmla="*/ 631 w 454"/>
                <a:gd name="T35" fmla="*/ 262 h 501"/>
                <a:gd name="T36" fmla="*/ 533 w 454"/>
                <a:gd name="T37" fmla="*/ 197 h 501"/>
                <a:gd name="T38" fmla="*/ 431 w 454"/>
                <a:gd name="T39" fmla="*/ 141 h 501"/>
                <a:gd name="T40" fmla="*/ 323 w 454"/>
                <a:gd name="T41" fmla="*/ 97 h 501"/>
                <a:gd name="T42" fmla="*/ 219 w 454"/>
                <a:gd name="T43" fmla="*/ 55 h 501"/>
                <a:gd name="T44" fmla="*/ 112 w 454"/>
                <a:gd name="T45" fmla="*/ 24 h 501"/>
                <a:gd name="T46" fmla="*/ 0 w 454"/>
                <a:gd name="T47" fmla="*/ 0 h 5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4"/>
                <a:gd name="T73" fmla="*/ 0 h 501"/>
                <a:gd name="T74" fmla="*/ 454 w 454"/>
                <a:gd name="T75" fmla="*/ 501 h 5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4" h="501">
                  <a:moveTo>
                    <a:pt x="453" y="500"/>
                  </a:moveTo>
                  <a:lnTo>
                    <a:pt x="450" y="468"/>
                  </a:lnTo>
                  <a:lnTo>
                    <a:pt x="446" y="437"/>
                  </a:lnTo>
                  <a:lnTo>
                    <a:pt x="440" y="405"/>
                  </a:lnTo>
                  <a:lnTo>
                    <a:pt x="431" y="375"/>
                  </a:lnTo>
                  <a:lnTo>
                    <a:pt x="421" y="345"/>
                  </a:lnTo>
                  <a:lnTo>
                    <a:pt x="409" y="316"/>
                  </a:lnTo>
                  <a:lnTo>
                    <a:pt x="396" y="287"/>
                  </a:lnTo>
                  <a:lnTo>
                    <a:pt x="380" y="260"/>
                  </a:lnTo>
                  <a:lnTo>
                    <a:pt x="364" y="233"/>
                  </a:lnTo>
                  <a:lnTo>
                    <a:pt x="345" y="206"/>
                  </a:lnTo>
                  <a:lnTo>
                    <a:pt x="325" y="182"/>
                  </a:lnTo>
                  <a:lnTo>
                    <a:pt x="304" y="158"/>
                  </a:lnTo>
                  <a:lnTo>
                    <a:pt x="281" y="136"/>
                  </a:lnTo>
                  <a:lnTo>
                    <a:pt x="258" y="116"/>
                  </a:lnTo>
                  <a:lnTo>
                    <a:pt x="232" y="96"/>
                  </a:lnTo>
                  <a:lnTo>
                    <a:pt x="206" y="78"/>
                  </a:lnTo>
                  <a:lnTo>
                    <a:pt x="179" y="62"/>
                  </a:lnTo>
                  <a:lnTo>
                    <a:pt x="151" y="47"/>
                  </a:lnTo>
                  <a:lnTo>
                    <a:pt x="122" y="34"/>
                  </a:lnTo>
                  <a:lnTo>
                    <a:pt x="92" y="23"/>
                  </a:lnTo>
                  <a:lnTo>
                    <a:pt x="62" y="13"/>
                  </a:lnTo>
                  <a:lnTo>
                    <a:pt x="32" y="6"/>
                  </a:lnTo>
                  <a:lnTo>
                    <a:pt x="0"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00" name="Freeform 344"/>
            <p:cNvSpPr>
              <a:spLocks/>
            </p:cNvSpPr>
            <p:nvPr/>
          </p:nvSpPr>
          <p:spPr bwMode="auto">
            <a:xfrm>
              <a:off x="2618" y="2419"/>
              <a:ext cx="209" cy="269"/>
            </a:xfrm>
            <a:custGeom>
              <a:avLst/>
              <a:gdLst>
                <a:gd name="T0" fmla="*/ 652 w 184"/>
                <a:gd name="T1" fmla="*/ 977 h 233"/>
                <a:gd name="T2" fmla="*/ 645 w 184"/>
                <a:gd name="T3" fmla="*/ 879 h 233"/>
                <a:gd name="T4" fmla="*/ 627 w 184"/>
                <a:gd name="T5" fmla="*/ 794 h 233"/>
                <a:gd name="T6" fmla="*/ 600 w 184"/>
                <a:gd name="T7" fmla="*/ 704 h 233"/>
                <a:gd name="T8" fmla="*/ 572 w 184"/>
                <a:gd name="T9" fmla="*/ 614 h 233"/>
                <a:gd name="T10" fmla="*/ 540 w 184"/>
                <a:gd name="T11" fmla="*/ 528 h 233"/>
                <a:gd name="T12" fmla="*/ 503 w 184"/>
                <a:gd name="T13" fmla="*/ 449 h 233"/>
                <a:gd name="T14" fmla="*/ 449 w 184"/>
                <a:gd name="T15" fmla="*/ 372 h 233"/>
                <a:gd name="T16" fmla="*/ 400 w 184"/>
                <a:gd name="T17" fmla="*/ 302 h 233"/>
                <a:gd name="T18" fmla="*/ 344 w 184"/>
                <a:gd name="T19" fmla="*/ 238 h 233"/>
                <a:gd name="T20" fmla="*/ 283 w 184"/>
                <a:gd name="T21" fmla="*/ 172 h 233"/>
                <a:gd name="T22" fmla="*/ 211 w 184"/>
                <a:gd name="T23" fmla="*/ 121 h 233"/>
                <a:gd name="T24" fmla="*/ 144 w 184"/>
                <a:gd name="T25" fmla="*/ 77 h 233"/>
                <a:gd name="T26" fmla="*/ 75 w 184"/>
                <a:gd name="T27" fmla="*/ 32 h 233"/>
                <a:gd name="T28" fmla="*/ 0 w 184"/>
                <a:gd name="T29" fmla="*/ 0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233"/>
                <a:gd name="T47" fmla="*/ 184 w 184"/>
                <a:gd name="T48" fmla="*/ 233 h 2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233">
                  <a:moveTo>
                    <a:pt x="183" y="232"/>
                  </a:moveTo>
                  <a:lnTo>
                    <a:pt x="180" y="210"/>
                  </a:lnTo>
                  <a:lnTo>
                    <a:pt x="175" y="188"/>
                  </a:lnTo>
                  <a:lnTo>
                    <a:pt x="168" y="167"/>
                  </a:lnTo>
                  <a:lnTo>
                    <a:pt x="160" y="146"/>
                  </a:lnTo>
                  <a:lnTo>
                    <a:pt x="151" y="126"/>
                  </a:lnTo>
                  <a:lnTo>
                    <a:pt x="140" y="107"/>
                  </a:lnTo>
                  <a:lnTo>
                    <a:pt x="126" y="89"/>
                  </a:lnTo>
                  <a:lnTo>
                    <a:pt x="112" y="72"/>
                  </a:lnTo>
                  <a:lnTo>
                    <a:pt x="96" y="56"/>
                  </a:lnTo>
                  <a:lnTo>
                    <a:pt x="79" y="42"/>
                  </a:lnTo>
                  <a:lnTo>
                    <a:pt x="60" y="29"/>
                  </a:lnTo>
                  <a:lnTo>
                    <a:pt x="41" y="18"/>
                  </a:lnTo>
                  <a:lnTo>
                    <a:pt x="21" y="8"/>
                  </a:lnTo>
                  <a:lnTo>
                    <a:pt x="0" y="0"/>
                  </a:lnTo>
                </a:path>
              </a:pathLst>
            </a:custGeom>
            <a:noFill/>
            <a:ln w="1905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01" name="Line 345"/>
            <p:cNvSpPr>
              <a:spLocks noChangeShapeType="1"/>
            </p:cNvSpPr>
            <p:nvPr/>
          </p:nvSpPr>
          <p:spPr bwMode="auto">
            <a:xfrm>
              <a:off x="2826" y="2687"/>
              <a:ext cx="1" cy="2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502" name="Text Box 353"/>
            <p:cNvSpPr txBox="1">
              <a:spLocks noChangeArrowheads="1"/>
            </p:cNvSpPr>
            <p:nvPr/>
          </p:nvSpPr>
          <p:spPr bwMode="auto">
            <a:xfrm>
              <a:off x="2208" y="2784"/>
              <a:ext cx="62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50000"/>
                </a:spcBef>
                <a:buClrTx/>
                <a:buSzTx/>
                <a:buFontTx/>
                <a:buNone/>
              </a:pPr>
              <a:r>
                <a:rPr lang="en-US" altLang="en-US" sz="1300" b="0" dirty="0">
                  <a:solidFill>
                    <a:schemeClr val="tx1"/>
                  </a:solidFill>
                  <a:latin typeface="Liberation Serif" panose="02020603050405020304" pitchFamily="18" charset="0"/>
                </a:rPr>
                <a:t>Elevation</a:t>
              </a:r>
            </a:p>
          </p:txBody>
        </p:sp>
        <p:sp>
          <p:nvSpPr>
            <p:cNvPr id="10503" name="Text Box 354"/>
            <p:cNvSpPr txBox="1">
              <a:spLocks noChangeArrowheads="1"/>
            </p:cNvSpPr>
            <p:nvPr/>
          </p:nvSpPr>
          <p:spPr bwMode="auto">
            <a:xfrm>
              <a:off x="1008" y="2928"/>
              <a:ext cx="1008"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50000"/>
                </a:spcBef>
                <a:buClrTx/>
                <a:buSzTx/>
                <a:buFontTx/>
                <a:buNone/>
              </a:pPr>
              <a:r>
                <a:rPr lang="en-US" altLang="en-US" sz="1300" b="0" dirty="0">
                  <a:solidFill>
                    <a:schemeClr val="tx1"/>
                  </a:solidFill>
                  <a:latin typeface="Liberation Serif" panose="02020603050405020304" pitchFamily="18" charset="0"/>
                </a:rPr>
                <a:t>0 dB= 5.10 </a:t>
              </a:r>
              <a:r>
                <a:rPr lang="en-US" altLang="en-US" sz="1300" b="0" dirty="0" err="1">
                  <a:solidFill>
                    <a:schemeClr val="tx1"/>
                  </a:solidFill>
                  <a:latin typeface="Liberation Serif" panose="02020603050405020304" pitchFamily="18" charset="0"/>
                </a:rPr>
                <a:t>dBi</a:t>
              </a:r>
              <a:endParaRPr lang="en-US" altLang="en-US" sz="1300" b="0" dirty="0">
                <a:solidFill>
                  <a:schemeClr val="tx1"/>
                </a:solidFill>
                <a:latin typeface="Liberation Serif" panose="02020603050405020304" pitchFamily="18" charset="0"/>
              </a:endParaRPr>
            </a:p>
          </p:txBody>
        </p:sp>
        <p:sp>
          <p:nvSpPr>
            <p:cNvPr id="10504" name="Text Box 355"/>
            <p:cNvSpPr txBox="1">
              <a:spLocks noChangeArrowheads="1"/>
            </p:cNvSpPr>
            <p:nvPr/>
          </p:nvSpPr>
          <p:spPr bwMode="auto">
            <a:xfrm>
              <a:off x="3216" y="2928"/>
              <a:ext cx="72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50000"/>
                </a:spcBef>
                <a:buClrTx/>
                <a:buSzTx/>
                <a:buFontTx/>
                <a:buNone/>
              </a:pPr>
              <a:r>
                <a:rPr lang="en-US" altLang="en-US" sz="1300" b="0" dirty="0">
                  <a:solidFill>
                    <a:schemeClr val="tx1"/>
                  </a:solidFill>
                  <a:latin typeface="Liberation Serif" panose="02020603050405020304" pitchFamily="18" charset="0"/>
                </a:rPr>
                <a:t>7.150 MHz</a:t>
              </a:r>
            </a:p>
          </p:txBody>
        </p:sp>
        <p:sp>
          <p:nvSpPr>
            <p:cNvPr id="10505" name="Text Box 356"/>
            <p:cNvSpPr txBox="1">
              <a:spLocks noChangeArrowheads="1"/>
            </p:cNvSpPr>
            <p:nvPr/>
          </p:nvSpPr>
          <p:spPr bwMode="auto">
            <a:xfrm>
              <a:off x="3072" y="960"/>
              <a:ext cx="96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1300" b="0" dirty="0">
                  <a:solidFill>
                    <a:schemeClr val="tx1"/>
                  </a:solidFill>
                  <a:latin typeface="Liberation Serif" panose="02020603050405020304" pitchFamily="18" charset="0"/>
                </a:rPr>
                <a:t>Perfect Ground</a:t>
              </a:r>
            </a:p>
          </p:txBody>
        </p:sp>
        <p:sp>
          <p:nvSpPr>
            <p:cNvPr id="10506" name="Text Box 357"/>
            <p:cNvSpPr txBox="1">
              <a:spLocks noChangeArrowheads="1"/>
            </p:cNvSpPr>
            <p:nvPr/>
          </p:nvSpPr>
          <p:spPr bwMode="auto">
            <a:xfrm>
              <a:off x="3264" y="1152"/>
              <a:ext cx="96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50000"/>
                </a:spcBef>
                <a:buClrTx/>
                <a:buSzTx/>
                <a:buFontTx/>
                <a:buNone/>
              </a:pPr>
              <a:r>
                <a:rPr lang="en-US" altLang="en-US" sz="1300" b="0" dirty="0">
                  <a:solidFill>
                    <a:schemeClr val="tx1"/>
                  </a:solidFill>
                  <a:latin typeface="Liberation Serif" panose="02020603050405020304" pitchFamily="18" charset="0"/>
                </a:rPr>
                <a:t>Average Ground</a:t>
              </a:r>
            </a:p>
          </p:txBody>
        </p:sp>
      </p:grpSp>
    </p:spTree>
    <p:extLst>
      <p:ext uri="{BB962C8B-B14F-4D97-AF65-F5344CB8AC3E}">
        <p14:creationId xmlns:p14="http://schemas.microsoft.com/office/powerpoint/2010/main" val="15313063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828800"/>
          </a:xfrm>
        </p:spPr>
        <p:txBody>
          <a:bodyPr>
            <a:noAutofit/>
          </a:bodyPr>
          <a:lstStyle/>
          <a:p>
            <a:r>
              <a:rPr lang="en-US" sz="3200" b="0" dirty="0">
                <a:latin typeface="Impact" panose="020B0806030902050204" pitchFamily="34" charset="0"/>
              </a:rPr>
              <a:t> </a:t>
            </a:r>
            <a:br>
              <a:rPr lang="en-US" sz="3200" b="0" dirty="0">
                <a:latin typeface="Impact" panose="020B0806030902050204" pitchFamily="34" charset="0"/>
              </a:rPr>
            </a:br>
            <a:r>
              <a:rPr lang="en-US" sz="3200" b="0" dirty="0">
                <a:latin typeface="Impact" panose="020B0806030902050204" pitchFamily="34" charset="0"/>
              </a:rPr>
              <a:t>T9B06 - Which of the following RF connector types is most suitable for frequencies above 400 MHz?</a:t>
            </a:r>
            <a:br>
              <a:rPr lang="en-US" sz="3200" b="0" dirty="0">
                <a:latin typeface="Impact" panose="020B0806030902050204" pitchFamily="34" charset="0"/>
              </a:rPr>
            </a:br>
            <a:endParaRPr lang="en-US" sz="3200" b="0" dirty="0">
              <a:latin typeface="Impact" panose="020B0806030902050204" pitchFamily="34" charset="0"/>
            </a:endParaRPr>
          </a:p>
        </p:txBody>
      </p:sp>
      <p:sp>
        <p:nvSpPr>
          <p:cNvPr id="3" name="Subtitle 2"/>
          <p:cNvSpPr>
            <a:spLocks noGrp="1"/>
          </p:cNvSpPr>
          <p:nvPr>
            <p:ph type="subTitle" idx="1"/>
          </p:nvPr>
        </p:nvSpPr>
        <p:spPr>
          <a:xfrm>
            <a:off x="990600" y="2514600"/>
            <a:ext cx="6400800" cy="3657600"/>
          </a:xfrm>
        </p:spPr>
        <p:txBody>
          <a:bodyPr>
            <a:normAutofit/>
          </a:bodyPr>
          <a:lstStyle/>
          <a:p>
            <a:r>
              <a:rPr lang="en-US" sz="2800" i="1" dirty="0"/>
              <a:t>A.   UHF (PL-259/SO-239) </a:t>
            </a:r>
            <a:endParaRPr lang="en-US" sz="2800" dirty="0"/>
          </a:p>
          <a:p>
            <a:r>
              <a:rPr lang="en-US" sz="2800" i="1" dirty="0"/>
              <a:t>B.   Type N</a:t>
            </a:r>
            <a:endParaRPr lang="en-US" sz="2800" dirty="0"/>
          </a:p>
          <a:p>
            <a:r>
              <a:rPr lang="en-US" sz="2800" i="1" dirty="0"/>
              <a:t>C.   RS-213 </a:t>
            </a:r>
            <a:endParaRPr lang="en-US" sz="2800" dirty="0"/>
          </a:p>
          <a:p>
            <a:r>
              <a:rPr lang="en-US" sz="2800" i="1" dirty="0"/>
              <a:t>D.   DB-25 </a:t>
            </a:r>
            <a:endParaRPr lang="en-US" sz="2800" dirty="0"/>
          </a:p>
          <a:p>
            <a:endParaRPr lang="en-US" sz="2800" dirty="0"/>
          </a:p>
        </p:txBody>
      </p:sp>
      <p:sp>
        <p:nvSpPr>
          <p:cNvPr id="4" name="Slide Number Placeholder 3"/>
          <p:cNvSpPr>
            <a:spLocks noGrp="1"/>
          </p:cNvSpPr>
          <p:nvPr>
            <p:ph type="sldNum" sz="quarter" idx="12"/>
          </p:nvPr>
        </p:nvSpPr>
        <p:spPr/>
        <p:txBody>
          <a:bodyPr/>
          <a:lstStyle/>
          <a:p>
            <a:fld id="{5A2483EB-AB9C-40AC-9AA1-C2AD9590A9DB}" type="slidenum">
              <a:rPr lang="en-US" smtClean="0"/>
              <a:pPr/>
              <a:t>70</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23594732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828800"/>
          </a:xfrm>
        </p:spPr>
        <p:txBody>
          <a:bodyPr>
            <a:noAutofit/>
          </a:bodyPr>
          <a:lstStyle/>
          <a:p>
            <a:r>
              <a:rPr lang="en-US" sz="3200" b="0" dirty="0">
                <a:latin typeface="Impact" panose="020B0806030902050204" pitchFamily="34" charset="0"/>
              </a:rPr>
              <a:t> </a:t>
            </a:r>
            <a:br>
              <a:rPr lang="en-US" sz="3200" b="0" dirty="0">
                <a:latin typeface="Impact" panose="020B0806030902050204" pitchFamily="34" charset="0"/>
              </a:rPr>
            </a:br>
            <a:r>
              <a:rPr lang="en-US" sz="3200" b="0" dirty="0">
                <a:latin typeface="Impact" panose="020B0806030902050204" pitchFamily="34" charset="0"/>
              </a:rPr>
              <a:t>T9B06 - Which of the following RF connector types is most suitable for frequencies above 400 MHz?</a:t>
            </a:r>
            <a:br>
              <a:rPr lang="en-US" sz="3200" b="0" dirty="0">
                <a:latin typeface="Impact" panose="020B0806030902050204" pitchFamily="34" charset="0"/>
              </a:rPr>
            </a:br>
            <a:endParaRPr lang="en-US" sz="3200" b="0" dirty="0">
              <a:latin typeface="Impact" panose="020B0806030902050204" pitchFamily="34" charset="0"/>
            </a:endParaRPr>
          </a:p>
        </p:txBody>
      </p:sp>
      <p:sp>
        <p:nvSpPr>
          <p:cNvPr id="3" name="Subtitle 2"/>
          <p:cNvSpPr>
            <a:spLocks noGrp="1"/>
          </p:cNvSpPr>
          <p:nvPr>
            <p:ph type="subTitle" idx="1"/>
          </p:nvPr>
        </p:nvSpPr>
        <p:spPr>
          <a:xfrm>
            <a:off x="990600" y="2514600"/>
            <a:ext cx="6400800" cy="3657600"/>
          </a:xfrm>
        </p:spPr>
        <p:txBody>
          <a:bodyPr>
            <a:normAutofit/>
          </a:bodyPr>
          <a:lstStyle/>
          <a:p>
            <a:r>
              <a:rPr lang="en-US" sz="2800" i="1" dirty="0"/>
              <a:t>A.   UHF (PL-259/SO-239) </a:t>
            </a:r>
            <a:endParaRPr lang="en-US" sz="2800" dirty="0"/>
          </a:p>
          <a:p>
            <a:r>
              <a:rPr lang="en-US" sz="3600" b="1" i="1" dirty="0">
                <a:solidFill>
                  <a:srgbClr val="FFFF00"/>
                </a:solidFill>
                <a:effectLst>
                  <a:outerShdw blurRad="38100" dist="38100" dir="2700000" algn="tl">
                    <a:srgbClr val="000000">
                      <a:alpha val="43137"/>
                    </a:srgbClr>
                  </a:outerShdw>
                </a:effectLst>
              </a:rPr>
              <a:t>B.   Type N</a:t>
            </a:r>
            <a:endParaRPr lang="en-US" sz="3600" b="1" dirty="0">
              <a:solidFill>
                <a:srgbClr val="FFFF00"/>
              </a:solidFill>
              <a:effectLst>
                <a:outerShdw blurRad="38100" dist="38100" dir="2700000" algn="tl">
                  <a:srgbClr val="000000">
                    <a:alpha val="43137"/>
                  </a:srgbClr>
                </a:outerShdw>
              </a:effectLst>
            </a:endParaRPr>
          </a:p>
          <a:p>
            <a:r>
              <a:rPr lang="en-US" sz="2800" i="1" dirty="0"/>
              <a:t>C.   RS-213 </a:t>
            </a:r>
            <a:endParaRPr lang="en-US" sz="2800" dirty="0"/>
          </a:p>
          <a:p>
            <a:r>
              <a:rPr lang="en-US" sz="2800" i="1" dirty="0"/>
              <a:t>D.   DB-25 </a:t>
            </a:r>
            <a:endParaRPr lang="en-US" sz="2800" dirty="0"/>
          </a:p>
          <a:p>
            <a:endParaRPr lang="en-US" sz="2800" dirty="0"/>
          </a:p>
        </p:txBody>
      </p:sp>
      <p:sp>
        <p:nvSpPr>
          <p:cNvPr id="4" name="Slide Number Placeholder 3"/>
          <p:cNvSpPr>
            <a:spLocks noGrp="1"/>
          </p:cNvSpPr>
          <p:nvPr>
            <p:ph type="sldNum" sz="quarter" idx="12"/>
          </p:nvPr>
        </p:nvSpPr>
        <p:spPr/>
        <p:txBody>
          <a:bodyPr/>
          <a:lstStyle/>
          <a:p>
            <a:fld id="{5A2483EB-AB9C-40AC-9AA1-C2AD9590A9DB}" type="slidenum">
              <a:rPr lang="en-US" smtClean="0"/>
              <a:pPr/>
              <a:t>71</a:t>
            </a:fld>
            <a:endParaRPr lang="en-US"/>
          </a:p>
        </p:txBody>
      </p:sp>
      <p:sp>
        <p:nvSpPr>
          <p:cNvPr id="5" name="Footer Placeholder 4"/>
          <p:cNvSpPr>
            <a:spLocks noGrp="1"/>
          </p:cNvSpPr>
          <p:nvPr>
            <p:ph type="ftr" sz="quarter" idx="13"/>
          </p:nvPr>
        </p:nvSpPr>
        <p:spPr/>
        <p:txBody>
          <a:bodyPr/>
          <a:lstStyle/>
          <a:p>
            <a:r>
              <a:rPr lang="en-US"/>
              <a:t>ANTENNAS AND FEED LINES 2022</a:t>
            </a:r>
          </a:p>
        </p:txBody>
      </p:sp>
      <p:pic>
        <p:nvPicPr>
          <p:cNvPr id="6" name="Picture 5">
            <a:extLst>
              <a:ext uri="{FF2B5EF4-FFF2-40B4-BE49-F238E27FC236}">
                <a16:creationId xmlns:a16="http://schemas.microsoft.com/office/drawing/2014/main" id="{7EE388DD-06A6-2B96-096B-F436042542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3165057"/>
            <a:ext cx="3334406" cy="3507700"/>
          </a:xfrm>
          <a:prstGeom prst="rect">
            <a:avLst/>
          </a:prstGeom>
        </p:spPr>
      </p:pic>
    </p:spTree>
    <p:extLst>
      <p:ext uri="{BB962C8B-B14F-4D97-AF65-F5344CB8AC3E}">
        <p14:creationId xmlns:p14="http://schemas.microsoft.com/office/powerpoint/2010/main" val="40278548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
            <a:ext cx="8229600" cy="1905000"/>
          </a:xfrm>
        </p:spPr>
        <p:txBody>
          <a:bodyPr>
            <a:normAutofit/>
          </a:bodyPr>
          <a:lstStyle/>
          <a:p>
            <a:r>
              <a:rPr lang="en-US" sz="3200" b="0" dirty="0">
                <a:latin typeface="Impact" panose="020B0806030902050204" pitchFamily="34" charset="0"/>
              </a:rPr>
              <a:t> </a:t>
            </a:r>
            <a:br>
              <a:rPr lang="en-US" sz="3200" b="0" dirty="0">
                <a:latin typeface="Impact" panose="020B0806030902050204" pitchFamily="34" charset="0"/>
              </a:rPr>
            </a:br>
            <a:r>
              <a:rPr lang="en-US" sz="3200" b="0" dirty="0">
                <a:latin typeface="Impact" panose="020B0806030902050204" pitchFamily="34" charset="0"/>
              </a:rPr>
              <a:t>T9B07 - Which of the following is true of PL-259 type coax connectors?</a:t>
            </a:r>
          </a:p>
        </p:txBody>
      </p:sp>
      <p:sp>
        <p:nvSpPr>
          <p:cNvPr id="3" name="Subtitle 2"/>
          <p:cNvSpPr>
            <a:spLocks noGrp="1"/>
          </p:cNvSpPr>
          <p:nvPr>
            <p:ph type="subTitle" idx="1"/>
          </p:nvPr>
        </p:nvSpPr>
        <p:spPr>
          <a:xfrm>
            <a:off x="609600" y="1828800"/>
            <a:ext cx="8001000" cy="4038600"/>
          </a:xfrm>
        </p:spPr>
        <p:txBody>
          <a:bodyPr>
            <a:normAutofit/>
          </a:bodyPr>
          <a:lstStyle/>
          <a:p>
            <a:r>
              <a:rPr lang="en-US" sz="2800" i="1" dirty="0"/>
              <a:t>A. They are preferred for microwave operation</a:t>
            </a:r>
            <a:endParaRPr lang="en-US" sz="2800" dirty="0"/>
          </a:p>
          <a:p>
            <a:r>
              <a:rPr lang="en-US" sz="2800" i="1" dirty="0"/>
              <a:t>B. They are watertight</a:t>
            </a:r>
            <a:endParaRPr lang="en-US" sz="2800" dirty="0"/>
          </a:p>
          <a:p>
            <a:r>
              <a:rPr lang="en-US" sz="2800" i="1" dirty="0"/>
              <a:t>C. They are commonly used at HF  and VHF frequencies</a:t>
            </a:r>
            <a:endParaRPr lang="en-US" sz="2800" dirty="0"/>
          </a:p>
          <a:p>
            <a:r>
              <a:rPr lang="en-US" sz="2800" i="1" dirty="0"/>
              <a:t>D. They are a bayonet type connector</a:t>
            </a:r>
            <a:endParaRPr lang="en-US" sz="2800" dirty="0"/>
          </a:p>
        </p:txBody>
      </p:sp>
      <p:sp>
        <p:nvSpPr>
          <p:cNvPr id="4" name="Slide Number Placeholder 3"/>
          <p:cNvSpPr>
            <a:spLocks noGrp="1"/>
          </p:cNvSpPr>
          <p:nvPr>
            <p:ph type="sldNum" sz="quarter" idx="12"/>
          </p:nvPr>
        </p:nvSpPr>
        <p:spPr/>
        <p:txBody>
          <a:bodyPr/>
          <a:lstStyle/>
          <a:p>
            <a:fld id="{5A2483EB-AB9C-40AC-9AA1-C2AD9590A9DB}" type="slidenum">
              <a:rPr lang="en-US" smtClean="0"/>
              <a:pPr/>
              <a:t>72</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40093906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
            <a:ext cx="8229600" cy="1905000"/>
          </a:xfrm>
        </p:spPr>
        <p:txBody>
          <a:bodyPr>
            <a:normAutofit/>
          </a:bodyPr>
          <a:lstStyle/>
          <a:p>
            <a:r>
              <a:rPr lang="en-US" sz="3200" b="0" dirty="0">
                <a:latin typeface="Impact" panose="020B0806030902050204" pitchFamily="34" charset="0"/>
              </a:rPr>
              <a:t> </a:t>
            </a:r>
            <a:br>
              <a:rPr lang="en-US" sz="3200" b="0" dirty="0">
                <a:latin typeface="Impact" panose="020B0806030902050204" pitchFamily="34" charset="0"/>
              </a:rPr>
            </a:br>
            <a:r>
              <a:rPr lang="en-US" sz="3200" b="0" dirty="0">
                <a:latin typeface="Impact" panose="020B0806030902050204" pitchFamily="34" charset="0"/>
              </a:rPr>
              <a:t>T9B07 - Which of the following is true of PL-259 type coax connectors?</a:t>
            </a:r>
          </a:p>
        </p:txBody>
      </p:sp>
      <p:sp>
        <p:nvSpPr>
          <p:cNvPr id="3" name="Subtitle 2"/>
          <p:cNvSpPr>
            <a:spLocks noGrp="1"/>
          </p:cNvSpPr>
          <p:nvPr>
            <p:ph type="subTitle" idx="1"/>
          </p:nvPr>
        </p:nvSpPr>
        <p:spPr>
          <a:xfrm>
            <a:off x="609600" y="1828800"/>
            <a:ext cx="8001000" cy="4038600"/>
          </a:xfrm>
        </p:spPr>
        <p:txBody>
          <a:bodyPr>
            <a:normAutofit/>
          </a:bodyPr>
          <a:lstStyle/>
          <a:p>
            <a:r>
              <a:rPr lang="en-US" sz="2800" i="1" dirty="0"/>
              <a:t>A. They are preferred for microwave operation</a:t>
            </a:r>
            <a:endParaRPr lang="en-US" sz="2800" dirty="0"/>
          </a:p>
          <a:p>
            <a:r>
              <a:rPr lang="en-US" sz="2800" i="1" dirty="0"/>
              <a:t>B. They are watertight</a:t>
            </a:r>
            <a:endParaRPr lang="en-US" sz="2800" dirty="0"/>
          </a:p>
          <a:p>
            <a:r>
              <a:rPr lang="en-US" sz="3600" b="1" i="1" dirty="0">
                <a:solidFill>
                  <a:srgbClr val="FFFF00"/>
                </a:solidFill>
                <a:effectLst>
                  <a:outerShdw blurRad="38100" dist="38100" dir="2700000" algn="tl">
                    <a:srgbClr val="000000">
                      <a:alpha val="43137"/>
                    </a:srgbClr>
                  </a:outerShdw>
                </a:effectLst>
              </a:rPr>
              <a:t>C. They are commonly used at HF  and VHF frequencies</a:t>
            </a:r>
          </a:p>
          <a:p>
            <a:r>
              <a:rPr lang="en-US" sz="2800" i="1" dirty="0"/>
              <a:t>D. They are a bayonet type connector</a:t>
            </a:r>
            <a:endParaRPr lang="en-US" sz="2800" dirty="0"/>
          </a:p>
        </p:txBody>
      </p:sp>
      <p:sp>
        <p:nvSpPr>
          <p:cNvPr id="4" name="Slide Number Placeholder 3"/>
          <p:cNvSpPr>
            <a:spLocks noGrp="1"/>
          </p:cNvSpPr>
          <p:nvPr>
            <p:ph type="sldNum" sz="quarter" idx="12"/>
          </p:nvPr>
        </p:nvSpPr>
        <p:spPr/>
        <p:txBody>
          <a:bodyPr/>
          <a:lstStyle/>
          <a:p>
            <a:fld id="{5A2483EB-AB9C-40AC-9AA1-C2AD9590A9DB}" type="slidenum">
              <a:rPr lang="en-US" smtClean="0"/>
              <a:pPr/>
              <a:t>73</a:t>
            </a:fld>
            <a:endParaRPr lang="en-US"/>
          </a:p>
        </p:txBody>
      </p:sp>
      <p:sp>
        <p:nvSpPr>
          <p:cNvPr id="5" name="Footer Placeholder 4"/>
          <p:cNvSpPr>
            <a:spLocks noGrp="1"/>
          </p:cNvSpPr>
          <p:nvPr>
            <p:ph type="ftr" sz="quarter" idx="13"/>
          </p:nvPr>
        </p:nvSpPr>
        <p:spPr/>
        <p:txBody>
          <a:bodyPr/>
          <a:lstStyle/>
          <a:p>
            <a:r>
              <a:rPr lang="en-US"/>
              <a:t>ANTENNAS AND FEED LINES 2022</a:t>
            </a:r>
          </a:p>
        </p:txBody>
      </p:sp>
      <p:pic>
        <p:nvPicPr>
          <p:cNvPr id="6" name="Picture 6">
            <a:extLst>
              <a:ext uri="{FF2B5EF4-FFF2-40B4-BE49-F238E27FC236}">
                <a16:creationId xmlns:a16="http://schemas.microsoft.com/office/drawing/2014/main" id="{E15431D7-DCF0-0785-58F7-68D2DA3143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3525" y="4568070"/>
            <a:ext cx="3533775" cy="199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72563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10600" cy="1828800"/>
          </a:xfrm>
        </p:spPr>
        <p:txBody>
          <a:bodyPr>
            <a:normAutofit/>
          </a:bodyPr>
          <a:lstStyle/>
          <a:p>
            <a:r>
              <a:rPr lang="en-US" sz="3200" b="0" dirty="0">
                <a:latin typeface="Impact" panose="020B0806030902050204" pitchFamily="34" charset="0"/>
              </a:rPr>
              <a:t> </a:t>
            </a:r>
            <a:br>
              <a:rPr lang="en-US" sz="3200" b="0" dirty="0">
                <a:latin typeface="Impact" panose="020B0806030902050204" pitchFamily="34" charset="0"/>
              </a:rPr>
            </a:br>
            <a:r>
              <a:rPr lang="en-US" sz="3200" b="0" dirty="0">
                <a:latin typeface="Impact" panose="020B0806030902050204" pitchFamily="34" charset="0"/>
              </a:rPr>
              <a:t>T9B08 – Which of the following is a source of loss in coaxial connectors?</a:t>
            </a:r>
          </a:p>
        </p:txBody>
      </p:sp>
      <p:sp>
        <p:nvSpPr>
          <p:cNvPr id="3" name="Subtitle 2"/>
          <p:cNvSpPr>
            <a:spLocks noGrp="1"/>
          </p:cNvSpPr>
          <p:nvPr>
            <p:ph type="subTitle" idx="1"/>
          </p:nvPr>
        </p:nvSpPr>
        <p:spPr>
          <a:xfrm>
            <a:off x="533400" y="2133600"/>
            <a:ext cx="7848600" cy="4038600"/>
          </a:xfrm>
        </p:spPr>
        <p:txBody>
          <a:bodyPr>
            <a:normAutofit/>
          </a:bodyPr>
          <a:lstStyle/>
          <a:p>
            <a:r>
              <a:rPr lang="en-US" sz="2800" i="1" dirty="0"/>
              <a:t>A.   Water intrusion into coaxial connectors</a:t>
            </a:r>
            <a:endParaRPr lang="en-US" sz="2800" dirty="0"/>
          </a:p>
          <a:p>
            <a:r>
              <a:rPr lang="en-US" sz="2800" i="1" dirty="0"/>
              <a:t>B.   High SW</a:t>
            </a:r>
            <a:endParaRPr lang="en-US" sz="2800" dirty="0"/>
          </a:p>
          <a:p>
            <a:r>
              <a:rPr lang="en-US" sz="2800" i="1" dirty="0"/>
              <a:t>C.   Multiple connectors in the line</a:t>
            </a:r>
            <a:endParaRPr lang="en-US" sz="2800" dirty="0"/>
          </a:p>
          <a:p>
            <a:r>
              <a:rPr lang="en-US" sz="2800" i="1" dirty="0"/>
              <a:t>D.   All of these choices are correct</a:t>
            </a:r>
            <a:endParaRPr lang="en-US" sz="2800" dirty="0"/>
          </a:p>
          <a:p>
            <a:endParaRPr lang="en-US" sz="2800" dirty="0"/>
          </a:p>
        </p:txBody>
      </p:sp>
      <p:sp>
        <p:nvSpPr>
          <p:cNvPr id="4" name="Slide Number Placeholder 3"/>
          <p:cNvSpPr>
            <a:spLocks noGrp="1"/>
          </p:cNvSpPr>
          <p:nvPr>
            <p:ph type="sldNum" sz="quarter" idx="12"/>
          </p:nvPr>
        </p:nvSpPr>
        <p:spPr/>
        <p:txBody>
          <a:bodyPr/>
          <a:lstStyle/>
          <a:p>
            <a:fld id="{5A2483EB-AB9C-40AC-9AA1-C2AD9590A9DB}" type="slidenum">
              <a:rPr lang="en-US" smtClean="0"/>
              <a:pPr/>
              <a:t>74</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38143038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10600" cy="1828800"/>
          </a:xfrm>
        </p:spPr>
        <p:txBody>
          <a:bodyPr>
            <a:normAutofit/>
          </a:bodyPr>
          <a:lstStyle/>
          <a:p>
            <a:r>
              <a:rPr lang="en-US" sz="3200" b="0" dirty="0">
                <a:latin typeface="Impact" panose="020B0806030902050204" pitchFamily="34" charset="0"/>
              </a:rPr>
              <a:t> </a:t>
            </a:r>
            <a:br>
              <a:rPr lang="en-US" sz="3200" b="0" dirty="0">
                <a:latin typeface="Impact" panose="020B0806030902050204" pitchFamily="34" charset="0"/>
              </a:rPr>
            </a:br>
            <a:r>
              <a:rPr lang="en-US" sz="3200" b="0" dirty="0">
                <a:latin typeface="Impact" panose="020B0806030902050204" pitchFamily="34" charset="0"/>
              </a:rPr>
              <a:t>T9B08 – Which of the following is a source of loss in coaxial connectors?</a:t>
            </a:r>
          </a:p>
        </p:txBody>
      </p:sp>
      <p:sp>
        <p:nvSpPr>
          <p:cNvPr id="3" name="Subtitle 2"/>
          <p:cNvSpPr>
            <a:spLocks noGrp="1"/>
          </p:cNvSpPr>
          <p:nvPr>
            <p:ph type="subTitle" idx="1"/>
          </p:nvPr>
        </p:nvSpPr>
        <p:spPr>
          <a:xfrm>
            <a:off x="533400" y="2133600"/>
            <a:ext cx="7848600" cy="4038600"/>
          </a:xfrm>
        </p:spPr>
        <p:txBody>
          <a:bodyPr>
            <a:normAutofit/>
          </a:bodyPr>
          <a:lstStyle/>
          <a:p>
            <a:r>
              <a:rPr lang="en-US" sz="2800" i="1" dirty="0"/>
              <a:t>A.   Water intrusion into coaxial connectors</a:t>
            </a:r>
            <a:endParaRPr lang="en-US" sz="2800" dirty="0"/>
          </a:p>
          <a:p>
            <a:r>
              <a:rPr lang="en-US" sz="2800" i="1" dirty="0"/>
              <a:t>B.   High SW</a:t>
            </a:r>
            <a:endParaRPr lang="en-US" sz="2800" dirty="0"/>
          </a:p>
          <a:p>
            <a:r>
              <a:rPr lang="en-US" sz="2800" i="1" dirty="0"/>
              <a:t>C.   Multiple connectors in the line</a:t>
            </a:r>
            <a:endParaRPr lang="en-US" sz="2800" dirty="0"/>
          </a:p>
          <a:p>
            <a:r>
              <a:rPr lang="en-US" sz="3600" b="1" i="1" dirty="0">
                <a:solidFill>
                  <a:srgbClr val="FFFF00"/>
                </a:solidFill>
                <a:effectLst>
                  <a:outerShdw blurRad="38100" dist="38100" dir="2700000" algn="tl">
                    <a:srgbClr val="000000">
                      <a:alpha val="43137"/>
                    </a:srgbClr>
                  </a:outerShdw>
                </a:effectLst>
              </a:rPr>
              <a:t>D.   All of these choices are correct</a:t>
            </a:r>
          </a:p>
          <a:p>
            <a:endParaRPr lang="en-US" sz="2800" dirty="0"/>
          </a:p>
        </p:txBody>
      </p:sp>
      <p:sp>
        <p:nvSpPr>
          <p:cNvPr id="4" name="Slide Number Placeholder 3"/>
          <p:cNvSpPr>
            <a:spLocks noGrp="1"/>
          </p:cNvSpPr>
          <p:nvPr>
            <p:ph type="sldNum" sz="quarter" idx="12"/>
          </p:nvPr>
        </p:nvSpPr>
        <p:spPr/>
        <p:txBody>
          <a:bodyPr/>
          <a:lstStyle/>
          <a:p>
            <a:fld id="{5A2483EB-AB9C-40AC-9AA1-C2AD9590A9DB}" type="slidenum">
              <a:rPr lang="en-US" smtClean="0"/>
              <a:pPr/>
              <a:t>75</a:t>
            </a:fld>
            <a:endParaRPr lang="en-US"/>
          </a:p>
        </p:txBody>
      </p:sp>
      <p:sp>
        <p:nvSpPr>
          <p:cNvPr id="5" name="Footer Placeholder 4"/>
          <p:cNvSpPr>
            <a:spLocks noGrp="1"/>
          </p:cNvSpPr>
          <p:nvPr>
            <p:ph type="ftr" sz="quarter" idx="13"/>
          </p:nvPr>
        </p:nvSpPr>
        <p:spPr/>
        <p:txBody>
          <a:bodyPr/>
          <a:lstStyle/>
          <a:p>
            <a:r>
              <a:rPr lang="en-US"/>
              <a:t>ANTENNAS AND FEED LINES 2022</a:t>
            </a:r>
          </a:p>
        </p:txBody>
      </p:sp>
      <p:pic>
        <p:nvPicPr>
          <p:cNvPr id="6" name="Picture 5">
            <a:extLst>
              <a:ext uri="{FF2B5EF4-FFF2-40B4-BE49-F238E27FC236}">
                <a16:creationId xmlns:a16="http://schemas.microsoft.com/office/drawing/2014/main" id="{691E429A-EBDD-E610-E2E0-99C787E551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80" r="1897" b="12960"/>
          <a:stretch/>
        </p:blipFill>
        <p:spPr>
          <a:xfrm>
            <a:off x="4953000" y="4429518"/>
            <a:ext cx="4075386" cy="2291957"/>
          </a:xfrm>
          <a:prstGeom prst="rect">
            <a:avLst/>
          </a:prstGeom>
        </p:spPr>
      </p:pic>
    </p:spTree>
    <p:extLst>
      <p:ext uri="{BB962C8B-B14F-4D97-AF65-F5344CB8AC3E}">
        <p14:creationId xmlns:p14="http://schemas.microsoft.com/office/powerpoint/2010/main" val="37948230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828800"/>
          </a:xfrm>
        </p:spPr>
        <p:txBody>
          <a:bodyPr>
            <a:noAutofit/>
          </a:bodyPr>
          <a:lstStyle/>
          <a:p>
            <a:r>
              <a:rPr lang="en-US" sz="3200" b="0" dirty="0">
                <a:latin typeface="Impact" panose="020B0806030902050204" pitchFamily="34" charset="0"/>
              </a:rPr>
              <a:t> </a:t>
            </a:r>
            <a:br>
              <a:rPr lang="en-US" sz="3200" b="0" dirty="0">
                <a:latin typeface="Impact" panose="020B0806030902050204" pitchFamily="34" charset="0"/>
              </a:rPr>
            </a:br>
            <a:r>
              <a:rPr lang="en-US" sz="3200" b="0" dirty="0">
                <a:latin typeface="Impact" panose="020B0806030902050204" pitchFamily="34" charset="0"/>
              </a:rPr>
              <a:t>T9B09 - What  can cause erratic changes in SWR?</a:t>
            </a:r>
            <a:br>
              <a:rPr lang="en-US" sz="3200" b="0" dirty="0">
                <a:latin typeface="Impact" panose="020B0806030902050204" pitchFamily="34" charset="0"/>
              </a:rPr>
            </a:br>
            <a:endParaRPr lang="en-US" sz="3200" b="0" dirty="0">
              <a:latin typeface="Impact" panose="020B0806030902050204" pitchFamily="34" charset="0"/>
            </a:endParaRPr>
          </a:p>
        </p:txBody>
      </p:sp>
      <p:sp>
        <p:nvSpPr>
          <p:cNvPr id="3" name="Subtitle 2"/>
          <p:cNvSpPr>
            <a:spLocks noGrp="1"/>
          </p:cNvSpPr>
          <p:nvPr>
            <p:ph type="subTitle" idx="1"/>
          </p:nvPr>
        </p:nvSpPr>
        <p:spPr>
          <a:xfrm>
            <a:off x="457200" y="2209800"/>
            <a:ext cx="8229600" cy="4038600"/>
          </a:xfrm>
        </p:spPr>
        <p:txBody>
          <a:bodyPr>
            <a:normAutofit/>
          </a:bodyPr>
          <a:lstStyle/>
          <a:p>
            <a:r>
              <a:rPr lang="en-US" sz="2800" i="1" dirty="0"/>
              <a:t>A.   Local thunderstorm</a:t>
            </a:r>
            <a:endParaRPr lang="en-US" sz="2800" dirty="0"/>
          </a:p>
          <a:p>
            <a:r>
              <a:rPr lang="en-US" sz="2800" i="1" dirty="0"/>
              <a:t>B.   Loose connection in an antenna or feed line</a:t>
            </a:r>
            <a:endParaRPr lang="en-US" sz="2800" dirty="0"/>
          </a:p>
          <a:p>
            <a:r>
              <a:rPr lang="en-US" sz="2800" i="1" dirty="0"/>
              <a:t>C.   Over modulation</a:t>
            </a:r>
            <a:endParaRPr lang="en-US" sz="2800" dirty="0"/>
          </a:p>
          <a:p>
            <a:r>
              <a:rPr lang="en-US" sz="2800" i="1" dirty="0"/>
              <a:t>D.   Overload from a strong local station</a:t>
            </a:r>
            <a:endParaRPr lang="en-US" sz="2800" dirty="0"/>
          </a:p>
        </p:txBody>
      </p:sp>
      <p:sp>
        <p:nvSpPr>
          <p:cNvPr id="4" name="Slide Number Placeholder 3"/>
          <p:cNvSpPr>
            <a:spLocks noGrp="1"/>
          </p:cNvSpPr>
          <p:nvPr>
            <p:ph type="sldNum" sz="quarter" idx="12"/>
          </p:nvPr>
        </p:nvSpPr>
        <p:spPr/>
        <p:txBody>
          <a:bodyPr/>
          <a:lstStyle/>
          <a:p>
            <a:fld id="{5A2483EB-AB9C-40AC-9AA1-C2AD9590A9DB}" type="slidenum">
              <a:rPr lang="en-US" smtClean="0"/>
              <a:pPr/>
              <a:t>76</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23531191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828800"/>
          </a:xfrm>
        </p:spPr>
        <p:txBody>
          <a:bodyPr>
            <a:noAutofit/>
          </a:bodyPr>
          <a:lstStyle/>
          <a:p>
            <a:r>
              <a:rPr lang="en-US" sz="3200" b="0" dirty="0">
                <a:latin typeface="Impact" panose="020B0806030902050204" pitchFamily="34" charset="0"/>
              </a:rPr>
              <a:t> </a:t>
            </a:r>
            <a:br>
              <a:rPr lang="en-US" sz="3200" b="0" dirty="0">
                <a:latin typeface="Impact" panose="020B0806030902050204" pitchFamily="34" charset="0"/>
              </a:rPr>
            </a:br>
            <a:r>
              <a:rPr lang="en-US" sz="3200" b="0" dirty="0">
                <a:latin typeface="Impact" panose="020B0806030902050204" pitchFamily="34" charset="0"/>
              </a:rPr>
              <a:t>T9B09 - What  can cause erratic changes in SWR?</a:t>
            </a:r>
            <a:br>
              <a:rPr lang="en-US" sz="3200" b="0" dirty="0">
                <a:latin typeface="Impact" panose="020B0806030902050204" pitchFamily="34" charset="0"/>
              </a:rPr>
            </a:br>
            <a:endParaRPr lang="en-US" sz="3200" b="0" dirty="0">
              <a:latin typeface="Impact" panose="020B0806030902050204" pitchFamily="34" charset="0"/>
            </a:endParaRPr>
          </a:p>
        </p:txBody>
      </p:sp>
      <p:sp>
        <p:nvSpPr>
          <p:cNvPr id="3" name="Subtitle 2"/>
          <p:cNvSpPr>
            <a:spLocks noGrp="1"/>
          </p:cNvSpPr>
          <p:nvPr>
            <p:ph type="subTitle" idx="1"/>
          </p:nvPr>
        </p:nvSpPr>
        <p:spPr>
          <a:xfrm>
            <a:off x="457200" y="2209800"/>
            <a:ext cx="8229600" cy="4038600"/>
          </a:xfrm>
        </p:spPr>
        <p:txBody>
          <a:bodyPr>
            <a:normAutofit/>
          </a:bodyPr>
          <a:lstStyle/>
          <a:p>
            <a:r>
              <a:rPr lang="en-US" sz="2800" i="1" dirty="0"/>
              <a:t>A.   Local thunderstorm</a:t>
            </a:r>
            <a:endParaRPr lang="en-US" sz="2800" dirty="0"/>
          </a:p>
          <a:p>
            <a:r>
              <a:rPr lang="en-US" sz="3600" b="1" i="1" dirty="0">
                <a:solidFill>
                  <a:srgbClr val="FFFF00"/>
                </a:solidFill>
                <a:effectLst>
                  <a:outerShdw blurRad="38100" dist="38100" dir="2700000" algn="tl">
                    <a:srgbClr val="000000">
                      <a:alpha val="43137"/>
                    </a:srgbClr>
                  </a:outerShdw>
                </a:effectLst>
              </a:rPr>
              <a:t>B.   Loose connection in an antenna or feed line</a:t>
            </a:r>
          </a:p>
          <a:p>
            <a:r>
              <a:rPr lang="en-US" sz="2800" i="1" dirty="0"/>
              <a:t>C.   Over modulation</a:t>
            </a:r>
            <a:endParaRPr lang="en-US" sz="2800" dirty="0"/>
          </a:p>
          <a:p>
            <a:r>
              <a:rPr lang="en-US" sz="2800" i="1" dirty="0"/>
              <a:t>D.   Overload from a strong local station</a:t>
            </a:r>
            <a:endParaRPr lang="en-US" sz="2800" dirty="0"/>
          </a:p>
        </p:txBody>
      </p:sp>
      <p:sp>
        <p:nvSpPr>
          <p:cNvPr id="4" name="Slide Number Placeholder 3"/>
          <p:cNvSpPr>
            <a:spLocks noGrp="1"/>
          </p:cNvSpPr>
          <p:nvPr>
            <p:ph type="sldNum" sz="quarter" idx="12"/>
          </p:nvPr>
        </p:nvSpPr>
        <p:spPr/>
        <p:txBody>
          <a:bodyPr/>
          <a:lstStyle/>
          <a:p>
            <a:fld id="{5A2483EB-AB9C-40AC-9AA1-C2AD9590A9DB}" type="slidenum">
              <a:rPr lang="en-US" smtClean="0"/>
              <a:pPr/>
              <a:t>77</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1700829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4"/>
          <p:cNvSpPr>
            <a:spLocks noGrp="1"/>
          </p:cNvSpPr>
          <p:nvPr>
            <p:ph type="sldNum" sz="quarter" idx="10"/>
          </p:nvPr>
        </p:nvSpPr>
        <p:spPr>
          <a:xfrm>
            <a:off x="8534400" y="6248400"/>
            <a:ext cx="457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l" eaLnBrk="1" hangingPunct="1">
              <a:spcBef>
                <a:spcPct val="0"/>
              </a:spcBef>
              <a:buClrTx/>
              <a:buSzTx/>
              <a:buFontTx/>
              <a:buNone/>
            </a:pPr>
            <a:fld id="{DBD88EAA-013D-4447-B265-5C0E1E27EFD4}" type="slidenum">
              <a:rPr lang="en-US" altLang="en-US" sz="1200" b="0" smtClean="0">
                <a:solidFill>
                  <a:schemeClr val="tx1"/>
                </a:solidFill>
              </a:rPr>
              <a:pPr algn="l" eaLnBrk="1" hangingPunct="1">
                <a:spcBef>
                  <a:spcPct val="0"/>
                </a:spcBef>
                <a:buClrTx/>
                <a:buSzTx/>
                <a:buFontTx/>
                <a:buNone/>
              </a:pPr>
              <a:t>78</a:t>
            </a:fld>
            <a:endParaRPr lang="en-US" altLang="en-US" sz="1200" b="0" dirty="0">
              <a:solidFill>
                <a:schemeClr val="tx1"/>
              </a:solidFill>
            </a:endParaRPr>
          </a:p>
        </p:txBody>
      </p:sp>
      <p:graphicFrame>
        <p:nvGraphicFramePr>
          <p:cNvPr id="5" name="Group 2"/>
          <p:cNvGraphicFramePr>
            <a:graphicFrameLocks noGrp="1"/>
          </p:cNvGraphicFramePr>
          <p:nvPr/>
        </p:nvGraphicFramePr>
        <p:xfrm>
          <a:off x="609600" y="609600"/>
          <a:ext cx="8005760" cy="5638802"/>
        </p:xfrm>
        <a:graphic>
          <a:graphicData uri="http://schemas.openxmlformats.org/drawingml/2006/table">
            <a:tbl>
              <a:tblPr/>
              <a:tblGrid>
                <a:gridCol w="1049703">
                  <a:extLst>
                    <a:ext uri="{9D8B030D-6E8A-4147-A177-3AD203B41FA5}">
                      <a16:colId xmlns:a16="http://schemas.microsoft.com/office/drawing/2014/main" val="20000"/>
                    </a:ext>
                  </a:extLst>
                </a:gridCol>
                <a:gridCol w="1000055">
                  <a:extLst>
                    <a:ext uri="{9D8B030D-6E8A-4147-A177-3AD203B41FA5}">
                      <a16:colId xmlns:a16="http://schemas.microsoft.com/office/drawing/2014/main" val="20001"/>
                    </a:ext>
                  </a:extLst>
                </a:gridCol>
                <a:gridCol w="1003602">
                  <a:extLst>
                    <a:ext uri="{9D8B030D-6E8A-4147-A177-3AD203B41FA5}">
                      <a16:colId xmlns:a16="http://schemas.microsoft.com/office/drawing/2014/main" val="20002"/>
                    </a:ext>
                  </a:extLst>
                </a:gridCol>
                <a:gridCol w="923811">
                  <a:extLst>
                    <a:ext uri="{9D8B030D-6E8A-4147-A177-3AD203B41FA5}">
                      <a16:colId xmlns:a16="http://schemas.microsoft.com/office/drawing/2014/main" val="20003"/>
                    </a:ext>
                  </a:extLst>
                </a:gridCol>
                <a:gridCol w="1000055">
                  <a:extLst>
                    <a:ext uri="{9D8B030D-6E8A-4147-A177-3AD203B41FA5}">
                      <a16:colId xmlns:a16="http://schemas.microsoft.com/office/drawing/2014/main" val="20004"/>
                    </a:ext>
                  </a:extLst>
                </a:gridCol>
                <a:gridCol w="898985">
                  <a:extLst>
                    <a:ext uri="{9D8B030D-6E8A-4147-A177-3AD203B41FA5}">
                      <a16:colId xmlns:a16="http://schemas.microsoft.com/office/drawing/2014/main" val="20005"/>
                    </a:ext>
                  </a:extLst>
                </a:gridCol>
                <a:gridCol w="898985">
                  <a:extLst>
                    <a:ext uri="{9D8B030D-6E8A-4147-A177-3AD203B41FA5}">
                      <a16:colId xmlns:a16="http://schemas.microsoft.com/office/drawing/2014/main" val="20006"/>
                    </a:ext>
                  </a:extLst>
                </a:gridCol>
                <a:gridCol w="1230564">
                  <a:extLst>
                    <a:ext uri="{9D8B030D-6E8A-4147-A177-3AD203B41FA5}">
                      <a16:colId xmlns:a16="http://schemas.microsoft.com/office/drawing/2014/main" val="20007"/>
                    </a:ext>
                  </a:extLst>
                </a:gridCol>
              </a:tblGrid>
              <a:tr h="433754">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bg1"/>
                          </a:solidFill>
                          <a:effectLst/>
                          <a:latin typeface="Arial" charset="0"/>
                          <a:cs typeface="Arial" charset="0"/>
                        </a:rPr>
                        <a:t>Coax Cable Signal Loss (Attenuation) in dB per 100ft</a:t>
                      </a:r>
                      <a:endParaRPr kumimoji="0" lang="en-US" sz="2200" b="0" i="0" u="none" strike="noStrike" cap="none" normalizeH="0" baseline="0" dirty="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337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cs typeface="Arial" charset="0"/>
                        </a:rPr>
                        <a:t>Loss</a:t>
                      </a:r>
                      <a:endParaRPr kumimoji="0" lang="en-US" sz="1600" b="0" i="0" u="none" strike="noStrike" cap="none" normalizeH="0" baseline="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cs typeface="Arial" charset="0"/>
                        </a:rPr>
                        <a:t>RG-174</a:t>
                      </a:r>
                      <a:endParaRPr kumimoji="0" lang="en-US" sz="1600" b="0" i="0" u="none" strike="noStrike" cap="none" normalizeH="0" baseline="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cs typeface="Arial" charset="0"/>
                        </a:rPr>
                        <a:t>RG-58</a:t>
                      </a:r>
                      <a:endParaRPr kumimoji="0" lang="en-US" sz="1600" b="0" i="0" u="none" strike="noStrike" cap="none" normalizeH="0" baseline="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cs typeface="Arial" charset="0"/>
                        </a:rPr>
                        <a:t>RG-8X</a:t>
                      </a:r>
                      <a:endParaRPr kumimoji="0" lang="en-US" sz="1600" b="0" i="0" u="none" strike="noStrike" cap="none" normalizeH="0" baseline="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cs typeface="Arial" charset="0"/>
                        </a:rPr>
                        <a:t>RG-213</a:t>
                      </a:r>
                      <a:endParaRPr kumimoji="0" lang="en-US" sz="1600" b="0" i="0" u="none" strike="noStrike" cap="none" normalizeH="0" baseline="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cs typeface="Arial" charset="0"/>
                        </a:rPr>
                        <a:t>RG-6</a:t>
                      </a:r>
                      <a:endParaRPr kumimoji="0" lang="en-US" sz="1600" b="0" i="0" u="none" strike="noStrike" cap="none" normalizeH="0" baseline="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cs typeface="Arial" charset="0"/>
                        </a:rPr>
                        <a:t>9913</a:t>
                      </a:r>
                      <a:endParaRPr kumimoji="0" lang="en-US" sz="1600" b="0" i="0" u="none" strike="noStrike" cap="none" normalizeH="0" baseline="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cs typeface="Arial" charset="0"/>
                        </a:rPr>
                        <a:t>LMR-400</a:t>
                      </a:r>
                      <a:endParaRPr kumimoji="0" lang="en-US" sz="1600" b="0" i="0" u="none" strike="noStrike" cap="none" normalizeH="0" baseline="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37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2"/>
                          </a:solidFill>
                          <a:effectLst/>
                          <a:latin typeface="Arial" charset="0"/>
                        </a:rPr>
                        <a:t>O.D.</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2"/>
                          </a:solidFill>
                          <a:effectLst/>
                          <a:latin typeface="Arial" charset="0"/>
                        </a:rPr>
                        <a:t>0.100in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2"/>
                          </a:solidFill>
                          <a:effectLst/>
                          <a:latin typeface="Arial" charset="0"/>
                        </a:rPr>
                        <a:t>0.195in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2"/>
                          </a:solidFill>
                          <a:effectLst/>
                          <a:latin typeface="Arial" charset="0"/>
                        </a:rPr>
                        <a:t>0.242in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2"/>
                          </a:solidFill>
                          <a:effectLst/>
                          <a:latin typeface="Arial" charset="0"/>
                        </a:rPr>
                        <a:t>0.405in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2"/>
                          </a:solidFill>
                          <a:effectLst/>
                          <a:latin typeface="Arial" charset="0"/>
                        </a:rPr>
                        <a:t>0.270in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2"/>
                          </a:solidFill>
                          <a:effectLst/>
                          <a:latin typeface="Arial" charset="0"/>
                        </a:rPr>
                        <a:t>0.405in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2"/>
                          </a:solidFill>
                          <a:effectLst/>
                          <a:latin typeface="Arial" charset="0"/>
                        </a:rPr>
                        <a:t>0.405in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2"/>
                  </a:ext>
                </a:extLst>
              </a:tr>
              <a:tr h="4337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1MHz</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1.9dB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2"/>
                          </a:solidFill>
                          <a:effectLst/>
                          <a:latin typeface="Arial" charset="0"/>
                          <a:cs typeface="Arial" charset="0"/>
                        </a:rPr>
                        <a:t>0.4dB</a:t>
                      </a:r>
                      <a:endParaRPr kumimoji="0" lang="en-US" sz="1600" b="0" i="0" u="none" strike="noStrike" cap="none" normalizeH="0" baseline="0" dirty="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0.5dB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0.2dB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0.2dB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rPr>
                        <a:t>0.2dB</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2"/>
                          </a:solidFill>
                          <a:effectLst/>
                          <a:latin typeface="Arial" charset="0"/>
                          <a:cs typeface="Arial" charset="0"/>
                        </a:rPr>
                        <a:t>0.3dB</a:t>
                      </a:r>
                      <a:endParaRPr kumimoji="0" lang="en-US" sz="1600" b="0" i="0" u="none" strike="noStrike" cap="none" normalizeH="0" baseline="0" dirty="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4337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10MHz</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3.3dB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1.4dB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1.0dB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0.6dB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0.6dB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0.4dB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0.5dB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r h="4337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50MHz</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6.6dB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3.3dB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2.5dB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1.6dB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1.4dB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0.9dB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0.9dB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5"/>
                  </a:ext>
                </a:extLst>
              </a:tr>
              <a:tr h="4337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100MHz</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8.9dB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4.9dB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3.6dB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2.2dB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2.0dB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1.4dB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1.4dB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6"/>
                  </a:ext>
                </a:extLst>
              </a:tr>
              <a:tr h="4337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200MHz</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11.9dB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7.3dB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5.4dB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3.3dB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2.8dB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1.8dB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1.8dB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7"/>
                  </a:ext>
                </a:extLst>
              </a:tr>
              <a:tr h="4337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400MHz</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17.3dB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11.2dB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7.9dB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4.8dB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4.3dB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2.6dB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2.6dB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8"/>
                  </a:ext>
                </a:extLst>
              </a:tr>
              <a:tr h="4337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700MHz</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26.0dB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16.9dB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11.0dB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6.6dB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5.6dB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3.6dB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3.5dB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9"/>
                  </a:ext>
                </a:extLst>
              </a:tr>
              <a:tr h="4337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900MHz</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27.9dB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20.1dB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12.6dB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7.7dB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6.0dB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4.2dB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3.9dB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10"/>
                  </a:ext>
                </a:extLst>
              </a:tr>
              <a:tr h="4337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1GHz</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32.0dB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21.5dB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13.5dB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8.3dB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6.1dB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4.5dB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4.1dB</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11"/>
                  </a:ext>
                </a:extLst>
              </a:tr>
              <a:tr h="4337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2"/>
                          </a:solidFill>
                          <a:effectLst/>
                          <a:latin typeface="Arial" charset="0"/>
                          <a:cs typeface="Arial" charset="0"/>
                        </a:rPr>
                        <a:t>Imped</a:t>
                      </a:r>
                      <a:endParaRPr kumimoji="0" lang="en-US" sz="1600" b="0" i="0" u="none" strike="noStrike" cap="none" normalizeH="0" baseline="0" dirty="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2"/>
                          </a:solidFill>
                          <a:effectLst/>
                          <a:latin typeface="Arial" charset="0"/>
                          <a:cs typeface="Arial" charset="0"/>
                        </a:rPr>
                        <a:t>50ohm</a:t>
                      </a:r>
                      <a:endParaRPr kumimoji="0" lang="en-US" sz="1600" b="0" i="0" u="none" strike="noStrike" cap="none" normalizeH="0" baseline="0" dirty="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50ohm</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50ohm</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50ohm</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75ohm</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2"/>
                          </a:solidFill>
                          <a:effectLst/>
                          <a:latin typeface="Arial" charset="0"/>
                          <a:cs typeface="Arial" charset="0"/>
                        </a:rPr>
                        <a:t>50ohm</a:t>
                      </a:r>
                      <a:endParaRPr kumimoji="0" lang="en-US" sz="1600" b="0" i="0" u="none" strike="noStrike" cap="none" normalizeH="0" baseline="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2"/>
                          </a:solidFill>
                          <a:effectLst/>
                          <a:latin typeface="Arial" charset="0"/>
                          <a:cs typeface="Arial" charset="0"/>
                        </a:rPr>
                        <a:t>50ohm</a:t>
                      </a:r>
                      <a:endParaRPr kumimoji="0" lang="en-US" sz="1600" b="0" i="0" u="none" strike="noStrike" cap="none" normalizeH="0" baseline="0" dirty="0">
                        <a:ln>
                          <a:noFill/>
                        </a:ln>
                        <a:solidFill>
                          <a:schemeClr val="bg2"/>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12"/>
                  </a:ext>
                </a:extLst>
              </a:tr>
            </a:tbl>
          </a:graphicData>
        </a:graphic>
      </p:graphicFrame>
      <p:sp>
        <p:nvSpPr>
          <p:cNvPr id="2" name="Footer Placeholder 1">
            <a:extLst>
              <a:ext uri="{FF2B5EF4-FFF2-40B4-BE49-F238E27FC236}">
                <a16:creationId xmlns:a16="http://schemas.microsoft.com/office/drawing/2014/main" id="{B9C6B335-F35A-FE04-C7DA-C3400B5CDE8E}"/>
              </a:ext>
            </a:extLst>
          </p:cNvPr>
          <p:cNvSpPr>
            <a:spLocks noGrp="1"/>
          </p:cNvSpPr>
          <p:nvPr>
            <p:ph type="ftr" sz="quarter" idx="11"/>
          </p:nvPr>
        </p:nvSpPr>
        <p:spPr/>
        <p:txBody>
          <a:bodyPr/>
          <a:lstStyle/>
          <a:p>
            <a:pPr>
              <a:defRPr/>
            </a:pPr>
            <a:r>
              <a:rPr lang="en-US"/>
              <a:t>ANTENNAS AND FEED LINES 2022</a:t>
            </a:r>
          </a:p>
        </p:txBody>
      </p:sp>
    </p:spTree>
    <p:extLst>
      <p:ext uri="{BB962C8B-B14F-4D97-AF65-F5344CB8AC3E}">
        <p14:creationId xmlns:p14="http://schemas.microsoft.com/office/powerpoint/2010/main" val="29764714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86800" cy="2057400"/>
          </a:xfrm>
        </p:spPr>
        <p:txBody>
          <a:bodyPr>
            <a:normAutofit/>
          </a:bodyPr>
          <a:lstStyle/>
          <a:p>
            <a:r>
              <a:rPr lang="en-US" sz="3200" b="0" dirty="0">
                <a:latin typeface="Impact" panose="020B0806030902050204" pitchFamily="34" charset="0"/>
              </a:rPr>
              <a:t> </a:t>
            </a:r>
            <a:br>
              <a:rPr lang="en-US" sz="3200" b="0" dirty="0">
                <a:latin typeface="Impact" panose="020B0806030902050204" pitchFamily="34" charset="0"/>
              </a:rPr>
            </a:br>
            <a:r>
              <a:rPr lang="en-US" sz="3200" b="0" dirty="0">
                <a:latin typeface="Impact" panose="020B0806030902050204" pitchFamily="34" charset="0"/>
              </a:rPr>
              <a:t>T9B10 - What is the electrical difference between RG-58 and RG-213 coaxial cable?</a:t>
            </a:r>
          </a:p>
        </p:txBody>
      </p:sp>
      <p:sp>
        <p:nvSpPr>
          <p:cNvPr id="3" name="Subtitle 2"/>
          <p:cNvSpPr>
            <a:spLocks noGrp="1"/>
          </p:cNvSpPr>
          <p:nvPr>
            <p:ph type="subTitle" idx="1"/>
          </p:nvPr>
        </p:nvSpPr>
        <p:spPr>
          <a:xfrm>
            <a:off x="457200" y="2133600"/>
            <a:ext cx="8839200" cy="4038600"/>
          </a:xfrm>
        </p:spPr>
        <p:txBody>
          <a:bodyPr>
            <a:normAutofit/>
          </a:bodyPr>
          <a:lstStyle/>
          <a:p>
            <a:r>
              <a:rPr lang="en-US" sz="2800" dirty="0"/>
              <a:t>A. There is no significant difference between the two types</a:t>
            </a:r>
          </a:p>
          <a:p>
            <a:r>
              <a:rPr lang="en-US" sz="2800" dirty="0"/>
              <a:t>B. RG-58 cable has two shields</a:t>
            </a:r>
          </a:p>
          <a:p>
            <a:r>
              <a:rPr lang="en-US" sz="2800" dirty="0"/>
              <a:t>C. RG-213 cable has less loss at a given frequency</a:t>
            </a:r>
          </a:p>
          <a:p>
            <a:r>
              <a:rPr lang="en-US" sz="2800" dirty="0"/>
              <a:t>D. RG-58 cable can handle higher power levels</a:t>
            </a:r>
          </a:p>
        </p:txBody>
      </p:sp>
      <p:sp>
        <p:nvSpPr>
          <p:cNvPr id="4" name="Slide Number Placeholder 3"/>
          <p:cNvSpPr>
            <a:spLocks noGrp="1"/>
          </p:cNvSpPr>
          <p:nvPr>
            <p:ph type="sldNum" sz="quarter" idx="12"/>
          </p:nvPr>
        </p:nvSpPr>
        <p:spPr/>
        <p:txBody>
          <a:bodyPr/>
          <a:lstStyle/>
          <a:p>
            <a:fld id="{5A2483EB-AB9C-40AC-9AA1-C2AD9590A9DB}" type="slidenum">
              <a:rPr lang="en-US" smtClean="0"/>
              <a:pPr/>
              <a:t>79</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2239629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1"/>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0"/>
              </a:spcBef>
              <a:buClrTx/>
              <a:buSzTx/>
              <a:buFontTx/>
              <a:buNone/>
            </a:pPr>
            <a:r>
              <a:rPr lang="en-US" altLang="en-US" sz="1200" b="0">
                <a:solidFill>
                  <a:schemeClr val="tx1"/>
                </a:solidFill>
              </a:rPr>
              <a:t>ANTENNAS AND FEED LINES 2022</a:t>
            </a:r>
          </a:p>
        </p:txBody>
      </p:sp>
      <p:sp>
        <p:nvSpPr>
          <p:cNvPr id="11267" name="Slide Number Placeholder 4"/>
          <p:cNvSpPr>
            <a:spLocks noGrp="1"/>
          </p:cNvSpPr>
          <p:nvPr>
            <p:ph type="sldNum" sz="quarter" idx="10"/>
          </p:nvPr>
        </p:nvSpPr>
        <p:spPr>
          <a:xfrm>
            <a:off x="3124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0"/>
              </a:spcBef>
              <a:buClrTx/>
              <a:buSzTx/>
              <a:buFontTx/>
              <a:buNone/>
            </a:pPr>
            <a:fld id="{9EDB5F13-3512-4280-8E82-910B98C31606}" type="slidenum">
              <a:rPr lang="en-US" altLang="en-US" sz="1200" b="0" smtClean="0">
                <a:solidFill>
                  <a:schemeClr val="tx1"/>
                </a:solidFill>
              </a:rPr>
              <a:pPr algn="ctr" eaLnBrk="1" hangingPunct="1">
                <a:spcBef>
                  <a:spcPct val="0"/>
                </a:spcBef>
                <a:buClrTx/>
                <a:buSzTx/>
                <a:buFontTx/>
                <a:buNone/>
              </a:pPr>
              <a:t>8</a:t>
            </a:fld>
            <a:endParaRPr lang="en-US" altLang="en-US" sz="1200" b="0">
              <a:solidFill>
                <a:schemeClr val="tx1"/>
              </a:solidFill>
            </a:endParaRPr>
          </a:p>
        </p:txBody>
      </p:sp>
      <p:sp>
        <p:nvSpPr>
          <p:cNvPr id="94212" name="Rectangle 2"/>
          <p:cNvSpPr>
            <a:spLocks noGrp="1" noRot="1" noChangeArrowheads="1"/>
          </p:cNvSpPr>
          <p:nvPr>
            <p:ph type="title"/>
          </p:nvPr>
        </p:nvSpPr>
        <p:spPr>
          <a:xfrm>
            <a:off x="152400" y="0"/>
            <a:ext cx="5029200" cy="1785938"/>
          </a:xfrm>
        </p:spPr>
        <p:txBody>
          <a:bodyPr>
            <a:normAutofit/>
          </a:bodyPr>
          <a:lstStyle/>
          <a:p>
            <a:pPr eaLnBrk="1" hangingPunct="1">
              <a:defRPr/>
            </a:pPr>
            <a:r>
              <a:rPr lang="en-US" sz="4000" b="1" dirty="0">
                <a:solidFill>
                  <a:schemeClr val="bg1"/>
                </a:solidFill>
              </a:rPr>
              <a:t>     Vertical Antenna</a:t>
            </a:r>
          </a:p>
        </p:txBody>
      </p:sp>
      <p:pic>
        <p:nvPicPr>
          <p:cNvPr id="11269" name="Picture 3" descr="Starduster photo"/>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5211763" y="152400"/>
            <a:ext cx="3363912" cy="6324600"/>
          </a:xfrm>
          <a:noFill/>
          <a:extLst>
            <a:ext uri="{909E8E84-426E-40DD-AFC4-6F175D3DCCD1}">
              <a14:hiddenFill xmlns:a14="http://schemas.microsoft.com/office/drawing/2010/main">
                <a:solidFill>
                  <a:srgbClr val="FFFFFF"/>
                </a:solidFill>
              </a14:hiddenFill>
            </a:ext>
          </a:extLst>
        </p:spPr>
      </p:pic>
      <p:sp>
        <p:nvSpPr>
          <p:cNvPr id="11270" name="Text Box 4"/>
          <p:cNvSpPr txBox="1">
            <a:spLocks noChangeArrowheads="1"/>
          </p:cNvSpPr>
          <p:nvPr/>
        </p:nvSpPr>
        <p:spPr bwMode="auto">
          <a:xfrm>
            <a:off x="0" y="2057400"/>
            <a:ext cx="51054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lvl="1" eaLnBrk="1" hangingPunct="1">
              <a:spcBef>
                <a:spcPct val="50000"/>
              </a:spcBef>
              <a:buClrTx/>
              <a:buSzTx/>
              <a:buFontTx/>
              <a:buNone/>
            </a:pPr>
            <a:r>
              <a:rPr lang="en-US" altLang="en-US" sz="2800" dirty="0">
                <a:solidFill>
                  <a:schemeClr val="bg1">
                    <a:lumMod val="95000"/>
                    <a:lumOff val="5000"/>
                  </a:schemeClr>
                </a:solidFill>
                <a:latin typeface="Arial" panose="020B0604020202020204" pitchFamily="34" charset="0"/>
                <a:cs typeface="+mn-cs"/>
              </a:rPr>
              <a:t>Standard ¼ wave vertical has a </a:t>
            </a:r>
            <a:r>
              <a:rPr lang="en-US" altLang="en-US" sz="2800" dirty="0" err="1">
                <a:solidFill>
                  <a:schemeClr val="bg1">
                    <a:lumMod val="95000"/>
                    <a:lumOff val="5000"/>
                  </a:schemeClr>
                </a:solidFill>
                <a:latin typeface="Arial" panose="020B0604020202020204" pitchFamily="34" charset="0"/>
                <a:cs typeface="+mn-cs"/>
              </a:rPr>
              <a:t>feedpoint</a:t>
            </a:r>
            <a:r>
              <a:rPr lang="en-US" altLang="en-US" sz="2800" dirty="0">
                <a:solidFill>
                  <a:schemeClr val="bg1">
                    <a:lumMod val="95000"/>
                    <a:lumOff val="5000"/>
                  </a:schemeClr>
                </a:solidFill>
                <a:latin typeface="Arial" panose="020B0604020202020204" pitchFamily="34" charset="0"/>
                <a:cs typeface="+mn-cs"/>
              </a:rPr>
              <a:t> impedance of ~35 ohms</a:t>
            </a:r>
          </a:p>
          <a:p>
            <a:pPr lvl="1" eaLnBrk="1" hangingPunct="1">
              <a:spcBef>
                <a:spcPct val="50000"/>
              </a:spcBef>
              <a:buClrTx/>
              <a:buSzTx/>
              <a:buFontTx/>
              <a:buNone/>
            </a:pPr>
            <a:r>
              <a:rPr lang="en-US" altLang="en-US" sz="2800" dirty="0">
                <a:solidFill>
                  <a:schemeClr val="bg1">
                    <a:lumMod val="95000"/>
                    <a:lumOff val="5000"/>
                  </a:schemeClr>
                </a:solidFill>
                <a:latin typeface="Arial" panose="020B0604020202020204" pitchFamily="34" charset="0"/>
                <a:cs typeface="+mn-cs"/>
              </a:rPr>
              <a:t>Sloping ground radials downward raises </a:t>
            </a:r>
            <a:r>
              <a:rPr lang="en-US" altLang="en-US" sz="2800" dirty="0" err="1">
                <a:solidFill>
                  <a:schemeClr val="bg1">
                    <a:lumMod val="95000"/>
                    <a:lumOff val="5000"/>
                  </a:schemeClr>
                </a:solidFill>
                <a:latin typeface="Arial" panose="020B0604020202020204" pitchFamily="34" charset="0"/>
                <a:cs typeface="+mn-cs"/>
              </a:rPr>
              <a:t>feedpoint</a:t>
            </a:r>
            <a:r>
              <a:rPr lang="en-US" altLang="en-US" sz="2800" dirty="0">
                <a:solidFill>
                  <a:schemeClr val="bg1">
                    <a:lumMod val="95000"/>
                    <a:lumOff val="5000"/>
                  </a:schemeClr>
                </a:solidFill>
                <a:latin typeface="Arial" panose="020B0604020202020204" pitchFamily="34" charset="0"/>
                <a:cs typeface="+mn-cs"/>
              </a:rPr>
              <a:t> impedance</a:t>
            </a:r>
          </a:p>
        </p:txBody>
      </p:sp>
    </p:spTree>
    <p:extLst>
      <p:ext uri="{BB962C8B-B14F-4D97-AF65-F5344CB8AC3E}">
        <p14:creationId xmlns:p14="http://schemas.microsoft.com/office/powerpoint/2010/main" val="30432727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86800" cy="2057400"/>
          </a:xfrm>
        </p:spPr>
        <p:txBody>
          <a:bodyPr>
            <a:normAutofit/>
          </a:bodyPr>
          <a:lstStyle/>
          <a:p>
            <a:r>
              <a:rPr lang="en-US" sz="3200" b="0" dirty="0">
                <a:latin typeface="Impact" panose="020B0806030902050204" pitchFamily="34" charset="0"/>
              </a:rPr>
              <a:t> </a:t>
            </a:r>
            <a:br>
              <a:rPr lang="en-US" sz="3200" b="0" dirty="0">
                <a:latin typeface="Impact" panose="020B0806030902050204" pitchFamily="34" charset="0"/>
              </a:rPr>
            </a:br>
            <a:r>
              <a:rPr lang="en-US" sz="3200" b="0" dirty="0">
                <a:latin typeface="Impact" panose="020B0806030902050204" pitchFamily="34" charset="0"/>
              </a:rPr>
              <a:t>T9B10 - What is the electrical difference between RG-58 and RG-213 coaxial cable?</a:t>
            </a:r>
          </a:p>
        </p:txBody>
      </p:sp>
      <p:sp>
        <p:nvSpPr>
          <p:cNvPr id="3" name="Subtitle 2"/>
          <p:cNvSpPr>
            <a:spLocks noGrp="1"/>
          </p:cNvSpPr>
          <p:nvPr>
            <p:ph type="subTitle" idx="1"/>
          </p:nvPr>
        </p:nvSpPr>
        <p:spPr>
          <a:xfrm>
            <a:off x="457200" y="2133600"/>
            <a:ext cx="8839200" cy="4038600"/>
          </a:xfrm>
        </p:spPr>
        <p:txBody>
          <a:bodyPr>
            <a:normAutofit/>
          </a:bodyPr>
          <a:lstStyle/>
          <a:p>
            <a:r>
              <a:rPr lang="en-US" sz="2800" dirty="0"/>
              <a:t>A. There is no significant difference between the two types</a:t>
            </a:r>
          </a:p>
          <a:p>
            <a:r>
              <a:rPr lang="en-US" sz="2800" dirty="0"/>
              <a:t>B. RG-58 cable has two shields</a:t>
            </a:r>
          </a:p>
          <a:p>
            <a:r>
              <a:rPr lang="en-US" sz="3600" b="1" i="1" dirty="0">
                <a:solidFill>
                  <a:srgbClr val="FFFF00"/>
                </a:solidFill>
                <a:effectLst>
                  <a:outerShdw blurRad="38100" dist="38100" dir="2700000" algn="tl">
                    <a:srgbClr val="000000">
                      <a:alpha val="43137"/>
                    </a:srgbClr>
                  </a:outerShdw>
                </a:effectLst>
              </a:rPr>
              <a:t>C. RG-213 cable has less loss at a given frequency</a:t>
            </a:r>
          </a:p>
          <a:p>
            <a:r>
              <a:rPr lang="en-US" sz="2800" dirty="0"/>
              <a:t>D. RG-58 cable can handle higher power levels</a:t>
            </a:r>
          </a:p>
        </p:txBody>
      </p:sp>
      <p:sp>
        <p:nvSpPr>
          <p:cNvPr id="4" name="Slide Number Placeholder 3"/>
          <p:cNvSpPr>
            <a:spLocks noGrp="1"/>
          </p:cNvSpPr>
          <p:nvPr>
            <p:ph type="sldNum" sz="quarter" idx="12"/>
          </p:nvPr>
        </p:nvSpPr>
        <p:spPr/>
        <p:txBody>
          <a:bodyPr/>
          <a:lstStyle/>
          <a:p>
            <a:fld id="{5A2483EB-AB9C-40AC-9AA1-C2AD9590A9DB}" type="slidenum">
              <a:rPr lang="en-US" smtClean="0"/>
              <a:pPr/>
              <a:t>80</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25353037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87375"/>
            <a:ext cx="7772400" cy="1470025"/>
          </a:xfrm>
        </p:spPr>
        <p:txBody>
          <a:bodyPr>
            <a:noAutofit/>
          </a:bodyPr>
          <a:lstStyle/>
          <a:p>
            <a:r>
              <a:rPr lang="en-US" sz="3200" b="0" dirty="0">
                <a:latin typeface="Impact" panose="020B0806030902050204" pitchFamily="34" charset="0"/>
              </a:rPr>
              <a:t> </a:t>
            </a:r>
            <a:br>
              <a:rPr lang="en-US" sz="3200" b="0" dirty="0">
                <a:latin typeface="Impact" panose="020B0806030902050204" pitchFamily="34" charset="0"/>
              </a:rPr>
            </a:br>
            <a:r>
              <a:rPr lang="en-US" sz="3200" b="0" dirty="0">
                <a:latin typeface="Impact" panose="020B0806030902050204" pitchFamily="34" charset="0"/>
              </a:rPr>
              <a:t>T9B11 - Which of the following types of feed line has the lowest loss at VHF and UHF?</a:t>
            </a:r>
            <a:br>
              <a:rPr lang="en-US" sz="3200" b="0" dirty="0">
                <a:latin typeface="Impact" panose="020B0806030902050204" pitchFamily="34" charset="0"/>
              </a:rPr>
            </a:br>
            <a:endParaRPr lang="en-US" sz="3200" b="0" dirty="0">
              <a:latin typeface="Impact" panose="020B0806030902050204" pitchFamily="34" charset="0"/>
            </a:endParaRPr>
          </a:p>
        </p:txBody>
      </p:sp>
      <p:sp>
        <p:nvSpPr>
          <p:cNvPr id="3" name="Subtitle 2"/>
          <p:cNvSpPr>
            <a:spLocks noGrp="1"/>
          </p:cNvSpPr>
          <p:nvPr>
            <p:ph type="subTitle" idx="1"/>
          </p:nvPr>
        </p:nvSpPr>
        <p:spPr>
          <a:xfrm>
            <a:off x="457200" y="2209800"/>
            <a:ext cx="7467600" cy="4343400"/>
          </a:xfrm>
        </p:spPr>
        <p:txBody>
          <a:bodyPr>
            <a:normAutofit/>
          </a:bodyPr>
          <a:lstStyle/>
          <a:p>
            <a:r>
              <a:rPr lang="en-US" sz="2800" i="1" dirty="0"/>
              <a:t>A. 50-ohm flexible coax</a:t>
            </a:r>
            <a:endParaRPr lang="en-US" sz="2800" dirty="0"/>
          </a:p>
          <a:p>
            <a:r>
              <a:rPr lang="en-US" sz="2800" i="1" dirty="0"/>
              <a:t>B. Multi-conductor unbalanced cable</a:t>
            </a:r>
            <a:endParaRPr lang="en-US" sz="2800" dirty="0"/>
          </a:p>
          <a:p>
            <a:r>
              <a:rPr lang="en-US" sz="2800" i="1" dirty="0"/>
              <a:t>C. Air-insulated hard line</a:t>
            </a:r>
            <a:endParaRPr lang="en-US" sz="2800" dirty="0"/>
          </a:p>
          <a:p>
            <a:r>
              <a:rPr lang="en-US" sz="2800" i="1" dirty="0"/>
              <a:t>D. 75-ohm flexible coax</a:t>
            </a:r>
            <a:endParaRPr lang="en-US" sz="2800" dirty="0"/>
          </a:p>
          <a:p>
            <a:endParaRPr lang="en-US" sz="2800" dirty="0"/>
          </a:p>
        </p:txBody>
      </p:sp>
      <p:sp>
        <p:nvSpPr>
          <p:cNvPr id="4" name="Slide Number Placeholder 3"/>
          <p:cNvSpPr>
            <a:spLocks noGrp="1"/>
          </p:cNvSpPr>
          <p:nvPr>
            <p:ph type="sldNum" sz="quarter" idx="12"/>
          </p:nvPr>
        </p:nvSpPr>
        <p:spPr/>
        <p:txBody>
          <a:bodyPr/>
          <a:lstStyle/>
          <a:p>
            <a:fld id="{5A2483EB-AB9C-40AC-9AA1-C2AD9590A9DB}" type="slidenum">
              <a:rPr lang="en-US" smtClean="0"/>
              <a:pPr/>
              <a:t>81</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3783863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87375"/>
            <a:ext cx="7772400" cy="1470025"/>
          </a:xfrm>
        </p:spPr>
        <p:txBody>
          <a:bodyPr>
            <a:noAutofit/>
          </a:bodyPr>
          <a:lstStyle/>
          <a:p>
            <a:r>
              <a:rPr lang="en-US" sz="3200" b="0" dirty="0">
                <a:latin typeface="Impact" panose="020B0806030902050204" pitchFamily="34" charset="0"/>
              </a:rPr>
              <a:t> </a:t>
            </a:r>
            <a:br>
              <a:rPr lang="en-US" sz="3200" b="0" dirty="0">
                <a:latin typeface="Impact" panose="020B0806030902050204" pitchFamily="34" charset="0"/>
              </a:rPr>
            </a:br>
            <a:r>
              <a:rPr lang="en-US" sz="3200" b="0" dirty="0">
                <a:latin typeface="Impact" panose="020B0806030902050204" pitchFamily="34" charset="0"/>
              </a:rPr>
              <a:t>T9B11 - Which of the following types of feed line has the lowest loss at VHF and UHF?</a:t>
            </a:r>
            <a:br>
              <a:rPr lang="en-US" sz="3200" b="0" dirty="0">
                <a:latin typeface="Impact" panose="020B0806030902050204" pitchFamily="34" charset="0"/>
              </a:rPr>
            </a:br>
            <a:endParaRPr lang="en-US" sz="3200" b="0" dirty="0">
              <a:latin typeface="Impact" panose="020B0806030902050204" pitchFamily="34" charset="0"/>
            </a:endParaRPr>
          </a:p>
        </p:txBody>
      </p:sp>
      <p:sp>
        <p:nvSpPr>
          <p:cNvPr id="3" name="Subtitle 2"/>
          <p:cNvSpPr>
            <a:spLocks noGrp="1"/>
          </p:cNvSpPr>
          <p:nvPr>
            <p:ph type="subTitle" idx="1"/>
          </p:nvPr>
        </p:nvSpPr>
        <p:spPr>
          <a:xfrm>
            <a:off x="457200" y="2209800"/>
            <a:ext cx="7467600" cy="4343400"/>
          </a:xfrm>
        </p:spPr>
        <p:txBody>
          <a:bodyPr>
            <a:normAutofit/>
          </a:bodyPr>
          <a:lstStyle/>
          <a:p>
            <a:r>
              <a:rPr lang="en-US" sz="2800" i="1" dirty="0"/>
              <a:t>A. 50-ohm flexible coax</a:t>
            </a:r>
            <a:endParaRPr lang="en-US" sz="2800" dirty="0"/>
          </a:p>
          <a:p>
            <a:r>
              <a:rPr lang="en-US" sz="2800" i="1" dirty="0"/>
              <a:t>B. Multi-conductor unbalanced cable</a:t>
            </a:r>
            <a:endParaRPr lang="en-US" sz="2800" dirty="0"/>
          </a:p>
          <a:p>
            <a:r>
              <a:rPr lang="en-US" sz="3600" b="1" dirty="0">
                <a:solidFill>
                  <a:srgbClr val="FFFF00"/>
                </a:solidFill>
                <a:effectLst>
                  <a:outerShdw blurRad="38100" dist="38100" dir="2700000" algn="tl">
                    <a:srgbClr val="000000">
                      <a:alpha val="43137"/>
                    </a:srgbClr>
                  </a:outerShdw>
                </a:effectLst>
              </a:rPr>
              <a:t>C. Air-insulated hard line</a:t>
            </a:r>
          </a:p>
          <a:p>
            <a:r>
              <a:rPr lang="en-US" sz="2800" i="1" dirty="0"/>
              <a:t>D. 75-ohm flexible coax</a:t>
            </a:r>
            <a:endParaRPr lang="en-US" sz="2800" dirty="0"/>
          </a:p>
          <a:p>
            <a:endParaRPr lang="en-US" sz="2800" dirty="0"/>
          </a:p>
        </p:txBody>
      </p:sp>
      <p:sp>
        <p:nvSpPr>
          <p:cNvPr id="4" name="Slide Number Placeholder 3"/>
          <p:cNvSpPr>
            <a:spLocks noGrp="1"/>
          </p:cNvSpPr>
          <p:nvPr>
            <p:ph type="sldNum" sz="quarter" idx="12"/>
          </p:nvPr>
        </p:nvSpPr>
        <p:spPr/>
        <p:txBody>
          <a:bodyPr/>
          <a:lstStyle/>
          <a:p>
            <a:fld id="{5A2483EB-AB9C-40AC-9AA1-C2AD9590A9DB}" type="slidenum">
              <a:rPr lang="en-US" smtClean="0"/>
              <a:pPr/>
              <a:t>82</a:t>
            </a:fld>
            <a:endParaRPr lang="en-US"/>
          </a:p>
        </p:txBody>
      </p:sp>
      <p:sp>
        <p:nvSpPr>
          <p:cNvPr id="5" name="Footer Placeholder 4"/>
          <p:cNvSpPr>
            <a:spLocks noGrp="1"/>
          </p:cNvSpPr>
          <p:nvPr>
            <p:ph type="ftr" sz="quarter" idx="13"/>
          </p:nvPr>
        </p:nvSpPr>
        <p:spPr/>
        <p:txBody>
          <a:bodyPr/>
          <a:lstStyle/>
          <a:p>
            <a:r>
              <a:rPr lang="en-US"/>
              <a:t>ANTENNAS AND FEED LINES 2022</a:t>
            </a:r>
          </a:p>
        </p:txBody>
      </p:sp>
      <p:pic>
        <p:nvPicPr>
          <p:cNvPr id="6" name="Picture 3">
            <a:extLst>
              <a:ext uri="{FF2B5EF4-FFF2-40B4-BE49-F238E27FC236}">
                <a16:creationId xmlns:a16="http://schemas.microsoft.com/office/drawing/2014/main" id="{AD3692C4-7DDB-4440-BDAF-75D18DE16543}"/>
              </a:ext>
            </a:extLst>
          </p:cNvPr>
          <p:cNvPicPr>
            <a:picLocks noChangeAspect="1"/>
          </p:cNvPicPr>
          <p:nvPr/>
        </p:nvPicPr>
        <p:blipFill>
          <a:blip r:embed="rId2" cstate="print">
            <a:extLst>
              <a:ext uri="{28A0092B-C50C-407E-A947-70E740481C1C}">
                <a14:useLocalDpi xmlns:a14="http://schemas.microsoft.com/office/drawing/2010/main" val="0"/>
              </a:ext>
            </a:extLst>
          </a:blip>
          <a:srcRect r="26163"/>
          <a:stretch>
            <a:fillRect/>
          </a:stretch>
        </p:blipFill>
        <p:spPr bwMode="auto">
          <a:xfrm>
            <a:off x="6019800" y="3308350"/>
            <a:ext cx="2935111"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4830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87375"/>
            <a:ext cx="7772400" cy="1470025"/>
          </a:xfrm>
        </p:spPr>
        <p:txBody>
          <a:bodyPr>
            <a:noAutofit/>
          </a:bodyPr>
          <a:lstStyle/>
          <a:p>
            <a:r>
              <a:rPr lang="en-US" sz="3600" b="0" dirty="0">
                <a:latin typeface="Impact" panose="020B0806030902050204" pitchFamily="34" charset="0"/>
              </a:rPr>
              <a:t> </a:t>
            </a:r>
            <a:br>
              <a:rPr lang="en-US" sz="3600" b="0" dirty="0">
                <a:latin typeface="Impact" panose="020B0806030902050204" pitchFamily="34" charset="0"/>
              </a:rPr>
            </a:br>
            <a:r>
              <a:rPr lang="en-US" sz="3600" b="0" dirty="0">
                <a:latin typeface="Impact" panose="020B0806030902050204" pitchFamily="34" charset="0"/>
              </a:rPr>
              <a:t>T9B12 – What is standing wave ratio </a:t>
            </a:r>
            <a:br>
              <a:rPr lang="en-US" sz="3600" b="0" dirty="0">
                <a:latin typeface="Impact" panose="020B0806030902050204" pitchFamily="34" charset="0"/>
              </a:rPr>
            </a:br>
            <a:r>
              <a:rPr lang="en-US" sz="3600" b="0" dirty="0">
                <a:latin typeface="Impact" panose="020B0806030902050204" pitchFamily="34" charset="0"/>
              </a:rPr>
              <a:t>( SWR ) ?</a:t>
            </a:r>
            <a:br>
              <a:rPr lang="en-US" sz="3600" b="0" dirty="0">
                <a:latin typeface="Impact" panose="020B0806030902050204" pitchFamily="34" charset="0"/>
              </a:rPr>
            </a:br>
            <a:endParaRPr lang="en-US" sz="3600" b="0" dirty="0">
              <a:latin typeface="Impact" panose="020B0806030902050204" pitchFamily="34" charset="0"/>
            </a:endParaRPr>
          </a:p>
        </p:txBody>
      </p:sp>
      <p:sp>
        <p:nvSpPr>
          <p:cNvPr id="3" name="Subtitle 2"/>
          <p:cNvSpPr>
            <a:spLocks noGrp="1"/>
          </p:cNvSpPr>
          <p:nvPr>
            <p:ph type="subTitle" idx="1"/>
          </p:nvPr>
        </p:nvSpPr>
        <p:spPr>
          <a:xfrm>
            <a:off x="457200" y="2209800"/>
            <a:ext cx="7467600" cy="4343400"/>
          </a:xfrm>
        </p:spPr>
        <p:txBody>
          <a:bodyPr>
            <a:normAutofit/>
          </a:bodyPr>
          <a:lstStyle/>
          <a:p>
            <a:r>
              <a:rPr lang="en-US" sz="2800" i="1" dirty="0"/>
              <a:t>A.   A measure of how well a load is matched to a transmission line</a:t>
            </a:r>
            <a:endParaRPr lang="en-US" sz="2800" dirty="0"/>
          </a:p>
          <a:p>
            <a:r>
              <a:rPr lang="en-US" sz="2800" i="1" dirty="0"/>
              <a:t>B.   The ratio of amplifier power output to input</a:t>
            </a:r>
            <a:endParaRPr lang="en-US" sz="2800" dirty="0"/>
          </a:p>
          <a:p>
            <a:r>
              <a:rPr lang="en-US" sz="2800" i="1" dirty="0"/>
              <a:t>C.   The transmitter efficiency ratio</a:t>
            </a:r>
            <a:endParaRPr lang="en-US" sz="2800" dirty="0"/>
          </a:p>
          <a:p>
            <a:r>
              <a:rPr lang="en-US" sz="2800" i="1" dirty="0"/>
              <a:t>D.   An indication of the quality of your station’s ground connection</a:t>
            </a:r>
            <a:endParaRPr lang="en-US" sz="2800" dirty="0"/>
          </a:p>
          <a:p>
            <a:endParaRPr lang="en-US" sz="2800" dirty="0"/>
          </a:p>
        </p:txBody>
      </p:sp>
      <p:sp>
        <p:nvSpPr>
          <p:cNvPr id="4" name="Slide Number Placeholder 3"/>
          <p:cNvSpPr>
            <a:spLocks noGrp="1"/>
          </p:cNvSpPr>
          <p:nvPr>
            <p:ph type="sldNum" sz="quarter" idx="12"/>
          </p:nvPr>
        </p:nvSpPr>
        <p:spPr/>
        <p:txBody>
          <a:bodyPr/>
          <a:lstStyle/>
          <a:p>
            <a:fld id="{5A2483EB-AB9C-40AC-9AA1-C2AD9590A9DB}" type="slidenum">
              <a:rPr lang="en-US" smtClean="0"/>
              <a:pPr/>
              <a:t>83</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14426520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87375"/>
            <a:ext cx="7772400" cy="1470025"/>
          </a:xfrm>
        </p:spPr>
        <p:txBody>
          <a:bodyPr>
            <a:noAutofit/>
          </a:bodyPr>
          <a:lstStyle/>
          <a:p>
            <a:r>
              <a:rPr lang="en-US" sz="3600" b="0" dirty="0">
                <a:latin typeface="Impact" panose="020B0806030902050204" pitchFamily="34" charset="0"/>
              </a:rPr>
              <a:t> </a:t>
            </a:r>
            <a:br>
              <a:rPr lang="en-US" sz="3600" b="0" dirty="0">
                <a:latin typeface="Impact" panose="020B0806030902050204" pitchFamily="34" charset="0"/>
              </a:rPr>
            </a:br>
            <a:r>
              <a:rPr lang="en-US" sz="3600" b="0" dirty="0">
                <a:latin typeface="Impact" panose="020B0806030902050204" pitchFamily="34" charset="0"/>
              </a:rPr>
              <a:t>T9B12 – What is standing wave ratio </a:t>
            </a:r>
            <a:br>
              <a:rPr lang="en-US" sz="3600" b="0" dirty="0">
                <a:latin typeface="Impact" panose="020B0806030902050204" pitchFamily="34" charset="0"/>
              </a:rPr>
            </a:br>
            <a:r>
              <a:rPr lang="en-US" sz="3600" b="0" dirty="0">
                <a:latin typeface="Impact" panose="020B0806030902050204" pitchFamily="34" charset="0"/>
              </a:rPr>
              <a:t>( SWR ) ?</a:t>
            </a:r>
            <a:br>
              <a:rPr lang="en-US" sz="3600" b="0" dirty="0">
                <a:latin typeface="Impact" panose="020B0806030902050204" pitchFamily="34" charset="0"/>
              </a:rPr>
            </a:br>
            <a:endParaRPr lang="en-US" sz="3600" b="0" dirty="0">
              <a:latin typeface="Impact" panose="020B0806030902050204" pitchFamily="34" charset="0"/>
            </a:endParaRPr>
          </a:p>
        </p:txBody>
      </p:sp>
      <p:sp>
        <p:nvSpPr>
          <p:cNvPr id="3" name="Subtitle 2"/>
          <p:cNvSpPr>
            <a:spLocks noGrp="1"/>
          </p:cNvSpPr>
          <p:nvPr>
            <p:ph type="subTitle" idx="1"/>
          </p:nvPr>
        </p:nvSpPr>
        <p:spPr>
          <a:xfrm>
            <a:off x="457200" y="2209800"/>
            <a:ext cx="7467600" cy="4343400"/>
          </a:xfrm>
        </p:spPr>
        <p:txBody>
          <a:bodyPr>
            <a:normAutofit/>
          </a:bodyPr>
          <a:lstStyle/>
          <a:p>
            <a:r>
              <a:rPr lang="en-US" sz="3600" b="1" i="1" dirty="0">
                <a:solidFill>
                  <a:srgbClr val="FFFF00"/>
                </a:solidFill>
              </a:rPr>
              <a:t>A.   A measure of how well a load is matched to a transmission line</a:t>
            </a:r>
          </a:p>
          <a:p>
            <a:r>
              <a:rPr lang="en-US" sz="2800" i="1" dirty="0"/>
              <a:t>B.   The ratio of amplifier power output to input</a:t>
            </a:r>
            <a:endParaRPr lang="en-US" sz="2800" dirty="0"/>
          </a:p>
          <a:p>
            <a:r>
              <a:rPr lang="en-US" sz="2800" i="1" dirty="0"/>
              <a:t>C.   The transmitter efficiency ratio</a:t>
            </a:r>
            <a:endParaRPr lang="en-US" sz="2800" dirty="0"/>
          </a:p>
          <a:p>
            <a:r>
              <a:rPr lang="en-US" sz="2800" i="1" dirty="0"/>
              <a:t>D.   An indication of the quality of your station’s ground connection</a:t>
            </a:r>
            <a:endParaRPr lang="en-US" sz="2800" dirty="0"/>
          </a:p>
          <a:p>
            <a:endParaRPr lang="en-US" sz="2800" dirty="0"/>
          </a:p>
        </p:txBody>
      </p:sp>
      <p:sp>
        <p:nvSpPr>
          <p:cNvPr id="4" name="Slide Number Placeholder 3"/>
          <p:cNvSpPr>
            <a:spLocks noGrp="1"/>
          </p:cNvSpPr>
          <p:nvPr>
            <p:ph type="sldNum" sz="quarter" idx="12"/>
          </p:nvPr>
        </p:nvSpPr>
        <p:spPr/>
        <p:txBody>
          <a:bodyPr/>
          <a:lstStyle/>
          <a:p>
            <a:fld id="{5A2483EB-AB9C-40AC-9AA1-C2AD9590A9DB}" type="slidenum">
              <a:rPr lang="en-US" smtClean="0"/>
              <a:pPr/>
              <a:t>84</a:t>
            </a:fld>
            <a:endParaRPr lang="en-US"/>
          </a:p>
        </p:txBody>
      </p:sp>
      <p:sp>
        <p:nvSpPr>
          <p:cNvPr id="5" name="Footer Placeholder 4"/>
          <p:cNvSpPr>
            <a:spLocks noGrp="1"/>
          </p:cNvSpPr>
          <p:nvPr>
            <p:ph type="ftr" sz="quarter" idx="13"/>
          </p:nvPr>
        </p:nvSpPr>
        <p:spPr/>
        <p:txBody>
          <a:bodyPr/>
          <a:lstStyle/>
          <a:p>
            <a:r>
              <a:rPr lang="en-US"/>
              <a:t>ANTENNAS AND FEED LINES 2022</a:t>
            </a:r>
          </a:p>
        </p:txBody>
      </p:sp>
    </p:spTree>
    <p:extLst>
      <p:ext uri="{BB962C8B-B14F-4D97-AF65-F5344CB8AC3E}">
        <p14:creationId xmlns:p14="http://schemas.microsoft.com/office/powerpoint/2010/main" val="348305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3276600"/>
          </a:xfrm>
        </p:spPr>
        <p:txBody>
          <a:bodyPr>
            <a:normAutofit/>
          </a:bodyPr>
          <a:lstStyle/>
          <a:p>
            <a:r>
              <a:rPr lang="en-US" sz="3600" b="0" dirty="0">
                <a:latin typeface="Impact" panose="020B0806030902050204" pitchFamily="34" charset="0"/>
              </a:rPr>
              <a:t>End of</a:t>
            </a:r>
            <a:br>
              <a:rPr lang="en-US" sz="3600" b="0" dirty="0">
                <a:latin typeface="Impact" panose="020B0806030902050204" pitchFamily="34" charset="0"/>
              </a:rPr>
            </a:br>
            <a:r>
              <a:rPr lang="en-US" sz="3600" b="0" dirty="0">
                <a:latin typeface="Impact" panose="020B0806030902050204" pitchFamily="34" charset="0"/>
              </a:rPr>
              <a:t>SUBELEMENT   T9 </a:t>
            </a:r>
          </a:p>
        </p:txBody>
      </p:sp>
      <p:sp>
        <p:nvSpPr>
          <p:cNvPr id="3" name="Subtitle 2"/>
          <p:cNvSpPr>
            <a:spLocks noGrp="1"/>
          </p:cNvSpPr>
          <p:nvPr>
            <p:ph type="subTitle" idx="1"/>
          </p:nvPr>
        </p:nvSpPr>
        <p:spPr>
          <a:xfrm>
            <a:off x="1371600" y="3505200"/>
            <a:ext cx="6400800" cy="2667000"/>
          </a:xfrm>
        </p:spPr>
        <p:txBody>
          <a:bodyPr/>
          <a:lstStyle/>
          <a:p>
            <a:pPr algn="ctr"/>
            <a:r>
              <a:rPr lang="en-US" b="1" dirty="0"/>
              <a:t>Antennas and feed lines </a:t>
            </a:r>
          </a:p>
          <a:p>
            <a:r>
              <a:rPr lang="en-US" dirty="0"/>
              <a:t> </a:t>
            </a:r>
          </a:p>
        </p:txBody>
      </p:sp>
      <p:sp>
        <p:nvSpPr>
          <p:cNvPr id="4" name="Footer Placeholder 3"/>
          <p:cNvSpPr>
            <a:spLocks noGrp="1"/>
          </p:cNvSpPr>
          <p:nvPr>
            <p:ph type="ftr" sz="quarter" idx="13"/>
          </p:nvPr>
        </p:nvSpPr>
        <p:spPr/>
        <p:txBody>
          <a:bodyPr/>
          <a:lstStyle/>
          <a:p>
            <a:r>
              <a:rPr lang="en-US"/>
              <a:t>ANTENNAS AND FEED LINES 2022</a:t>
            </a:r>
          </a:p>
        </p:txBody>
      </p:sp>
      <p:sp>
        <p:nvSpPr>
          <p:cNvPr id="5" name="Slide Number Placeholder 4"/>
          <p:cNvSpPr>
            <a:spLocks noGrp="1"/>
          </p:cNvSpPr>
          <p:nvPr>
            <p:ph type="sldNum" sz="quarter" idx="12"/>
          </p:nvPr>
        </p:nvSpPr>
        <p:spPr/>
        <p:txBody>
          <a:bodyPr/>
          <a:lstStyle/>
          <a:p>
            <a:fld id="{5A2483EB-AB9C-40AC-9AA1-C2AD9590A9DB}" type="slidenum">
              <a:rPr lang="en-US" smtClean="0"/>
              <a:pPr/>
              <a:t>85</a:t>
            </a:fld>
            <a:endParaRPr lang="en-US"/>
          </a:p>
        </p:txBody>
      </p:sp>
    </p:spTree>
    <p:extLst>
      <p:ext uri="{BB962C8B-B14F-4D97-AF65-F5344CB8AC3E}">
        <p14:creationId xmlns:p14="http://schemas.microsoft.com/office/powerpoint/2010/main" val="4079895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3"/>
          <p:cNvSpPr>
            <a:spLocks noGrp="1"/>
          </p:cNvSpPr>
          <p:nvPr>
            <p:ph type="ftr" sz="quarter" idx="11"/>
          </p:nvPr>
        </p:nvSpPr>
        <p:spPr>
          <a:xfrm>
            <a:off x="6553200" y="6248400"/>
            <a:ext cx="2133600" cy="476250"/>
          </a:xfrm>
        </p:spPr>
        <p:txBody>
          <a:bodyPr/>
          <a:lstStyle/>
          <a:p>
            <a:pPr algn="r">
              <a:defRPr/>
            </a:pPr>
            <a:r>
              <a:rPr lang="en-US"/>
              <a:t>ANTENNAS AND FEED LINES 2022</a:t>
            </a:r>
          </a:p>
        </p:txBody>
      </p:sp>
      <p:sp>
        <p:nvSpPr>
          <p:cNvPr id="22" name="Slide Number Placeholder 4"/>
          <p:cNvSpPr>
            <a:spLocks noGrp="1"/>
          </p:cNvSpPr>
          <p:nvPr>
            <p:ph type="sldNum" sz="quarter" idx="10"/>
          </p:nvPr>
        </p:nvSpPr>
        <p:spPr>
          <a:xfrm>
            <a:off x="304800" y="6248400"/>
            <a:ext cx="5715000" cy="476250"/>
          </a:xfrm>
        </p:spPr>
        <p:txBody>
          <a:bodyPr/>
          <a:lstStyle/>
          <a:p>
            <a:pPr algn="l">
              <a:defRPr/>
            </a:pPr>
            <a:fld id="{74ACBD73-8C46-48DD-9440-B312226CABA0}" type="slidenum">
              <a:rPr lang="en-US" smtClean="0"/>
              <a:pPr algn="l">
                <a:defRPr/>
              </a:pPr>
              <a:t>9</a:t>
            </a:fld>
            <a:endParaRPr lang="en-US"/>
          </a:p>
        </p:txBody>
      </p:sp>
      <p:sp>
        <p:nvSpPr>
          <p:cNvPr id="1447938" name="Rectangle 2"/>
          <p:cNvSpPr>
            <a:spLocks noGrp="1" noRot="1" noChangeArrowheads="1"/>
          </p:cNvSpPr>
          <p:nvPr>
            <p:ph type="title"/>
          </p:nvPr>
        </p:nvSpPr>
        <p:spPr>
          <a:xfrm>
            <a:off x="152400" y="287337"/>
            <a:ext cx="8839200" cy="1389063"/>
          </a:xfrm>
        </p:spPr>
        <p:txBody>
          <a:bodyPr/>
          <a:lstStyle/>
          <a:p>
            <a:pPr algn="ctr">
              <a:defRPr/>
            </a:pPr>
            <a:r>
              <a:rPr lang="en-US" sz="4000" b="1" dirty="0">
                <a:solidFill>
                  <a:schemeClr val="bg1"/>
                </a:solidFill>
              </a:rPr>
              <a:t>Beam Antennas</a:t>
            </a:r>
            <a:br>
              <a:rPr lang="en-US" sz="4000" b="1" dirty="0">
                <a:solidFill>
                  <a:schemeClr val="bg1"/>
                </a:solidFill>
              </a:rPr>
            </a:br>
            <a:r>
              <a:rPr lang="en-US" sz="4000" b="1" dirty="0">
                <a:solidFill>
                  <a:schemeClr val="bg1"/>
                </a:solidFill>
              </a:rPr>
              <a:t>(Yagi Antenna)</a:t>
            </a:r>
          </a:p>
        </p:txBody>
      </p:sp>
      <p:grpSp>
        <p:nvGrpSpPr>
          <p:cNvPr id="12293" name="Group 20"/>
          <p:cNvGrpSpPr>
            <a:grpSpLocks/>
          </p:cNvGrpSpPr>
          <p:nvPr/>
        </p:nvGrpSpPr>
        <p:grpSpPr bwMode="auto">
          <a:xfrm>
            <a:off x="673100" y="1544638"/>
            <a:ext cx="8001001" cy="4589462"/>
            <a:chOff x="424" y="973"/>
            <a:chExt cx="5040" cy="2891"/>
          </a:xfrm>
        </p:grpSpPr>
        <p:sp>
          <p:nvSpPr>
            <p:cNvPr id="12294" name="Line 3"/>
            <p:cNvSpPr>
              <a:spLocks noChangeShapeType="1"/>
            </p:cNvSpPr>
            <p:nvPr/>
          </p:nvSpPr>
          <p:spPr bwMode="auto">
            <a:xfrm>
              <a:off x="1728" y="2472"/>
              <a:ext cx="2304"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295" name="Line 4"/>
            <p:cNvSpPr>
              <a:spLocks noChangeShapeType="1"/>
            </p:cNvSpPr>
            <p:nvPr/>
          </p:nvSpPr>
          <p:spPr bwMode="auto">
            <a:xfrm>
              <a:off x="2880" y="1512"/>
              <a:ext cx="0" cy="912"/>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296" name="Line 5"/>
            <p:cNvSpPr>
              <a:spLocks noChangeShapeType="1"/>
            </p:cNvSpPr>
            <p:nvPr/>
          </p:nvSpPr>
          <p:spPr bwMode="auto">
            <a:xfrm>
              <a:off x="2880" y="2520"/>
              <a:ext cx="0" cy="912"/>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297" name="Line 6"/>
            <p:cNvSpPr>
              <a:spLocks noChangeShapeType="1"/>
            </p:cNvSpPr>
            <p:nvPr/>
          </p:nvSpPr>
          <p:spPr bwMode="auto">
            <a:xfrm>
              <a:off x="1776" y="1368"/>
              <a:ext cx="0" cy="2112"/>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298" name="Line 7"/>
            <p:cNvSpPr>
              <a:spLocks noChangeShapeType="1"/>
            </p:cNvSpPr>
            <p:nvPr/>
          </p:nvSpPr>
          <p:spPr bwMode="auto">
            <a:xfrm>
              <a:off x="3936" y="1608"/>
              <a:ext cx="0" cy="1728"/>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299" name="Line 8"/>
            <p:cNvSpPr>
              <a:spLocks noChangeShapeType="1"/>
            </p:cNvSpPr>
            <p:nvPr/>
          </p:nvSpPr>
          <p:spPr bwMode="auto">
            <a:xfrm>
              <a:off x="2736" y="2520"/>
              <a:ext cx="0" cy="1344"/>
            </a:xfrm>
            <a:prstGeom prst="line">
              <a:avLst/>
            </a:prstGeom>
            <a:noFill/>
            <a:ln w="762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300" name="Line 9"/>
            <p:cNvSpPr>
              <a:spLocks noChangeShapeType="1"/>
            </p:cNvSpPr>
            <p:nvPr/>
          </p:nvSpPr>
          <p:spPr bwMode="auto">
            <a:xfrm flipV="1">
              <a:off x="2736" y="2424"/>
              <a:ext cx="144" cy="96"/>
            </a:xfrm>
            <a:prstGeom prst="line">
              <a:avLst/>
            </a:prstGeom>
            <a:noFill/>
            <a:ln w="254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301" name="Line 10"/>
            <p:cNvSpPr>
              <a:spLocks noChangeShapeType="1"/>
            </p:cNvSpPr>
            <p:nvPr/>
          </p:nvSpPr>
          <p:spPr bwMode="auto">
            <a:xfrm flipV="1">
              <a:off x="2736" y="2520"/>
              <a:ext cx="144" cy="48"/>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302" name="AutoShape 11"/>
            <p:cNvSpPr>
              <a:spLocks noChangeArrowheads="1"/>
            </p:cNvSpPr>
            <p:nvPr/>
          </p:nvSpPr>
          <p:spPr bwMode="auto">
            <a:xfrm>
              <a:off x="4178" y="2347"/>
              <a:ext cx="760" cy="232"/>
            </a:xfrm>
            <a:prstGeom prst="rightArrow">
              <a:avLst>
                <a:gd name="adj1" fmla="val 50000"/>
                <a:gd name="adj2" fmla="val 163808"/>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hlink"/>
                </a:buClr>
                <a:buSzPct val="70000"/>
                <a:buFont typeface="Wingdings" pitchFamily="2" charset="2"/>
                <a:defRPr sz="2800" b="1">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0"/>
                </a:spcBef>
                <a:buClrTx/>
                <a:buSzTx/>
                <a:buFontTx/>
                <a:buNone/>
              </a:pPr>
              <a:endParaRPr lang="en-US" altLang="en-US" sz="1800" b="0" dirty="0">
                <a:solidFill>
                  <a:schemeClr val="tx1"/>
                </a:solidFill>
                <a:latin typeface="Liberation Serif" panose="02020603050405020304" pitchFamily="18" charset="0"/>
              </a:endParaRPr>
            </a:p>
          </p:txBody>
        </p:sp>
        <p:sp>
          <p:nvSpPr>
            <p:cNvPr id="1447948" name="Rectangle 12"/>
            <p:cNvSpPr>
              <a:spLocks noChangeArrowheads="1"/>
            </p:cNvSpPr>
            <p:nvPr/>
          </p:nvSpPr>
          <p:spPr bwMode="auto">
            <a:xfrm>
              <a:off x="4388" y="2650"/>
              <a:ext cx="662" cy="369"/>
            </a:xfrm>
            <a:prstGeom prst="rect">
              <a:avLst/>
            </a:prstGeom>
            <a:noFill/>
            <a:ln w="9525">
              <a:noFill/>
              <a:miter lim="800000"/>
              <a:headEnd/>
              <a:tailEnd/>
            </a:ln>
            <a:effectLst/>
          </p:spPr>
          <p:txBody>
            <a:bodyPr wrap="none" lIns="92075" tIns="46038" rIns="92075" bIns="46038">
              <a:spAutoFit/>
            </a:bodyPr>
            <a:lstStyle/>
            <a:p>
              <a:pPr>
                <a:defRPr/>
              </a:pPr>
              <a:r>
                <a:rPr lang="en-US" sz="3200" dirty="0">
                  <a:effectLst>
                    <a:outerShdw blurRad="38100" dist="38100" dir="2700000" algn="tl">
                      <a:srgbClr val="000000"/>
                    </a:outerShdw>
                  </a:effectLst>
                  <a:latin typeface="Liberation Sans" panose="020B0604020202020204" pitchFamily="34" charset="0"/>
                </a:rPr>
                <a:t>Gain</a:t>
              </a:r>
            </a:p>
          </p:txBody>
        </p:sp>
        <p:sp>
          <p:nvSpPr>
            <p:cNvPr id="1447949" name="Rectangle 13"/>
            <p:cNvSpPr>
              <a:spLocks noChangeArrowheads="1"/>
            </p:cNvSpPr>
            <p:nvPr/>
          </p:nvSpPr>
          <p:spPr bwMode="auto">
            <a:xfrm>
              <a:off x="3014" y="2174"/>
              <a:ext cx="624" cy="291"/>
            </a:xfrm>
            <a:prstGeom prst="rect">
              <a:avLst/>
            </a:prstGeom>
            <a:noFill/>
            <a:ln w="9525">
              <a:noFill/>
              <a:miter lim="800000"/>
              <a:headEnd/>
              <a:tailEnd/>
            </a:ln>
            <a:effectLst/>
          </p:spPr>
          <p:txBody>
            <a:bodyPr wrap="none" lIns="92075" tIns="46038" rIns="92075" bIns="46038">
              <a:spAutoFit/>
            </a:bodyPr>
            <a:lstStyle/>
            <a:p>
              <a:pPr>
                <a:defRPr/>
              </a:pPr>
              <a:r>
                <a:rPr lang="en-US" sz="2400" dirty="0">
                  <a:effectLst>
                    <a:outerShdw blurRad="38100" dist="38100" dir="2700000" algn="tl">
                      <a:srgbClr val="000000"/>
                    </a:outerShdw>
                  </a:effectLst>
                  <a:latin typeface="Liberation Sans" panose="020B0604020202020204" pitchFamily="34" charset="0"/>
                </a:rPr>
                <a:t>Boom</a:t>
              </a:r>
            </a:p>
          </p:txBody>
        </p:sp>
        <p:sp>
          <p:nvSpPr>
            <p:cNvPr id="1447950" name="Rectangle 14"/>
            <p:cNvSpPr>
              <a:spLocks noChangeArrowheads="1"/>
            </p:cNvSpPr>
            <p:nvPr/>
          </p:nvSpPr>
          <p:spPr bwMode="auto">
            <a:xfrm rot="16200000">
              <a:off x="1945" y="3022"/>
              <a:ext cx="1295" cy="291"/>
            </a:xfrm>
            <a:prstGeom prst="rect">
              <a:avLst/>
            </a:prstGeom>
            <a:noFill/>
            <a:ln w="9525">
              <a:noFill/>
              <a:miter lim="800000"/>
              <a:headEnd/>
              <a:tailEnd/>
            </a:ln>
            <a:effectLst/>
          </p:spPr>
          <p:txBody>
            <a:bodyPr lIns="92075" tIns="46038" rIns="92075" bIns="46038">
              <a:spAutoFit/>
            </a:bodyPr>
            <a:lstStyle/>
            <a:p>
              <a:pPr>
                <a:defRPr/>
              </a:pPr>
              <a:r>
                <a:rPr lang="en-US" sz="2400" dirty="0">
                  <a:effectLst>
                    <a:outerShdw blurRad="38100" dist="38100" dir="2700000" algn="tl">
                      <a:srgbClr val="000000"/>
                    </a:outerShdw>
                  </a:effectLst>
                  <a:latin typeface="Liberation Sans" panose="020B0604020202020204" pitchFamily="34" charset="0"/>
                </a:rPr>
                <a:t>Feedline</a:t>
              </a:r>
            </a:p>
          </p:txBody>
        </p:sp>
        <p:sp>
          <p:nvSpPr>
            <p:cNvPr id="1447951" name="Rectangle 15"/>
            <p:cNvSpPr>
              <a:spLocks noChangeArrowheads="1"/>
            </p:cNvSpPr>
            <p:nvPr/>
          </p:nvSpPr>
          <p:spPr bwMode="auto">
            <a:xfrm rot="16200000">
              <a:off x="1105" y="2902"/>
              <a:ext cx="1057" cy="291"/>
            </a:xfrm>
            <a:prstGeom prst="rect">
              <a:avLst/>
            </a:prstGeom>
            <a:noFill/>
            <a:ln w="9525">
              <a:noFill/>
              <a:miter lim="800000"/>
              <a:headEnd/>
              <a:tailEnd/>
            </a:ln>
            <a:effectLst/>
          </p:spPr>
          <p:txBody>
            <a:bodyPr lIns="92075" tIns="46038" rIns="92075" bIns="46038">
              <a:spAutoFit/>
            </a:bodyPr>
            <a:lstStyle/>
            <a:p>
              <a:pPr>
                <a:defRPr/>
              </a:pPr>
              <a:r>
                <a:rPr lang="en-US" sz="2400" dirty="0">
                  <a:effectLst>
                    <a:outerShdw blurRad="38100" dist="38100" dir="2700000" algn="tl">
                      <a:srgbClr val="000000"/>
                    </a:outerShdw>
                  </a:effectLst>
                  <a:latin typeface="Liberation Sans" panose="020B0604020202020204" pitchFamily="34" charset="0"/>
                </a:rPr>
                <a:t>Reflector</a:t>
              </a:r>
            </a:p>
          </p:txBody>
        </p:sp>
        <p:sp>
          <p:nvSpPr>
            <p:cNvPr id="1447952" name="Rectangle 16"/>
            <p:cNvSpPr>
              <a:spLocks noChangeArrowheads="1"/>
            </p:cNvSpPr>
            <p:nvPr/>
          </p:nvSpPr>
          <p:spPr bwMode="auto">
            <a:xfrm rot="16200000">
              <a:off x="3416" y="2830"/>
              <a:ext cx="816" cy="291"/>
            </a:xfrm>
            <a:prstGeom prst="rect">
              <a:avLst/>
            </a:prstGeom>
            <a:noFill/>
            <a:ln w="9525">
              <a:noFill/>
              <a:miter lim="800000"/>
              <a:headEnd/>
              <a:tailEnd/>
            </a:ln>
            <a:effectLst/>
          </p:spPr>
          <p:txBody>
            <a:bodyPr lIns="92075" tIns="46038" rIns="92075" bIns="46038">
              <a:spAutoFit/>
            </a:bodyPr>
            <a:lstStyle/>
            <a:p>
              <a:pPr>
                <a:defRPr/>
              </a:pPr>
              <a:r>
                <a:rPr lang="en-US" sz="2400" dirty="0">
                  <a:effectLst>
                    <a:outerShdw blurRad="38100" dist="38100" dir="2700000" algn="tl">
                      <a:srgbClr val="000000"/>
                    </a:outerShdw>
                  </a:effectLst>
                  <a:latin typeface="Liberation Sans" panose="020B0604020202020204" pitchFamily="34" charset="0"/>
                </a:rPr>
                <a:t>Director</a:t>
              </a:r>
            </a:p>
          </p:txBody>
        </p:sp>
        <p:sp>
          <p:nvSpPr>
            <p:cNvPr id="1447953" name="Rectangle 17"/>
            <p:cNvSpPr>
              <a:spLocks noChangeArrowheads="1"/>
            </p:cNvSpPr>
            <p:nvPr/>
          </p:nvSpPr>
          <p:spPr bwMode="auto">
            <a:xfrm rot="16200000">
              <a:off x="2012" y="1419"/>
              <a:ext cx="1416" cy="524"/>
            </a:xfrm>
            <a:prstGeom prst="rect">
              <a:avLst/>
            </a:prstGeom>
            <a:noFill/>
            <a:ln w="9525">
              <a:noFill/>
              <a:miter lim="800000"/>
              <a:headEnd/>
              <a:tailEnd/>
            </a:ln>
            <a:effectLst/>
          </p:spPr>
          <p:txBody>
            <a:bodyPr lIns="92075" tIns="46038" rIns="92075" bIns="46038">
              <a:spAutoFit/>
            </a:bodyPr>
            <a:lstStyle/>
            <a:p>
              <a:pPr>
                <a:defRPr/>
              </a:pPr>
              <a:r>
                <a:rPr lang="en-US" sz="2400" dirty="0">
                  <a:effectLst>
                    <a:outerShdw blurRad="38100" dist="38100" dir="2700000" algn="tl">
                      <a:srgbClr val="000000"/>
                    </a:outerShdw>
                  </a:effectLst>
                  <a:latin typeface="Liberation Sans" panose="020B0604020202020204" pitchFamily="34" charset="0"/>
                </a:rPr>
                <a:t>Driven Element</a:t>
              </a:r>
            </a:p>
          </p:txBody>
        </p:sp>
        <p:sp>
          <p:nvSpPr>
            <p:cNvPr id="1447954" name="Rectangle 18"/>
            <p:cNvSpPr>
              <a:spLocks noChangeArrowheads="1"/>
            </p:cNvSpPr>
            <p:nvPr/>
          </p:nvSpPr>
          <p:spPr bwMode="auto">
            <a:xfrm>
              <a:off x="424" y="1552"/>
              <a:ext cx="1206" cy="757"/>
            </a:xfrm>
            <a:prstGeom prst="rect">
              <a:avLst/>
            </a:prstGeom>
            <a:noFill/>
            <a:ln w="9525">
              <a:noFill/>
              <a:miter lim="800000"/>
              <a:headEnd/>
              <a:tailEnd/>
            </a:ln>
            <a:effectLst/>
          </p:spPr>
          <p:txBody>
            <a:bodyPr wrap="none" lIns="92075" tIns="46038" rIns="92075" bIns="46038">
              <a:spAutoFit/>
            </a:bodyPr>
            <a:lstStyle/>
            <a:p>
              <a:pPr algn="ctr">
                <a:defRPr/>
              </a:pPr>
              <a:r>
                <a:rPr lang="en-US" sz="2400" dirty="0">
                  <a:effectLst>
                    <a:outerShdw blurRad="38100" dist="38100" dir="2700000" algn="tl">
                      <a:srgbClr val="000000"/>
                    </a:outerShdw>
                  </a:effectLst>
                  <a:latin typeface="Liberation Sans" panose="020B0604020202020204" pitchFamily="34" charset="0"/>
                </a:rPr>
                <a:t>The reflector</a:t>
              </a:r>
            </a:p>
            <a:p>
              <a:pPr algn="ctr">
                <a:defRPr/>
              </a:pPr>
              <a:r>
                <a:rPr lang="en-US" sz="2400" dirty="0">
                  <a:effectLst>
                    <a:outerShdw blurRad="38100" dist="38100" dir="2700000" algn="tl">
                      <a:srgbClr val="000000"/>
                    </a:outerShdw>
                  </a:effectLst>
                  <a:latin typeface="Liberation Sans" panose="020B0604020202020204" pitchFamily="34" charset="0"/>
                </a:rPr>
                <a:t>acts like a </a:t>
              </a:r>
            </a:p>
            <a:p>
              <a:pPr algn="ctr">
                <a:defRPr/>
              </a:pPr>
              <a:r>
                <a:rPr lang="en-US" sz="2400" dirty="0">
                  <a:effectLst>
                    <a:outerShdw blurRad="38100" dist="38100" dir="2700000" algn="tl">
                      <a:srgbClr val="000000"/>
                    </a:outerShdw>
                  </a:effectLst>
                  <a:latin typeface="Liberation Sans" panose="020B0604020202020204" pitchFamily="34" charset="0"/>
                </a:rPr>
                <a:t>mirror</a:t>
              </a:r>
            </a:p>
          </p:txBody>
        </p:sp>
        <p:sp>
          <p:nvSpPr>
            <p:cNvPr id="1447955" name="Rectangle 19"/>
            <p:cNvSpPr>
              <a:spLocks noChangeArrowheads="1"/>
            </p:cNvSpPr>
            <p:nvPr/>
          </p:nvSpPr>
          <p:spPr bwMode="auto">
            <a:xfrm>
              <a:off x="4312" y="1550"/>
              <a:ext cx="1152" cy="757"/>
            </a:xfrm>
            <a:prstGeom prst="rect">
              <a:avLst/>
            </a:prstGeom>
            <a:noFill/>
            <a:ln w="9525">
              <a:noFill/>
              <a:miter lim="800000"/>
              <a:headEnd/>
              <a:tailEnd/>
            </a:ln>
            <a:effectLst/>
          </p:spPr>
          <p:txBody>
            <a:bodyPr wrap="none" lIns="92075" tIns="46038" rIns="92075" bIns="46038">
              <a:spAutoFit/>
            </a:bodyPr>
            <a:lstStyle/>
            <a:p>
              <a:pPr algn="ctr">
                <a:defRPr/>
              </a:pPr>
              <a:r>
                <a:rPr lang="en-US" sz="2400" dirty="0">
                  <a:effectLst>
                    <a:outerShdw blurRad="38100" dist="38100" dir="2700000" algn="tl">
                      <a:srgbClr val="000000"/>
                    </a:outerShdw>
                  </a:effectLst>
                  <a:latin typeface="Liberation Sans" panose="020B0604020202020204" pitchFamily="34" charset="0"/>
                </a:rPr>
                <a:t>The director</a:t>
              </a:r>
            </a:p>
            <a:p>
              <a:pPr algn="ctr">
                <a:defRPr/>
              </a:pPr>
              <a:r>
                <a:rPr lang="en-US" sz="2400" dirty="0">
                  <a:effectLst>
                    <a:outerShdw blurRad="38100" dist="38100" dir="2700000" algn="tl">
                      <a:srgbClr val="000000"/>
                    </a:outerShdw>
                  </a:effectLst>
                  <a:latin typeface="Liberation Sans" panose="020B0604020202020204" pitchFamily="34" charset="0"/>
                </a:rPr>
                <a:t>acts like a</a:t>
              </a:r>
            </a:p>
            <a:p>
              <a:pPr algn="ctr">
                <a:defRPr/>
              </a:pPr>
              <a:r>
                <a:rPr lang="en-US" sz="2400" dirty="0">
                  <a:effectLst>
                    <a:outerShdw blurRad="38100" dist="38100" dir="2700000" algn="tl">
                      <a:srgbClr val="000000"/>
                    </a:outerShdw>
                  </a:effectLst>
                  <a:latin typeface="Liberation Sans" panose="020B0604020202020204" pitchFamily="34" charset="0"/>
                </a:rPr>
                <a:t>lens</a:t>
              </a:r>
            </a:p>
          </p:txBody>
        </p:sp>
      </p:grpSp>
    </p:spTree>
    <p:extLst>
      <p:ext uri="{BB962C8B-B14F-4D97-AF65-F5344CB8AC3E}">
        <p14:creationId xmlns:p14="http://schemas.microsoft.com/office/powerpoint/2010/main" val="253869638"/>
      </p:ext>
    </p:extLst>
  </p:cSld>
  <p:clrMapOvr>
    <a:masterClrMapping/>
  </p:clrMapOvr>
</p:sld>
</file>

<file path=ppt/theme/theme1.xml><?xml version="1.0" encoding="utf-8"?>
<a:theme xmlns:a="http://schemas.openxmlformats.org/drawingml/2006/main" name="Howard Te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Britannic Bold"/>
        <a:ea typeface=""/>
        <a:cs typeface=""/>
      </a:majorFont>
      <a:minorFont>
        <a:latin typeface="Times New Roman"/>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Howard Temp</Template>
  <TotalTime>592</TotalTime>
  <Words>5761</Words>
  <Application>Microsoft Office PowerPoint</Application>
  <PresentationFormat>On-screen Show (4:3)</PresentationFormat>
  <Paragraphs>746</Paragraphs>
  <Slides>85</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85</vt:i4>
      </vt:variant>
    </vt:vector>
  </HeadingPairs>
  <TitlesOfParts>
    <vt:vector size="93" baseType="lpstr">
      <vt:lpstr>Arial</vt:lpstr>
      <vt:lpstr>Arial Black</vt:lpstr>
      <vt:lpstr>Droid Sans</vt:lpstr>
      <vt:lpstr>Impact</vt:lpstr>
      <vt:lpstr>Liberation Sans</vt:lpstr>
      <vt:lpstr>Liberation Serif</vt:lpstr>
      <vt:lpstr>Wingdings</vt:lpstr>
      <vt:lpstr>Howard Temp</vt:lpstr>
      <vt:lpstr>SUBELEMENT   T9 </vt:lpstr>
      <vt:lpstr>PowerPoint Presentation</vt:lpstr>
      <vt:lpstr>Antenna Classifications</vt:lpstr>
      <vt:lpstr>Horizontal Antennas Half Wavelength Dipole Antenna)</vt:lpstr>
      <vt:lpstr>½ λ Dipole Radiation</vt:lpstr>
      <vt:lpstr>Vertical Antennas (Quarter Wavelength Vertical)</vt:lpstr>
      <vt:lpstr>Quarter Wave Vertical Radiation </vt:lpstr>
      <vt:lpstr>     Vertical Antenna</vt:lpstr>
      <vt:lpstr>Beam Antennas (Yagi Antenna)</vt:lpstr>
      <vt:lpstr>Yagi Radiation Pattern</vt:lpstr>
      <vt:lpstr>Yagi Radiation Pattern</vt:lpstr>
      <vt:lpstr>Quad Antenna</vt:lpstr>
      <vt:lpstr>Delta Loop</vt:lpstr>
      <vt:lpstr>Antenna Traps</vt:lpstr>
      <vt:lpstr>Loaded Antennas</vt:lpstr>
      <vt:lpstr>  T9A01 - What is a beam antenna? </vt:lpstr>
      <vt:lpstr>  T9A01 - What is a beam antenna? </vt:lpstr>
      <vt:lpstr>T9A02     Which of the following describes a type of antenna loading?</vt:lpstr>
      <vt:lpstr>T9A02     Which of the following describes a type of antenna loading?</vt:lpstr>
      <vt:lpstr>  T9A03 - Which of the following describes a simple dipole oriented parallel to the Earth's surface?  </vt:lpstr>
      <vt:lpstr>  T9A03 - Which of the following describes a simple dipole oriented parallel to the Earth's surface?  </vt:lpstr>
      <vt:lpstr>  T9A04 - What is a disadvantage of the short, flexible antenna supplied with most handheld radio transceivers, compared to a full-sized quarter-wave antenna? </vt:lpstr>
      <vt:lpstr>  T9A04 - What is a disadvantage of the short, flexible antenna supplied with most handheld radio transceivers, compared to a full-sized quarter-wave antenna? </vt:lpstr>
      <vt:lpstr>T9A05 – Which of the following increases the resonant frequency of a dipole antanea?</vt:lpstr>
      <vt:lpstr>T9A05 – Which of the following increases the resonant frequency of a dipole antanea?</vt:lpstr>
      <vt:lpstr>  T9A06 – Which of the following tpes of antenna offers the greatest gain? </vt:lpstr>
      <vt:lpstr>  T9A06 – Which of the following tpes of antenna offers the greatest gain? </vt:lpstr>
      <vt:lpstr>T9A07      What is a disadvantage of using a handheld VHF transceiver, with a flexible antenna inside a vehicle?</vt:lpstr>
      <vt:lpstr>T9A07      What is a disadvantage of using a handheld VHF transceiver, with a flexible antenna inside a vehicle?</vt:lpstr>
      <vt:lpstr>  T9A08 - What is the approximate length, in inches, of a quarter-wavelength vertical antenna for 146 MHz? </vt:lpstr>
      <vt:lpstr>Calculating Vertical Antenna Length</vt:lpstr>
      <vt:lpstr>  T9A08 - What is the approximate length, in inches, of a quarter-wavelength vertical antenna for 146 MHz? </vt:lpstr>
      <vt:lpstr>  T9A09 - What is the approximate length, in inches, of a 6 meter 1/2-wavelength wire dipole antenna? </vt:lpstr>
      <vt:lpstr>Calculating Dipole Antenna Length</vt:lpstr>
      <vt:lpstr>  T9A09 - What is the approximate length, in inches, of a 6 meter 1/2-wavelength wire dipole antenna? </vt:lpstr>
      <vt:lpstr>Half Wavelength Dipole Antenna</vt:lpstr>
      <vt:lpstr>  T9A10 - In which direction does a half-wave dipole antenna radiate the strongest signal?  </vt:lpstr>
      <vt:lpstr>  T9A10 - In which direction does a half-wave dipole antenna radiate the strongest signal?  </vt:lpstr>
      <vt:lpstr>  T9A11 - What is antenna gain? </vt:lpstr>
      <vt:lpstr>  T9A11 - What is antenna gain? </vt:lpstr>
      <vt:lpstr>  T9A12 - What is an advantage of a 5/8 wavelength whip antenna for VHF or UHF mobile service?  </vt:lpstr>
      <vt:lpstr>  T9A12 - What is an advantage of a 5/8 wavelength whip antenna for VHF or UHF mobile service?  </vt:lpstr>
      <vt:lpstr>G9C10 Which of the following is a Yagi antenna design variable that could be adjusted to optimize forward gain, front-to-back ratio, or SWR bandwidth?</vt:lpstr>
      <vt:lpstr>G9C10 Which of the following is a Yagi antenna design variable that could be adjusted to optimize forward gain, front-to-back ratio, or SWR bandwidth?</vt:lpstr>
      <vt:lpstr>G9D01 What does the term "NVIS" mean as related to antennas?</vt:lpstr>
      <vt:lpstr>G9D01 What does the term "NVIS" mean as related to antennas?</vt:lpstr>
      <vt:lpstr>G9D04 What is the primary purpose of antenna traps?</vt:lpstr>
      <vt:lpstr>G9D04 What is the primary purpose of antenna traps?</vt:lpstr>
      <vt:lpstr>G9D05 What is the advantage of vertical stacking of horizontally polarized Yagi antennas?</vt:lpstr>
      <vt:lpstr>G9D05 What is the advantage of vertical stacking of horizontally polarized Yagi antennas?</vt:lpstr>
      <vt:lpstr>G9D06 Which of the following is an advantage of a log periodic antenna?</vt:lpstr>
      <vt:lpstr>G9D06 Which of the following is an advantage of a log periodic antenna?</vt:lpstr>
      <vt:lpstr>G9D10 Which of the following describes a Beverage antenna?</vt:lpstr>
      <vt:lpstr>G9D10 Which of the following describes a Beverage antenna?</vt:lpstr>
      <vt:lpstr>T9B – Feed lines</vt:lpstr>
      <vt:lpstr>Load Matching</vt:lpstr>
      <vt:lpstr>PowerPoint Presentation</vt:lpstr>
      <vt:lpstr>Standing Waves</vt:lpstr>
      <vt:lpstr>  T9B01 – What is a benefit of low SWR? </vt:lpstr>
      <vt:lpstr>  T9B01 – What is a benefit of low SWR? </vt:lpstr>
      <vt:lpstr>T9B02 - What is the most commo impedance of coaxial cable in amateur radio? </vt:lpstr>
      <vt:lpstr>T9B02 - What is the most commo impedance of coaxial cable in amateur radio? </vt:lpstr>
      <vt:lpstr>  T9B03 - Why is coaxial cable the most common feed line selected for amateur radio antenna systems?  </vt:lpstr>
      <vt:lpstr>  T9B03 - Why is coaxial cable the most common feed line selected for amateur radio antenna systems?  </vt:lpstr>
      <vt:lpstr>  T9B04 - What is the major function of an antenna tuner (antenna coupler)?  </vt:lpstr>
      <vt:lpstr>  T9B04 - What is the major function of an antenna tuner (antenna coupler)?  </vt:lpstr>
      <vt:lpstr>  T9B05 - What happens as the frequency of a signal in coaxial cable is increased? </vt:lpstr>
      <vt:lpstr>  T9B05 - What happens as the frequency of a signal in coaxial cable is increased? </vt:lpstr>
      <vt:lpstr>Connector Types</vt:lpstr>
      <vt:lpstr>  T9B06 - Which of the following RF connector types is most suitable for frequencies above 400 MHz? </vt:lpstr>
      <vt:lpstr>  T9B06 - Which of the following RF connector types is most suitable for frequencies above 400 MHz? </vt:lpstr>
      <vt:lpstr>  T9B07 - Which of the following is true of PL-259 type coax connectors?</vt:lpstr>
      <vt:lpstr>  T9B07 - Which of the following is true of PL-259 type coax connectors?</vt:lpstr>
      <vt:lpstr>  T9B08 – Which of the following is a source of loss in coaxial connectors?</vt:lpstr>
      <vt:lpstr>  T9B08 – Which of the following is a source of loss in coaxial connectors?</vt:lpstr>
      <vt:lpstr>  T9B09 - What  can cause erratic changes in SWR? </vt:lpstr>
      <vt:lpstr>  T9B09 - What  can cause erratic changes in SWR? </vt:lpstr>
      <vt:lpstr>PowerPoint Presentation</vt:lpstr>
      <vt:lpstr>  T9B10 - What is the electrical difference between RG-58 and RG-213 coaxial cable?</vt:lpstr>
      <vt:lpstr>  T9B10 - What is the electrical difference between RG-58 and RG-213 coaxial cable?</vt:lpstr>
      <vt:lpstr>  T9B11 - Which of the following types of feed line has the lowest loss at VHF and UHF? </vt:lpstr>
      <vt:lpstr>  T9B11 - Which of the following types of feed line has the lowest loss at VHF and UHF? </vt:lpstr>
      <vt:lpstr>  T9B12 – What is standing wave ratio  ( SWR ) ? </vt:lpstr>
      <vt:lpstr>  T9B12 – What is standing wave ratio  ( SWR ) ? </vt:lpstr>
      <vt:lpstr>End of SUBELEMENT   T9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SUBELEMENT T9</dc:title>
  <dc:creator>Howard Schultz</dc:creator>
  <cp:lastModifiedBy>Daniel Stevens</cp:lastModifiedBy>
  <cp:revision>47</cp:revision>
  <dcterms:created xsi:type="dcterms:W3CDTF">2014-03-17T17:28:08Z</dcterms:created>
  <dcterms:modified xsi:type="dcterms:W3CDTF">2024-04-14T20:04:30Z</dcterms:modified>
</cp:coreProperties>
</file>